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5" r:id="rId3"/>
    <p:sldId id="268" r:id="rId4"/>
    <p:sldId id="266" r:id="rId5"/>
    <p:sldId id="269" r:id="rId6"/>
    <p:sldId id="270" r:id="rId7"/>
    <p:sldId id="272" r:id="rId8"/>
    <p:sldId id="273" r:id="rId9"/>
    <p:sldId id="271" r:id="rId10"/>
    <p:sldId id="278" r:id="rId11"/>
    <p:sldId id="274" r:id="rId12"/>
    <p:sldId id="275" r:id="rId13"/>
    <p:sldId id="277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B55ACF73-814C-4E98-9DEE-84E2811E60A5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8CBE5643-F5D3-4905-B534-AD3951795862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730DCD9-FF57-428D-AECE-F45E09E99567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9452114E-A108-43EC-BFC7-0699B678CECB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9995ECEA-F563-4946-B911-C9151669CC5A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086F1AD2-18CB-4C7C-9AE5-92565C0C0382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1DA203F-39D7-45D3-8FA1-7AD7D961E1DB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92F97D6-9610-4C7C-963B-C67AA60A9FF9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4D3A8A7-A845-4A76-961E-E2C6A3F224AE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Slow Extraction Operations: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Fermilab Main Injector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Denton Morris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Slow Extraction Workshop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22 July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693E-9A68-4FE6-8355-5160CE77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Spill At Fermilab: Extraction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D584-7F73-4FE3-B4BB-27F2B48C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B0507-53AC-4967-A791-331CB063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15E9-D6BB-410E-972C-00C2EDE6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FE7D8-C5BB-49D4-A4D5-0F54FF7F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19" y="952708"/>
            <a:ext cx="3043388" cy="5221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A41BB7-E4E7-4E8F-810E-66D56AEC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76" y="1070447"/>
            <a:ext cx="2923856" cy="52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8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2F58-8B00-4249-B140-F74E180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Beam Properties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0293FF-C013-4BE5-96B9-3B64319F1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007" y="1118086"/>
            <a:ext cx="1901313" cy="15786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C12-591B-44EB-A039-362F29C2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17322-B4F4-4F67-AC88-53AB1FA9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E97CC-8AAE-4CB2-89E8-7593401B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47B9F-8187-4CC8-AD85-FDAAD76B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13" y="989819"/>
            <a:ext cx="38100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661CFD-6653-47B1-B82A-9B4F4973D462}"/>
              </a:ext>
            </a:extLst>
          </p:cNvPr>
          <p:cNvSpPr txBox="1"/>
          <p:nvPr/>
        </p:nvSpPr>
        <p:spPr>
          <a:xfrm>
            <a:off x="676275" y="2896694"/>
            <a:ext cx="782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4 seconds of spill looks good at 4e12, not so good at 4e4 ppb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367FB4-80CB-498F-8F47-03D50712A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5" y="3933590"/>
            <a:ext cx="3495675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44AE5F-5464-46CF-88E7-B34E6EC8A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013" y="3912384"/>
            <a:ext cx="3524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BCA9-926F-453F-B806-D2FE48D7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Beam Properties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A02B72-C439-42CF-86EA-E8EF7C6B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59" y="1106522"/>
            <a:ext cx="3667125" cy="18192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60592-2DDF-45F9-A5F5-8C78020F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B3EA-D478-4ABC-8EAE-223D56FE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5740-33D2-49C6-8D60-08F5B0BB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B40887-B170-4AA5-852A-4D8EE3B3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50" y="947012"/>
            <a:ext cx="3498823" cy="20175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330C91-CDCC-46DF-A97A-7CD6F4490CB8}"/>
              </a:ext>
            </a:extLst>
          </p:cNvPr>
          <p:cNvSpPr/>
          <p:nvPr/>
        </p:nvSpPr>
        <p:spPr>
          <a:xfrm>
            <a:off x="1101941" y="3286916"/>
            <a:ext cx="793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Main bus power:  13.8 KV through </a:t>
            </a:r>
            <a:r>
              <a:rPr lang="en-US" dirty="0">
                <a:solidFill>
                  <a:srgbClr val="40404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404040"/>
                </a:solidFill>
                <a:cs typeface="Calibri" panose="020F0502020204030204" pitchFamily="34" charset="0"/>
              </a:rPr>
              <a:t>Y transformer</a:t>
            </a:r>
          </a:p>
          <a:p>
            <a:r>
              <a:rPr lang="en-US" dirty="0">
                <a:solidFill>
                  <a:srgbClr val="404040"/>
                </a:solidFill>
                <a:cs typeface="Calibri" panose="020F0502020204030204" pitchFamily="34" charset="0"/>
              </a:rPr>
              <a:t>	= a lot of 60 Hz harmonics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2CE7C0E-E801-478E-BA74-F368DC188113}"/>
              </a:ext>
            </a:extLst>
          </p:cNvPr>
          <p:cNvSpPr txBox="1">
            <a:spLocks/>
          </p:cNvSpPr>
          <p:nvPr/>
        </p:nvSpPr>
        <p:spPr>
          <a:xfrm>
            <a:off x="340494" y="4654780"/>
            <a:ext cx="8463012" cy="81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Spill duty factor (53 MHz) is 45%</a:t>
            </a:r>
          </a:p>
          <a:p>
            <a:r>
              <a:rPr lang="en-US"/>
              <a:t>Proton extraction efficiency is ~95%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8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40E8-0444-49F3-95C4-54C1B1E1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Overview: Beam Transport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AB5C-6D0D-47B4-98B0-9B2AB230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8C3B-E6F2-4196-8B0C-24BE6C8C997F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07E7-AB9F-423D-B151-1008955F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A48D-1959-4FD9-85DD-852BDA86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A0C74-8F5B-4691-933B-0104E079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448"/>
            <a:ext cx="9144000" cy="48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Fermilab Overview: Beam Transport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C39D6A-9FA0-4E5F-9775-647C40F9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5800"/>
            <a:ext cx="6080298" cy="4987925"/>
          </a:xfrm>
          <a:prstGeom prst="rect">
            <a:avLst/>
          </a:prstGeom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A2B78F5-33F2-4F5D-B68A-CBB08761D05C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7/15/2019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D. Morris |Slow Extraction From The Fermilab Main Injector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9EED3-F179-4036-9ED2-80609A0E583C}"/>
              </a:ext>
            </a:extLst>
          </p:cNvPr>
          <p:cNvSpPr txBox="1"/>
          <p:nvPr/>
        </p:nvSpPr>
        <p:spPr>
          <a:xfrm>
            <a:off x="4837949" y="909116"/>
            <a:ext cx="42475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Fermilab</a:t>
            </a:r>
            <a:r>
              <a:rPr lang="en-US" dirty="0"/>
              <a:t> Main Injector :</a:t>
            </a:r>
          </a:p>
          <a:p>
            <a:r>
              <a:rPr lang="en-US" dirty="0"/>
              <a:t>	120GeV/c</a:t>
            </a:r>
          </a:p>
          <a:p>
            <a:r>
              <a:rPr lang="en-US" dirty="0"/>
              <a:t>	53MHz RF bunch structure</a:t>
            </a:r>
          </a:p>
          <a:p>
            <a:r>
              <a:rPr lang="en-US" dirty="0"/>
              <a:t>	588 RF bucket circumference</a:t>
            </a:r>
          </a:p>
          <a:p>
            <a:r>
              <a:rPr lang="en-US" dirty="0"/>
              <a:t>	486 bunches @ 2e10 ppb</a:t>
            </a:r>
          </a:p>
          <a:p>
            <a:r>
              <a:rPr lang="en-US" dirty="0"/>
              <a:t>	4 second slow spill</a:t>
            </a:r>
          </a:p>
          <a:p>
            <a:r>
              <a:rPr lang="en-US" dirty="0"/>
              <a:t>	½ Integer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BBFC-F312-4E69-A5CC-6490BAF4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Low and Medium Energy User Test Beams at Fermilab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40D9-4982-448D-BA17-B4684C16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47344-B6F8-47DC-AF13-C2DB06BE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20D2-5F57-4D09-BC38-ACE7FF01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 descr="http://ftbf.fnal.gov/wp-content/uploads/2015/08/Delivery2.jpg">
            <a:extLst>
              <a:ext uri="{FF2B5EF4-FFF2-40B4-BE49-F238E27FC236}">
                <a16:creationId xmlns:a16="http://schemas.microsoft.com/office/drawing/2014/main" id="{D9D312F5-0257-4994-B501-EA8D20FF860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 rot="16200000">
            <a:off x="5183639" y="2152335"/>
            <a:ext cx="5151436" cy="27692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A1586730-8730-4C44-8FB4-2D7742E5B595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61950" y="1136289"/>
            <a:ext cx="6924675" cy="26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en-US" sz="20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Mixed test beams available at Fermilab</a:t>
            </a:r>
          </a:p>
          <a:p>
            <a:pPr marL="457200"/>
            <a:r>
              <a:rPr lang="en-US" altLang="en-US" sz="20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Low to medium energies, two production targets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</a:p>
          <a:p>
            <a:pPr marL="457200"/>
            <a:r>
              <a:rPr lang="en-US" altLang="en-US" sz="20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Two test beam lines; 2% </a:t>
            </a:r>
            <a:r>
              <a:rPr lang="en-US" altLang="en-US" sz="20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  <a:sym typeface="Symbol" panose="05050102010706020507" pitchFamily="18" charset="2"/>
              </a:rPr>
              <a:t></a:t>
            </a:r>
            <a:r>
              <a:rPr lang="en-US" altLang="en-US" sz="20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p/p</a:t>
            </a:r>
            <a:endParaRPr lang="en-US" altLang="en-US" sz="1600" dirty="0">
              <a:solidFill>
                <a:srgbClr val="40404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457200"/>
            <a:r>
              <a:rPr lang="en-US" sz="1800" b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120 GeV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primary protons from MI (up to 10</a:t>
            </a:r>
            <a:r>
              <a:rPr lang="en-US" sz="1800" baseline="30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p/spill)</a:t>
            </a:r>
          </a:p>
          <a:p>
            <a:pPr marL="457200"/>
            <a:r>
              <a:rPr lang="en-US" sz="1800" b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32-60 GeV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pions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some protons (MT1 target)</a:t>
            </a:r>
          </a:p>
          <a:p>
            <a:pPr marL="457200"/>
            <a:r>
              <a:rPr lang="en-US" sz="1800" b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1-30 GeV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pions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electrons, kaons, or broadband muons </a:t>
            </a:r>
          </a:p>
          <a:p>
            <a:pPr marL="685800" lvl="3" indent="0">
              <a:buNone/>
            </a:pPr>
            <a:r>
              <a:rPr lang="en-US" sz="1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(MT4 target)</a:t>
            </a:r>
          </a:p>
          <a:p>
            <a:pPr lvl="1"/>
            <a:endParaRPr lang="en-US" altLang="en-US" dirty="0">
              <a:solidFill>
                <a:srgbClr val="404040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58124-CDC0-422E-836E-0F81D099AE8C}"/>
              </a:ext>
            </a:extLst>
          </p:cNvPr>
          <p:cNvSpPr txBox="1"/>
          <p:nvPr/>
        </p:nvSpPr>
        <p:spPr>
          <a:xfrm>
            <a:off x="149225" y="3427596"/>
            <a:ext cx="6225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High energy positrons (60 GeV) have been observed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0.2-2 GeV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pions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protons, kaons (tertiary target, </a:t>
            </a:r>
            <a:r>
              <a:rPr lang="en-US" sz="1800" dirty="0" err="1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MCenter</a:t>
            </a:r>
            <a:r>
              <a:rPr lang="en-US" sz="18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line, MC5)</a:t>
            </a:r>
          </a:p>
          <a:p>
            <a:endParaRPr lang="en-US" dirty="0"/>
          </a:p>
        </p:txBody>
      </p:sp>
      <p:pic>
        <p:nvPicPr>
          <p:cNvPr id="10" name="Picture 9" descr="http://ftbf.fnal.gov/wp-content/uploads/2016/10/PosBeam_particlecomp.png">
            <a:extLst>
              <a:ext uri="{FF2B5EF4-FFF2-40B4-BE49-F238E27FC236}">
                <a16:creationId xmlns:a16="http://schemas.microsoft.com/office/drawing/2014/main" id="{19AAC3AB-5257-4792-8BC0-E173F0D284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r="20526"/>
          <a:stretch/>
        </p:blipFill>
        <p:spPr bwMode="auto">
          <a:xfrm>
            <a:off x="1741567" y="4565786"/>
            <a:ext cx="2055442" cy="1652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ftbf.fnal.gov/wp-content/uploads/2016/10/PosBeam_particlecomp.png">
            <a:extLst>
              <a:ext uri="{FF2B5EF4-FFF2-40B4-BE49-F238E27FC236}">
                <a16:creationId xmlns:a16="http://schemas.microsoft.com/office/drawing/2014/main" id="{C53932BB-26FC-49D3-880C-C74F0F4A2A4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3" t="40676" r="-1046" b="21709"/>
          <a:stretch/>
        </p:blipFill>
        <p:spPr bwMode="auto">
          <a:xfrm>
            <a:off x="3824287" y="4882759"/>
            <a:ext cx="582349" cy="838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5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3E54-D111-4E72-8288-67943E70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Drell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-Yan Experimental Beam at Fermilab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D243-2FF3-4E91-9987-4ED66400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EE426-27FC-45D8-A4B1-96193C87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58AA7-7E87-426C-A524-83BD3443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AE78E-9724-4BC2-99DA-3814E6CD72F2}"/>
              </a:ext>
            </a:extLst>
          </p:cNvPr>
          <p:cNvSpPr txBox="1"/>
          <p:nvPr/>
        </p:nvSpPr>
        <p:spPr>
          <a:xfrm>
            <a:off x="320040" y="976610"/>
            <a:ext cx="40366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SpinQuest</a:t>
            </a:r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/E1039:</a:t>
            </a:r>
          </a:p>
          <a:p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120 GeV protons</a:t>
            </a:r>
          </a:p>
          <a:p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1e13 protons per 4 sec. spill</a:t>
            </a:r>
          </a:p>
          <a:p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Cryogenic polarized </a:t>
            </a:r>
          </a:p>
          <a:p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proton target</a:t>
            </a:r>
          </a:p>
          <a:p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Spectrometer </a:t>
            </a:r>
          </a:p>
          <a:p>
            <a:r>
              <a:rPr lang="en-US" dirty="0" err="1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Hodoscope</a:t>
            </a:r>
            <a:r>
              <a:rPr lang="en-US" dirty="0">
                <a:solidFill>
                  <a:srgbClr val="0404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array</a:t>
            </a:r>
          </a:p>
          <a:p>
            <a:endParaRPr lang="en-US" dirty="0">
              <a:solidFill>
                <a:srgbClr val="0404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55C47-A8FF-44CB-97A9-7189467F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500838"/>
            <a:ext cx="5387340" cy="34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4441-1620-4709-A7A0-10339549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Spill At Fermilab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65FBFE-BC3F-4332-B545-F8D89BAC4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078" y="1042988"/>
            <a:ext cx="6007556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23C89-EBC7-48AD-BAD3-DECC8FD2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CD69-7FFF-4867-B279-44E4EC3A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34FEE-CD72-46DC-B735-095CE5D7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54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7BF6-ABB2-47D8-B49D-D98A3599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Spill At Fermilab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3F94AB-08F7-4C31-8808-39F54407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353" y="3780994"/>
            <a:ext cx="2836385" cy="23531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ECD98-F82B-4CF8-B106-34D38D58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5C07-54D4-45D1-A095-CCD2D5B8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26D3-3047-4B33-A2F4-BCCB79D9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ED7D8-F6B8-44DD-B362-02B23F63F276}"/>
              </a:ext>
            </a:extLst>
          </p:cNvPr>
          <p:cNvSpPr txBox="1"/>
          <p:nvPr/>
        </p:nvSpPr>
        <p:spPr>
          <a:xfrm>
            <a:off x="276262" y="1075894"/>
            <a:ext cx="71543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120 GeV: </a:t>
            </a:r>
          </a:p>
          <a:p>
            <a:r>
              <a:rPr lang="en-US" dirty="0"/>
              <a:t>	Increase the horizontal tune to 26.485</a:t>
            </a:r>
          </a:p>
          <a:p>
            <a:r>
              <a:rPr lang="en-US" dirty="0"/>
              <a:t>	Ramp up 53</a:t>
            </a:r>
            <a:r>
              <a:rPr lang="en-US" baseline="30000" dirty="0"/>
              <a:t>rd</a:t>
            </a:r>
            <a:r>
              <a:rPr lang="en-US" dirty="0"/>
              <a:t> harmonic quad circuits</a:t>
            </a:r>
          </a:p>
          <a:p>
            <a:r>
              <a:rPr lang="en-US" dirty="0"/>
              <a:t>		Two orthogonal circuits with eight magnets each</a:t>
            </a:r>
          </a:p>
          <a:p>
            <a:r>
              <a:rPr lang="en-US" dirty="0"/>
              <a:t>	Ramp </a:t>
            </a:r>
            <a:r>
              <a:rPr lang="en-US" dirty="0" err="1"/>
              <a:t>octopole</a:t>
            </a:r>
            <a:r>
              <a:rPr lang="en-US" dirty="0"/>
              <a:t> circuits</a:t>
            </a:r>
          </a:p>
          <a:p>
            <a:r>
              <a:rPr lang="en-US" dirty="0"/>
              <a:t>	Enable 0</a:t>
            </a:r>
            <a:r>
              <a:rPr lang="en-US" baseline="30000" dirty="0"/>
              <a:t>th</a:t>
            </a:r>
            <a:r>
              <a:rPr lang="en-US" dirty="0"/>
              <a:t> order quad circuits (QXR) to</a:t>
            </a:r>
          </a:p>
          <a:p>
            <a:r>
              <a:rPr lang="en-US" dirty="0"/>
              <a:t>		regulate spill </a:t>
            </a:r>
          </a:p>
          <a:p>
            <a:endParaRPr lang="en-US" dirty="0"/>
          </a:p>
          <a:p>
            <a:r>
              <a:rPr lang="en-US" dirty="0"/>
              <a:t>QXR:</a:t>
            </a:r>
          </a:p>
          <a:p>
            <a:r>
              <a:rPr lang="en-US" dirty="0"/>
              <a:t>	Two air core quadrupole magnets</a:t>
            </a:r>
          </a:p>
          <a:p>
            <a:r>
              <a:rPr lang="en-US" dirty="0"/>
              <a:t>	Three tap fir-filter learning algorithm </a:t>
            </a:r>
          </a:p>
          <a:p>
            <a:r>
              <a:rPr lang="en-US" dirty="0"/>
              <a:t>	~300 Hz response</a:t>
            </a:r>
          </a:p>
          <a:p>
            <a:r>
              <a:rPr lang="en-US" dirty="0"/>
              <a:t>	50 Amp drive</a:t>
            </a:r>
          </a:p>
        </p:txBody>
      </p:sp>
    </p:spTree>
    <p:extLst>
      <p:ext uri="{BB962C8B-B14F-4D97-AF65-F5344CB8AC3E}">
        <p14:creationId xmlns:p14="http://schemas.microsoft.com/office/powerpoint/2010/main" val="320471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B302-C7FA-4BDB-8A81-CBBF8A8C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Spill At Fermilab: Extraction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1C093-0DC1-423E-9C61-58AD09B1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3D0C-A654-4F86-89E5-F04A54DB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6414-BC80-4A02-AC5A-783D7418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62B1A-054A-4E8F-999C-B5364439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054"/>
            <a:ext cx="9144000" cy="229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EC0E4-30B2-4432-AE64-80A54305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21" y="1101257"/>
            <a:ext cx="3950179" cy="3001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87228-B56F-493F-9C5E-9BF4EF2CC3E5}"/>
              </a:ext>
            </a:extLst>
          </p:cNvPr>
          <p:cNvSpPr txBox="1"/>
          <p:nvPr/>
        </p:nvSpPr>
        <p:spPr>
          <a:xfrm>
            <a:off x="369870" y="1101257"/>
            <a:ext cx="4913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Extraction Septa:</a:t>
            </a:r>
          </a:p>
          <a:p>
            <a:r>
              <a:rPr lang="en-US" dirty="0">
                <a:solidFill>
                  <a:srgbClr val="404040"/>
                </a:solidFill>
              </a:rPr>
              <a:t>	</a:t>
            </a:r>
            <a:r>
              <a:rPr lang="en-US" sz="1800" dirty="0">
                <a:solidFill>
                  <a:srgbClr val="404040"/>
                </a:solidFill>
              </a:rPr>
              <a:t>Two 3m tanks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Wire plane is 0.1 mm Tungsten-Rhenium wire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1440 wires per tank spaced 2.5 mm apart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Cathode runs -100 </a:t>
            </a:r>
            <a:r>
              <a:rPr lang="en-US" sz="1800" dirty="0" err="1">
                <a:solidFill>
                  <a:srgbClr val="404040"/>
                </a:solidFill>
              </a:rPr>
              <a:t>Kvolts</a:t>
            </a:r>
            <a:endParaRPr lang="en-US" sz="1800" dirty="0">
              <a:solidFill>
                <a:srgbClr val="404040"/>
              </a:solidFill>
            </a:endParaRPr>
          </a:p>
          <a:p>
            <a:r>
              <a:rPr lang="en-US" sz="1800" dirty="0">
                <a:solidFill>
                  <a:srgbClr val="404040"/>
                </a:solidFill>
              </a:rPr>
              <a:t>	Wire plane to cathode = 14 mm</a:t>
            </a:r>
          </a:p>
        </p:txBody>
      </p:sp>
    </p:spTree>
    <p:extLst>
      <p:ext uri="{BB962C8B-B14F-4D97-AF65-F5344CB8AC3E}">
        <p14:creationId xmlns:p14="http://schemas.microsoft.com/office/powerpoint/2010/main" val="209118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3260-3140-4B21-BAA2-A8D7780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Septa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D59F-EC09-4CFA-AFA5-0069A29F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7/15/2019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9E4F-0CBD-4289-909A-7DA0EFAA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Morris |Slow Extraction From The Fermilab Main Injector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3437-84B1-43DA-BB89-11126545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64E640-07F6-4B54-B356-16F3B5501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03" y="1175592"/>
            <a:ext cx="7961994" cy="44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301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262</TotalTime>
  <Words>360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FNAL_TemplateMac_060514</vt:lpstr>
      <vt:lpstr>Fermilab: Footer Only</vt:lpstr>
      <vt:lpstr>Slow Extraction Operations: Fermilab Main Injector</vt:lpstr>
      <vt:lpstr>Fermilab Overview: Beam Transport</vt:lpstr>
      <vt:lpstr>Fermilab Overview: Beam Transport</vt:lpstr>
      <vt:lpstr>Low and Medium Energy User Test Beams at Fermilab</vt:lpstr>
      <vt:lpstr>Drell-Yan Experimental Beam at Fermilab</vt:lpstr>
      <vt:lpstr>How We Spill At Fermilab</vt:lpstr>
      <vt:lpstr>How We Spill At Fermilab</vt:lpstr>
      <vt:lpstr>How We Spill At Fermilab: Extraction Region</vt:lpstr>
      <vt:lpstr>Main Injector Septa</vt:lpstr>
      <vt:lpstr>How We Spill At Fermilab: Extraction Region</vt:lpstr>
      <vt:lpstr>Extracted Beam Properties</vt:lpstr>
      <vt:lpstr>Extracted Beam Properties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Operations: Fermilab Main Injector</dc:title>
  <dc:creator>Denton Morris</dc:creator>
  <cp:lastModifiedBy>Denton Morris</cp:lastModifiedBy>
  <cp:revision>19</cp:revision>
  <cp:lastPrinted>2019-07-11T14:59:15Z</cp:lastPrinted>
  <dcterms:created xsi:type="dcterms:W3CDTF">2019-07-09T18:42:16Z</dcterms:created>
  <dcterms:modified xsi:type="dcterms:W3CDTF">2019-07-15T20:16:05Z</dcterms:modified>
</cp:coreProperties>
</file>