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21"/>
  </p:notesMasterIdLst>
  <p:handoutMasterIdLst>
    <p:handoutMasterId r:id="rId22"/>
  </p:handoutMasterIdLst>
  <p:sldIdLst>
    <p:sldId id="308" r:id="rId3"/>
    <p:sldId id="309" r:id="rId4"/>
    <p:sldId id="323" r:id="rId5"/>
    <p:sldId id="310" r:id="rId6"/>
    <p:sldId id="324" r:id="rId7"/>
    <p:sldId id="311" r:id="rId8"/>
    <p:sldId id="312" r:id="rId9"/>
    <p:sldId id="325" r:id="rId10"/>
    <p:sldId id="313" r:id="rId11"/>
    <p:sldId id="314" r:id="rId12"/>
    <p:sldId id="315" r:id="rId13"/>
    <p:sldId id="327" r:id="rId14"/>
    <p:sldId id="316" r:id="rId15"/>
    <p:sldId id="326" r:id="rId16"/>
    <p:sldId id="319" r:id="rId17"/>
    <p:sldId id="320" r:id="rId18"/>
    <p:sldId id="321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1756C3-357C-E54B-B55E-D493C7280BC9}">
          <p14:sldIdLst>
            <p14:sldId id="308"/>
            <p14:sldId id="309"/>
            <p14:sldId id="323"/>
            <p14:sldId id="310"/>
            <p14:sldId id="324"/>
            <p14:sldId id="311"/>
            <p14:sldId id="312"/>
            <p14:sldId id="325"/>
            <p14:sldId id="313"/>
            <p14:sldId id="314"/>
            <p14:sldId id="315"/>
            <p14:sldId id="327"/>
            <p14:sldId id="316"/>
            <p14:sldId id="326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E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4"/>
    <p:restoredTop sz="83358" autoAdjust="0"/>
  </p:normalViewPr>
  <p:slideViewPr>
    <p:cSldViewPr snapToGrid="0" snapToObjects="1">
      <p:cViewPr>
        <p:scale>
          <a:sx n="100" d="100"/>
          <a:sy n="100" d="100"/>
        </p:scale>
        <p:origin x="91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26A1C-BBD9-0847-ABD0-14A04A7525C9}" type="datetimeFigureOut">
              <a:rPr lang="en-US" smtClean="0"/>
              <a:pPr/>
              <a:t>7/19/19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8A31-F9C9-BE41-830A-D95865D7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8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67BDC-53E5-1341-8AA6-6C49E5B1D182}" type="datetimeFigureOut">
              <a:rPr lang="en-US" smtClean="0"/>
              <a:pPr/>
              <a:t>7/19/19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8F65A-26F9-F246-8DBF-932D918F0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2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90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292100" indent="-292100" algn="l">
              <a:buFont typeface="Wingdings" pitchFamily="2" charset="2"/>
              <a:buChar char="q"/>
              <a:defRPr/>
            </a:lvl1pPr>
            <a:lvl2pPr marL="690563" indent="-233363" algn="l">
              <a:buClr>
                <a:srgbClr val="0000FF"/>
              </a:buClr>
              <a:buFont typeface="Arial" pitchFamily="34" charset="0"/>
              <a:buChar char="–"/>
              <a:defRPr sz="18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4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7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V. </a:t>
            </a:r>
            <a:r>
              <a:rPr lang="en-GB" dirty="0" err="1" smtClean="0"/>
              <a:t>Kain</a:t>
            </a:r>
            <a:r>
              <a:rPr lang="en-GB" dirty="0" smtClean="0"/>
              <a:t>, COSE, ICFA slow extraction workshop, </a:t>
            </a:r>
            <a:r>
              <a:rPr lang="en-GB" dirty="0" err="1" smtClean="0"/>
              <a:t>Fermilab</a:t>
            </a:r>
            <a:r>
              <a:rPr lang="en-GB" dirty="0" smtClean="0"/>
              <a:t>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5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V. </a:t>
            </a:r>
            <a:r>
              <a:rPr lang="en-GB" dirty="0" err="1" smtClean="0"/>
              <a:t>Kain</a:t>
            </a:r>
            <a:r>
              <a:rPr lang="en-GB" dirty="0" smtClean="0"/>
              <a:t>, COSE, ICFA slow extraction workshop, </a:t>
            </a:r>
            <a:r>
              <a:rPr lang="en-GB" dirty="0" err="1" smtClean="0"/>
              <a:t>Fermilab</a:t>
            </a:r>
            <a:r>
              <a:rPr lang="en-GB" dirty="0" smtClean="0"/>
              <a:t>, 22-24 July 2019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V. </a:t>
            </a:r>
            <a:r>
              <a:rPr lang="en-GB" dirty="0" err="1" smtClean="0"/>
              <a:t>Kain</a:t>
            </a:r>
            <a:r>
              <a:rPr lang="en-GB" dirty="0" smtClean="0"/>
              <a:t>, COSE, ICFA slow extraction workshop, </a:t>
            </a:r>
            <a:r>
              <a:rPr lang="en-GB" dirty="0" err="1" smtClean="0"/>
              <a:t>Fermilab</a:t>
            </a:r>
            <a:r>
              <a:rPr lang="en-GB" smtClean="0"/>
              <a:t>, 22-24 July 2019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5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Line 7"/>
          <p:cNvSpPr>
            <a:spLocks noChangeShapeType="1"/>
          </p:cNvSpPr>
          <p:nvPr/>
        </p:nvSpPr>
        <p:spPr bwMode="auto">
          <a:xfrm>
            <a:off x="76200" y="6629400"/>
            <a:ext cx="8991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43560" y="6629400"/>
            <a:ext cx="5826760" cy="20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V. </a:t>
            </a:r>
            <a:r>
              <a:rPr lang="en-GB" dirty="0" err="1" smtClean="0"/>
              <a:t>Kain</a:t>
            </a:r>
            <a:r>
              <a:rPr lang="en-GB" dirty="0" smtClean="0"/>
              <a:t>, COSE, ICFA slow extraction workshop, </a:t>
            </a:r>
            <a:r>
              <a:rPr lang="en-GB" dirty="0" err="1" smtClean="0"/>
              <a:t>Fermilab</a:t>
            </a:r>
            <a:r>
              <a:rPr lang="en-GB" dirty="0" smtClean="0"/>
              <a:t>, 22-24 July 2019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9720" y="6629400"/>
            <a:ext cx="1313680" cy="20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F9EC-BBAD-9F46-BF96-F510AA1E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har char="–"/>
        <a:defRPr>
          <a:solidFill>
            <a:srgbClr val="0033CC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Font typeface="Wingdings" charset="0"/>
        <a:buChar char="§"/>
        <a:defRPr sz="1600">
          <a:solidFill>
            <a:srgbClr val="008000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C033-FD4E-E044-A74A-5E15F3DC60A2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B1D0-060A-6D4F-9420-3876858DB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tiff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Control of Phase Space Presentation of Slow-Extraction </a:t>
            </a:r>
            <a:r>
              <a:rPr lang="en-US" dirty="0" err="1"/>
              <a:t>Separatrix</a:t>
            </a:r>
            <a:r>
              <a:rPr lang="en-US" dirty="0"/>
              <a:t> at 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56513" y="4157749"/>
            <a:ext cx="6874625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Fraser,  B. Goddard, </a:t>
            </a:r>
            <a:r>
              <a:rPr lang="en-US" u="sng" dirty="0" err="1" smtClean="0"/>
              <a:t>V.Kain</a:t>
            </a:r>
            <a:r>
              <a:rPr lang="en-US" dirty="0" smtClean="0"/>
              <a:t>, M. </a:t>
            </a:r>
            <a:r>
              <a:rPr lang="en-US" dirty="0" err="1" smtClean="0"/>
              <a:t>Pari</a:t>
            </a:r>
            <a:r>
              <a:rPr lang="en-US" dirty="0" smtClean="0"/>
              <a:t>, L. </a:t>
            </a:r>
            <a:r>
              <a:rPr lang="en-US" dirty="0" err="1" smtClean="0"/>
              <a:t>Stoel</a:t>
            </a:r>
            <a:r>
              <a:rPr lang="en-US" dirty="0" smtClean="0"/>
              <a:t>, F. </a:t>
            </a:r>
            <a:r>
              <a:rPr lang="en-US" dirty="0" err="1" smtClean="0"/>
              <a:t>Velotti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31138" y="6629400"/>
            <a:ext cx="1312862" cy="209550"/>
          </a:xfrm>
        </p:spPr>
        <p:txBody>
          <a:bodyPr/>
          <a:lstStyle/>
          <a:p>
            <a:fld id="{B34AF9EC-BBAD-9F46-BF96-F510AA1EEA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74" y="944982"/>
            <a:ext cx="8229600" cy="5059363"/>
          </a:xfrm>
        </p:spPr>
        <p:txBody>
          <a:bodyPr/>
          <a:lstStyle/>
          <a:p>
            <a:r>
              <a:rPr lang="en-US" dirty="0" err="1" smtClean="0"/>
              <a:t>Separatrix</a:t>
            </a:r>
            <a:r>
              <a:rPr lang="en-US" dirty="0" smtClean="0"/>
              <a:t> change is consequence of moving resonance to select particles to be extracted via their momenta</a:t>
            </a:r>
          </a:p>
          <a:p>
            <a:r>
              <a:rPr lang="en-US" dirty="0" smtClean="0"/>
              <a:t>COSE: keep resonance fixed and scale machine settings according to momentum to be extracted.</a:t>
            </a:r>
          </a:p>
          <a:p>
            <a:pPr lvl="1"/>
            <a:r>
              <a:rPr lang="en-US" dirty="0" smtClean="0">
                <a:sym typeface="Wingdings"/>
              </a:rPr>
              <a:t> normalized strengths stay constant; fields change with momentum (or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B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many ways similar to </a:t>
            </a:r>
            <a:r>
              <a:rPr lang="en-US" dirty="0" err="1" smtClean="0">
                <a:sym typeface="Wingdings"/>
              </a:rPr>
              <a:t>betatron</a:t>
            </a:r>
            <a:r>
              <a:rPr lang="en-US" dirty="0" smtClean="0">
                <a:sym typeface="Wingdings"/>
              </a:rPr>
              <a:t> core</a:t>
            </a:r>
          </a:p>
          <a:p>
            <a:pPr lvl="1"/>
            <a:r>
              <a:rPr lang="en-US" dirty="0" smtClean="0"/>
              <a:t>Difference: momentum of extracted beam not constant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54" y="3223254"/>
            <a:ext cx="3802491" cy="2395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9512" y="2793209"/>
            <a:ext cx="332586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1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600" dirty="0" smtClean="0"/>
              <a:t>: constant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454" y="2748284"/>
            <a:ext cx="2330450" cy="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we expect from simulation?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Optics is constant; circulating beam is off-momentum; extracted beam on-momentum; </a:t>
            </a:r>
            <a:r>
              <a:rPr lang="en-US" dirty="0" smtClean="0"/>
              <a:t>tune </a:t>
            </a:r>
            <a:r>
              <a:rPr lang="en-US" dirty="0" smtClean="0"/>
              <a:t>resonant for on-momentum beam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Simulation of particle distribution at 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80"/>
          <a:stretch/>
        </p:blipFill>
        <p:spPr>
          <a:xfrm>
            <a:off x="843790" y="1823113"/>
            <a:ext cx="7226300" cy="2348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2159000"/>
            <a:ext cx="19050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8" y="4796193"/>
            <a:ext cx="2851910" cy="1828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9150" y="4796193"/>
            <a:ext cx="252576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 between x’ and momentum disappears.</a:t>
            </a:r>
          </a:p>
          <a:p>
            <a:endParaRPr lang="en-US" sz="1600" dirty="0"/>
          </a:p>
          <a:p>
            <a:r>
              <a:rPr lang="en-US" sz="1600" dirty="0" smtClean="0"/>
              <a:t>Reduction of angular spread by ~ 20 %.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5" y="4339329"/>
            <a:ext cx="3448050" cy="23281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895600" y="5207000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75300" y="6126163"/>
            <a:ext cx="419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05674" y="3307413"/>
            <a:ext cx="204887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12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1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of circulating beam</a:t>
            </a:r>
            <a:endParaRPr lang="en-US" sz="1200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083300" y="2997199"/>
            <a:ext cx="246812" cy="3102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also loss improvement?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/>
          <a:lstStyle/>
          <a:p>
            <a:r>
              <a:rPr lang="en-US" dirty="0" smtClean="0"/>
              <a:t>Parametric study of dynamic bump in simulation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Measurements from 2018 indicate ES effective thickness of ~ 500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 very little loss reduction expected with COSE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      main purpose reduction of angular spread, fix optics and </a:t>
            </a:r>
            <a:r>
              <a:rPr lang="en-US" dirty="0" err="1" smtClean="0">
                <a:sym typeface="Wingdings"/>
              </a:rPr>
              <a:t>separatrix</a:t>
            </a:r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 important for loss-reduction techniques like crystal shadowing 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1714500"/>
            <a:ext cx="4203700" cy="279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9450" y="2126040"/>
            <a:ext cx="252576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Loss reduction with reduction of angular spread?</a:t>
            </a:r>
          </a:p>
          <a:p>
            <a:endParaRPr lang="en-US" sz="1600" dirty="0"/>
          </a:p>
          <a:p>
            <a:r>
              <a:rPr lang="en-US" sz="1600" dirty="0" smtClean="0">
                <a:sym typeface="Wingdings"/>
              </a:rPr>
              <a:t> Depends on ES effective thickness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343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Implementation?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SPS settings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7172"/>
            <a:ext cx="8236200" cy="5059363"/>
          </a:xfrm>
        </p:spPr>
        <p:txBody>
          <a:bodyPr/>
          <a:lstStyle/>
          <a:p>
            <a:r>
              <a:rPr lang="en-US" dirty="0" smtClean="0"/>
              <a:t>SPS control system based on LHC Software Architecture (LSA)</a:t>
            </a:r>
            <a:endParaRPr lang="is-IS" dirty="0" smtClean="0"/>
          </a:p>
          <a:p>
            <a:endParaRPr lang="is-IS" dirty="0"/>
          </a:p>
          <a:p>
            <a:r>
              <a:rPr lang="en-US" dirty="0" smtClean="0"/>
              <a:t>”Only” work with normalized strengths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 smtClean="0"/>
              <a:t> and high level physics parameters</a:t>
            </a:r>
          </a:p>
          <a:p>
            <a:pPr lvl="1"/>
            <a:r>
              <a:rPr lang="en-US" dirty="0" smtClean="0"/>
              <a:t>E.g. physics parameter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dirty="0" smtClean="0"/>
              <a:t> defined on top of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QD</a:t>
            </a:r>
            <a:r>
              <a:rPr lang="en-US" dirty="0" smtClean="0"/>
              <a:t>                                   and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QF</a:t>
            </a:r>
            <a:r>
              <a:rPr lang="en-US" dirty="0" smtClean="0"/>
              <a:t>.   </a:t>
            </a:r>
          </a:p>
          <a:p>
            <a:pPr lvl="1"/>
            <a:r>
              <a:rPr lang="en-US" dirty="0" smtClean="0"/>
              <a:t>All functions of time in "cycle"</a:t>
            </a:r>
          </a:p>
          <a:p>
            <a:pPr lvl="1"/>
            <a:r>
              <a:rPr lang="en-US" dirty="0" smtClean="0"/>
              <a:t>The fields/currents functions calculated </a:t>
            </a:r>
          </a:p>
          <a:p>
            <a:pPr lvl="2"/>
            <a:r>
              <a:rPr lang="en-US" dirty="0" smtClean="0"/>
              <a:t>using centrally stored calibration curves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</a:t>
            </a:r>
            <a:r>
              <a:rPr lang="en-US" i="1" dirty="0" smtClean="0"/>
              <a:t> B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dirty="0" smtClean="0"/>
              <a:t> or momentum function</a:t>
            </a:r>
          </a:p>
          <a:p>
            <a:pPr lvl="2"/>
            <a:endParaRPr lang="en-US" dirty="0"/>
          </a:p>
          <a:p>
            <a:pPr lvl="1"/>
            <a:r>
              <a:rPr lang="en-US" i="1" dirty="0" smtClean="0"/>
              <a:t>B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dirty="0" smtClean="0"/>
              <a:t> or momentum function can also be trimmed</a:t>
            </a:r>
          </a:p>
          <a:p>
            <a:pPr lvl="2"/>
            <a:r>
              <a:rPr lang="en-US" dirty="0" smtClean="0">
                <a:sym typeface="Wingdings"/>
              </a:rPr>
              <a:t> re-calculate all fields/currents</a:t>
            </a: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One trim of </a:t>
            </a:r>
            <a:r>
              <a:rPr lang="en-US" i="1" dirty="0" smtClean="0">
                <a:sym typeface="Wingdings"/>
              </a:rPr>
              <a:t>B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 in the SPS = update several 100s of parameters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09" y="2175786"/>
            <a:ext cx="2471021" cy="3054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1" y="6031707"/>
            <a:ext cx="8877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MR9" charset="0"/>
              </a:rPr>
              <a:t>D. </a:t>
            </a:r>
            <a:r>
              <a:rPr lang="en-US" sz="1200" dirty="0" err="1">
                <a:latin typeface="CMR9" charset="0"/>
              </a:rPr>
              <a:t>Jacquet</a:t>
            </a:r>
            <a:r>
              <a:rPr lang="en-US" sz="1200" dirty="0">
                <a:latin typeface="CMR9" charset="0"/>
              </a:rPr>
              <a:t> </a:t>
            </a:r>
            <a:r>
              <a:rPr lang="en-US" sz="1200" dirty="0">
                <a:latin typeface="CMTI9" charset="0"/>
              </a:rPr>
              <a:t>et al.</a:t>
            </a:r>
            <a:r>
              <a:rPr lang="en-US" sz="1200" dirty="0">
                <a:latin typeface="CMR9" charset="0"/>
              </a:rPr>
              <a:t>, </a:t>
            </a:r>
            <a:r>
              <a:rPr lang="en-US" sz="1200" dirty="0">
                <a:latin typeface="CMTI9" charset="0"/>
              </a:rPr>
              <a:t>LSA - The High Level Application Soft- </a:t>
            </a:r>
            <a:endParaRPr lang="en-US" sz="1200" dirty="0"/>
          </a:p>
          <a:p>
            <a:r>
              <a:rPr lang="en-US" sz="1200" dirty="0">
                <a:latin typeface="CMTI9" charset="0"/>
              </a:rPr>
              <a:t>ware of the LHC and its Performance during the first 3 years of Operation</a:t>
            </a:r>
            <a:r>
              <a:rPr lang="en-US" sz="1200" dirty="0">
                <a:latin typeface="CMR9" charset="0"/>
              </a:rPr>
              <a:t>, ICALEPS, San Francisco, CA, USA, 6 - 11 Oct 2013, pp.thppc058.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Implementation? </a:t>
            </a:r>
            <a:r>
              <a:rPr lang="en-US" dirty="0" smtClean="0">
                <a:sym typeface="Wingdings"/>
              </a:rPr>
              <a:t> SPS settings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all prepared in </a:t>
            </a:r>
            <a:r>
              <a:rPr lang="en-US" i="1" dirty="0" err="1" smtClean="0"/>
              <a:t>Autospill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40" y="1721108"/>
            <a:ext cx="3366260" cy="520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8650" y="1565830"/>
            <a:ext cx="252576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SPS works with momentum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dirty="0" smtClean="0"/>
              <a:t> instead of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1600" i="1" dirty="0" smtClean="0">
                <a:latin typeface="Symbol" charset="2"/>
                <a:ea typeface="Symbol" charset="2"/>
                <a:cs typeface="Symbol" charset="2"/>
              </a:rPr>
              <a:t>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566989"/>
            <a:ext cx="5651500" cy="398536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20900" y="5555470"/>
            <a:ext cx="1211541" cy="221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8376" y="3401825"/>
            <a:ext cx="24223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smtClean="0"/>
              <a:t>Application interfaces LSA</a:t>
            </a:r>
            <a:endParaRPr lang="en-US" sz="1600" i="1" dirty="0" smtClean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095" y="4778782"/>
            <a:ext cx="242233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New flattop momentum function following momentum distribution for 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dI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dt</a:t>
            </a:r>
            <a:r>
              <a:rPr lang="en-US" sz="1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extr</a:t>
            </a:r>
            <a:r>
              <a:rPr lang="en-US" sz="1600" dirty="0" smtClean="0"/>
              <a:t>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const</a:t>
            </a:r>
            <a:endParaRPr lang="en-US" sz="1600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742" y="5045968"/>
            <a:ext cx="11938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One open issue: </a:t>
            </a:r>
            <a:r>
              <a:rPr lang="en-US" sz="1400" dirty="0" smtClean="0"/>
              <a:t>transactional behavior. Will come post-LS2</a:t>
            </a:r>
          </a:p>
        </p:txBody>
      </p:sp>
    </p:spTree>
    <p:extLst>
      <p:ext uri="{BB962C8B-B14F-4D97-AF65-F5344CB8AC3E}">
        <p14:creationId xmlns:p14="http://schemas.microsoft.com/office/powerpoint/2010/main" val="18149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COSE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slow extraction flattop momentum function follows the momentum distribution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high level parameters stay constant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00344"/>
            <a:ext cx="3511550" cy="2422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" y="4491105"/>
            <a:ext cx="3670300" cy="193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4567304"/>
            <a:ext cx="3470550" cy="203907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73750" y="3022600"/>
            <a:ext cx="81915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>
            <a:off x="3971925" y="5461034"/>
            <a:ext cx="981075" cy="12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 expectations from simulation in measurements?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62000"/>
            <a:ext cx="8940800" cy="5059363"/>
          </a:xfrm>
        </p:spPr>
        <p:txBody>
          <a:bodyPr/>
          <a:lstStyle/>
          <a:p>
            <a:r>
              <a:rPr lang="en-US" dirty="0" smtClean="0"/>
              <a:t>Reduced angular spread </a:t>
            </a:r>
            <a:r>
              <a:rPr lang="en-US" dirty="0" smtClean="0">
                <a:sym typeface="Wingdings"/>
              </a:rPr>
              <a:t> reduced beam size of total spill in transfer line to NA</a:t>
            </a:r>
            <a:endParaRPr lang="en-US" dirty="0" smtClean="0"/>
          </a:p>
          <a:p>
            <a:pPr lvl="1"/>
            <a:r>
              <a:rPr lang="en-US" dirty="0" smtClean="0"/>
              <a:t>Expect  10 % beam size reduction at locations with SEM grids from 20 % reduction of angular spread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Loss reduction experiment with bent crystals at ES</a:t>
            </a:r>
          </a:p>
          <a:p>
            <a:pPr lvl="1"/>
            <a:r>
              <a:rPr lang="en-US" dirty="0" smtClean="0"/>
              <a:t>Most direct proof of constant </a:t>
            </a:r>
            <a:r>
              <a:rPr lang="en-US" dirty="0" err="1" smtClean="0"/>
              <a:t>separatrix</a:t>
            </a:r>
            <a:r>
              <a:rPr lang="en-US" dirty="0" smtClean="0"/>
              <a:t> through spill </a:t>
            </a:r>
            <a:r>
              <a:rPr lang="en-US" dirty="0" smtClean="0">
                <a:sym typeface="Wingdings"/>
              </a:rPr>
              <a:t> constant loss reduction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103489"/>
            <a:ext cx="2518920" cy="1583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6940" y="2551837"/>
            <a:ext cx="25257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smtClean="0">
                <a:sym typeface="Wingdings"/>
              </a:rPr>
              <a:t> </a:t>
            </a:r>
            <a:r>
              <a:rPr lang="en-US" sz="1600" smtClean="0"/>
              <a:t>Confirmed by measurement</a:t>
            </a:r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4266405"/>
            <a:ext cx="2910758" cy="2334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4794" y="5019262"/>
            <a:ext cx="291807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/>
              </a:rPr>
              <a:t>Crystal aligned to shadow ES. Loss reduction as a function of time for 1.2 s flattop.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0660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with 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COSE tested during machine development in summer 2018</a:t>
            </a:r>
          </a:p>
          <a:p>
            <a:r>
              <a:rPr lang="en-US" dirty="0" smtClean="0"/>
              <a:t>Put in operation on 20</a:t>
            </a:r>
            <a:r>
              <a:rPr lang="en-US" baseline="30000" dirty="0" smtClean="0"/>
              <a:t>th</a:t>
            </a:r>
            <a:r>
              <a:rPr lang="en-US" dirty="0" smtClean="0"/>
              <a:t> of September, 2018 for the rest of the proton and ion FT run</a:t>
            </a:r>
            <a:endParaRPr lang="is-IS" dirty="0" smtClean="0"/>
          </a:p>
          <a:p>
            <a:r>
              <a:rPr lang="is-IS" dirty="0" smtClean="0"/>
              <a:t>No degradation of spill ripple or other issues; losses at similar level 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en-US" dirty="0" smtClean="0"/>
              <a:t>Byproducts: how to adjust </a:t>
            </a:r>
            <a:r>
              <a:rPr lang="en-US" dirty="0" err="1" smtClean="0"/>
              <a:t>Brho</a:t>
            </a:r>
            <a:r>
              <a:rPr lang="en-US" dirty="0" smtClean="0"/>
              <a:t> in transfer line for stable trajectory, automatic </a:t>
            </a:r>
            <a:r>
              <a:rPr lang="en-US" dirty="0"/>
              <a:t>"measurement" of momentum </a:t>
            </a:r>
            <a:r>
              <a:rPr lang="en-US" dirty="0" smtClean="0"/>
              <a:t>distribution</a:t>
            </a:r>
            <a:endParaRPr lang="is-IS" dirty="0" smtClean="0"/>
          </a:p>
          <a:p>
            <a:endParaRPr lang="is-I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541505"/>
            <a:ext cx="3276600" cy="284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2"/>
          <a:stretch/>
        </p:blipFill>
        <p:spPr>
          <a:xfrm>
            <a:off x="4680492" y="2675977"/>
            <a:ext cx="3901162" cy="25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850900"/>
            <a:ext cx="9055100" cy="50593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ontinuously growing demand for POT on the SPS North Area targets</a:t>
            </a:r>
          </a:p>
          <a:p>
            <a:r>
              <a:rPr lang="en-US" dirty="0" smtClean="0"/>
              <a:t>Activation needs to remain constant </a:t>
            </a:r>
            <a:r>
              <a:rPr lang="en-US" dirty="0" smtClean="0">
                <a:sym typeface="Wingdings"/>
              </a:rPr>
              <a:t> losses reduction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Loss reduction concepts require constant </a:t>
            </a:r>
            <a:r>
              <a:rPr lang="en-US" dirty="0" err="1" smtClean="0">
                <a:sym typeface="Wingdings"/>
              </a:rPr>
              <a:t>separatrix</a:t>
            </a:r>
            <a:r>
              <a:rPr lang="en-US" dirty="0" smtClean="0">
                <a:sym typeface="Wingdings"/>
              </a:rPr>
              <a:t>, reduced angular spread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Constant optics slow extraction (COSE) removes the rotation of the </a:t>
            </a:r>
            <a:r>
              <a:rPr lang="en-US" dirty="0" err="1" smtClean="0">
                <a:sym typeface="Wingdings"/>
              </a:rPr>
              <a:t>separatrix</a:t>
            </a:r>
            <a:r>
              <a:rPr lang="en-US" dirty="0" smtClean="0">
                <a:sym typeface="Wingdings"/>
              </a:rPr>
              <a:t> over time by driving slow extraction with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B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 at constant magnetic </a:t>
            </a:r>
            <a:r>
              <a:rPr lang="en-US" dirty="0" smtClean="0">
                <a:sym typeface="Wingdings"/>
              </a:rPr>
              <a:t>strengths</a:t>
            </a:r>
          </a:p>
          <a:p>
            <a:pPr lvl="1"/>
            <a:r>
              <a:rPr lang="en-US" dirty="0" smtClean="0">
                <a:sym typeface="Wingdings"/>
              </a:rPr>
              <a:t>Removing the need of dynamic bump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COSE straight forward implementation at the CERN SPS due to </a:t>
            </a:r>
          </a:p>
          <a:p>
            <a:pPr lvl="1"/>
            <a:r>
              <a:rPr lang="en-US" dirty="0" smtClean="0">
                <a:sym typeface="Wingdings"/>
              </a:rPr>
              <a:t>High level parameter settings management based on LSA</a:t>
            </a:r>
          </a:p>
          <a:p>
            <a:pPr lvl="1"/>
            <a:r>
              <a:rPr lang="en-US" dirty="0" smtClean="0">
                <a:sym typeface="Wingdings"/>
              </a:rPr>
              <a:t>Previous experience with feed-forward spill control 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COSE has become the new standard for driving slow extraction at the SPS</a:t>
            </a:r>
            <a:endParaRPr lang="en-US" dirty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extraction at the CERN SPS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866" y="762000"/>
            <a:ext cx="4463034" cy="5059363"/>
          </a:xfrm>
        </p:spPr>
        <p:txBody>
          <a:bodyPr/>
          <a:lstStyle/>
          <a:p>
            <a:r>
              <a:rPr lang="en-US" sz="1800" dirty="0"/>
              <a:t>First slow extraction </a:t>
            </a:r>
            <a:r>
              <a:rPr lang="en-US" sz="1800" dirty="0" smtClean="0"/>
              <a:t>to SPS North Area:1978 </a:t>
            </a:r>
          </a:p>
          <a:p>
            <a:pPr lvl="1"/>
            <a:r>
              <a:rPr lang="en-US" sz="1600" dirty="0" smtClean="0"/>
              <a:t>Transfer lines designed for 400 </a:t>
            </a:r>
            <a:r>
              <a:rPr lang="en-US" sz="1600" dirty="0" err="1"/>
              <a:t>GeV</a:t>
            </a:r>
            <a:r>
              <a:rPr lang="en-US" sz="1600" dirty="0"/>
              <a:t>/c</a:t>
            </a:r>
          </a:p>
          <a:p>
            <a:endParaRPr lang="en-US" sz="1800" dirty="0" smtClean="0"/>
          </a:p>
          <a:p>
            <a:r>
              <a:rPr lang="en-US" sz="1800" dirty="0" smtClean="0"/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: 400 </a:t>
            </a:r>
            <a:r>
              <a:rPr lang="en-US" sz="1800" dirty="0" err="1"/>
              <a:t>GeV</a:t>
            </a:r>
            <a:r>
              <a:rPr lang="en-US" sz="1800" dirty="0"/>
              <a:t>/c extraction momentum</a:t>
            </a:r>
          </a:p>
          <a:p>
            <a:r>
              <a:rPr lang="en-US" sz="1600" dirty="0"/>
              <a:t>Heavy </a:t>
            </a:r>
            <a:r>
              <a:rPr lang="en-US" sz="1600" dirty="0" smtClean="0"/>
              <a:t>ions: ~ </a:t>
            </a:r>
            <a:r>
              <a:rPr lang="en-US" sz="1600" dirty="0"/>
              <a:t>30 </a:t>
            </a:r>
            <a:r>
              <a:rPr lang="en-US" sz="1600" dirty="0" err="1" smtClean="0"/>
              <a:t>GeV</a:t>
            </a:r>
            <a:r>
              <a:rPr lang="en-US" sz="1600" dirty="0" smtClean="0"/>
              <a:t>/c to </a:t>
            </a:r>
            <a:r>
              <a:rPr lang="en-US" sz="1600" dirty="0"/>
              <a:t>~ </a:t>
            </a:r>
            <a:r>
              <a:rPr lang="en-US" sz="1600" dirty="0" smtClean="0"/>
              <a:t>380 </a:t>
            </a:r>
            <a:r>
              <a:rPr lang="en-US" sz="1600" dirty="0" err="1"/>
              <a:t>GeV</a:t>
            </a:r>
            <a:r>
              <a:rPr lang="en-US" sz="1600" dirty="0"/>
              <a:t>/c proton </a:t>
            </a:r>
            <a:r>
              <a:rPr lang="en-US" sz="1600" dirty="0" smtClean="0"/>
              <a:t>equivalent</a:t>
            </a:r>
          </a:p>
          <a:p>
            <a:pPr lvl="1"/>
            <a:r>
              <a:rPr lang="en-US" sz="1600" dirty="0" smtClean="0"/>
              <a:t>Very low intensities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SPS parameters 2018 proton operation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64850"/>
              </p:ext>
            </p:extLst>
          </p:nvPr>
        </p:nvGraphicFramePr>
        <p:xfrm>
          <a:off x="471613" y="4701296"/>
          <a:ext cx="7135687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383"/>
                <a:gridCol w="1445383"/>
                <a:gridCol w="1536615"/>
                <a:gridCol w="1336706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Extraction Momentum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</a:t>
                      </a:r>
                      <a:r>
                        <a:rPr lang="en-US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GeV</a:t>
                      </a:r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/c]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# p</a:t>
                      </a:r>
                      <a:r>
                        <a:rPr lang="en-US" sz="16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at</a:t>
                      </a:r>
                      <a:r>
                        <a:rPr lang="en-US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flattop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 ✕ 10</a:t>
                      </a:r>
                      <a:r>
                        <a:rPr lang="en-US" sz="1600" baseline="30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r>
                        <a:rPr lang="en-US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]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Min.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repetition period [s]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flattop length [s]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#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cycles/day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400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3.5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14.4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4.8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~ 4000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3605" y="5986536"/>
            <a:ext cx="285889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m</a:t>
            </a:r>
            <a:r>
              <a:rPr lang="en-US" sz="1600" i="1" dirty="0" smtClean="0">
                <a:solidFill>
                  <a:srgbClr val="002060"/>
                </a:solidFill>
              </a:rPr>
              <a:t>ax. 4 x 10</a:t>
            </a:r>
            <a:r>
              <a:rPr lang="en-US" sz="1600" i="1" baseline="30000" dirty="0" smtClean="0">
                <a:solidFill>
                  <a:srgbClr val="002060"/>
                </a:solidFill>
              </a:rPr>
              <a:t>13</a:t>
            </a:r>
            <a:r>
              <a:rPr lang="en-US" sz="16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152" y="5954845"/>
            <a:ext cx="285889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min. 1.2 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248" y="783990"/>
            <a:ext cx="4615752" cy="36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beam requests over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027"/>
            <a:ext cx="8229600" cy="5059363"/>
          </a:xfrm>
        </p:spPr>
        <p:txBody>
          <a:bodyPr/>
          <a:lstStyle/>
          <a:p>
            <a:r>
              <a:rPr lang="en-US" dirty="0" smtClean="0"/>
              <a:t>Ever increasing interest in NA fixed target physics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Record total intensity extracted to NA in 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45" y="1356606"/>
            <a:ext cx="4662960" cy="244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4270248"/>
            <a:ext cx="6434050" cy="2359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5705" y="2720082"/>
            <a:ext cx="285889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Courtesy K. </a:t>
            </a:r>
            <a:r>
              <a:rPr lang="en-US" sz="1600" i="1" dirty="0" err="1" smtClean="0"/>
              <a:t>Elsner</a:t>
            </a:r>
            <a:r>
              <a:rPr lang="en-US" sz="1600" i="1" dirty="0" smtClean="0"/>
              <a:t> </a:t>
            </a:r>
          </a:p>
          <a:p>
            <a:r>
              <a:rPr lang="en-US" sz="1600" dirty="0" smtClean="0"/>
              <a:t>From </a:t>
            </a:r>
            <a:r>
              <a:rPr lang="en-US" sz="1600" i="1" dirty="0" smtClean="0"/>
              <a:t>40 years NA physics Celebration</a:t>
            </a:r>
          </a:p>
        </p:txBody>
      </p:sp>
    </p:spTree>
    <p:extLst>
      <p:ext uri="{BB962C8B-B14F-4D97-AF65-F5344CB8AC3E}">
        <p14:creationId xmlns:p14="http://schemas.microsoft.com/office/powerpoint/2010/main" val="18745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new ideas for NA </a:t>
            </a:r>
            <a:r>
              <a:rPr lang="en-US" dirty="0" smtClean="0">
                <a:sym typeface="Wingdings"/>
              </a:rPr>
              <a:t> "Physics Beyond Colliders"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New projects  increase further the number of protons extracted to NA (e.g. with </a:t>
            </a:r>
            <a:r>
              <a:rPr lang="en-US" dirty="0" err="1" smtClean="0">
                <a:sym typeface="Wingdings"/>
              </a:rPr>
              <a:t>SHiP</a:t>
            </a:r>
            <a:r>
              <a:rPr lang="en-US" dirty="0" smtClean="0">
                <a:sym typeface="Wingdings"/>
              </a:rPr>
              <a:t>: 5e+19 p+/year)</a:t>
            </a:r>
          </a:p>
          <a:p>
            <a:pPr lvl="1"/>
            <a:endParaRPr lang="is-IS" dirty="0" smtClean="0">
              <a:sym typeface="Wingdings"/>
            </a:endParaRPr>
          </a:p>
          <a:p>
            <a:pPr lvl="1"/>
            <a:endParaRPr lang="is-IS" dirty="0">
              <a:sym typeface="Wingdings"/>
            </a:endParaRPr>
          </a:p>
          <a:p>
            <a:pPr lvl="1"/>
            <a:endParaRPr lang="is-IS" dirty="0" smtClean="0">
              <a:sym typeface="Wingdings"/>
            </a:endParaRPr>
          </a:p>
          <a:p>
            <a:pPr lvl="1"/>
            <a:endParaRPr lang="is-IS" dirty="0">
              <a:sym typeface="Wingdings"/>
            </a:endParaRPr>
          </a:p>
          <a:p>
            <a:pPr lvl="1"/>
            <a:endParaRPr lang="is-IS" dirty="0" smtClean="0">
              <a:sym typeface="Wingdings"/>
            </a:endParaRPr>
          </a:p>
          <a:p>
            <a:pPr lvl="1"/>
            <a:endParaRPr lang="is-IS" dirty="0">
              <a:sym typeface="Wingdings"/>
            </a:endParaRPr>
          </a:p>
          <a:p>
            <a:pPr lvl="1"/>
            <a:endParaRPr lang="is-IS" dirty="0" smtClean="0">
              <a:sym typeface="Wingdings"/>
            </a:endParaRPr>
          </a:p>
          <a:p>
            <a:pPr lvl="1"/>
            <a:endParaRPr lang="is-IS" dirty="0" smtClean="0">
              <a:sym typeface="Wingdings"/>
            </a:endParaRPr>
          </a:p>
          <a:p>
            <a:pPr lvl="1"/>
            <a:endParaRPr lang="is-IS" dirty="0">
              <a:sym typeface="Wingdings"/>
            </a:endParaRPr>
          </a:p>
          <a:p>
            <a:pPr lvl="1"/>
            <a:endParaRPr lang="is-IS" dirty="0" smtClean="0">
              <a:sym typeface="Wingdings"/>
            </a:endParaRPr>
          </a:p>
          <a:p>
            <a:pPr lvl="1"/>
            <a:endParaRPr lang="is-IS" dirty="0">
              <a:sym typeface="Wingdings"/>
            </a:endParaRPr>
          </a:p>
          <a:p>
            <a:pPr lvl="1"/>
            <a:endParaRPr lang="is-IS" dirty="0" smtClean="0">
              <a:sym typeface="Wingdings"/>
            </a:endParaRPr>
          </a:p>
          <a:p>
            <a:r>
              <a:rPr lang="is-IS" b="1" dirty="0" smtClean="0">
                <a:sym typeface="Wingdings"/>
              </a:rPr>
              <a:t>…and keep activation constant </a:t>
            </a:r>
            <a:r>
              <a:rPr lang="is-IS" sz="1800" dirty="0" smtClean="0">
                <a:sym typeface="Wingdings"/>
              </a:rPr>
              <a:t>(level of </a:t>
            </a:r>
            <a:r>
              <a:rPr lang="en-US" sz="1800" dirty="0" smtClean="0">
                <a:sym typeface="Wingdings"/>
              </a:rPr>
              <a:t>~ </a:t>
            </a:r>
            <a:r>
              <a:rPr lang="is-IS" sz="1800" dirty="0" smtClean="0">
                <a:sym typeface="Wingdings"/>
              </a:rPr>
              <a:t>1e+19)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BBBCA7-EF96-3744-8025-A7901ED0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60" y="1852841"/>
            <a:ext cx="5090026" cy="40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reduce losses/activation in extraction channel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Various ideas for loss reduction</a:t>
            </a:r>
          </a:p>
          <a:p>
            <a:pPr lvl="1"/>
            <a:r>
              <a:rPr lang="en-US" dirty="0"/>
              <a:t>New ES materials,</a:t>
            </a:r>
            <a:r>
              <a:rPr lang="is-IS" dirty="0" smtClean="0"/>
              <a:t>…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slow extraction with </a:t>
            </a:r>
            <a:r>
              <a:rPr lang="en-US" b="1" dirty="0" smtClean="0">
                <a:sym typeface="Wingdings"/>
              </a:rPr>
              <a:t>crystal shadowing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 err="1"/>
              <a:t>octupole</a:t>
            </a:r>
            <a:r>
              <a:rPr lang="en-US" b="1" dirty="0"/>
              <a:t> phase-space </a:t>
            </a:r>
            <a:r>
              <a:rPr lang="en-US" b="1" dirty="0" smtClean="0"/>
              <a:t>folding; </a:t>
            </a:r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/>
          </a:p>
          <a:p>
            <a:pPr lvl="1"/>
            <a:r>
              <a:rPr lang="en-US" sz="2000" b="1" dirty="0"/>
              <a:t>Limited angular </a:t>
            </a:r>
            <a:r>
              <a:rPr lang="en-US" sz="2000" b="1" dirty="0" smtClean="0"/>
              <a:t>acceptance </a:t>
            </a:r>
            <a:r>
              <a:rPr lang="en-US" sz="2000" dirty="0" smtClean="0"/>
              <a:t>for crystal shadowing</a:t>
            </a:r>
            <a:endParaRPr lang="en-US" dirty="0" smtClean="0"/>
          </a:p>
          <a:p>
            <a:pPr lvl="1"/>
            <a:r>
              <a:rPr lang="en-US" dirty="0" smtClean="0"/>
              <a:t>Requires</a:t>
            </a:r>
            <a:r>
              <a:rPr lang="en-US" b="1" dirty="0" smtClean="0"/>
              <a:t> constant </a:t>
            </a:r>
            <a:r>
              <a:rPr lang="en-US" b="1" dirty="0" err="1" smtClean="0"/>
              <a:t>separatrix</a:t>
            </a:r>
            <a:r>
              <a:rPr lang="en-US" dirty="0"/>
              <a:t>/</a:t>
            </a:r>
            <a:r>
              <a:rPr lang="en-US" dirty="0" smtClean="0"/>
              <a:t>optics for  </a:t>
            </a:r>
            <a:r>
              <a:rPr lang="en-US" dirty="0" err="1" smtClean="0"/>
              <a:t>octupole</a:t>
            </a:r>
            <a:r>
              <a:rPr lang="en-US" dirty="0" smtClean="0"/>
              <a:t> phase-space folding,</a:t>
            </a:r>
            <a:r>
              <a:rPr lang="is-IS" dirty="0" smtClean="0"/>
              <a:t>…</a:t>
            </a:r>
          </a:p>
          <a:p>
            <a:pPr lvl="1"/>
            <a:endParaRPr lang="is-IS" dirty="0"/>
          </a:p>
          <a:p>
            <a:r>
              <a:rPr lang="is-IS" dirty="0" smtClean="0"/>
              <a:t>See talks later today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slow extraction at CERN 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16"/>
            <a:ext cx="8229600" cy="5584768"/>
          </a:xfrm>
        </p:spPr>
        <p:txBody>
          <a:bodyPr/>
          <a:lstStyle/>
          <a:p>
            <a:r>
              <a:rPr lang="en-US" dirty="0" smtClean="0"/>
              <a:t>Third order resonance slow extraction </a:t>
            </a:r>
            <a:r>
              <a:rPr lang="en-US" b="1" dirty="0" smtClean="0"/>
              <a:t>driven by tune sweep</a:t>
            </a:r>
          </a:p>
          <a:p>
            <a:r>
              <a:rPr lang="en-US" dirty="0" smtClean="0"/>
              <a:t>Chromaticity 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x</a:t>
            </a:r>
            <a:r>
              <a:rPr lang="en-US" i="1" baseline="-25000" dirty="0" smtClean="0"/>
              <a:t>x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= -1</a:t>
            </a:r>
            <a:r>
              <a:rPr lang="en-US" dirty="0" smtClean="0"/>
              <a:t>, increase momentum spread through RF gymnastics to </a:t>
            </a:r>
          </a:p>
          <a:p>
            <a:r>
              <a:rPr lang="en-US" dirty="0" err="1" smtClean="0"/>
              <a:t>Hardt</a:t>
            </a:r>
            <a:r>
              <a:rPr lang="en-US" dirty="0"/>
              <a:t>-</a:t>
            </a:r>
            <a:r>
              <a:rPr lang="en-US" dirty="0" smtClean="0"/>
              <a:t>condition not fulfilled at the SPS, but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i="1" dirty="0" smtClean="0">
                <a:ea typeface="Times New Roman" charset="0"/>
                <a:cs typeface="Times New Roman" charset="0"/>
              </a:rPr>
              <a:t>,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D’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Feed-forward correction of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dirty="0" smtClean="0"/>
              <a:t> function (main </a:t>
            </a:r>
            <a:r>
              <a:rPr lang="en-US" dirty="0" err="1" smtClean="0"/>
              <a:t>quadrupoles</a:t>
            </a:r>
            <a:r>
              <a:rPr lang="en-US" dirty="0" smtClean="0"/>
              <a:t>) in the SPS to linearize ring intensity decay on the slow extraction flattop</a:t>
            </a:r>
          </a:p>
          <a:p>
            <a:pPr lvl="1"/>
            <a:r>
              <a:rPr lang="en-US" dirty="0" smtClean="0"/>
              <a:t>Correction algorithm built exploiting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 servo-</a:t>
            </a:r>
            <a:r>
              <a:rPr lang="en-US" dirty="0" err="1" smtClean="0"/>
              <a:t>quadrupole</a:t>
            </a:r>
            <a:r>
              <a:rPr lang="en-US" dirty="0" smtClean="0"/>
              <a:t> feedback system in the SPS since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66" y="1676401"/>
            <a:ext cx="1635752" cy="232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7" y="3402567"/>
            <a:ext cx="4139738" cy="2647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269" y="3066307"/>
            <a:ext cx="887153" cy="336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1830" y="4141347"/>
            <a:ext cx="28752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Autospill</a:t>
            </a:r>
            <a:r>
              <a:rPr lang="en-US" sz="1600" dirty="0" smtClean="0"/>
              <a:t> control room application</a:t>
            </a:r>
          </a:p>
        </p:txBody>
      </p:sp>
    </p:spTree>
    <p:extLst>
      <p:ext uri="{BB962C8B-B14F-4D97-AF65-F5344CB8AC3E}">
        <p14:creationId xmlns:p14="http://schemas.microsoft.com/office/powerpoint/2010/main" val="38683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</a:t>
            </a:r>
            <a:r>
              <a:rPr lang="en-US" dirty="0" err="1" smtClean="0"/>
              <a:t>separatrix</a:t>
            </a:r>
            <a:r>
              <a:rPr lang="en-US" dirty="0" smtClean="0"/>
              <a:t> during slow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 driven slow extraction </a:t>
            </a:r>
            <a:r>
              <a:rPr lang="en-US" dirty="0" smtClean="0">
                <a:sym typeface="Wingdings"/>
              </a:rPr>
              <a:t> changing machine optics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 rotating </a:t>
            </a:r>
            <a:r>
              <a:rPr lang="en-US" dirty="0" err="1" smtClean="0">
                <a:sym typeface="Wingdings"/>
              </a:rPr>
              <a:t>separatrix</a:t>
            </a:r>
            <a:r>
              <a:rPr lang="en-US" dirty="0" smtClean="0">
                <a:sym typeface="Wingdings"/>
              </a:rPr>
              <a:t> @ ES</a:t>
            </a: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1"/>
          <a:stretch/>
        </p:blipFill>
        <p:spPr>
          <a:xfrm>
            <a:off x="1932940" y="1418387"/>
            <a:ext cx="4315460" cy="278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9200" y="3098800"/>
            <a:ext cx="96212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1600" i="1" baseline="-25000" dirty="0" err="1" smtClean="0"/>
              <a:t>x</a:t>
            </a:r>
            <a:r>
              <a:rPr lang="en-US" sz="1600" i="1" dirty="0" smtClean="0"/>
              <a:t> @ 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4451350"/>
            <a:ext cx="3286652" cy="2127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8138" y="4501788"/>
            <a:ext cx="3325862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en-US" sz="1600" dirty="0" smtClean="0"/>
              <a:t>particles with different momenta arrive on different </a:t>
            </a:r>
            <a:r>
              <a:rPr lang="en-US" sz="1600" dirty="0" err="1" smtClean="0"/>
              <a:t>separatrices</a:t>
            </a:r>
            <a:endParaRPr lang="en-US" sz="1600" dirty="0" smtClean="0"/>
          </a:p>
          <a:p>
            <a:pPr marL="285750" indent="-285750">
              <a:buFont typeface="Wingdings" charset="2"/>
              <a:buChar char="à"/>
            </a:pPr>
            <a:endParaRPr lang="en-US" sz="1600" dirty="0"/>
          </a:p>
          <a:p>
            <a:r>
              <a:rPr lang="en-US" sz="1600" dirty="0" smtClean="0"/>
              <a:t>Lowest momenta particles, extracted first.</a:t>
            </a:r>
          </a:p>
          <a:p>
            <a:r>
              <a:rPr lang="en-US" sz="1600" dirty="0" smtClean="0"/>
              <a:t>Extraction momentum is proxy for time on extraction plateau.</a:t>
            </a:r>
          </a:p>
        </p:txBody>
      </p:sp>
    </p:spTree>
    <p:extLst>
      <p:ext uri="{BB962C8B-B14F-4D97-AF65-F5344CB8AC3E}">
        <p14:creationId xmlns:p14="http://schemas.microsoft.com/office/powerpoint/2010/main" val="155947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</a:t>
            </a:r>
            <a:r>
              <a:rPr lang="en-US" dirty="0" err="1" smtClean="0"/>
              <a:t>separatrix</a:t>
            </a:r>
            <a:r>
              <a:rPr lang="en-US" dirty="0" smtClean="0"/>
              <a:t> during slow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 driven slow extraction </a:t>
            </a:r>
            <a:r>
              <a:rPr lang="en-US" dirty="0" smtClean="0">
                <a:sym typeface="Wingdings"/>
              </a:rPr>
              <a:t> changing machine optics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 rotating </a:t>
            </a:r>
            <a:r>
              <a:rPr lang="en-US" dirty="0" err="1" smtClean="0">
                <a:sym typeface="Wingdings"/>
              </a:rPr>
              <a:t>separatrix</a:t>
            </a:r>
            <a:r>
              <a:rPr lang="en-US" dirty="0" smtClean="0">
                <a:sym typeface="Wingdings"/>
              </a:rPr>
              <a:t> @ ES</a:t>
            </a: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1"/>
          <a:stretch/>
        </p:blipFill>
        <p:spPr>
          <a:xfrm>
            <a:off x="1932940" y="1418387"/>
            <a:ext cx="4315460" cy="278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9200" y="3098800"/>
            <a:ext cx="96212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1600" i="1" baseline="-25000" dirty="0" err="1" smtClean="0"/>
              <a:t>x</a:t>
            </a:r>
            <a:r>
              <a:rPr lang="en-US" sz="1600" i="1" dirty="0" smtClean="0"/>
              <a:t> @ 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8138" y="4501788"/>
            <a:ext cx="332586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Phase-space distribution of entire spill of extracted beam @ ES. </a:t>
            </a:r>
          </a:p>
          <a:p>
            <a:pPr marL="285750" indent="-285750">
              <a:buFont typeface="Wingdings" charset="2"/>
              <a:buChar char="à"/>
            </a:pPr>
            <a:endParaRPr lang="en-US" sz="1600" dirty="0"/>
          </a:p>
          <a:p>
            <a:r>
              <a:rPr lang="en-US" sz="1600" dirty="0" smtClean="0"/>
              <a:t>Lowest momenta particles, extracted first.</a:t>
            </a:r>
          </a:p>
          <a:p>
            <a:r>
              <a:rPr lang="en-US" sz="1600" dirty="0" smtClean="0"/>
              <a:t>Extraction momentum is proxy for time on extraction plateau.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0" y="4483331"/>
            <a:ext cx="3257818" cy="21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 to compensate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dynamic bump? Orthogonal knobs in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x’</a:t>
            </a:r>
            <a:r>
              <a:rPr lang="en-US" dirty="0" smtClean="0"/>
              <a:t> at 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Beginning of 2018 run: idea of running slow extraction </a:t>
            </a:r>
            <a:r>
              <a:rPr lang="en-US" dirty="0" err="1" smtClean="0"/>
              <a:t>betatron</a:t>
            </a:r>
            <a:r>
              <a:rPr lang="en-US" dirty="0" smtClean="0"/>
              <a:t>-core-like without </a:t>
            </a:r>
            <a:r>
              <a:rPr lang="en-US" dirty="0" err="1" smtClean="0"/>
              <a:t>beatron</a:t>
            </a:r>
            <a:r>
              <a:rPr lang="en-US" dirty="0" smtClean="0"/>
              <a:t> core</a:t>
            </a:r>
          </a:p>
          <a:p>
            <a:r>
              <a:rPr lang="en-US" dirty="0" smtClean="0">
                <a:sym typeface="Wingdings"/>
              </a:rPr>
              <a:t> Constant optics slow extraction (COSE)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V. Kain, COSE, ICFA slow extraction workshop, Fermilab, 22-24 July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F9EC-BBAD-9F46-BF96-F510AA1EEAF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68"/>
          <a:stretch/>
        </p:blipFill>
        <p:spPr>
          <a:xfrm>
            <a:off x="1022350" y="1815078"/>
            <a:ext cx="3968750" cy="2668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6019" y="1710541"/>
            <a:ext cx="332586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with linear tune sweep,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1600" dirty="0" smtClean="0"/>
              <a:t> and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x’</a:t>
            </a:r>
            <a:r>
              <a:rPr lang="en-US" sz="1600" dirty="0" smtClean="0"/>
              <a:t> sweep. </a:t>
            </a:r>
          </a:p>
          <a:p>
            <a:endParaRPr lang="en-US" sz="1600" dirty="0"/>
          </a:p>
          <a:p>
            <a:r>
              <a:rPr lang="en-US" sz="1600" dirty="0" smtClean="0"/>
              <a:t>Feed-down effects on tune to be compensated.</a:t>
            </a:r>
          </a:p>
          <a:p>
            <a:endParaRPr lang="en-US" sz="1600" dirty="0"/>
          </a:p>
          <a:p>
            <a:r>
              <a:rPr lang="en-US" sz="1600" dirty="0" smtClean="0"/>
              <a:t>Implementation details were not finalized due to other idea</a:t>
            </a:r>
            <a:r>
              <a:rPr lang="is-IS" sz="1600" dirty="0" smtClean="0"/>
              <a:t>…</a:t>
            </a:r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56565744"/>
      </p:ext>
    </p:extLst>
  </p:cSld>
  <p:clrMapOvr>
    <a:masterClrMapping/>
  </p:clrMapOvr>
</p:sld>
</file>

<file path=ppt/theme/theme1.xml><?xml version="1.0" encoding="utf-8"?>
<a:theme xmlns:a="http://schemas.openxmlformats.org/drawingml/2006/main" name="LPC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146285</TotalTime>
  <Words>1415</Words>
  <Application>Microsoft Macintosh PowerPoint</Application>
  <PresentationFormat>On-screen Show (4:3)</PresentationFormat>
  <Paragraphs>304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</vt:lpstr>
      <vt:lpstr>CMR9</vt:lpstr>
      <vt:lpstr>CMTI9</vt:lpstr>
      <vt:lpstr>Comic Sans MS</vt:lpstr>
      <vt:lpstr>ＭＳ Ｐゴシック</vt:lpstr>
      <vt:lpstr>Symbol</vt:lpstr>
      <vt:lpstr>Times New Roman</vt:lpstr>
      <vt:lpstr>Wingdings</vt:lpstr>
      <vt:lpstr>Arial</vt:lpstr>
      <vt:lpstr>LPC Presentation</vt:lpstr>
      <vt:lpstr>Custom Design</vt:lpstr>
      <vt:lpstr>Advanced Control of Phase Space Presentation of Slow-Extraction Separatrix at ES</vt:lpstr>
      <vt:lpstr>Slow extraction at the CERN SPS</vt:lpstr>
      <vt:lpstr>Evolution of beam requests over years</vt:lpstr>
      <vt:lpstr>Many new ideas for NA  "Physics Beyond Colliders"</vt:lpstr>
      <vt:lpstr>Ideas to reduce losses/activation in extraction channel </vt:lpstr>
      <vt:lpstr>Driving slow extraction at CERN SPS</vt:lpstr>
      <vt:lpstr>Evolution of separatrix during slow extraction</vt:lpstr>
      <vt:lpstr>Evolution of separatrix during slow extraction</vt:lpstr>
      <vt:lpstr>Is it possible to compensate this?</vt:lpstr>
      <vt:lpstr>COSE Concept</vt:lpstr>
      <vt:lpstr>What would we expect from simulation?</vt:lpstr>
      <vt:lpstr>Expect also loss improvement?</vt:lpstr>
      <vt:lpstr>Implementation?  SPS settings management</vt:lpstr>
      <vt:lpstr>Implementation?  SPS settings management</vt:lpstr>
      <vt:lpstr>What does COSE look like?</vt:lpstr>
      <vt:lpstr>Confirm expectations from simulation in measurements?</vt:lpstr>
      <vt:lpstr>Operation with COSE</vt:lpstr>
      <vt:lpstr>Summary</vt:lpstr>
    </vt:vector>
  </TitlesOfParts>
  <Manager/>
  <Company>CERN - European Organization for Nuclear Research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Scene - LHC Transfer Line Collimators</dc:title>
  <dc:subject/>
  <dc:creator>Verena Kain</dc:creator>
  <cp:keywords/>
  <dc:description/>
  <cp:lastModifiedBy>Microsoft Office User</cp:lastModifiedBy>
  <cp:revision>1266</cp:revision>
  <cp:lastPrinted>2015-07-31T09:55:09Z</cp:lastPrinted>
  <dcterms:created xsi:type="dcterms:W3CDTF">2012-12-19T15:15:22Z</dcterms:created>
  <dcterms:modified xsi:type="dcterms:W3CDTF">2019-07-19T09:41:53Z</dcterms:modified>
  <cp:category/>
</cp:coreProperties>
</file>