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46" r:id="rId2"/>
    <p:sldId id="663" r:id="rId3"/>
    <p:sldId id="582" r:id="rId4"/>
    <p:sldId id="630" r:id="rId5"/>
    <p:sldId id="655" r:id="rId6"/>
    <p:sldId id="625" r:id="rId7"/>
    <p:sldId id="609" r:id="rId8"/>
    <p:sldId id="610" r:id="rId9"/>
    <p:sldId id="635" r:id="rId10"/>
    <p:sldId id="634" r:id="rId11"/>
    <p:sldId id="601" r:id="rId12"/>
    <p:sldId id="608" r:id="rId13"/>
    <p:sldId id="604" r:id="rId14"/>
    <p:sldId id="605" r:id="rId15"/>
    <p:sldId id="617" r:id="rId16"/>
    <p:sldId id="607" r:id="rId17"/>
    <p:sldId id="649" r:id="rId18"/>
    <p:sldId id="651" r:id="rId19"/>
    <p:sldId id="652" r:id="rId20"/>
    <p:sldId id="621" r:id="rId21"/>
    <p:sldId id="606" r:id="rId22"/>
    <p:sldId id="614" r:id="rId23"/>
    <p:sldId id="664" r:id="rId24"/>
    <p:sldId id="665" r:id="rId25"/>
    <p:sldId id="650" r:id="rId26"/>
    <p:sldId id="666" r:id="rId27"/>
    <p:sldId id="657" r:id="rId28"/>
    <p:sldId id="660" r:id="rId29"/>
    <p:sldId id="662" r:id="rId30"/>
    <p:sldId id="661" r:id="rId31"/>
    <p:sldId id="667" r:id="rId32"/>
  </p:sldIdLst>
  <p:sldSz cx="9144000" cy="6858000" type="screen4x3"/>
  <p:notesSz cx="9928225" cy="679767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3399"/>
    <a:srgbClr val="CC6600"/>
    <a:srgbClr val="0099FF"/>
    <a:srgbClr val="CC9900"/>
    <a:srgbClr val="0000CC"/>
    <a:srgbClr val="00CC00"/>
    <a:srgbClr val="00CC66"/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223" autoAdjust="0"/>
  </p:normalViewPr>
  <p:slideViewPr>
    <p:cSldViewPr showGuides="1">
      <p:cViewPr varScale="1">
        <p:scale>
          <a:sx n="101" d="100"/>
          <a:sy n="101" d="100"/>
        </p:scale>
        <p:origin x="660" y="48"/>
      </p:cViewPr>
      <p:guideLst>
        <p:guide orient="horz" pos="2160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4304816" cy="3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60" tIns="44278" rIns="88560" bIns="44278" numCol="1" anchor="t" anchorCtr="0" compatLnSpc="1">
            <a:prstTxWarp prst="textNoShape">
              <a:avLst/>
            </a:prstTxWarp>
          </a:bodyPr>
          <a:lstStyle>
            <a:lvl1pPr algn="l" defTabSz="88677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410" y="3"/>
            <a:ext cx="4304816" cy="3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60" tIns="44278" rIns="88560" bIns="44278" numCol="1" anchor="t" anchorCtr="0" compatLnSpc="1">
            <a:prstTxWarp prst="textNoShape">
              <a:avLst/>
            </a:prstTxWarp>
          </a:bodyPr>
          <a:lstStyle>
            <a:lvl1pPr algn="r" defTabSz="88677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8244"/>
            <a:ext cx="4304816" cy="3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60" tIns="44278" rIns="88560" bIns="44278" numCol="1" anchor="b" anchorCtr="0" compatLnSpc="1">
            <a:prstTxWarp prst="textNoShape">
              <a:avLst/>
            </a:prstTxWarp>
          </a:bodyPr>
          <a:lstStyle>
            <a:lvl1pPr algn="l" defTabSz="88677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410" y="6458244"/>
            <a:ext cx="4304816" cy="3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60" tIns="44278" rIns="88560" bIns="44278" numCol="1" anchor="b" anchorCtr="0" compatLnSpc="1">
            <a:prstTxWarp prst="textNoShape">
              <a:avLst/>
            </a:prstTxWarp>
          </a:bodyPr>
          <a:lstStyle>
            <a:lvl1pPr algn="r" defTabSz="88677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4EB39AE-8719-43D4-91F9-011CE856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0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4304816" cy="3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60" tIns="44278" rIns="88560" bIns="44278" numCol="1" anchor="t" anchorCtr="0" compatLnSpc="1">
            <a:prstTxWarp prst="textNoShape">
              <a:avLst/>
            </a:prstTxWarp>
          </a:bodyPr>
          <a:lstStyle>
            <a:lvl1pPr algn="l" defTabSz="88677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410" y="3"/>
            <a:ext cx="4304816" cy="3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60" tIns="44278" rIns="88560" bIns="44278" numCol="1" anchor="t" anchorCtr="0" compatLnSpc="1">
            <a:prstTxWarp prst="textNoShape">
              <a:avLst/>
            </a:prstTxWarp>
          </a:bodyPr>
          <a:lstStyle>
            <a:lvl1pPr algn="r" defTabSz="88677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904" y="3229121"/>
            <a:ext cx="7282422" cy="305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60" tIns="44278" rIns="88560" bIns="44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8244"/>
            <a:ext cx="4304816" cy="3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60" tIns="44278" rIns="88560" bIns="44278" numCol="1" anchor="b" anchorCtr="0" compatLnSpc="1">
            <a:prstTxWarp prst="textNoShape">
              <a:avLst/>
            </a:prstTxWarp>
          </a:bodyPr>
          <a:lstStyle>
            <a:lvl1pPr algn="l" defTabSz="88677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410" y="6458244"/>
            <a:ext cx="4304816" cy="3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60" tIns="44278" rIns="88560" bIns="44278" numCol="1" anchor="b" anchorCtr="0" compatLnSpc="1">
            <a:prstTxWarp prst="textNoShape">
              <a:avLst/>
            </a:prstTxWarp>
          </a:bodyPr>
          <a:lstStyle>
            <a:lvl1pPr algn="r" defTabSz="88677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9948ADB-EBFC-4459-9BD3-24A477409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5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3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7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4590-001C-4988-87C2-7ACB5FBD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54D17-AEB6-4191-9622-E5515B67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5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09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90408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po0000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Line 9"/>
          <p:cNvSpPr>
            <a:spLocks noChangeShapeType="1"/>
          </p:cNvSpPr>
          <p:nvPr userDrawn="1"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10"/>
          <p:cNvSpPr>
            <a:spLocks noChangeShapeType="1"/>
          </p:cNvSpPr>
          <p:nvPr userDrawn="1"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13"/>
          <p:cNvSpPr txBox="1">
            <a:spLocks noChangeArrowheads="1"/>
          </p:cNvSpPr>
          <p:nvPr userDrawn="1"/>
        </p:nvSpPr>
        <p:spPr bwMode="auto">
          <a:xfrm>
            <a:off x="0" y="6583363"/>
            <a:ext cx="2249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1200" smtClean="0">
                <a:latin typeface="Arial" charset="0"/>
              </a:rPr>
              <a:t>L. Groening, Sept. 15th, 2003</a:t>
            </a: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39688" y="6592888"/>
            <a:ext cx="7620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1200" smtClean="0">
                <a:latin typeface="Comic Sans MS" pitchFamily="66" charset="0"/>
              </a:rPr>
              <a:t>GSI-Palaver, Dec. 10</a:t>
            </a:r>
            <a:r>
              <a:rPr lang="en-US" sz="1200" baseline="30000" smtClean="0">
                <a:latin typeface="Comic Sans MS" pitchFamily="66" charset="0"/>
              </a:rPr>
              <a:t>th</a:t>
            </a:r>
            <a:r>
              <a:rPr lang="en-US" sz="1200" smtClean="0">
                <a:latin typeface="Comic Sans MS" pitchFamily="66" charset="0"/>
              </a:rPr>
              <a:t>, 2003, </a:t>
            </a:r>
            <a:r>
              <a:rPr lang="en-US" sz="1200" i="1" smtClean="0">
                <a:latin typeface="Comic Sans MS" pitchFamily="66" charset="0"/>
              </a:rPr>
              <a:t>A dedicated proton accelerator for  p-physics at the future GSI facilities</a:t>
            </a:r>
          </a:p>
        </p:txBody>
      </p:sp>
      <p:sp>
        <p:nvSpPr>
          <p:cNvPr id="1031" name="Line 17"/>
          <p:cNvSpPr>
            <a:spLocks noChangeShapeType="1"/>
          </p:cNvSpPr>
          <p:nvPr userDrawn="1"/>
        </p:nvSpPr>
        <p:spPr bwMode="auto">
          <a:xfrm flipV="1">
            <a:off x="4895850" y="6667500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4" descr="npo000003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" name="Text Box 18"/>
          <p:cNvSpPr txBox="1">
            <a:spLocks noChangeArrowheads="1"/>
          </p:cNvSpPr>
          <p:nvPr userDrawn="1"/>
        </p:nvSpPr>
        <p:spPr bwMode="auto">
          <a:xfrm>
            <a:off x="0" y="6507163"/>
            <a:ext cx="41399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R. Singh,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July 23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2019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Text Box 20"/>
          <p:cNvSpPr txBox="1">
            <a:spLocks noChangeArrowheads="1"/>
          </p:cNvSpPr>
          <p:nvPr userDrawn="1"/>
        </p:nvSpPr>
        <p:spPr bwMode="auto">
          <a:xfrm>
            <a:off x="5327650" y="6521450"/>
            <a:ext cx="3265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de-DE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35" name="Text Box 21"/>
          <p:cNvSpPr txBox="1">
            <a:spLocks noChangeArrowheads="1"/>
          </p:cNvSpPr>
          <p:nvPr userDrawn="1"/>
        </p:nvSpPr>
        <p:spPr bwMode="auto">
          <a:xfrm>
            <a:off x="5652120" y="6532563"/>
            <a:ext cx="33299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Spill smoothing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54438" y="65373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8FF6576F-89ED-4F1A-BD53-C166D9FB6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340.png"/><Relationship Id="rId7" Type="http://schemas.openxmlformats.org/officeDocument/2006/relationships/image" Target="../media/image208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0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3.emf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8" Type="http://schemas.openxmlformats.org/officeDocument/2006/relationships/image" Target="../media/image136.png"/><Relationship Id="rId3" Type="http://schemas.openxmlformats.org/officeDocument/2006/relationships/image" Target="../media/image52.png"/><Relationship Id="rId21" Type="http://schemas.openxmlformats.org/officeDocument/2006/relationships/image" Target="../media/image193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5.png"/><Relationship Id="rId23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58.png"/><Relationship Id="rId2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9.wdp"/><Relationship Id="rId18" Type="http://schemas.microsoft.com/office/2007/relationships/hdphoto" Target="../media/hdphoto14.wdp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microsoft.com/office/2007/relationships/hdphoto" Target="../media/hdphoto8.wdp"/><Relationship Id="rId17" Type="http://schemas.microsoft.com/office/2007/relationships/hdphoto" Target="../media/hdphoto13.wdp"/><Relationship Id="rId2" Type="http://schemas.openxmlformats.org/officeDocument/2006/relationships/notesSlide" Target="../notesSlides/notesSlide3.xml"/><Relationship Id="rId16" Type="http://schemas.microsoft.com/office/2007/relationships/hdphoto" Target="../media/hdphoto12.wdp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microsoft.com/office/2007/relationships/hdphoto" Target="../media/hdphoto7.wdp"/><Relationship Id="rId5" Type="http://schemas.openxmlformats.org/officeDocument/2006/relationships/image" Target="../media/image80.jpeg"/><Relationship Id="rId15" Type="http://schemas.microsoft.com/office/2007/relationships/hdphoto" Target="../media/hdphoto11.wdp"/><Relationship Id="rId10" Type="http://schemas.microsoft.com/office/2007/relationships/hdphoto" Target="../media/hdphoto6.wdp"/><Relationship Id="rId19" Type="http://schemas.microsoft.com/office/2007/relationships/hdphoto" Target="../media/hdphoto15.wdp"/><Relationship Id="rId4" Type="http://schemas.openxmlformats.org/officeDocument/2006/relationships/image" Target="../media/image79.png"/><Relationship Id="rId9" Type="http://schemas.microsoft.com/office/2007/relationships/hdphoto" Target="../media/hdphoto5.wdp"/><Relationship Id="rId14" Type="http://schemas.microsoft.com/office/2007/relationships/hdphoto" Target="../media/hdphoto10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emf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95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4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emf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10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5.png"/><Relationship Id="rId3" Type="http://schemas.openxmlformats.org/officeDocument/2006/relationships/image" Target="../media/image33.png"/><Relationship Id="rId1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image" Target="../media/image35.png"/><Relationship Id="rId10" Type="http://schemas.openxmlformats.org/officeDocument/2006/relationships/image" Target="../media/image167.png"/><Relationship Id="rId14" Type="http://schemas.openxmlformats.org/officeDocument/2006/relationships/image" Target="../media/image1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arxiv.org/abs/1904.091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980728"/>
            <a:ext cx="9144000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 structure improvements at GSI</a:t>
            </a:r>
          </a:p>
          <a:p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quad-driven slow extraction with coasting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beams)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Rahul Singh, Peter Forck, Stefan Sorge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enthusiastic support of Andrzej Stafiniak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Horst Welker</a:t>
            </a:r>
          </a:p>
          <a:p>
            <a:pPr>
              <a:spcBef>
                <a:spcPts val="800"/>
              </a:spcBef>
            </a:pP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r>
              <a:rPr lang="de-DE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 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5830" y="3933056"/>
            <a:ext cx="8872339" cy="127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endParaRPr lang="en-US" dirty="0" smtClean="0">
              <a:latin typeface="Calibri" panose="020F0502020204030204" pitchFamily="34" charset="0"/>
            </a:endParaRPr>
          </a:p>
          <a:p>
            <a:pPr algn="l">
              <a:spcBef>
                <a:spcPts val="400"/>
              </a:spcBef>
              <a:buFont typeface="Wingdings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  Main source of spill fluctuations</a:t>
            </a:r>
            <a:r>
              <a:rPr lang="de-DE" dirty="0" smtClean="0">
                <a:latin typeface="Calibri" panose="020F0502020204030204" pitchFamily="34" charset="0"/>
              </a:rPr>
              <a:t> : </a:t>
            </a:r>
            <a:r>
              <a:rPr lang="de-DE" dirty="0" err="1" smtClean="0">
                <a:latin typeface="Calibri" panose="020F0502020204030204" pitchFamily="34" charset="0"/>
              </a:rPr>
              <a:t>Dipoles</a:t>
            </a:r>
            <a:r>
              <a:rPr lang="de-DE" dirty="0" smtClean="0">
                <a:latin typeface="Calibri" panose="020F0502020204030204" pitchFamily="34" charset="0"/>
              </a:rPr>
              <a:t>, </a:t>
            </a:r>
            <a:r>
              <a:rPr lang="de-DE" u="sng" dirty="0" err="1" smtClean="0">
                <a:latin typeface="Calibri" panose="020F0502020204030204" pitchFamily="34" charset="0"/>
              </a:rPr>
              <a:t>quads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or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sextupoles</a:t>
            </a:r>
            <a:r>
              <a:rPr lang="de-DE" dirty="0" smtClean="0">
                <a:latin typeface="Calibri" panose="020F0502020204030204" pitchFamily="34" charset="0"/>
              </a:rPr>
              <a:t>?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>
              <a:spcBef>
                <a:spcPts val="400"/>
              </a:spcBef>
              <a:buFont typeface="Wingdings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  Effect of extraction and beam settings on spill </a:t>
            </a:r>
            <a:r>
              <a:rPr lang="en-US" u="sng" dirty="0" smtClean="0">
                <a:latin typeface="Calibri" panose="020F0502020204030204" pitchFamily="34" charset="0"/>
              </a:rPr>
              <a:t>via transit time spread</a:t>
            </a:r>
          </a:p>
          <a:p>
            <a:pPr marL="285750" indent="-285750" algn="l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S</a:t>
            </a:r>
            <a:r>
              <a:rPr lang="en-US" dirty="0" smtClean="0">
                <a:latin typeface="Calibri" panose="020F0502020204030204" pitchFamily="34" charset="0"/>
              </a:rPr>
              <a:t>pill structure improvement by modulating tune with </a:t>
            </a:r>
            <a:r>
              <a:rPr lang="en-US" u="sng" dirty="0" smtClean="0">
                <a:latin typeface="Calibri" panose="020F0502020204030204" pitchFamily="34" charset="0"/>
              </a:rPr>
              <a:t>specific</a:t>
            </a:r>
            <a:r>
              <a:rPr lang="en-US" dirty="0" smtClean="0">
                <a:latin typeface="Calibri" panose="020F0502020204030204" pitchFamily="34" charset="0"/>
              </a:rPr>
              <a:t> frequencies and amplitude</a:t>
            </a:r>
          </a:p>
        </p:txBody>
      </p:sp>
    </p:spTree>
    <p:extLst>
      <p:ext uri="{BB962C8B-B14F-4D97-AF65-F5344CB8AC3E}">
        <p14:creationId xmlns:p14="http://schemas.microsoft.com/office/powerpoint/2010/main" val="390815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82" y="985503"/>
                <a:ext cx="9037746" cy="1335833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b="1" kern="1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Transit time </a:t>
                </a:r>
                <a:r>
                  <a:rPr lang="en-US" sz="1800" b="1" kern="1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distribution: </a:t>
                </a:r>
                <a:r>
                  <a:rPr lang="en-US" sz="1800" kern="1200" dirty="0" smtClean="0">
                    <a:latin typeface="Calibri" panose="020F0502020204030204" pitchFamily="34" charset="0"/>
                  </a:rPr>
                  <a:t>Dependence 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on </a:t>
                </a:r>
                <a:r>
                  <a:rPr lang="en-US" sz="1800" kern="1200" dirty="0" err="1">
                    <a:latin typeface="Calibri" panose="020F0502020204030204" pitchFamily="34" charset="0"/>
                  </a:rPr>
                  <a:t>sextupole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 strength </a:t>
                </a:r>
                <a:r>
                  <a:rPr lang="en-US" sz="1800" b="1" i="1" kern="1200" dirty="0">
                    <a:latin typeface="Calibri" panose="020F0502020204030204" pitchFamily="34" charset="0"/>
                  </a:rPr>
                  <a:t>S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 </a:t>
                </a:r>
                <a:r>
                  <a:rPr lang="en-US" sz="1800" kern="1200" dirty="0" smtClean="0">
                    <a:latin typeface="Calibri" panose="020F0502020204030204" pitchFamily="34" charset="0"/>
                  </a:rPr>
                  <a:t> &amp; distance 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to resonance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sz="1800" b="1" i="1" kern="1200" dirty="0">
                    <a:latin typeface="Calibri" panose="020F0502020204030204" pitchFamily="34" charset="0"/>
                    <a:sym typeface="Symbol"/>
                  </a:rPr>
                  <a:t>(t</a:t>
                </a:r>
                <a:r>
                  <a:rPr lang="en-US" sz="1800" b="1" i="1" kern="1200" dirty="0" smtClean="0">
                    <a:latin typeface="Calibri" panose="020F0502020204030204" pitchFamily="34" charset="0"/>
                    <a:sym typeface="Symbol"/>
                  </a:rPr>
                  <a:t>)</a:t>
                </a:r>
                <a:r>
                  <a:rPr lang="en-US" sz="1800" kern="1200" dirty="0">
                    <a:latin typeface="Calibri" panose="020F0502020204030204" pitchFamily="34" charset="0"/>
                    <a:sym typeface="Symbol"/>
                  </a:rPr>
                  <a:t> </a:t>
                </a:r>
                <a:endParaRPr lang="en-US" sz="1800" kern="1200" dirty="0" smtClean="0">
                  <a:latin typeface="Calibri" panose="020F0502020204030204" pitchFamily="34" charset="0"/>
                  <a:sym typeface="Symbol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kern="1200" dirty="0" smtClean="0">
                    <a:latin typeface="Calibri" panose="020F0502020204030204" pitchFamily="34" charset="0"/>
                  </a:rPr>
                  <a:t>    i.e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. </a:t>
                </a:r>
                <a:r>
                  <a:rPr lang="en-US" sz="1800" b="1" i="1" kern="1200" dirty="0" err="1">
                    <a:latin typeface="Calibri" panose="020F0502020204030204" pitchFamily="34" charset="0"/>
                  </a:rPr>
                  <a:t>T</a:t>
                </a:r>
                <a:r>
                  <a:rPr lang="en-US" sz="1800" b="1" i="1" kern="1200" baseline="-25000" dirty="0" err="1">
                    <a:latin typeface="Calibri" panose="020F0502020204030204" pitchFamily="34" charset="0"/>
                  </a:rPr>
                  <a:t>transit</a:t>
                </a:r>
                <a:r>
                  <a:rPr lang="en-US" sz="1800" b="1" i="1" kern="1200" dirty="0">
                    <a:latin typeface="Calibri" panose="020F0502020204030204" pitchFamily="34" charset="0"/>
                  </a:rPr>
                  <a:t> = </a:t>
                </a:r>
                <a:r>
                  <a:rPr lang="en-US" sz="1800" b="1" i="1" kern="1200" dirty="0" err="1">
                    <a:latin typeface="Calibri" panose="020F0502020204030204" pitchFamily="34" charset="0"/>
                  </a:rPr>
                  <a:t>T</a:t>
                </a:r>
                <a:r>
                  <a:rPr lang="en-US" sz="1800" b="1" i="1" kern="1200" baseline="-25000" dirty="0" err="1">
                    <a:latin typeface="Calibri" panose="020F0502020204030204" pitchFamily="34" charset="0"/>
                  </a:rPr>
                  <a:t>transit</a:t>
                </a:r>
                <a:r>
                  <a:rPr lang="en-US" sz="1800" b="1" i="1" kern="1200" dirty="0">
                    <a:latin typeface="Calibri" panose="020F0502020204030204" pitchFamily="34" charset="0"/>
                  </a:rPr>
                  <a:t> (</a:t>
                </a:r>
                <a:r>
                  <a:rPr lang="en-US" sz="1800" b="1" i="1" kern="1200" dirty="0" smtClean="0">
                    <a:latin typeface="Calibri" panose="020F0502020204030204" pitchFamily="34" charset="0"/>
                  </a:rPr>
                  <a:t>S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sz="1800" b="1" i="1" kern="1200" dirty="0" smtClean="0">
                    <a:latin typeface="Calibri" panose="020F0502020204030204" pitchFamily="34" charset="0"/>
                    <a:sym typeface="Symbol"/>
                  </a:rPr>
                  <a:t>(t</a:t>
                </a:r>
                <a:r>
                  <a:rPr lang="en-US" sz="1800" b="1" i="1" kern="1200" dirty="0">
                    <a:latin typeface="Calibri" panose="020F0502020204030204" pitchFamily="34" charset="0"/>
                    <a:sym typeface="Symbol"/>
                  </a:rPr>
                  <a:t>))</a:t>
                </a:r>
                <a:endParaRPr lang="en-US" sz="1800" b="1" i="1" kern="1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82" y="985503"/>
                <a:ext cx="9037746" cy="1335833"/>
              </a:xfrm>
              <a:blipFill>
                <a:blip r:embed="rId2"/>
                <a:stretch>
                  <a:fillRect l="-607" t="-22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 descr="E:\Slow Extraction Jan 2019\plots stefan sorge\t_transit_vs_t_ex_k2la0.03_10000n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83" y="1944669"/>
            <a:ext cx="2922805" cy="22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low Extraction Jan 2019\plots stefan sorge\t_transit_vs_t_ex_k2la0.10_10000np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18" y="4076207"/>
            <a:ext cx="2886170" cy="22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9"/>
          <p:cNvSpPr txBox="1"/>
          <p:nvPr/>
        </p:nvSpPr>
        <p:spPr>
          <a:xfrm>
            <a:off x="3087093" y="4426219"/>
            <a:ext cx="1894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0.1 m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056958" y="2233723"/>
            <a:ext cx="192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0.03 m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19"/>
              <p:cNvSpPr txBox="1"/>
              <p:nvPr/>
            </p:nvSpPr>
            <p:spPr>
              <a:xfrm>
                <a:off x="5364088" y="4437112"/>
                <a:ext cx="3888432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 algn="l">
                  <a:buFont typeface="Wingdings" panose="05000000000000000000" pitchFamily="2" charset="2"/>
                  <a:buChar char="Ø"/>
                  <a:defRPr sz="1600" b="0"/>
                </a:lvl1pPr>
              </a:lstStyle>
              <a:p>
                <a:pPr marL="0" indent="0">
                  <a:buNone/>
                </a:pPr>
                <a:r>
                  <a:rPr lang="en-US" dirty="0" smtClean="0"/>
                  <a:t>Result: </a:t>
                </a:r>
              </a:p>
              <a:p>
                <a:r>
                  <a:rPr lang="en-US" b="1" i="1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i="1" baseline="-250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transit</a:t>
                </a:r>
                <a:r>
                  <a:rPr lang="en-US" dirty="0"/>
                  <a:t> </a:t>
                </a:r>
                <a:r>
                  <a:rPr lang="en-US" dirty="0" smtClean="0">
                    <a:sym typeface="Symbol"/>
                  </a:rPr>
                  <a:t>varies </a:t>
                </a:r>
                <a:r>
                  <a:rPr lang="en-US" dirty="0">
                    <a:sym typeface="Symbol"/>
                  </a:rPr>
                  <a:t>during extraction</a:t>
                </a:r>
              </a:p>
              <a:p>
                <a:r>
                  <a:rPr lang="en-US" dirty="0"/>
                  <a:t>Lower S </a:t>
                </a:r>
                <a:r>
                  <a:rPr lang="en-US" dirty="0">
                    <a:sym typeface="Symbol"/>
                  </a:rPr>
                  <a:t> </a:t>
                </a:r>
                <a:r>
                  <a:rPr lang="en-US" dirty="0" smtClean="0">
                    <a:sym typeface="Symbol"/>
                  </a:rPr>
                  <a:t>saturation</a:t>
                </a:r>
                <a:r>
                  <a:rPr lang="en-US" dirty="0" smtClean="0"/>
                  <a:t> </a:t>
                </a:r>
                <a:r>
                  <a:rPr lang="en-US" dirty="0"/>
                  <a:t>reached </a:t>
                </a:r>
                <a:r>
                  <a:rPr lang="en-US" dirty="0" smtClean="0"/>
                  <a:t>earlier</a:t>
                </a:r>
              </a:p>
              <a:p>
                <a:r>
                  <a:rPr lang="en-US" dirty="0" smtClean="0"/>
                  <a:t>Lower </a:t>
                </a:r>
                <a:r>
                  <a:rPr lang="en-US" dirty="0"/>
                  <a:t>S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larger  mean </a:t>
                </a:r>
                <a:r>
                  <a:rPr lang="en-US" b="1" i="1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i="1" baseline="-250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transit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S </a:t>
                </a:r>
                <a:r>
                  <a:rPr lang="en-US" dirty="0">
                    <a:sym typeface="Symbol"/>
                  </a:rPr>
                  <a:t> larger </a:t>
                </a:r>
                <a:r>
                  <a:rPr lang="en-US" dirty="0"/>
                  <a:t>spread </a:t>
                </a:r>
                <a:r>
                  <a:rPr lang="en-US" dirty="0" smtClean="0"/>
                  <a:t>of </a:t>
                </a:r>
                <a:r>
                  <a:rPr lang="en-US" b="1" i="1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i="1" baseline="-250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transit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437112"/>
                <a:ext cx="3888432" cy="2185214"/>
              </a:xfrm>
              <a:prstGeom prst="rect">
                <a:avLst/>
              </a:prstGeom>
              <a:blipFill>
                <a:blip r:embed="rId7"/>
                <a:stretch>
                  <a:fillRect l="-940" t="-8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/>
          <p:cNvGrpSpPr/>
          <p:nvPr/>
        </p:nvGrpSpPr>
        <p:grpSpPr>
          <a:xfrm>
            <a:off x="5640832" y="1700808"/>
            <a:ext cx="3216087" cy="2680075"/>
            <a:chOff x="5640832" y="2170987"/>
            <a:chExt cx="3216087" cy="2680075"/>
          </a:xfrm>
        </p:grpSpPr>
        <p:pic>
          <p:nvPicPr>
            <p:cNvPr id="3076" name="Picture 4" descr="E:\Slow Extraction Jan 2019\plots stefan sorge\hist_t_transit_k2la_10000p.pn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832" y="2170987"/>
              <a:ext cx="3216087" cy="268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 bwMode="auto">
            <a:xfrm>
              <a:off x="6585857" y="3073934"/>
              <a:ext cx="1981200" cy="112926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Gerade Verbindung 6"/>
            <p:cNvCxnSpPr>
              <a:stCxn id="5" idx="1"/>
            </p:cNvCxnSpPr>
            <p:nvPr/>
          </p:nvCxnSpPr>
          <p:spPr bwMode="auto">
            <a:xfrm flipH="1">
              <a:off x="6354233" y="3638567"/>
              <a:ext cx="231624" cy="3738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Rechteck 30"/>
            <p:cNvSpPr/>
            <p:nvPr/>
          </p:nvSpPr>
          <p:spPr bwMode="auto">
            <a:xfrm>
              <a:off x="6259889" y="2273002"/>
              <a:ext cx="2371878" cy="123318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5748992" y="1484784"/>
            <a:ext cx="321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Histogram of 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transit time </a:t>
            </a:r>
            <a:r>
              <a:rPr lang="en-US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transit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6333598" y="2946430"/>
            <a:ext cx="183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0.1 m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6732240" y="3516997"/>
            <a:ext cx="192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0.03 m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0"/>
          <p:cNvCxnSpPr/>
          <p:nvPr/>
        </p:nvCxnSpPr>
        <p:spPr bwMode="auto">
          <a:xfrm flipV="1">
            <a:off x="1589761" y="4378910"/>
            <a:ext cx="0" cy="12303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feld 32"/>
          <p:cNvSpPr txBox="1"/>
          <p:nvPr/>
        </p:nvSpPr>
        <p:spPr>
          <a:xfrm>
            <a:off x="1100569" y="4263274"/>
            <a:ext cx="57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ym typeface="Symbol"/>
              </a:rPr>
              <a:t>A</a:t>
            </a:r>
            <a:r>
              <a:rPr lang="de-DE" sz="1600" b="1" i="1" baseline="-25000" dirty="0" smtClean="0">
                <a:sym typeface="Symbol"/>
              </a:rPr>
              <a:t></a:t>
            </a:r>
            <a:endParaRPr lang="de-DE" sz="1600" b="1" i="1" dirty="0"/>
          </a:p>
        </p:txBody>
      </p:sp>
      <p:sp>
        <p:nvSpPr>
          <p:cNvPr id="38" name="Gleichschenkliges Dreieck 33"/>
          <p:cNvSpPr/>
          <p:nvPr/>
        </p:nvSpPr>
        <p:spPr bwMode="auto">
          <a:xfrm rot="10800000">
            <a:off x="791211" y="4612042"/>
            <a:ext cx="1611535" cy="1006504"/>
          </a:xfrm>
          <a:prstGeom prst="triangle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feld 51"/>
          <p:cNvSpPr txBox="1"/>
          <p:nvPr/>
        </p:nvSpPr>
        <p:spPr>
          <a:xfrm>
            <a:off x="205498" y="5077428"/>
            <a:ext cx="701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008000"/>
                </a:solidFill>
              </a:rPr>
              <a:t>stable</a:t>
            </a:r>
            <a:endParaRPr lang="de-DE" sz="1500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008000"/>
                </a:solidFill>
              </a:rPr>
              <a:t>beam</a:t>
            </a:r>
            <a:endParaRPr lang="de-DE" sz="1500" dirty="0">
              <a:solidFill>
                <a:srgbClr val="008000"/>
              </a:solidFill>
            </a:endParaRPr>
          </a:p>
        </p:txBody>
      </p:sp>
      <p:cxnSp>
        <p:nvCxnSpPr>
          <p:cNvPr id="40" name="Gerade Verbindung mit Pfeil 54"/>
          <p:cNvCxnSpPr/>
          <p:nvPr/>
        </p:nvCxnSpPr>
        <p:spPr bwMode="auto">
          <a:xfrm flipV="1">
            <a:off x="524505" y="4906561"/>
            <a:ext cx="0" cy="2208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feld 55"/>
          <p:cNvSpPr txBox="1"/>
          <p:nvPr/>
        </p:nvSpPr>
        <p:spPr>
          <a:xfrm>
            <a:off x="1065353" y="4076207"/>
            <a:ext cx="108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rgbClr val="0000FF"/>
                </a:solidFill>
              </a:rPr>
              <a:t>Large </a:t>
            </a:r>
            <a:r>
              <a:rPr lang="de-DE" sz="1600" b="1" i="1" dirty="0" smtClean="0">
                <a:solidFill>
                  <a:srgbClr val="0000FF"/>
                </a:solidFill>
              </a:rPr>
              <a:t>S</a:t>
            </a:r>
            <a:r>
              <a:rPr lang="de-DE" sz="1600" b="1" dirty="0" smtClean="0">
                <a:solidFill>
                  <a:srgbClr val="0000FF"/>
                </a:solidFill>
                <a:sym typeface="Symbol"/>
              </a:rPr>
              <a:t> </a:t>
            </a:r>
            <a:endParaRPr lang="de-DE" sz="1600" b="1" i="1" dirty="0">
              <a:solidFill>
                <a:srgbClr val="0000FF"/>
              </a:solidFill>
            </a:endParaRPr>
          </a:p>
        </p:txBody>
      </p:sp>
      <p:cxnSp>
        <p:nvCxnSpPr>
          <p:cNvPr id="42" name="Gerade Verbindung mit Pfeil 29"/>
          <p:cNvCxnSpPr/>
          <p:nvPr/>
        </p:nvCxnSpPr>
        <p:spPr bwMode="auto">
          <a:xfrm>
            <a:off x="791211" y="5609260"/>
            <a:ext cx="175764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feld 31"/>
          <p:cNvSpPr txBox="1"/>
          <p:nvPr/>
        </p:nvSpPr>
        <p:spPr>
          <a:xfrm>
            <a:off x="1969274" y="5590098"/>
            <a:ext cx="68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ym typeface="Symbol"/>
              </a:rPr>
              <a:t></a:t>
            </a:r>
            <a:r>
              <a:rPr lang="de-DE" sz="1600" b="1" i="1" dirty="0" smtClean="0">
                <a:sym typeface="Symbol"/>
              </a:rPr>
              <a:t>p</a:t>
            </a:r>
            <a:endParaRPr lang="de-DE" sz="1600" b="1" i="1" dirty="0"/>
          </a:p>
        </p:txBody>
      </p:sp>
      <p:sp>
        <p:nvSpPr>
          <p:cNvPr id="44" name="Textfeld 52"/>
          <p:cNvSpPr txBox="1"/>
          <p:nvPr/>
        </p:nvSpPr>
        <p:spPr>
          <a:xfrm>
            <a:off x="205498" y="4429356"/>
            <a:ext cx="679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FF0000"/>
                </a:solidFill>
              </a:rPr>
              <a:t>extr</a:t>
            </a:r>
            <a:r>
              <a:rPr lang="de-DE" sz="15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FF0000"/>
                </a:solidFill>
              </a:rPr>
              <a:t>beam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45" name="Rechteck 38"/>
          <p:cNvSpPr/>
          <p:nvPr/>
        </p:nvSpPr>
        <p:spPr bwMode="auto">
          <a:xfrm>
            <a:off x="973983" y="5077428"/>
            <a:ext cx="192081" cy="512670"/>
          </a:xfrm>
          <a:prstGeom prst="rect">
            <a:avLst/>
          </a:prstGeom>
          <a:solidFill>
            <a:srgbClr val="008000">
              <a:alpha val="35000"/>
            </a:srgbClr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Gerade Verbindung mit Pfeil 21"/>
          <p:cNvCxnSpPr/>
          <p:nvPr/>
        </p:nvCxnSpPr>
        <p:spPr bwMode="auto">
          <a:xfrm>
            <a:off x="1093033" y="5703434"/>
            <a:ext cx="4821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mit Pfeil 30"/>
          <p:cNvCxnSpPr/>
          <p:nvPr/>
        </p:nvCxnSpPr>
        <p:spPr bwMode="auto">
          <a:xfrm flipV="1">
            <a:off x="1635783" y="2320500"/>
            <a:ext cx="0" cy="12303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feld 32"/>
          <p:cNvSpPr txBox="1"/>
          <p:nvPr/>
        </p:nvSpPr>
        <p:spPr>
          <a:xfrm>
            <a:off x="1146591" y="2204864"/>
            <a:ext cx="57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ym typeface="Symbol"/>
              </a:rPr>
              <a:t>A</a:t>
            </a:r>
            <a:r>
              <a:rPr lang="de-DE" sz="1600" b="1" i="1" baseline="-25000" dirty="0" smtClean="0">
                <a:sym typeface="Symbol"/>
              </a:rPr>
              <a:t></a:t>
            </a:r>
            <a:endParaRPr lang="de-DE" sz="1600" b="1" i="1" dirty="0"/>
          </a:p>
        </p:txBody>
      </p:sp>
      <p:sp>
        <p:nvSpPr>
          <p:cNvPr id="51" name="Gleichschenkliges Dreieck 33"/>
          <p:cNvSpPr/>
          <p:nvPr/>
        </p:nvSpPr>
        <p:spPr bwMode="auto">
          <a:xfrm rot="10800000">
            <a:off x="1176433" y="2553632"/>
            <a:ext cx="915743" cy="1006504"/>
          </a:xfrm>
          <a:prstGeom prst="triangle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51520" y="3019018"/>
            <a:ext cx="701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008000"/>
                </a:solidFill>
              </a:rPr>
              <a:t>stable</a:t>
            </a:r>
            <a:endParaRPr lang="de-DE" sz="1500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008000"/>
                </a:solidFill>
              </a:rPr>
              <a:t>beam</a:t>
            </a:r>
            <a:endParaRPr lang="de-DE" sz="1500" dirty="0">
              <a:solidFill>
                <a:srgbClr val="008000"/>
              </a:solidFill>
            </a:endParaRPr>
          </a:p>
        </p:txBody>
      </p:sp>
      <p:cxnSp>
        <p:nvCxnSpPr>
          <p:cNvPr id="53" name="Gerade Verbindung mit Pfeil 54"/>
          <p:cNvCxnSpPr/>
          <p:nvPr/>
        </p:nvCxnSpPr>
        <p:spPr bwMode="auto">
          <a:xfrm flipV="1">
            <a:off x="570527" y="2848151"/>
            <a:ext cx="0" cy="2208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feld 55"/>
          <p:cNvSpPr txBox="1"/>
          <p:nvPr/>
        </p:nvSpPr>
        <p:spPr>
          <a:xfrm>
            <a:off x="1111375" y="2017797"/>
            <a:ext cx="108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rgbClr val="0000FF"/>
                </a:solidFill>
              </a:rPr>
              <a:t>Small </a:t>
            </a:r>
            <a:r>
              <a:rPr lang="de-DE" sz="1600" b="1" i="1" dirty="0" smtClean="0">
                <a:solidFill>
                  <a:srgbClr val="0000FF"/>
                </a:solidFill>
              </a:rPr>
              <a:t>S</a:t>
            </a:r>
            <a:r>
              <a:rPr lang="de-DE" sz="1600" b="1" dirty="0" smtClean="0">
                <a:solidFill>
                  <a:srgbClr val="0000FF"/>
                </a:solidFill>
                <a:sym typeface="Symbol"/>
              </a:rPr>
              <a:t> </a:t>
            </a:r>
            <a:endParaRPr lang="de-DE" sz="1600" b="1" i="1" dirty="0">
              <a:solidFill>
                <a:srgbClr val="0000FF"/>
              </a:solidFill>
            </a:endParaRPr>
          </a:p>
        </p:txBody>
      </p:sp>
      <p:cxnSp>
        <p:nvCxnSpPr>
          <p:cNvPr id="55" name="Gerade Verbindung mit Pfeil 29"/>
          <p:cNvCxnSpPr/>
          <p:nvPr/>
        </p:nvCxnSpPr>
        <p:spPr bwMode="auto">
          <a:xfrm>
            <a:off x="837233" y="3550850"/>
            <a:ext cx="175764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feld 31"/>
          <p:cNvSpPr txBox="1"/>
          <p:nvPr/>
        </p:nvSpPr>
        <p:spPr>
          <a:xfrm>
            <a:off x="2015296" y="3531688"/>
            <a:ext cx="68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ym typeface="Symbol"/>
              </a:rPr>
              <a:t></a:t>
            </a:r>
            <a:r>
              <a:rPr lang="de-DE" sz="1600" b="1" i="1" dirty="0" smtClean="0">
                <a:sym typeface="Symbol"/>
              </a:rPr>
              <a:t>p</a:t>
            </a:r>
            <a:endParaRPr lang="de-DE" sz="1600" b="1" i="1" dirty="0"/>
          </a:p>
        </p:txBody>
      </p:sp>
      <p:sp>
        <p:nvSpPr>
          <p:cNvPr id="57" name="Textfeld 52"/>
          <p:cNvSpPr txBox="1"/>
          <p:nvPr/>
        </p:nvSpPr>
        <p:spPr>
          <a:xfrm>
            <a:off x="251520" y="2370946"/>
            <a:ext cx="679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FF0000"/>
                </a:solidFill>
              </a:rPr>
              <a:t>extr</a:t>
            </a:r>
            <a:r>
              <a:rPr lang="de-DE" sz="15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FF0000"/>
                </a:solidFill>
              </a:rPr>
              <a:t>beam</a:t>
            </a:r>
            <a:endParaRPr lang="de-DE" sz="15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5"/>
              <p:cNvSpPr txBox="1"/>
              <p:nvPr/>
            </p:nvSpPr>
            <p:spPr>
              <a:xfrm>
                <a:off x="899592" y="3666510"/>
                <a:ext cx="850585" cy="35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(t)</a:t>
                </a:r>
                <a:endParaRPr lang="de-DE" sz="1600" b="1" i="1" dirty="0">
                  <a:solidFill>
                    <a:srgbClr val="333300"/>
                  </a:solidFill>
                </a:endParaRPr>
              </a:p>
            </p:txBody>
          </p:sp>
        </mc:Choice>
        <mc:Fallback xmlns="">
          <p:sp>
            <p:nvSpPr>
              <p:cNvPr id="60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666510"/>
                <a:ext cx="850585" cy="357214"/>
              </a:xfrm>
              <a:prstGeom prst="rect">
                <a:avLst/>
              </a:prstGeom>
              <a:blipFill>
                <a:blip r:embed="rId9"/>
                <a:stretch>
                  <a:fillRect l="-719" t="-6780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Gerade Verbindung mit Pfeil 21"/>
          <p:cNvCxnSpPr/>
          <p:nvPr/>
        </p:nvCxnSpPr>
        <p:spPr bwMode="auto">
          <a:xfrm>
            <a:off x="1139055" y="3645024"/>
            <a:ext cx="4821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hteck 38"/>
          <p:cNvSpPr/>
          <p:nvPr/>
        </p:nvSpPr>
        <p:spPr bwMode="auto">
          <a:xfrm>
            <a:off x="1195270" y="3039682"/>
            <a:ext cx="192081" cy="512670"/>
          </a:xfrm>
          <a:prstGeom prst="rect">
            <a:avLst/>
          </a:prstGeom>
          <a:solidFill>
            <a:srgbClr val="008000">
              <a:alpha val="35000"/>
            </a:srgbClr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7504" y="260648"/>
            <a:ext cx="8409620" cy="4337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settings and transit time distribution (Quad driven)</a:t>
            </a:r>
            <a:endParaRPr lang="en-US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5"/>
              <p:cNvSpPr txBox="1"/>
              <p:nvPr/>
            </p:nvSpPr>
            <p:spPr>
              <a:xfrm>
                <a:off x="740771" y="5640234"/>
                <a:ext cx="850585" cy="35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(t)</a:t>
                </a:r>
                <a:endParaRPr lang="de-DE" sz="1600" b="1" i="1" dirty="0">
                  <a:solidFill>
                    <a:srgbClr val="333300"/>
                  </a:solidFill>
                </a:endParaRPr>
              </a:p>
            </p:txBody>
          </p:sp>
        </mc:Choice>
        <mc:Fallback xmlns="">
          <p:sp>
            <p:nvSpPr>
              <p:cNvPr id="58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1" y="5640234"/>
                <a:ext cx="850585" cy="357214"/>
              </a:xfrm>
              <a:prstGeom prst="rect">
                <a:avLst/>
              </a:prstGeom>
              <a:blipFill>
                <a:blip r:embed="rId10"/>
                <a:stretch>
                  <a:fillRect l="-719" t="-6780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41234" y="1476723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turn ~ 1 </a:t>
            </a:r>
            <a:r>
              <a:rPr lang="el-GR" dirty="0" smtClean="0"/>
              <a:t>μ</a:t>
            </a:r>
            <a:r>
              <a:rPr lang="de-DE" dirty="0" smtClean="0"/>
              <a:t>s in SIS-18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429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756678" y="6508058"/>
            <a:ext cx="2133600" cy="476250"/>
          </a:xfrm>
        </p:spPr>
        <p:txBody>
          <a:bodyPr/>
          <a:lstStyle/>
          <a:p>
            <a:pPr>
              <a:defRPr/>
            </a:pPr>
            <a:fld id="{852D593B-EEC3-4626-83BE-4C8E8323B48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02306" y="937886"/>
            <a:ext cx="4613710" cy="5371434"/>
            <a:chOff x="102306" y="937886"/>
            <a:chExt cx="4613710" cy="5371434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539552" y="1052736"/>
              <a:ext cx="0" cy="158417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3635896" y="937886"/>
              <a:ext cx="66030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 flipV="1">
              <a:off x="539552" y="4725144"/>
              <a:ext cx="0" cy="158417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287524" y="6093296"/>
              <a:ext cx="4428492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" name="Rectangle 80"/>
            <p:cNvSpPr>
              <a:spLocks noChangeAspect="1"/>
            </p:cNvSpPr>
            <p:nvPr/>
          </p:nvSpPr>
          <p:spPr>
            <a:xfrm>
              <a:off x="3630942" y="4537323"/>
              <a:ext cx="66030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057648" y="2792327"/>
              <a:ext cx="263645" cy="288032"/>
              <a:chOff x="1944284" y="2708920"/>
              <a:chExt cx="263645" cy="288032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944284" y="2708920"/>
                <a:ext cx="263645" cy="288032"/>
              </a:xfrm>
              <a:prstGeom prst="ellips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>
                <a:stCxn id="14" idx="1"/>
                <a:endCxn id="14" idx="5"/>
              </p:cNvCxnSpPr>
              <p:nvPr/>
            </p:nvCxnSpPr>
            <p:spPr bwMode="auto">
              <a:xfrm>
                <a:off x="1982894" y="2751101"/>
                <a:ext cx="186425" cy="20367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>
                <a:stCxn id="14" idx="7"/>
                <a:endCxn id="14" idx="3"/>
              </p:cNvCxnSpPr>
              <p:nvPr/>
            </p:nvCxnSpPr>
            <p:spPr bwMode="auto">
              <a:xfrm flipH="1">
                <a:off x="1982894" y="2751101"/>
                <a:ext cx="186425" cy="20367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2268211" y="2767703"/>
              <a:ext cx="1420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Convolution</a:t>
              </a:r>
              <a:endParaRPr lang="de-DE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7414" y="3102352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Transit time</a:t>
              </a:r>
              <a:r>
                <a:rPr lang="en-US" b="1" i="1" dirty="0">
                  <a:latin typeface="Calibri" panose="020F0502020204030204" pitchFamily="34" charset="0"/>
                  <a:sym typeface="Symbol"/>
                </a:rPr>
                <a:t> </a:t>
              </a:r>
              <a:r>
                <a:rPr lang="de-DE" dirty="0" err="1" smtClean="0"/>
                <a:t>spread</a:t>
              </a:r>
              <a:endParaRPr lang="de-DE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99942" y="2475792"/>
              <a:ext cx="66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Time</a:t>
              </a:r>
              <a:endParaRPr lang="de-DE" dirty="0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-131820" y="155811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Counts</a:t>
              </a:r>
              <a:endParaRPr lang="de-DE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756678" y="4134193"/>
              <a:ext cx="66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Time</a:t>
              </a:r>
              <a:endParaRPr lang="de-DE" dirty="0"/>
            </a:p>
          </p:txBody>
        </p:sp>
        <p:sp>
          <p:nvSpPr>
            <p:cNvPr id="91" name="TextBox 90"/>
            <p:cNvSpPr txBox="1"/>
            <p:nvPr/>
          </p:nvSpPr>
          <p:spPr>
            <a:xfrm rot="16200000">
              <a:off x="-132374" y="5206979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Counts</a:t>
              </a:r>
              <a:endParaRPr lang="de-DE" dirty="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80171" y="1275441"/>
              <a:ext cx="3197247" cy="1151367"/>
            </a:xfrm>
            <a:custGeom>
              <a:avLst/>
              <a:gdLst>
                <a:gd name="connsiteX0" fmla="*/ 0 w 3197247"/>
                <a:gd name="connsiteY0" fmla="*/ 1127224 h 1151367"/>
                <a:gd name="connsiteX1" fmla="*/ 100899 w 3197247"/>
                <a:gd name="connsiteY1" fmla="*/ 553359 h 1151367"/>
                <a:gd name="connsiteX2" fmla="*/ 245942 w 3197247"/>
                <a:gd name="connsiteY2" fmla="*/ 496603 h 1151367"/>
                <a:gd name="connsiteX3" fmla="*/ 346841 w 3197247"/>
                <a:gd name="connsiteY3" fmla="*/ 1007406 h 1151367"/>
                <a:gd name="connsiteX4" fmla="*/ 485578 w 3197247"/>
                <a:gd name="connsiteY4" fmla="*/ 1114611 h 1151367"/>
                <a:gd name="connsiteX5" fmla="*/ 693683 w 3197247"/>
                <a:gd name="connsiteY5" fmla="*/ 458766 h 1151367"/>
                <a:gd name="connsiteX6" fmla="*/ 819807 w 3197247"/>
                <a:gd name="connsiteY6" fmla="*/ 755158 h 1151367"/>
                <a:gd name="connsiteX7" fmla="*/ 939625 w 3197247"/>
                <a:gd name="connsiteY7" fmla="*/ 1127224 h 1151367"/>
                <a:gd name="connsiteX8" fmla="*/ 1210792 w 3197247"/>
                <a:gd name="connsiteY8" fmla="*/ 843445 h 1151367"/>
                <a:gd name="connsiteX9" fmla="*/ 1406284 w 3197247"/>
                <a:gd name="connsiteY9" fmla="*/ 647952 h 1151367"/>
                <a:gd name="connsiteX10" fmla="*/ 1671145 w 3197247"/>
                <a:gd name="connsiteY10" fmla="*/ 900200 h 1151367"/>
                <a:gd name="connsiteX11" fmla="*/ 1696370 w 3197247"/>
                <a:gd name="connsiteY11" fmla="*/ 1108305 h 1151367"/>
                <a:gd name="connsiteX12" fmla="*/ 1891862 w 3197247"/>
                <a:gd name="connsiteY12" fmla="*/ 950650 h 1151367"/>
                <a:gd name="connsiteX13" fmla="*/ 1948618 w 3197247"/>
                <a:gd name="connsiteY13" fmla="*/ 496603 h 1151367"/>
                <a:gd name="connsiteX14" fmla="*/ 2024292 w 3197247"/>
                <a:gd name="connsiteY14" fmla="*/ 4719 h 1151367"/>
                <a:gd name="connsiteX15" fmla="*/ 2099967 w 3197247"/>
                <a:gd name="connsiteY15" fmla="*/ 282192 h 1151367"/>
                <a:gd name="connsiteX16" fmla="*/ 2112579 w 3197247"/>
                <a:gd name="connsiteY16" fmla="*/ 837138 h 1151367"/>
                <a:gd name="connsiteX17" fmla="*/ 2219785 w 3197247"/>
                <a:gd name="connsiteY17" fmla="*/ 1127224 h 1151367"/>
                <a:gd name="connsiteX18" fmla="*/ 2421583 w 3197247"/>
                <a:gd name="connsiteY18" fmla="*/ 849751 h 1151367"/>
                <a:gd name="connsiteX19" fmla="*/ 2453115 w 3197247"/>
                <a:gd name="connsiteY19" fmla="*/ 483991 h 1151367"/>
                <a:gd name="connsiteX20" fmla="*/ 2585545 w 3197247"/>
                <a:gd name="connsiteY20" fmla="*/ 414622 h 1151367"/>
                <a:gd name="connsiteX21" fmla="*/ 2642301 w 3197247"/>
                <a:gd name="connsiteY21" fmla="*/ 711014 h 1151367"/>
                <a:gd name="connsiteX22" fmla="*/ 2680138 w 3197247"/>
                <a:gd name="connsiteY22" fmla="*/ 1032631 h 1151367"/>
                <a:gd name="connsiteX23" fmla="*/ 2787343 w 3197247"/>
                <a:gd name="connsiteY23" fmla="*/ 1127224 h 1151367"/>
                <a:gd name="connsiteX24" fmla="*/ 2926080 w 3197247"/>
                <a:gd name="connsiteY24" fmla="*/ 887588 h 1151367"/>
                <a:gd name="connsiteX25" fmla="*/ 2989142 w 3197247"/>
                <a:gd name="connsiteY25" fmla="*/ 496603 h 1151367"/>
                <a:gd name="connsiteX26" fmla="*/ 3033286 w 3197247"/>
                <a:gd name="connsiteY26" fmla="*/ 370479 h 1151367"/>
                <a:gd name="connsiteX27" fmla="*/ 3077429 w 3197247"/>
                <a:gd name="connsiteY27" fmla="*/ 711014 h 1151367"/>
                <a:gd name="connsiteX28" fmla="*/ 3083735 w 3197247"/>
                <a:gd name="connsiteY28" fmla="*/ 950650 h 1151367"/>
                <a:gd name="connsiteX29" fmla="*/ 3197247 w 3197247"/>
                <a:gd name="connsiteY29" fmla="*/ 1114611 h 115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97247" h="1151367">
                  <a:moveTo>
                    <a:pt x="0" y="1127224"/>
                  </a:moveTo>
                  <a:cubicBezTo>
                    <a:pt x="29954" y="892843"/>
                    <a:pt x="59909" y="658462"/>
                    <a:pt x="100899" y="553359"/>
                  </a:cubicBezTo>
                  <a:cubicBezTo>
                    <a:pt x="141889" y="448256"/>
                    <a:pt x="204952" y="420928"/>
                    <a:pt x="245942" y="496603"/>
                  </a:cubicBezTo>
                  <a:cubicBezTo>
                    <a:pt x="286932" y="572277"/>
                    <a:pt x="306902" y="904405"/>
                    <a:pt x="346841" y="1007406"/>
                  </a:cubicBezTo>
                  <a:cubicBezTo>
                    <a:pt x="386780" y="1110407"/>
                    <a:pt x="427771" y="1206051"/>
                    <a:pt x="485578" y="1114611"/>
                  </a:cubicBezTo>
                  <a:cubicBezTo>
                    <a:pt x="543385" y="1023171"/>
                    <a:pt x="637978" y="518675"/>
                    <a:pt x="693683" y="458766"/>
                  </a:cubicBezTo>
                  <a:cubicBezTo>
                    <a:pt x="749388" y="398857"/>
                    <a:pt x="778817" y="643748"/>
                    <a:pt x="819807" y="755158"/>
                  </a:cubicBezTo>
                  <a:cubicBezTo>
                    <a:pt x="860797" y="866568"/>
                    <a:pt x="874461" y="1112509"/>
                    <a:pt x="939625" y="1127224"/>
                  </a:cubicBezTo>
                  <a:cubicBezTo>
                    <a:pt x="1004789" y="1141939"/>
                    <a:pt x="1133016" y="923324"/>
                    <a:pt x="1210792" y="843445"/>
                  </a:cubicBezTo>
                  <a:cubicBezTo>
                    <a:pt x="1288569" y="763566"/>
                    <a:pt x="1329559" y="638493"/>
                    <a:pt x="1406284" y="647952"/>
                  </a:cubicBezTo>
                  <a:cubicBezTo>
                    <a:pt x="1483010" y="657411"/>
                    <a:pt x="1622797" y="823475"/>
                    <a:pt x="1671145" y="900200"/>
                  </a:cubicBezTo>
                  <a:cubicBezTo>
                    <a:pt x="1719493" y="976925"/>
                    <a:pt x="1659584" y="1099897"/>
                    <a:pt x="1696370" y="1108305"/>
                  </a:cubicBezTo>
                  <a:cubicBezTo>
                    <a:pt x="1733156" y="1116713"/>
                    <a:pt x="1849821" y="1052600"/>
                    <a:pt x="1891862" y="950650"/>
                  </a:cubicBezTo>
                  <a:cubicBezTo>
                    <a:pt x="1933903" y="848700"/>
                    <a:pt x="1926546" y="654258"/>
                    <a:pt x="1948618" y="496603"/>
                  </a:cubicBezTo>
                  <a:cubicBezTo>
                    <a:pt x="1970690" y="338948"/>
                    <a:pt x="1999067" y="40454"/>
                    <a:pt x="2024292" y="4719"/>
                  </a:cubicBezTo>
                  <a:cubicBezTo>
                    <a:pt x="2049517" y="-31016"/>
                    <a:pt x="2085253" y="143456"/>
                    <a:pt x="2099967" y="282192"/>
                  </a:cubicBezTo>
                  <a:cubicBezTo>
                    <a:pt x="2114681" y="420928"/>
                    <a:pt x="2092609" y="696299"/>
                    <a:pt x="2112579" y="837138"/>
                  </a:cubicBezTo>
                  <a:cubicBezTo>
                    <a:pt x="2132549" y="977977"/>
                    <a:pt x="2168284" y="1125122"/>
                    <a:pt x="2219785" y="1127224"/>
                  </a:cubicBezTo>
                  <a:cubicBezTo>
                    <a:pt x="2271286" y="1129326"/>
                    <a:pt x="2382695" y="956956"/>
                    <a:pt x="2421583" y="849751"/>
                  </a:cubicBezTo>
                  <a:cubicBezTo>
                    <a:pt x="2460471" y="742546"/>
                    <a:pt x="2425788" y="556512"/>
                    <a:pt x="2453115" y="483991"/>
                  </a:cubicBezTo>
                  <a:cubicBezTo>
                    <a:pt x="2480442" y="411469"/>
                    <a:pt x="2554014" y="376785"/>
                    <a:pt x="2585545" y="414622"/>
                  </a:cubicBezTo>
                  <a:cubicBezTo>
                    <a:pt x="2617076" y="452459"/>
                    <a:pt x="2626536" y="608013"/>
                    <a:pt x="2642301" y="711014"/>
                  </a:cubicBezTo>
                  <a:cubicBezTo>
                    <a:pt x="2658066" y="814015"/>
                    <a:pt x="2655964" y="963263"/>
                    <a:pt x="2680138" y="1032631"/>
                  </a:cubicBezTo>
                  <a:cubicBezTo>
                    <a:pt x="2704312" y="1101999"/>
                    <a:pt x="2746353" y="1151398"/>
                    <a:pt x="2787343" y="1127224"/>
                  </a:cubicBezTo>
                  <a:cubicBezTo>
                    <a:pt x="2828333" y="1103050"/>
                    <a:pt x="2892447" y="992691"/>
                    <a:pt x="2926080" y="887588"/>
                  </a:cubicBezTo>
                  <a:cubicBezTo>
                    <a:pt x="2959713" y="782484"/>
                    <a:pt x="2971274" y="582788"/>
                    <a:pt x="2989142" y="496603"/>
                  </a:cubicBezTo>
                  <a:cubicBezTo>
                    <a:pt x="3007010" y="410418"/>
                    <a:pt x="3018572" y="334744"/>
                    <a:pt x="3033286" y="370479"/>
                  </a:cubicBezTo>
                  <a:cubicBezTo>
                    <a:pt x="3048000" y="406214"/>
                    <a:pt x="3069021" y="614319"/>
                    <a:pt x="3077429" y="711014"/>
                  </a:cubicBezTo>
                  <a:cubicBezTo>
                    <a:pt x="3085837" y="807709"/>
                    <a:pt x="3063765" y="883384"/>
                    <a:pt x="3083735" y="950650"/>
                  </a:cubicBezTo>
                  <a:cubicBezTo>
                    <a:pt x="3103705" y="1017916"/>
                    <a:pt x="3150476" y="1066263"/>
                    <a:pt x="3197247" y="1114611"/>
                  </a:cubicBezTo>
                </a:path>
              </a:pathLst>
            </a:cu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816429" y="3500273"/>
              <a:ext cx="188938" cy="618126"/>
            </a:xfrm>
            <a:custGeom>
              <a:avLst/>
              <a:gdLst>
                <a:gd name="connsiteX0" fmla="*/ 0 w 2238703"/>
                <a:gd name="connsiteY0" fmla="*/ 618126 h 618126"/>
                <a:gd name="connsiteX1" fmla="*/ 252248 w 2238703"/>
                <a:gd name="connsiteY1" fmla="*/ 328040 h 618126"/>
                <a:gd name="connsiteX2" fmla="*/ 599090 w 2238703"/>
                <a:gd name="connsiteY2" fmla="*/ 12730 h 618126"/>
                <a:gd name="connsiteX3" fmla="*/ 1034218 w 2238703"/>
                <a:gd name="connsiteY3" fmla="*/ 94711 h 618126"/>
                <a:gd name="connsiteX4" fmla="*/ 1406284 w 2238703"/>
                <a:gd name="connsiteY4" fmla="*/ 397409 h 618126"/>
                <a:gd name="connsiteX5" fmla="*/ 1570245 w 2238703"/>
                <a:gd name="connsiteY5" fmla="*/ 492002 h 618126"/>
                <a:gd name="connsiteX6" fmla="*/ 1727901 w 2238703"/>
                <a:gd name="connsiteY6" fmla="*/ 561370 h 618126"/>
                <a:gd name="connsiteX7" fmla="*/ 1917087 w 2238703"/>
                <a:gd name="connsiteY7" fmla="*/ 605513 h 618126"/>
                <a:gd name="connsiteX8" fmla="*/ 2238703 w 2238703"/>
                <a:gd name="connsiteY8" fmla="*/ 592901 h 6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703" h="618126">
                  <a:moveTo>
                    <a:pt x="0" y="618126"/>
                  </a:moveTo>
                  <a:cubicBezTo>
                    <a:pt x="76200" y="523532"/>
                    <a:pt x="152400" y="428939"/>
                    <a:pt x="252248" y="328040"/>
                  </a:cubicBezTo>
                  <a:cubicBezTo>
                    <a:pt x="352096" y="227141"/>
                    <a:pt x="468762" y="51618"/>
                    <a:pt x="599090" y="12730"/>
                  </a:cubicBezTo>
                  <a:cubicBezTo>
                    <a:pt x="729418" y="-26158"/>
                    <a:pt x="899686" y="30598"/>
                    <a:pt x="1034218" y="94711"/>
                  </a:cubicBezTo>
                  <a:cubicBezTo>
                    <a:pt x="1168750" y="158824"/>
                    <a:pt x="1316946" y="331194"/>
                    <a:pt x="1406284" y="397409"/>
                  </a:cubicBezTo>
                  <a:cubicBezTo>
                    <a:pt x="1495622" y="463624"/>
                    <a:pt x="1516642" y="464675"/>
                    <a:pt x="1570245" y="492002"/>
                  </a:cubicBezTo>
                  <a:cubicBezTo>
                    <a:pt x="1623848" y="519329"/>
                    <a:pt x="1670094" y="542451"/>
                    <a:pt x="1727901" y="561370"/>
                  </a:cubicBezTo>
                  <a:cubicBezTo>
                    <a:pt x="1785708" y="580289"/>
                    <a:pt x="1831953" y="600258"/>
                    <a:pt x="1917087" y="605513"/>
                  </a:cubicBezTo>
                  <a:cubicBezTo>
                    <a:pt x="2002221" y="610768"/>
                    <a:pt x="2120462" y="601834"/>
                    <a:pt x="2238703" y="592901"/>
                  </a:cubicBezTo>
                </a:path>
              </a:pathLst>
            </a:cu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 flipV="1">
              <a:off x="559703" y="2770626"/>
              <a:ext cx="0" cy="158417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307675" y="4138778"/>
              <a:ext cx="3577166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Down Arrow 28"/>
            <p:cNvSpPr/>
            <p:nvPr/>
          </p:nvSpPr>
          <p:spPr bwMode="auto">
            <a:xfrm>
              <a:off x="2076107" y="4354802"/>
              <a:ext cx="245185" cy="514358"/>
            </a:xfrm>
            <a:prstGeom prst="downArrow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827584" y="4921324"/>
              <a:ext cx="3197247" cy="1151367"/>
            </a:xfrm>
            <a:custGeom>
              <a:avLst/>
              <a:gdLst>
                <a:gd name="connsiteX0" fmla="*/ 0 w 3197247"/>
                <a:gd name="connsiteY0" fmla="*/ 1127224 h 1151367"/>
                <a:gd name="connsiteX1" fmla="*/ 100899 w 3197247"/>
                <a:gd name="connsiteY1" fmla="*/ 553359 h 1151367"/>
                <a:gd name="connsiteX2" fmla="*/ 245942 w 3197247"/>
                <a:gd name="connsiteY2" fmla="*/ 496603 h 1151367"/>
                <a:gd name="connsiteX3" fmla="*/ 346841 w 3197247"/>
                <a:gd name="connsiteY3" fmla="*/ 1007406 h 1151367"/>
                <a:gd name="connsiteX4" fmla="*/ 485578 w 3197247"/>
                <a:gd name="connsiteY4" fmla="*/ 1114611 h 1151367"/>
                <a:gd name="connsiteX5" fmla="*/ 693683 w 3197247"/>
                <a:gd name="connsiteY5" fmla="*/ 458766 h 1151367"/>
                <a:gd name="connsiteX6" fmla="*/ 819807 w 3197247"/>
                <a:gd name="connsiteY6" fmla="*/ 755158 h 1151367"/>
                <a:gd name="connsiteX7" fmla="*/ 939625 w 3197247"/>
                <a:gd name="connsiteY7" fmla="*/ 1127224 h 1151367"/>
                <a:gd name="connsiteX8" fmla="*/ 1210792 w 3197247"/>
                <a:gd name="connsiteY8" fmla="*/ 843445 h 1151367"/>
                <a:gd name="connsiteX9" fmla="*/ 1406284 w 3197247"/>
                <a:gd name="connsiteY9" fmla="*/ 647952 h 1151367"/>
                <a:gd name="connsiteX10" fmla="*/ 1671145 w 3197247"/>
                <a:gd name="connsiteY10" fmla="*/ 900200 h 1151367"/>
                <a:gd name="connsiteX11" fmla="*/ 1696370 w 3197247"/>
                <a:gd name="connsiteY11" fmla="*/ 1108305 h 1151367"/>
                <a:gd name="connsiteX12" fmla="*/ 1891862 w 3197247"/>
                <a:gd name="connsiteY12" fmla="*/ 950650 h 1151367"/>
                <a:gd name="connsiteX13" fmla="*/ 1948618 w 3197247"/>
                <a:gd name="connsiteY13" fmla="*/ 496603 h 1151367"/>
                <a:gd name="connsiteX14" fmla="*/ 2024292 w 3197247"/>
                <a:gd name="connsiteY14" fmla="*/ 4719 h 1151367"/>
                <a:gd name="connsiteX15" fmla="*/ 2099967 w 3197247"/>
                <a:gd name="connsiteY15" fmla="*/ 282192 h 1151367"/>
                <a:gd name="connsiteX16" fmla="*/ 2112579 w 3197247"/>
                <a:gd name="connsiteY16" fmla="*/ 837138 h 1151367"/>
                <a:gd name="connsiteX17" fmla="*/ 2219785 w 3197247"/>
                <a:gd name="connsiteY17" fmla="*/ 1127224 h 1151367"/>
                <a:gd name="connsiteX18" fmla="*/ 2421583 w 3197247"/>
                <a:gd name="connsiteY18" fmla="*/ 849751 h 1151367"/>
                <a:gd name="connsiteX19" fmla="*/ 2453115 w 3197247"/>
                <a:gd name="connsiteY19" fmla="*/ 483991 h 1151367"/>
                <a:gd name="connsiteX20" fmla="*/ 2585545 w 3197247"/>
                <a:gd name="connsiteY20" fmla="*/ 414622 h 1151367"/>
                <a:gd name="connsiteX21" fmla="*/ 2642301 w 3197247"/>
                <a:gd name="connsiteY21" fmla="*/ 711014 h 1151367"/>
                <a:gd name="connsiteX22" fmla="*/ 2680138 w 3197247"/>
                <a:gd name="connsiteY22" fmla="*/ 1032631 h 1151367"/>
                <a:gd name="connsiteX23" fmla="*/ 2787343 w 3197247"/>
                <a:gd name="connsiteY23" fmla="*/ 1127224 h 1151367"/>
                <a:gd name="connsiteX24" fmla="*/ 2926080 w 3197247"/>
                <a:gd name="connsiteY24" fmla="*/ 887588 h 1151367"/>
                <a:gd name="connsiteX25" fmla="*/ 2989142 w 3197247"/>
                <a:gd name="connsiteY25" fmla="*/ 496603 h 1151367"/>
                <a:gd name="connsiteX26" fmla="*/ 3033286 w 3197247"/>
                <a:gd name="connsiteY26" fmla="*/ 370479 h 1151367"/>
                <a:gd name="connsiteX27" fmla="*/ 3077429 w 3197247"/>
                <a:gd name="connsiteY27" fmla="*/ 711014 h 1151367"/>
                <a:gd name="connsiteX28" fmla="*/ 3083735 w 3197247"/>
                <a:gd name="connsiteY28" fmla="*/ 950650 h 1151367"/>
                <a:gd name="connsiteX29" fmla="*/ 3197247 w 3197247"/>
                <a:gd name="connsiteY29" fmla="*/ 1114611 h 115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97247" h="1151367">
                  <a:moveTo>
                    <a:pt x="0" y="1127224"/>
                  </a:moveTo>
                  <a:cubicBezTo>
                    <a:pt x="29954" y="892843"/>
                    <a:pt x="59909" y="658462"/>
                    <a:pt x="100899" y="553359"/>
                  </a:cubicBezTo>
                  <a:cubicBezTo>
                    <a:pt x="141889" y="448256"/>
                    <a:pt x="204952" y="420928"/>
                    <a:pt x="245942" y="496603"/>
                  </a:cubicBezTo>
                  <a:cubicBezTo>
                    <a:pt x="286932" y="572277"/>
                    <a:pt x="306902" y="904405"/>
                    <a:pt x="346841" y="1007406"/>
                  </a:cubicBezTo>
                  <a:cubicBezTo>
                    <a:pt x="386780" y="1110407"/>
                    <a:pt x="427771" y="1206051"/>
                    <a:pt x="485578" y="1114611"/>
                  </a:cubicBezTo>
                  <a:cubicBezTo>
                    <a:pt x="543385" y="1023171"/>
                    <a:pt x="637978" y="518675"/>
                    <a:pt x="693683" y="458766"/>
                  </a:cubicBezTo>
                  <a:cubicBezTo>
                    <a:pt x="749388" y="398857"/>
                    <a:pt x="778817" y="643748"/>
                    <a:pt x="819807" y="755158"/>
                  </a:cubicBezTo>
                  <a:cubicBezTo>
                    <a:pt x="860797" y="866568"/>
                    <a:pt x="874461" y="1112509"/>
                    <a:pt x="939625" y="1127224"/>
                  </a:cubicBezTo>
                  <a:cubicBezTo>
                    <a:pt x="1004789" y="1141939"/>
                    <a:pt x="1133016" y="923324"/>
                    <a:pt x="1210792" y="843445"/>
                  </a:cubicBezTo>
                  <a:cubicBezTo>
                    <a:pt x="1288569" y="763566"/>
                    <a:pt x="1329559" y="638493"/>
                    <a:pt x="1406284" y="647952"/>
                  </a:cubicBezTo>
                  <a:cubicBezTo>
                    <a:pt x="1483010" y="657411"/>
                    <a:pt x="1622797" y="823475"/>
                    <a:pt x="1671145" y="900200"/>
                  </a:cubicBezTo>
                  <a:cubicBezTo>
                    <a:pt x="1719493" y="976925"/>
                    <a:pt x="1659584" y="1099897"/>
                    <a:pt x="1696370" y="1108305"/>
                  </a:cubicBezTo>
                  <a:cubicBezTo>
                    <a:pt x="1733156" y="1116713"/>
                    <a:pt x="1849821" y="1052600"/>
                    <a:pt x="1891862" y="950650"/>
                  </a:cubicBezTo>
                  <a:cubicBezTo>
                    <a:pt x="1933903" y="848700"/>
                    <a:pt x="1926546" y="654258"/>
                    <a:pt x="1948618" y="496603"/>
                  </a:cubicBezTo>
                  <a:cubicBezTo>
                    <a:pt x="1970690" y="338948"/>
                    <a:pt x="1999067" y="40454"/>
                    <a:pt x="2024292" y="4719"/>
                  </a:cubicBezTo>
                  <a:cubicBezTo>
                    <a:pt x="2049517" y="-31016"/>
                    <a:pt x="2085253" y="143456"/>
                    <a:pt x="2099967" y="282192"/>
                  </a:cubicBezTo>
                  <a:cubicBezTo>
                    <a:pt x="2114681" y="420928"/>
                    <a:pt x="2092609" y="696299"/>
                    <a:pt x="2112579" y="837138"/>
                  </a:cubicBezTo>
                  <a:cubicBezTo>
                    <a:pt x="2132549" y="977977"/>
                    <a:pt x="2168284" y="1125122"/>
                    <a:pt x="2219785" y="1127224"/>
                  </a:cubicBezTo>
                  <a:cubicBezTo>
                    <a:pt x="2271286" y="1129326"/>
                    <a:pt x="2382695" y="956956"/>
                    <a:pt x="2421583" y="849751"/>
                  </a:cubicBezTo>
                  <a:cubicBezTo>
                    <a:pt x="2460471" y="742546"/>
                    <a:pt x="2425788" y="556512"/>
                    <a:pt x="2453115" y="483991"/>
                  </a:cubicBezTo>
                  <a:cubicBezTo>
                    <a:pt x="2480442" y="411469"/>
                    <a:pt x="2554014" y="376785"/>
                    <a:pt x="2585545" y="414622"/>
                  </a:cubicBezTo>
                  <a:cubicBezTo>
                    <a:pt x="2617076" y="452459"/>
                    <a:pt x="2626536" y="608013"/>
                    <a:pt x="2642301" y="711014"/>
                  </a:cubicBezTo>
                  <a:cubicBezTo>
                    <a:pt x="2658066" y="814015"/>
                    <a:pt x="2655964" y="963263"/>
                    <a:pt x="2680138" y="1032631"/>
                  </a:cubicBezTo>
                  <a:cubicBezTo>
                    <a:pt x="2704312" y="1101999"/>
                    <a:pt x="2746353" y="1151398"/>
                    <a:pt x="2787343" y="1127224"/>
                  </a:cubicBezTo>
                  <a:cubicBezTo>
                    <a:pt x="2828333" y="1103050"/>
                    <a:pt x="2892447" y="992691"/>
                    <a:pt x="2926080" y="887588"/>
                  </a:cubicBezTo>
                  <a:cubicBezTo>
                    <a:pt x="2959713" y="782484"/>
                    <a:pt x="2971274" y="582788"/>
                    <a:pt x="2989142" y="496603"/>
                  </a:cubicBezTo>
                  <a:cubicBezTo>
                    <a:pt x="3007010" y="410418"/>
                    <a:pt x="3018572" y="334744"/>
                    <a:pt x="3033286" y="370479"/>
                  </a:cubicBezTo>
                  <a:cubicBezTo>
                    <a:pt x="3048000" y="406214"/>
                    <a:pt x="3069021" y="614319"/>
                    <a:pt x="3077429" y="711014"/>
                  </a:cubicBezTo>
                  <a:cubicBezTo>
                    <a:pt x="3085837" y="807709"/>
                    <a:pt x="3063765" y="883384"/>
                    <a:pt x="3083735" y="950650"/>
                  </a:cubicBezTo>
                  <a:cubicBezTo>
                    <a:pt x="3103705" y="1017916"/>
                    <a:pt x="3150476" y="1066263"/>
                    <a:pt x="3197247" y="1114611"/>
                  </a:cubicBezTo>
                </a:path>
              </a:pathLst>
            </a:cu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 bwMode="auto">
            <a:xfrm>
              <a:off x="244268" y="2420888"/>
              <a:ext cx="4428492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" name="TextBox 121"/>
            <p:cNvSpPr txBox="1"/>
            <p:nvPr/>
          </p:nvSpPr>
          <p:spPr>
            <a:xfrm rot="16200000">
              <a:off x="-120178" y="338254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Counts</a:t>
              </a:r>
              <a:endParaRPr lang="de-DE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3126525" y="3121688"/>
            <a:ext cx="57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∆</a:t>
            </a:r>
            <a:r>
              <a:rPr lang="en-US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en-US" b="1" i="1" baseline="-25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854130" y="450495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!</a:t>
            </a:r>
            <a:endParaRPr lang="de-DE" dirty="0"/>
          </a:p>
        </p:txBody>
      </p:sp>
      <p:cxnSp>
        <p:nvCxnSpPr>
          <p:cNvPr id="39" name="Gerade Verbindung mit Pfeil 30"/>
          <p:cNvCxnSpPr/>
          <p:nvPr/>
        </p:nvCxnSpPr>
        <p:spPr bwMode="auto">
          <a:xfrm flipV="1">
            <a:off x="7107347" y="4364480"/>
            <a:ext cx="0" cy="12303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feld 32"/>
          <p:cNvSpPr txBox="1"/>
          <p:nvPr/>
        </p:nvSpPr>
        <p:spPr>
          <a:xfrm>
            <a:off x="6618155" y="4248844"/>
            <a:ext cx="57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ym typeface="Symbol"/>
              </a:rPr>
              <a:t>A</a:t>
            </a:r>
            <a:r>
              <a:rPr lang="de-DE" sz="1600" b="1" i="1" baseline="-25000" dirty="0" smtClean="0">
                <a:sym typeface="Symbol"/>
              </a:rPr>
              <a:t></a:t>
            </a:r>
            <a:endParaRPr lang="de-DE" sz="1600" b="1" i="1" dirty="0"/>
          </a:p>
        </p:txBody>
      </p:sp>
      <p:sp>
        <p:nvSpPr>
          <p:cNvPr id="41" name="Gleichschenkliges Dreieck 33"/>
          <p:cNvSpPr/>
          <p:nvPr/>
        </p:nvSpPr>
        <p:spPr bwMode="auto">
          <a:xfrm rot="10800000">
            <a:off x="6308797" y="4597612"/>
            <a:ext cx="1611535" cy="1006504"/>
          </a:xfrm>
          <a:prstGeom prst="triangle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feld 51"/>
          <p:cNvSpPr txBox="1"/>
          <p:nvPr/>
        </p:nvSpPr>
        <p:spPr>
          <a:xfrm>
            <a:off x="5783321" y="5036341"/>
            <a:ext cx="701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008000"/>
                </a:solidFill>
              </a:rPr>
              <a:t>stable</a:t>
            </a:r>
            <a:endParaRPr lang="de-DE" sz="1500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008000"/>
                </a:solidFill>
              </a:rPr>
              <a:t>beam</a:t>
            </a:r>
            <a:endParaRPr lang="de-DE" sz="1500" dirty="0">
              <a:solidFill>
                <a:srgbClr val="008000"/>
              </a:solidFill>
            </a:endParaRPr>
          </a:p>
        </p:txBody>
      </p:sp>
      <p:cxnSp>
        <p:nvCxnSpPr>
          <p:cNvPr id="43" name="Gerade Verbindung mit Pfeil 54"/>
          <p:cNvCxnSpPr/>
          <p:nvPr/>
        </p:nvCxnSpPr>
        <p:spPr bwMode="auto">
          <a:xfrm flipV="1">
            <a:off x="6042091" y="4892131"/>
            <a:ext cx="0" cy="2208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feld 55"/>
          <p:cNvSpPr txBox="1"/>
          <p:nvPr/>
        </p:nvSpPr>
        <p:spPr>
          <a:xfrm>
            <a:off x="6582939" y="4061777"/>
            <a:ext cx="108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rgbClr val="0000FF"/>
                </a:solidFill>
              </a:rPr>
              <a:t>Large </a:t>
            </a:r>
            <a:r>
              <a:rPr lang="de-DE" sz="1600" b="1" i="1" dirty="0" smtClean="0">
                <a:solidFill>
                  <a:srgbClr val="0000FF"/>
                </a:solidFill>
              </a:rPr>
              <a:t>S</a:t>
            </a:r>
            <a:r>
              <a:rPr lang="de-DE" sz="1600" b="1" dirty="0" smtClean="0">
                <a:solidFill>
                  <a:srgbClr val="0000FF"/>
                </a:solidFill>
                <a:sym typeface="Symbol"/>
              </a:rPr>
              <a:t> </a:t>
            </a:r>
            <a:endParaRPr lang="de-DE" sz="1600" b="1" i="1" dirty="0">
              <a:solidFill>
                <a:srgbClr val="0000FF"/>
              </a:solidFill>
            </a:endParaRPr>
          </a:p>
        </p:txBody>
      </p:sp>
      <p:cxnSp>
        <p:nvCxnSpPr>
          <p:cNvPr id="45" name="Gerade Verbindung mit Pfeil 29"/>
          <p:cNvCxnSpPr/>
          <p:nvPr/>
        </p:nvCxnSpPr>
        <p:spPr bwMode="auto">
          <a:xfrm>
            <a:off x="6308797" y="5594830"/>
            <a:ext cx="175764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31"/>
          <p:cNvSpPr txBox="1"/>
          <p:nvPr/>
        </p:nvSpPr>
        <p:spPr>
          <a:xfrm>
            <a:off x="7486860" y="5575668"/>
            <a:ext cx="68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ym typeface="Symbol"/>
              </a:rPr>
              <a:t></a:t>
            </a:r>
            <a:r>
              <a:rPr lang="de-DE" sz="1600" b="1" i="1" dirty="0" smtClean="0">
                <a:sym typeface="Symbol"/>
              </a:rPr>
              <a:t>p</a:t>
            </a:r>
            <a:endParaRPr lang="de-DE" sz="1600" b="1" i="1" dirty="0"/>
          </a:p>
        </p:txBody>
      </p:sp>
      <p:sp>
        <p:nvSpPr>
          <p:cNvPr id="47" name="Textfeld 52"/>
          <p:cNvSpPr txBox="1"/>
          <p:nvPr/>
        </p:nvSpPr>
        <p:spPr>
          <a:xfrm>
            <a:off x="5783321" y="4388269"/>
            <a:ext cx="679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FF0000"/>
                </a:solidFill>
              </a:rPr>
              <a:t>extr</a:t>
            </a:r>
            <a:r>
              <a:rPr lang="de-DE" sz="15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FF0000"/>
                </a:solidFill>
              </a:rPr>
              <a:t>beam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48" name="Rechteck 38"/>
          <p:cNvSpPr/>
          <p:nvPr/>
        </p:nvSpPr>
        <p:spPr bwMode="auto">
          <a:xfrm>
            <a:off x="6491569" y="5062998"/>
            <a:ext cx="192081" cy="512670"/>
          </a:xfrm>
          <a:prstGeom prst="rect">
            <a:avLst/>
          </a:prstGeom>
          <a:solidFill>
            <a:srgbClr val="008000">
              <a:alpha val="35000"/>
            </a:srgbClr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" name="Gerade Verbindung mit Pfeil 21"/>
          <p:cNvCxnSpPr/>
          <p:nvPr/>
        </p:nvCxnSpPr>
        <p:spPr bwMode="auto">
          <a:xfrm>
            <a:off x="6610619" y="5689004"/>
            <a:ext cx="4821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287524" y="260648"/>
            <a:ext cx="8229600" cy="433759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transit time (Quad driven)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314430" cy="2767748"/>
          </a:xfrm>
          <a:prstGeom prst="rect">
            <a:avLst/>
          </a:prstGeom>
        </p:spPr>
      </p:pic>
      <p:sp>
        <p:nvSpPr>
          <p:cNvPr id="53" name="Rectangle 52"/>
          <p:cNvSpPr>
            <a:spLocks noChangeAspect="1"/>
          </p:cNvSpPr>
          <p:nvPr/>
        </p:nvSpPr>
        <p:spPr>
          <a:xfrm>
            <a:off x="5654145" y="2425945"/>
            <a:ext cx="6603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4783274" y="2749110"/>
            <a:ext cx="6603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5"/>
              <p:cNvSpPr txBox="1"/>
              <p:nvPr/>
            </p:nvSpPr>
            <p:spPr>
              <a:xfrm>
                <a:off x="6439211" y="5658857"/>
                <a:ext cx="850585" cy="35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(t)</a:t>
                </a:r>
                <a:endParaRPr lang="de-DE" sz="1600" b="1" i="1" dirty="0">
                  <a:solidFill>
                    <a:srgbClr val="333300"/>
                  </a:solidFill>
                </a:endParaRPr>
              </a:p>
            </p:txBody>
          </p:sp>
        </mc:Choice>
        <mc:Fallback xmlns="">
          <p:sp>
            <p:nvSpPr>
              <p:cNvPr id="55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11" y="5658857"/>
                <a:ext cx="850585" cy="357214"/>
              </a:xfrm>
              <a:prstGeom prst="rect">
                <a:avLst/>
              </a:prstGeom>
              <a:blipFill>
                <a:blip r:embed="rId3"/>
                <a:stretch>
                  <a:fillRect t="-6780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580171" y="3147868"/>
            <a:ext cx="39659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5755" y="2741484"/>
                <a:ext cx="533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55" y="2741484"/>
                <a:ext cx="53379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 bwMode="auto">
          <a:xfrm>
            <a:off x="597234" y="5254267"/>
            <a:ext cx="39659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82818" y="4847883"/>
                <a:ext cx="533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8" y="4847883"/>
                <a:ext cx="5337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42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756678" y="6508058"/>
            <a:ext cx="2133600" cy="476250"/>
          </a:xfrm>
        </p:spPr>
        <p:txBody>
          <a:bodyPr/>
          <a:lstStyle/>
          <a:p>
            <a:pPr>
              <a:defRPr/>
            </a:pPr>
            <a:fld id="{852D593B-EEC3-4626-83BE-4C8E8323B48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6"/>
              <p:cNvSpPr txBox="1"/>
              <p:nvPr/>
            </p:nvSpPr>
            <p:spPr>
              <a:xfrm>
                <a:off x="4710436" y="3849751"/>
                <a:ext cx="4367573" cy="2325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>
                  <a:defRPr sz="1600" b="0"/>
                </a:lvl1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At small </a:t>
                </a:r>
                <a:r>
                  <a:rPr lang="en-US" dirty="0" err="1"/>
                  <a:t>sextupole</a:t>
                </a:r>
                <a:r>
                  <a:rPr lang="en-US" dirty="0"/>
                  <a:t> strength, tune ramp starts closer to </a:t>
                </a:r>
                <a:r>
                  <a:rPr lang="en-US" dirty="0" smtClean="0"/>
                  <a:t>resonance (to maintain spill length)</a:t>
                </a: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err="1"/>
                  <a:t>Sextupole</a:t>
                </a:r>
                <a:r>
                  <a:rPr lang="en-US" dirty="0"/>
                  <a:t> strength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/>
                  <a:t>and distance to resonance </a:t>
                </a:r>
                <a:r>
                  <a:rPr lang="en-US" dirty="0" smtClean="0"/>
                  <a:t>          are </a:t>
                </a:r>
                <a:r>
                  <a:rPr lang="en-US" b="1" dirty="0" smtClean="0"/>
                  <a:t>NOT independent</a:t>
                </a:r>
                <a:r>
                  <a:rPr lang="en-US" dirty="0" smtClean="0"/>
                  <a:t> parameters </a:t>
                </a: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Transit time </a:t>
                </a:r>
                <a:r>
                  <a:rPr lang="en-US" dirty="0" smtClean="0"/>
                  <a:t>mean </a:t>
                </a:r>
                <a:r>
                  <a:rPr lang="en-US" dirty="0"/>
                  <a:t>and spread </a:t>
                </a:r>
                <a:r>
                  <a:rPr lang="en-US" dirty="0" smtClean="0"/>
                  <a:t>          are </a:t>
                </a:r>
                <a:r>
                  <a:rPr lang="en-US" dirty="0"/>
                  <a:t>inversely proportional to distance to </a:t>
                </a:r>
                <a:r>
                  <a:rPr lang="en-US" dirty="0" smtClean="0"/>
                  <a:t>resonance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89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36" y="3849751"/>
                <a:ext cx="4367573" cy="2325765"/>
              </a:xfrm>
              <a:prstGeom prst="rect">
                <a:avLst/>
              </a:prstGeom>
              <a:blipFill>
                <a:blip r:embed="rId2"/>
                <a:stretch>
                  <a:fillRect l="-559" t="-787" b="-18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496" y="937886"/>
            <a:ext cx="4684755" cy="5556100"/>
            <a:chOff x="102306" y="937886"/>
            <a:chExt cx="4684755" cy="55561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539552" y="1052736"/>
              <a:ext cx="0" cy="158417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3635896" y="937886"/>
              <a:ext cx="66030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 flipV="1">
              <a:off x="539552" y="4725144"/>
              <a:ext cx="0" cy="158417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" name="Rectangle 80"/>
            <p:cNvSpPr>
              <a:spLocks noChangeAspect="1"/>
            </p:cNvSpPr>
            <p:nvPr/>
          </p:nvSpPr>
          <p:spPr>
            <a:xfrm>
              <a:off x="3635896" y="4296978"/>
              <a:ext cx="66030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057648" y="2792327"/>
              <a:ext cx="263645" cy="288032"/>
              <a:chOff x="1944284" y="2708920"/>
              <a:chExt cx="263645" cy="288032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944284" y="2708920"/>
                <a:ext cx="263645" cy="288032"/>
              </a:xfrm>
              <a:prstGeom prst="ellips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>
                <a:stCxn id="14" idx="1"/>
                <a:endCxn id="14" idx="5"/>
              </p:cNvCxnSpPr>
              <p:nvPr/>
            </p:nvCxnSpPr>
            <p:spPr bwMode="auto">
              <a:xfrm>
                <a:off x="1982894" y="2751101"/>
                <a:ext cx="186425" cy="20367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>
                <a:stCxn id="14" idx="7"/>
                <a:endCxn id="14" idx="3"/>
              </p:cNvCxnSpPr>
              <p:nvPr/>
            </p:nvCxnSpPr>
            <p:spPr bwMode="auto">
              <a:xfrm flipH="1">
                <a:off x="1982894" y="2751101"/>
                <a:ext cx="186425" cy="20367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2268211" y="2767703"/>
              <a:ext cx="1420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Convolution</a:t>
              </a:r>
              <a:endParaRPr lang="de-DE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7414" y="3102352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Transit time </a:t>
              </a:r>
              <a:r>
                <a:rPr lang="de-DE" dirty="0" err="1" smtClean="0"/>
                <a:t>spread</a:t>
              </a:r>
              <a:endParaRPr lang="de-DE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99942" y="2475792"/>
              <a:ext cx="66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Time</a:t>
              </a:r>
              <a:endParaRPr lang="de-DE" dirty="0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-131820" y="155811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Counts</a:t>
              </a:r>
              <a:endParaRPr lang="de-DE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99388" y="6124654"/>
              <a:ext cx="66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Time</a:t>
              </a:r>
              <a:endParaRPr lang="de-DE" dirty="0"/>
            </a:p>
          </p:txBody>
        </p:sp>
        <p:sp>
          <p:nvSpPr>
            <p:cNvPr id="91" name="TextBox 90"/>
            <p:cNvSpPr txBox="1"/>
            <p:nvPr/>
          </p:nvSpPr>
          <p:spPr>
            <a:xfrm rot="16200000">
              <a:off x="-132374" y="5206979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Counts</a:t>
              </a:r>
              <a:endParaRPr lang="de-DE" dirty="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80171" y="1275441"/>
              <a:ext cx="3197247" cy="1151367"/>
            </a:xfrm>
            <a:custGeom>
              <a:avLst/>
              <a:gdLst>
                <a:gd name="connsiteX0" fmla="*/ 0 w 3197247"/>
                <a:gd name="connsiteY0" fmla="*/ 1127224 h 1151367"/>
                <a:gd name="connsiteX1" fmla="*/ 100899 w 3197247"/>
                <a:gd name="connsiteY1" fmla="*/ 553359 h 1151367"/>
                <a:gd name="connsiteX2" fmla="*/ 245942 w 3197247"/>
                <a:gd name="connsiteY2" fmla="*/ 496603 h 1151367"/>
                <a:gd name="connsiteX3" fmla="*/ 346841 w 3197247"/>
                <a:gd name="connsiteY3" fmla="*/ 1007406 h 1151367"/>
                <a:gd name="connsiteX4" fmla="*/ 485578 w 3197247"/>
                <a:gd name="connsiteY4" fmla="*/ 1114611 h 1151367"/>
                <a:gd name="connsiteX5" fmla="*/ 693683 w 3197247"/>
                <a:gd name="connsiteY5" fmla="*/ 458766 h 1151367"/>
                <a:gd name="connsiteX6" fmla="*/ 819807 w 3197247"/>
                <a:gd name="connsiteY6" fmla="*/ 755158 h 1151367"/>
                <a:gd name="connsiteX7" fmla="*/ 939625 w 3197247"/>
                <a:gd name="connsiteY7" fmla="*/ 1127224 h 1151367"/>
                <a:gd name="connsiteX8" fmla="*/ 1210792 w 3197247"/>
                <a:gd name="connsiteY8" fmla="*/ 843445 h 1151367"/>
                <a:gd name="connsiteX9" fmla="*/ 1406284 w 3197247"/>
                <a:gd name="connsiteY9" fmla="*/ 647952 h 1151367"/>
                <a:gd name="connsiteX10" fmla="*/ 1671145 w 3197247"/>
                <a:gd name="connsiteY10" fmla="*/ 900200 h 1151367"/>
                <a:gd name="connsiteX11" fmla="*/ 1696370 w 3197247"/>
                <a:gd name="connsiteY11" fmla="*/ 1108305 h 1151367"/>
                <a:gd name="connsiteX12" fmla="*/ 1891862 w 3197247"/>
                <a:gd name="connsiteY12" fmla="*/ 950650 h 1151367"/>
                <a:gd name="connsiteX13" fmla="*/ 1948618 w 3197247"/>
                <a:gd name="connsiteY13" fmla="*/ 496603 h 1151367"/>
                <a:gd name="connsiteX14" fmla="*/ 2024292 w 3197247"/>
                <a:gd name="connsiteY14" fmla="*/ 4719 h 1151367"/>
                <a:gd name="connsiteX15" fmla="*/ 2099967 w 3197247"/>
                <a:gd name="connsiteY15" fmla="*/ 282192 h 1151367"/>
                <a:gd name="connsiteX16" fmla="*/ 2112579 w 3197247"/>
                <a:gd name="connsiteY16" fmla="*/ 837138 h 1151367"/>
                <a:gd name="connsiteX17" fmla="*/ 2219785 w 3197247"/>
                <a:gd name="connsiteY17" fmla="*/ 1127224 h 1151367"/>
                <a:gd name="connsiteX18" fmla="*/ 2421583 w 3197247"/>
                <a:gd name="connsiteY18" fmla="*/ 849751 h 1151367"/>
                <a:gd name="connsiteX19" fmla="*/ 2453115 w 3197247"/>
                <a:gd name="connsiteY19" fmla="*/ 483991 h 1151367"/>
                <a:gd name="connsiteX20" fmla="*/ 2585545 w 3197247"/>
                <a:gd name="connsiteY20" fmla="*/ 414622 h 1151367"/>
                <a:gd name="connsiteX21" fmla="*/ 2642301 w 3197247"/>
                <a:gd name="connsiteY21" fmla="*/ 711014 h 1151367"/>
                <a:gd name="connsiteX22" fmla="*/ 2680138 w 3197247"/>
                <a:gd name="connsiteY22" fmla="*/ 1032631 h 1151367"/>
                <a:gd name="connsiteX23" fmla="*/ 2787343 w 3197247"/>
                <a:gd name="connsiteY23" fmla="*/ 1127224 h 1151367"/>
                <a:gd name="connsiteX24" fmla="*/ 2926080 w 3197247"/>
                <a:gd name="connsiteY24" fmla="*/ 887588 h 1151367"/>
                <a:gd name="connsiteX25" fmla="*/ 2989142 w 3197247"/>
                <a:gd name="connsiteY25" fmla="*/ 496603 h 1151367"/>
                <a:gd name="connsiteX26" fmla="*/ 3033286 w 3197247"/>
                <a:gd name="connsiteY26" fmla="*/ 370479 h 1151367"/>
                <a:gd name="connsiteX27" fmla="*/ 3077429 w 3197247"/>
                <a:gd name="connsiteY27" fmla="*/ 711014 h 1151367"/>
                <a:gd name="connsiteX28" fmla="*/ 3083735 w 3197247"/>
                <a:gd name="connsiteY28" fmla="*/ 950650 h 1151367"/>
                <a:gd name="connsiteX29" fmla="*/ 3197247 w 3197247"/>
                <a:gd name="connsiteY29" fmla="*/ 1114611 h 115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97247" h="1151367">
                  <a:moveTo>
                    <a:pt x="0" y="1127224"/>
                  </a:moveTo>
                  <a:cubicBezTo>
                    <a:pt x="29954" y="892843"/>
                    <a:pt x="59909" y="658462"/>
                    <a:pt x="100899" y="553359"/>
                  </a:cubicBezTo>
                  <a:cubicBezTo>
                    <a:pt x="141889" y="448256"/>
                    <a:pt x="204952" y="420928"/>
                    <a:pt x="245942" y="496603"/>
                  </a:cubicBezTo>
                  <a:cubicBezTo>
                    <a:pt x="286932" y="572277"/>
                    <a:pt x="306902" y="904405"/>
                    <a:pt x="346841" y="1007406"/>
                  </a:cubicBezTo>
                  <a:cubicBezTo>
                    <a:pt x="386780" y="1110407"/>
                    <a:pt x="427771" y="1206051"/>
                    <a:pt x="485578" y="1114611"/>
                  </a:cubicBezTo>
                  <a:cubicBezTo>
                    <a:pt x="543385" y="1023171"/>
                    <a:pt x="637978" y="518675"/>
                    <a:pt x="693683" y="458766"/>
                  </a:cubicBezTo>
                  <a:cubicBezTo>
                    <a:pt x="749388" y="398857"/>
                    <a:pt x="778817" y="643748"/>
                    <a:pt x="819807" y="755158"/>
                  </a:cubicBezTo>
                  <a:cubicBezTo>
                    <a:pt x="860797" y="866568"/>
                    <a:pt x="874461" y="1112509"/>
                    <a:pt x="939625" y="1127224"/>
                  </a:cubicBezTo>
                  <a:cubicBezTo>
                    <a:pt x="1004789" y="1141939"/>
                    <a:pt x="1133016" y="923324"/>
                    <a:pt x="1210792" y="843445"/>
                  </a:cubicBezTo>
                  <a:cubicBezTo>
                    <a:pt x="1288569" y="763566"/>
                    <a:pt x="1329559" y="638493"/>
                    <a:pt x="1406284" y="647952"/>
                  </a:cubicBezTo>
                  <a:cubicBezTo>
                    <a:pt x="1483010" y="657411"/>
                    <a:pt x="1622797" y="823475"/>
                    <a:pt x="1671145" y="900200"/>
                  </a:cubicBezTo>
                  <a:cubicBezTo>
                    <a:pt x="1719493" y="976925"/>
                    <a:pt x="1659584" y="1099897"/>
                    <a:pt x="1696370" y="1108305"/>
                  </a:cubicBezTo>
                  <a:cubicBezTo>
                    <a:pt x="1733156" y="1116713"/>
                    <a:pt x="1849821" y="1052600"/>
                    <a:pt x="1891862" y="950650"/>
                  </a:cubicBezTo>
                  <a:cubicBezTo>
                    <a:pt x="1933903" y="848700"/>
                    <a:pt x="1926546" y="654258"/>
                    <a:pt x="1948618" y="496603"/>
                  </a:cubicBezTo>
                  <a:cubicBezTo>
                    <a:pt x="1970690" y="338948"/>
                    <a:pt x="1999067" y="40454"/>
                    <a:pt x="2024292" y="4719"/>
                  </a:cubicBezTo>
                  <a:cubicBezTo>
                    <a:pt x="2049517" y="-31016"/>
                    <a:pt x="2085253" y="143456"/>
                    <a:pt x="2099967" y="282192"/>
                  </a:cubicBezTo>
                  <a:cubicBezTo>
                    <a:pt x="2114681" y="420928"/>
                    <a:pt x="2092609" y="696299"/>
                    <a:pt x="2112579" y="837138"/>
                  </a:cubicBezTo>
                  <a:cubicBezTo>
                    <a:pt x="2132549" y="977977"/>
                    <a:pt x="2168284" y="1125122"/>
                    <a:pt x="2219785" y="1127224"/>
                  </a:cubicBezTo>
                  <a:cubicBezTo>
                    <a:pt x="2271286" y="1129326"/>
                    <a:pt x="2382695" y="956956"/>
                    <a:pt x="2421583" y="849751"/>
                  </a:cubicBezTo>
                  <a:cubicBezTo>
                    <a:pt x="2460471" y="742546"/>
                    <a:pt x="2425788" y="556512"/>
                    <a:pt x="2453115" y="483991"/>
                  </a:cubicBezTo>
                  <a:cubicBezTo>
                    <a:pt x="2480442" y="411469"/>
                    <a:pt x="2554014" y="376785"/>
                    <a:pt x="2585545" y="414622"/>
                  </a:cubicBezTo>
                  <a:cubicBezTo>
                    <a:pt x="2617076" y="452459"/>
                    <a:pt x="2626536" y="608013"/>
                    <a:pt x="2642301" y="711014"/>
                  </a:cubicBezTo>
                  <a:cubicBezTo>
                    <a:pt x="2658066" y="814015"/>
                    <a:pt x="2655964" y="963263"/>
                    <a:pt x="2680138" y="1032631"/>
                  </a:cubicBezTo>
                  <a:cubicBezTo>
                    <a:pt x="2704312" y="1101999"/>
                    <a:pt x="2746353" y="1151398"/>
                    <a:pt x="2787343" y="1127224"/>
                  </a:cubicBezTo>
                  <a:cubicBezTo>
                    <a:pt x="2828333" y="1103050"/>
                    <a:pt x="2892447" y="992691"/>
                    <a:pt x="2926080" y="887588"/>
                  </a:cubicBezTo>
                  <a:cubicBezTo>
                    <a:pt x="2959713" y="782484"/>
                    <a:pt x="2971274" y="582788"/>
                    <a:pt x="2989142" y="496603"/>
                  </a:cubicBezTo>
                  <a:cubicBezTo>
                    <a:pt x="3007010" y="410418"/>
                    <a:pt x="3018572" y="334744"/>
                    <a:pt x="3033286" y="370479"/>
                  </a:cubicBezTo>
                  <a:cubicBezTo>
                    <a:pt x="3048000" y="406214"/>
                    <a:pt x="3069021" y="614319"/>
                    <a:pt x="3077429" y="711014"/>
                  </a:cubicBezTo>
                  <a:cubicBezTo>
                    <a:pt x="3085837" y="807709"/>
                    <a:pt x="3063765" y="883384"/>
                    <a:pt x="3083735" y="950650"/>
                  </a:cubicBezTo>
                  <a:cubicBezTo>
                    <a:pt x="3103705" y="1017916"/>
                    <a:pt x="3150476" y="1066263"/>
                    <a:pt x="3197247" y="1114611"/>
                  </a:cubicBezTo>
                </a:path>
              </a:pathLst>
            </a:cu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043608" y="3520652"/>
              <a:ext cx="2238703" cy="618126"/>
            </a:xfrm>
            <a:custGeom>
              <a:avLst/>
              <a:gdLst>
                <a:gd name="connsiteX0" fmla="*/ 0 w 2238703"/>
                <a:gd name="connsiteY0" fmla="*/ 618126 h 618126"/>
                <a:gd name="connsiteX1" fmla="*/ 252248 w 2238703"/>
                <a:gd name="connsiteY1" fmla="*/ 328040 h 618126"/>
                <a:gd name="connsiteX2" fmla="*/ 599090 w 2238703"/>
                <a:gd name="connsiteY2" fmla="*/ 12730 h 618126"/>
                <a:gd name="connsiteX3" fmla="*/ 1034218 w 2238703"/>
                <a:gd name="connsiteY3" fmla="*/ 94711 h 618126"/>
                <a:gd name="connsiteX4" fmla="*/ 1406284 w 2238703"/>
                <a:gd name="connsiteY4" fmla="*/ 397409 h 618126"/>
                <a:gd name="connsiteX5" fmla="*/ 1570245 w 2238703"/>
                <a:gd name="connsiteY5" fmla="*/ 492002 h 618126"/>
                <a:gd name="connsiteX6" fmla="*/ 1727901 w 2238703"/>
                <a:gd name="connsiteY6" fmla="*/ 561370 h 618126"/>
                <a:gd name="connsiteX7" fmla="*/ 1917087 w 2238703"/>
                <a:gd name="connsiteY7" fmla="*/ 605513 h 618126"/>
                <a:gd name="connsiteX8" fmla="*/ 2238703 w 2238703"/>
                <a:gd name="connsiteY8" fmla="*/ 592901 h 6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703" h="618126">
                  <a:moveTo>
                    <a:pt x="0" y="618126"/>
                  </a:moveTo>
                  <a:cubicBezTo>
                    <a:pt x="76200" y="523532"/>
                    <a:pt x="152400" y="428939"/>
                    <a:pt x="252248" y="328040"/>
                  </a:cubicBezTo>
                  <a:cubicBezTo>
                    <a:pt x="352096" y="227141"/>
                    <a:pt x="468762" y="51618"/>
                    <a:pt x="599090" y="12730"/>
                  </a:cubicBezTo>
                  <a:cubicBezTo>
                    <a:pt x="729418" y="-26158"/>
                    <a:pt x="899686" y="30598"/>
                    <a:pt x="1034218" y="94711"/>
                  </a:cubicBezTo>
                  <a:cubicBezTo>
                    <a:pt x="1168750" y="158824"/>
                    <a:pt x="1316946" y="331194"/>
                    <a:pt x="1406284" y="397409"/>
                  </a:cubicBezTo>
                  <a:cubicBezTo>
                    <a:pt x="1495622" y="463624"/>
                    <a:pt x="1516642" y="464675"/>
                    <a:pt x="1570245" y="492002"/>
                  </a:cubicBezTo>
                  <a:cubicBezTo>
                    <a:pt x="1623848" y="519329"/>
                    <a:pt x="1670094" y="542451"/>
                    <a:pt x="1727901" y="561370"/>
                  </a:cubicBezTo>
                  <a:cubicBezTo>
                    <a:pt x="1785708" y="580289"/>
                    <a:pt x="1831953" y="600258"/>
                    <a:pt x="1917087" y="605513"/>
                  </a:cubicBezTo>
                  <a:cubicBezTo>
                    <a:pt x="2002221" y="610768"/>
                    <a:pt x="2120462" y="601834"/>
                    <a:pt x="2238703" y="592901"/>
                  </a:cubicBezTo>
                </a:path>
              </a:pathLst>
            </a:cu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 flipV="1">
              <a:off x="559703" y="2770626"/>
              <a:ext cx="0" cy="158417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307675" y="4138778"/>
              <a:ext cx="3577166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Down Arrow 28"/>
            <p:cNvSpPr/>
            <p:nvPr/>
          </p:nvSpPr>
          <p:spPr bwMode="auto">
            <a:xfrm>
              <a:off x="2076107" y="4354802"/>
              <a:ext cx="245185" cy="514358"/>
            </a:xfrm>
            <a:prstGeom prst="downArrow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043608" y="5248000"/>
              <a:ext cx="3314580" cy="686141"/>
            </a:xfrm>
            <a:custGeom>
              <a:avLst/>
              <a:gdLst>
                <a:gd name="connsiteX0" fmla="*/ 0 w 3314580"/>
                <a:gd name="connsiteY0" fmla="*/ 686141 h 686141"/>
                <a:gd name="connsiteX1" fmla="*/ 75675 w 3314580"/>
                <a:gd name="connsiteY1" fmla="*/ 471730 h 686141"/>
                <a:gd name="connsiteX2" fmla="*/ 170268 w 3314580"/>
                <a:gd name="connsiteY2" fmla="*/ 194257 h 686141"/>
                <a:gd name="connsiteX3" fmla="*/ 315311 w 3314580"/>
                <a:gd name="connsiteY3" fmla="*/ 187950 h 686141"/>
                <a:gd name="connsiteX4" fmla="*/ 384679 w 3314580"/>
                <a:gd name="connsiteY4" fmla="*/ 326687 h 686141"/>
                <a:gd name="connsiteX5" fmla="*/ 536028 w 3314580"/>
                <a:gd name="connsiteY5" fmla="*/ 433892 h 686141"/>
                <a:gd name="connsiteX6" fmla="*/ 693683 w 3314580"/>
                <a:gd name="connsiteY6" fmla="*/ 351912 h 686141"/>
                <a:gd name="connsiteX7" fmla="*/ 800889 w 3314580"/>
                <a:gd name="connsiteY7" fmla="*/ 169032 h 686141"/>
                <a:gd name="connsiteX8" fmla="*/ 914400 w 3314580"/>
                <a:gd name="connsiteY8" fmla="*/ 263625 h 686141"/>
                <a:gd name="connsiteX9" fmla="*/ 1097280 w 3314580"/>
                <a:gd name="connsiteY9" fmla="*/ 414974 h 686141"/>
                <a:gd name="connsiteX10" fmla="*/ 1305385 w 3314580"/>
                <a:gd name="connsiteY10" fmla="*/ 478036 h 686141"/>
                <a:gd name="connsiteX11" fmla="*/ 1563940 w 3314580"/>
                <a:gd name="connsiteY11" fmla="*/ 326687 h 686141"/>
                <a:gd name="connsiteX12" fmla="*/ 1854025 w 3314580"/>
                <a:gd name="connsiteY12" fmla="*/ 282543 h 686141"/>
                <a:gd name="connsiteX13" fmla="*/ 1992762 w 3314580"/>
                <a:gd name="connsiteY13" fmla="*/ 421280 h 686141"/>
                <a:gd name="connsiteX14" fmla="*/ 2289154 w 3314580"/>
                <a:gd name="connsiteY14" fmla="*/ 213175 h 686141"/>
                <a:gd name="connsiteX15" fmla="*/ 2339603 w 3314580"/>
                <a:gd name="connsiteY15" fmla="*/ 5070 h 686141"/>
                <a:gd name="connsiteX16" fmla="*/ 2623382 w 3314580"/>
                <a:gd name="connsiteY16" fmla="*/ 93357 h 686141"/>
                <a:gd name="connsiteX17" fmla="*/ 2711669 w 3314580"/>
                <a:gd name="connsiteY17" fmla="*/ 408668 h 686141"/>
                <a:gd name="connsiteX18" fmla="*/ 2938693 w 3314580"/>
                <a:gd name="connsiteY18" fmla="*/ 541098 h 686141"/>
                <a:gd name="connsiteX19" fmla="*/ 3272922 w 3314580"/>
                <a:gd name="connsiteY19" fmla="*/ 515873 h 686141"/>
                <a:gd name="connsiteX20" fmla="*/ 3298147 w 3314580"/>
                <a:gd name="connsiteY20" fmla="*/ 509567 h 68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14580" h="686141">
                  <a:moveTo>
                    <a:pt x="0" y="686141"/>
                  </a:moveTo>
                  <a:cubicBezTo>
                    <a:pt x="23648" y="619926"/>
                    <a:pt x="47297" y="553711"/>
                    <a:pt x="75675" y="471730"/>
                  </a:cubicBezTo>
                  <a:cubicBezTo>
                    <a:pt x="104053" y="389749"/>
                    <a:pt x="130329" y="241554"/>
                    <a:pt x="170268" y="194257"/>
                  </a:cubicBezTo>
                  <a:cubicBezTo>
                    <a:pt x="210207" y="146960"/>
                    <a:pt x="279576" y="165878"/>
                    <a:pt x="315311" y="187950"/>
                  </a:cubicBezTo>
                  <a:cubicBezTo>
                    <a:pt x="351046" y="210022"/>
                    <a:pt x="347893" y="285697"/>
                    <a:pt x="384679" y="326687"/>
                  </a:cubicBezTo>
                  <a:cubicBezTo>
                    <a:pt x="421465" y="367677"/>
                    <a:pt x="484527" y="429688"/>
                    <a:pt x="536028" y="433892"/>
                  </a:cubicBezTo>
                  <a:cubicBezTo>
                    <a:pt x="587529" y="438096"/>
                    <a:pt x="649540" y="396055"/>
                    <a:pt x="693683" y="351912"/>
                  </a:cubicBezTo>
                  <a:cubicBezTo>
                    <a:pt x="737826" y="307769"/>
                    <a:pt x="764103" y="183746"/>
                    <a:pt x="800889" y="169032"/>
                  </a:cubicBezTo>
                  <a:cubicBezTo>
                    <a:pt x="837675" y="154318"/>
                    <a:pt x="914400" y="263625"/>
                    <a:pt x="914400" y="263625"/>
                  </a:cubicBezTo>
                  <a:cubicBezTo>
                    <a:pt x="963798" y="304615"/>
                    <a:pt x="1032116" y="379239"/>
                    <a:pt x="1097280" y="414974"/>
                  </a:cubicBezTo>
                  <a:cubicBezTo>
                    <a:pt x="1162444" y="450709"/>
                    <a:pt x="1227608" y="492750"/>
                    <a:pt x="1305385" y="478036"/>
                  </a:cubicBezTo>
                  <a:cubicBezTo>
                    <a:pt x="1383162" y="463322"/>
                    <a:pt x="1472500" y="359269"/>
                    <a:pt x="1563940" y="326687"/>
                  </a:cubicBezTo>
                  <a:cubicBezTo>
                    <a:pt x="1655380" y="294105"/>
                    <a:pt x="1782555" y="266778"/>
                    <a:pt x="1854025" y="282543"/>
                  </a:cubicBezTo>
                  <a:cubicBezTo>
                    <a:pt x="1925495" y="298308"/>
                    <a:pt x="1920241" y="432841"/>
                    <a:pt x="1992762" y="421280"/>
                  </a:cubicBezTo>
                  <a:cubicBezTo>
                    <a:pt x="2065283" y="409719"/>
                    <a:pt x="2231347" y="282543"/>
                    <a:pt x="2289154" y="213175"/>
                  </a:cubicBezTo>
                  <a:cubicBezTo>
                    <a:pt x="2346961" y="143807"/>
                    <a:pt x="2283898" y="25040"/>
                    <a:pt x="2339603" y="5070"/>
                  </a:cubicBezTo>
                  <a:cubicBezTo>
                    <a:pt x="2395308" y="-14900"/>
                    <a:pt x="2561371" y="26091"/>
                    <a:pt x="2623382" y="93357"/>
                  </a:cubicBezTo>
                  <a:cubicBezTo>
                    <a:pt x="2685393" y="160623"/>
                    <a:pt x="2659117" y="334045"/>
                    <a:pt x="2711669" y="408668"/>
                  </a:cubicBezTo>
                  <a:cubicBezTo>
                    <a:pt x="2764221" y="483291"/>
                    <a:pt x="2845151" y="523231"/>
                    <a:pt x="2938693" y="541098"/>
                  </a:cubicBezTo>
                  <a:cubicBezTo>
                    <a:pt x="3032235" y="558965"/>
                    <a:pt x="3272922" y="515873"/>
                    <a:pt x="3272922" y="515873"/>
                  </a:cubicBezTo>
                  <a:cubicBezTo>
                    <a:pt x="3332831" y="510618"/>
                    <a:pt x="3315489" y="510092"/>
                    <a:pt x="3298147" y="509567"/>
                  </a:cubicBezTo>
                </a:path>
              </a:pathLst>
            </a:cu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358569" y="2420888"/>
              <a:ext cx="4428492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287524" y="6093296"/>
              <a:ext cx="4428492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 rot="16200000">
              <a:off x="-120178" y="338254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Counts</a:t>
              </a:r>
              <a:endParaRPr lang="de-DE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059832" y="3100675"/>
            <a:ext cx="57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∆</a:t>
            </a:r>
            <a:r>
              <a:rPr lang="en-US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en-US" b="1" i="1" baseline="-25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</p:txBody>
      </p:sp>
      <p:sp>
        <p:nvSpPr>
          <p:cNvPr id="36" name="Rectangle 35"/>
          <p:cNvSpPr/>
          <p:nvPr/>
        </p:nvSpPr>
        <p:spPr>
          <a:xfrm>
            <a:off x="7493289" y="5300702"/>
            <a:ext cx="57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∆</a:t>
            </a:r>
            <a:r>
              <a:rPr lang="en-US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en-US" b="1" i="1" baseline="-25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</p:txBody>
      </p:sp>
      <p:sp>
        <p:nvSpPr>
          <p:cNvPr id="37" name="TextBox 36"/>
          <p:cNvSpPr txBox="1"/>
          <p:nvPr/>
        </p:nvSpPr>
        <p:spPr>
          <a:xfrm>
            <a:off x="1183362" y="493137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Delay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smoothing</a:t>
            </a:r>
            <a:r>
              <a:rPr lang="de-DE" dirty="0" smtClean="0"/>
              <a:t>!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1383" y="4715731"/>
                <a:ext cx="730905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383" y="4715731"/>
                <a:ext cx="730905" cy="388889"/>
              </a:xfrm>
              <a:prstGeom prst="rect">
                <a:avLst/>
              </a:prstGeom>
              <a:blipFill>
                <a:blip r:embed="rId3"/>
                <a:stretch>
                  <a:fillRect r="-2500" b="-95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Gerade Verbindung mit Pfeil 30"/>
          <p:cNvCxnSpPr/>
          <p:nvPr/>
        </p:nvCxnSpPr>
        <p:spPr bwMode="auto">
          <a:xfrm flipV="1">
            <a:off x="7108391" y="1931503"/>
            <a:ext cx="0" cy="12303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feld 32"/>
          <p:cNvSpPr txBox="1"/>
          <p:nvPr/>
        </p:nvSpPr>
        <p:spPr>
          <a:xfrm>
            <a:off x="6619199" y="1815867"/>
            <a:ext cx="57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ym typeface="Symbol"/>
              </a:rPr>
              <a:t>A</a:t>
            </a:r>
            <a:r>
              <a:rPr lang="de-DE" sz="1600" b="1" i="1" baseline="-25000" dirty="0" smtClean="0">
                <a:sym typeface="Symbol"/>
              </a:rPr>
              <a:t></a:t>
            </a:r>
            <a:endParaRPr lang="de-DE" sz="1600" b="1" i="1" dirty="0"/>
          </a:p>
        </p:txBody>
      </p:sp>
      <p:sp>
        <p:nvSpPr>
          <p:cNvPr id="41" name="Gleichschenkliges Dreieck 33"/>
          <p:cNvSpPr/>
          <p:nvPr/>
        </p:nvSpPr>
        <p:spPr bwMode="auto">
          <a:xfrm rot="10800000">
            <a:off x="6649041" y="2164635"/>
            <a:ext cx="915743" cy="1006504"/>
          </a:xfrm>
          <a:prstGeom prst="triangle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feld 51"/>
          <p:cNvSpPr txBox="1"/>
          <p:nvPr/>
        </p:nvSpPr>
        <p:spPr>
          <a:xfrm>
            <a:off x="5724128" y="2630021"/>
            <a:ext cx="701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008000"/>
                </a:solidFill>
              </a:rPr>
              <a:t>stable</a:t>
            </a:r>
            <a:endParaRPr lang="de-DE" sz="1500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008000"/>
                </a:solidFill>
              </a:rPr>
              <a:t>beam</a:t>
            </a:r>
            <a:endParaRPr lang="de-DE" sz="1500" dirty="0">
              <a:solidFill>
                <a:srgbClr val="008000"/>
              </a:solidFill>
            </a:endParaRPr>
          </a:p>
        </p:txBody>
      </p:sp>
      <p:cxnSp>
        <p:nvCxnSpPr>
          <p:cNvPr id="43" name="Gerade Verbindung mit Pfeil 54"/>
          <p:cNvCxnSpPr/>
          <p:nvPr/>
        </p:nvCxnSpPr>
        <p:spPr bwMode="auto">
          <a:xfrm flipV="1">
            <a:off x="6043135" y="2459154"/>
            <a:ext cx="0" cy="2208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feld 55"/>
          <p:cNvSpPr txBox="1"/>
          <p:nvPr/>
        </p:nvSpPr>
        <p:spPr>
          <a:xfrm>
            <a:off x="6583983" y="1628800"/>
            <a:ext cx="108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rgbClr val="0000FF"/>
                </a:solidFill>
              </a:rPr>
              <a:t>Small </a:t>
            </a:r>
            <a:r>
              <a:rPr lang="de-DE" sz="1600" b="1" i="1" dirty="0" smtClean="0">
                <a:solidFill>
                  <a:srgbClr val="0000FF"/>
                </a:solidFill>
              </a:rPr>
              <a:t>S</a:t>
            </a:r>
            <a:r>
              <a:rPr lang="de-DE" sz="1600" b="1" dirty="0" smtClean="0">
                <a:solidFill>
                  <a:srgbClr val="0000FF"/>
                </a:solidFill>
                <a:sym typeface="Symbol"/>
              </a:rPr>
              <a:t> </a:t>
            </a:r>
            <a:endParaRPr lang="de-DE" sz="1600" b="1" i="1" dirty="0">
              <a:solidFill>
                <a:srgbClr val="0000FF"/>
              </a:solidFill>
            </a:endParaRPr>
          </a:p>
        </p:txBody>
      </p:sp>
      <p:cxnSp>
        <p:nvCxnSpPr>
          <p:cNvPr id="45" name="Gerade Verbindung mit Pfeil 29"/>
          <p:cNvCxnSpPr/>
          <p:nvPr/>
        </p:nvCxnSpPr>
        <p:spPr bwMode="auto">
          <a:xfrm>
            <a:off x="6309841" y="3161853"/>
            <a:ext cx="175764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31"/>
          <p:cNvSpPr txBox="1"/>
          <p:nvPr/>
        </p:nvSpPr>
        <p:spPr>
          <a:xfrm>
            <a:off x="7487904" y="3142691"/>
            <a:ext cx="68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ym typeface="Symbol"/>
              </a:rPr>
              <a:t></a:t>
            </a:r>
            <a:r>
              <a:rPr lang="de-DE" sz="1600" b="1" i="1" dirty="0" smtClean="0">
                <a:sym typeface="Symbol"/>
              </a:rPr>
              <a:t>p</a:t>
            </a:r>
            <a:endParaRPr lang="de-DE" sz="1600" b="1" i="1" dirty="0"/>
          </a:p>
        </p:txBody>
      </p:sp>
      <p:sp>
        <p:nvSpPr>
          <p:cNvPr id="47" name="Textfeld 52"/>
          <p:cNvSpPr txBox="1"/>
          <p:nvPr/>
        </p:nvSpPr>
        <p:spPr>
          <a:xfrm>
            <a:off x="5724128" y="1981949"/>
            <a:ext cx="679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FF0000"/>
                </a:solidFill>
              </a:rPr>
              <a:t>extr</a:t>
            </a:r>
            <a:r>
              <a:rPr lang="de-DE" sz="15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FF0000"/>
                </a:solidFill>
              </a:rPr>
              <a:t>beam</a:t>
            </a:r>
            <a:endParaRPr lang="de-DE" sz="1500" dirty="0">
              <a:solidFill>
                <a:srgbClr val="FF0000"/>
              </a:solidFill>
            </a:endParaRPr>
          </a:p>
        </p:txBody>
      </p:sp>
      <p:cxnSp>
        <p:nvCxnSpPr>
          <p:cNvPr id="49" name="Gerade Verbindung mit Pfeil 21"/>
          <p:cNvCxnSpPr/>
          <p:nvPr/>
        </p:nvCxnSpPr>
        <p:spPr bwMode="auto">
          <a:xfrm>
            <a:off x="6611663" y="3256027"/>
            <a:ext cx="4821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hteck 38"/>
          <p:cNvSpPr/>
          <p:nvPr/>
        </p:nvSpPr>
        <p:spPr bwMode="auto">
          <a:xfrm>
            <a:off x="6667878" y="2650685"/>
            <a:ext cx="192081" cy="512670"/>
          </a:xfrm>
          <a:prstGeom prst="rect">
            <a:avLst/>
          </a:prstGeom>
          <a:solidFill>
            <a:srgbClr val="008000">
              <a:alpha val="35000"/>
            </a:srgbClr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87524" y="260648"/>
            <a:ext cx="8229600" cy="4337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24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transit time (Quad driven)</a:t>
            </a:r>
            <a:endParaRPr lang="en-US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5"/>
              <p:cNvSpPr txBox="1"/>
              <p:nvPr/>
            </p:nvSpPr>
            <p:spPr>
              <a:xfrm>
                <a:off x="6417849" y="3239158"/>
                <a:ext cx="850585" cy="35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(t)</a:t>
                </a:r>
                <a:endParaRPr lang="de-DE" sz="1600" b="1" i="1" dirty="0">
                  <a:solidFill>
                    <a:srgbClr val="333300"/>
                  </a:solidFill>
                </a:endParaRPr>
              </a:p>
            </p:txBody>
          </p:sp>
        </mc:Choice>
        <mc:Fallback xmlns="">
          <p:sp>
            <p:nvSpPr>
              <p:cNvPr id="52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49" y="3239158"/>
                <a:ext cx="850585" cy="357214"/>
              </a:xfrm>
              <a:prstGeom prst="rect">
                <a:avLst/>
              </a:prstGeom>
              <a:blipFill>
                <a:blip r:embed="rId4"/>
                <a:stretch>
                  <a:fillRect l="-719" t="-6780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 bwMode="auto">
          <a:xfrm flipV="1">
            <a:off x="539552" y="3137035"/>
            <a:ext cx="577065" cy="108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65755" y="2741484"/>
                <a:ext cx="533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55" y="2741484"/>
                <a:ext cx="53379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>
            <a:off x="513361" y="5248000"/>
            <a:ext cx="58619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82818" y="4847883"/>
                <a:ext cx="533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8" y="4847883"/>
                <a:ext cx="53379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360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 bwMode="auto">
          <a:xfrm>
            <a:off x="3756678" y="650805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D593B-EEC3-4626-83BE-4C8E8323B48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43" y="1214330"/>
            <a:ext cx="3450769" cy="25880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13797" y="1534480"/>
            <a:ext cx="1484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Bin size = 18 Hz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/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 Variation: Experiments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4617499" y="970861"/>
            <a:ext cx="39196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Fourier transformation </a:t>
            </a:r>
            <a:endParaRPr lang="en-US" sz="17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7"/>
              <p:cNvSpPr txBox="1"/>
              <p:nvPr/>
            </p:nvSpPr>
            <p:spPr>
              <a:xfrm>
                <a:off x="137091" y="4437112"/>
                <a:ext cx="6163101" cy="180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>
                  <a:defRPr sz="1600" b="1"/>
                </a:lvl1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dirty="0" err="1" smtClean="0"/>
                  <a:t>Sextupole</a:t>
                </a:r>
                <a:r>
                  <a:rPr lang="en-US" b="0" dirty="0" smtClean="0"/>
                  <a:t> </a:t>
                </a:r>
                <a:r>
                  <a:rPr lang="en-US" b="0" dirty="0"/>
                  <a:t>strength S has </a:t>
                </a:r>
                <a:r>
                  <a:rPr lang="en-US" b="0" dirty="0" smtClean="0"/>
                  <a:t>strong effect on </a:t>
                </a:r>
                <a:r>
                  <a:rPr lang="en-US" b="0" dirty="0"/>
                  <a:t>duty factor </a:t>
                </a:r>
                <a:r>
                  <a:rPr lang="en-US" b="0" dirty="0" smtClean="0"/>
                  <a:t>F</a:t>
                </a:r>
                <a:r>
                  <a:rPr lang="en-US" sz="2000" dirty="0" smtClean="0"/>
                  <a:t> (</a:t>
                </a:r>
                <a:r>
                  <a:rPr lang="en-US" b="0" dirty="0" smtClean="0"/>
                  <a:t>30 </a:t>
                </a:r>
                <a:r>
                  <a:rPr lang="en-US" b="0" dirty="0" smtClean="0">
                    <a:sym typeface="Wingdings" panose="05000000000000000000" pitchFamily="2" charset="2"/>
                  </a:rPr>
                  <a:t> 55 </a:t>
                </a:r>
                <a:r>
                  <a:rPr lang="en-US" b="0" dirty="0" smtClean="0"/>
                  <a:t>%</a:t>
                </a:r>
                <a:r>
                  <a:rPr lang="en-US" sz="2000" dirty="0" smtClean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dirty="0" smtClean="0"/>
                  <a:t>For </a:t>
                </a:r>
                <a:r>
                  <a:rPr lang="en-US" b="0" dirty="0"/>
                  <a:t>lower S  high frequencies are damped due to spread in                 i.e. low pass </a:t>
                </a:r>
                <a:r>
                  <a:rPr lang="en-US" b="0" dirty="0" smtClean="0"/>
                  <a:t>filtering</a:t>
                </a:r>
                <a:endParaRPr lang="en-US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dirty="0"/>
                  <a:t>Duty factor </a:t>
                </a:r>
                <a:r>
                  <a:rPr lang="en-US" b="0" dirty="0" smtClean="0"/>
                  <a:t>F is </a:t>
                </a:r>
                <a:r>
                  <a:rPr lang="en-US" b="0" dirty="0"/>
                  <a:t>time </a:t>
                </a:r>
                <a:r>
                  <a:rPr lang="en-US" b="0" dirty="0" smtClean="0"/>
                  <a:t>dependent </a:t>
                </a:r>
                <a:r>
                  <a:rPr lang="en-US" b="0" dirty="0"/>
                  <a:t>(due to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b="0" dirty="0"/>
                  <a:t>)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dirty="0"/>
                  <a:t>For lower </a:t>
                </a:r>
                <a:r>
                  <a:rPr lang="en-US" b="0" dirty="0" smtClean="0"/>
                  <a:t>S the </a:t>
                </a:r>
                <a:r>
                  <a:rPr lang="en-US" b="0" dirty="0"/>
                  <a:t>best </a:t>
                </a:r>
                <a:r>
                  <a:rPr lang="en-US" b="0" dirty="0" smtClean="0"/>
                  <a:t>duty factor </a:t>
                </a:r>
                <a:r>
                  <a:rPr lang="en-US" b="0" dirty="0"/>
                  <a:t>is reached </a:t>
                </a:r>
                <a:r>
                  <a:rPr lang="en-US" b="0" dirty="0" smtClean="0"/>
                  <a:t>earlier </a:t>
                </a:r>
                <a:r>
                  <a:rPr lang="en-US" b="0" dirty="0"/>
                  <a:t>(due to </a:t>
                </a:r>
                <a:r>
                  <a:rPr lang="en-US" b="0" dirty="0" smtClean="0"/>
                  <a:t>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b="0" dirty="0"/>
                  <a:t>) </a:t>
                </a:r>
              </a:p>
            </p:txBody>
          </p:sp>
        </mc:Choice>
        <mc:Fallback xmlns="">
          <p:sp>
            <p:nvSpPr>
              <p:cNvPr id="2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1" y="4437112"/>
                <a:ext cx="6163101" cy="1806648"/>
              </a:xfrm>
              <a:prstGeom prst="rect">
                <a:avLst/>
              </a:prstGeom>
              <a:blipFill>
                <a:blip r:embed="rId3"/>
                <a:stretch>
                  <a:fillRect l="-396" t="-2027" r="-396" b="-23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6"/>
          <p:cNvSpPr txBox="1"/>
          <p:nvPr/>
        </p:nvSpPr>
        <p:spPr>
          <a:xfrm>
            <a:off x="681172" y="960263"/>
            <a:ext cx="31774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Ar</a:t>
            </a:r>
            <a:r>
              <a:rPr lang="en-US" sz="1700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18+</a:t>
            </a:r>
            <a:r>
              <a:rPr lang="en-US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300 MeV/u</a:t>
            </a:r>
            <a:endParaRPr lang="en-US" sz="17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90" y="3743268"/>
            <a:ext cx="4526501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Further </a:t>
            </a:r>
            <a:r>
              <a:rPr lang="de-DE" b="1" dirty="0" err="1" smtClean="0"/>
              <a:t>lowering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sextupole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leads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beam </a:t>
            </a:r>
            <a:r>
              <a:rPr lang="de-DE" sz="1600" b="1" dirty="0" err="1" smtClean="0"/>
              <a:t>losses</a:t>
            </a:r>
            <a:r>
              <a:rPr lang="de-DE" sz="1600" b="1" dirty="0" smtClean="0"/>
              <a:t>,</a:t>
            </a:r>
          </a:p>
          <a:p>
            <a:pPr algn="l"/>
            <a:r>
              <a:rPr lang="de-DE" sz="1600" b="1" dirty="0" smtClean="0"/>
              <a:t>spiral </a:t>
            </a:r>
            <a:r>
              <a:rPr lang="de-DE" sz="1600" b="1" dirty="0" err="1" smtClean="0"/>
              <a:t>step</a:t>
            </a:r>
            <a:r>
              <a:rPr lang="de-DE" sz="1600" b="1" dirty="0" smtClean="0"/>
              <a:t> </a:t>
            </a:r>
            <a:r>
              <a:rPr lang="en-US" sz="1600" b="1" i="1" dirty="0" err="1" smtClean="0">
                <a:latin typeface="Calibri" panose="020F0502020204030204" pitchFamily="34" charset="0"/>
                <a:sym typeface="Symbol"/>
              </a:rPr>
              <a:t>x</a:t>
            </a:r>
            <a:r>
              <a:rPr lang="en-US" sz="1600" b="1" i="1" baseline="-25000" dirty="0" err="1" smtClean="0">
                <a:latin typeface="Calibri" panose="020F0502020204030204" pitchFamily="34" charset="0"/>
                <a:sym typeface="Symbol"/>
              </a:rPr>
              <a:t>step</a:t>
            </a:r>
            <a:r>
              <a:rPr lang="en-US" sz="1600" b="1" i="1" baseline="-25000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de-DE" sz="1600" b="1" dirty="0" err="1"/>
              <a:t>becomes</a:t>
            </a:r>
            <a:r>
              <a:rPr lang="de-DE" sz="1600" b="1" dirty="0"/>
              <a:t> </a:t>
            </a:r>
            <a:r>
              <a:rPr lang="de-DE" sz="1600" b="1" dirty="0" err="1"/>
              <a:t>too</a:t>
            </a:r>
            <a:r>
              <a:rPr lang="de-DE" sz="1600" b="1" dirty="0"/>
              <a:t> </a:t>
            </a:r>
            <a:r>
              <a:rPr lang="de-DE" sz="1600" b="1" dirty="0" err="1"/>
              <a:t>small</a:t>
            </a:r>
            <a:r>
              <a:rPr lang="en-US" sz="1600" b="1" i="1" baseline="-25000" dirty="0" smtClean="0">
                <a:latin typeface="Calibri" panose="020F0502020204030204" pitchFamily="34" charset="0"/>
                <a:sym typeface="Symbol"/>
              </a:rPr>
              <a:t> </a:t>
            </a:r>
            <a:endParaRPr lang="de-DE" sz="1600" b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6281309" y="2583768"/>
            <a:ext cx="276607" cy="6700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869534" y="3189333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9</a:t>
            </a:r>
            <a:r>
              <a:rPr lang="de-DE" sz="1600" dirty="0" smtClean="0">
                <a:solidFill>
                  <a:srgbClr val="0000FF"/>
                </a:solidFill>
              </a:rPr>
              <a:t>00 Hz</a:t>
            </a:r>
            <a:endParaRPr lang="de-DE" sz="16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099621" y="2636913"/>
            <a:ext cx="2440" cy="62050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819045" y="3182532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4 kHz</a:t>
            </a:r>
            <a:endParaRPr lang="de-DE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6395"/>
          <a:stretch/>
        </p:blipFill>
        <p:spPr>
          <a:xfrm>
            <a:off x="6174582" y="4066705"/>
            <a:ext cx="2896124" cy="2262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984" y="4481932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Simulation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57249" y="5067438"/>
                <a:ext cx="1576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∝1/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49" y="5067438"/>
                <a:ext cx="1576201" cy="369332"/>
              </a:xfrm>
              <a:prstGeom prst="rect">
                <a:avLst/>
              </a:prstGeom>
              <a:blipFill>
                <a:blip r:embed="rId5"/>
                <a:stretch>
                  <a:fillRect l="-386" b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744408" y="5209537"/>
                <a:ext cx="16666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600" i="1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de-DE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08" y="5209537"/>
                <a:ext cx="1666610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02077" y="1268760"/>
            <a:ext cx="3613619" cy="2448272"/>
            <a:chOff x="495202" y="1233215"/>
            <a:chExt cx="4290775" cy="3027233"/>
          </a:xfrm>
        </p:grpSpPr>
        <p:pic>
          <p:nvPicPr>
            <p:cNvPr id="22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2" r="6297"/>
            <a:stretch/>
          </p:blipFill>
          <p:spPr>
            <a:xfrm>
              <a:off x="495202" y="1233215"/>
              <a:ext cx="4290775" cy="30272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547664" y="1446313"/>
              <a:ext cx="8322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000" dirty="0"/>
                <a:t>S = </a:t>
              </a:r>
              <a:r>
                <a:rPr lang="de-DE" sz="1000" dirty="0" smtClean="0"/>
                <a:t>0.03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47663" y="1657405"/>
              <a:ext cx="8322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000" dirty="0"/>
                <a:t>S = </a:t>
              </a:r>
              <a:r>
                <a:rPr lang="de-DE" sz="1000" dirty="0" smtClean="0"/>
                <a:t>0.10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47663" y="1886635"/>
              <a:ext cx="8322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000" dirty="0"/>
                <a:t>S = </a:t>
              </a:r>
              <a:r>
                <a:rPr lang="de-DE" sz="1000" dirty="0" smtClean="0"/>
                <a:t>0.18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7369782" y="1415998"/>
            <a:ext cx="574196" cy="1846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600" dirty="0"/>
              <a:t>S = </a:t>
            </a:r>
            <a:r>
              <a:rPr lang="de-DE" sz="600" dirty="0" smtClean="0"/>
              <a:t>0.03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69568" y="1568398"/>
            <a:ext cx="574196" cy="1846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600" dirty="0"/>
              <a:t>S = </a:t>
            </a:r>
            <a:r>
              <a:rPr lang="de-DE" sz="600" dirty="0" smtClean="0"/>
              <a:t>0.10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70025" y="1721113"/>
            <a:ext cx="574196" cy="1846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600" dirty="0"/>
              <a:t>S = </a:t>
            </a:r>
            <a:r>
              <a:rPr lang="de-DE" sz="600" dirty="0" smtClean="0"/>
              <a:t>0.18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719628" y="4221088"/>
            <a:ext cx="0" cy="17281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23728" y="1404065"/>
                <a:ext cx="18245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1600" dirty="0"/>
                  <a:t>Readout </a:t>
                </a:r>
                <a:r>
                  <a:rPr lang="en-US" sz="1600" b="1" i="1" dirty="0"/>
                  <a:t>T</a:t>
                </a:r>
                <a:r>
                  <a:rPr lang="en-US" sz="1600" b="1" i="1" baseline="-25000" dirty="0"/>
                  <a:t>m</a:t>
                </a:r>
                <a:r>
                  <a:rPr lang="en-US" sz="1600" dirty="0"/>
                  <a:t> = </a:t>
                </a:r>
                <a:r>
                  <a:rPr lang="en-US" sz="1600" dirty="0" smtClean="0"/>
                  <a:t>10 µs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1600" dirty="0" smtClean="0"/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sz="1600" b="1" i="1">
                            <a:latin typeface="Cambria Math"/>
                          </a:rPr>
                          <m:t>𝒃𝒊𝒏</m:t>
                        </m:r>
                      </m:sub>
                    </m:sSub>
                  </m:oMath>
                </a14:m>
                <a:r>
                  <a:rPr lang="en-US" sz="1600" dirty="0">
                    <a:sym typeface="Symbol"/>
                  </a:rPr>
                  <a:t>= </a:t>
                </a:r>
                <a:r>
                  <a:rPr lang="en-US" sz="1600" dirty="0" smtClean="0">
                    <a:sym typeface="Symbol"/>
                  </a:rPr>
                  <a:t>10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ms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404065"/>
                <a:ext cx="1824538" cy="584775"/>
              </a:xfrm>
              <a:prstGeom prst="rect">
                <a:avLst/>
              </a:prstGeom>
              <a:blipFill>
                <a:blip r:embed="rId8"/>
                <a:stretch>
                  <a:fillRect l="-1667" t="-3125" r="-333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 bwMode="auto">
          <a:xfrm>
            <a:off x="4355976" y="5301208"/>
            <a:ext cx="172819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696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 bwMode="auto">
          <a:xfrm>
            <a:off x="3756678" y="650805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D593B-EEC3-4626-83BE-4C8E8323B48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transverse beam size at extraction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Gerade Verbindung mit Pfeil 30"/>
          <p:cNvCxnSpPr/>
          <p:nvPr/>
        </p:nvCxnSpPr>
        <p:spPr bwMode="auto">
          <a:xfrm flipV="1">
            <a:off x="1419759" y="1661261"/>
            <a:ext cx="0" cy="12303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32"/>
          <p:cNvSpPr txBox="1"/>
          <p:nvPr/>
        </p:nvSpPr>
        <p:spPr>
          <a:xfrm>
            <a:off x="930567" y="1545625"/>
            <a:ext cx="57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ym typeface="Symbol"/>
              </a:rPr>
              <a:t>A</a:t>
            </a:r>
            <a:r>
              <a:rPr lang="de-DE" sz="1600" b="1" i="1" baseline="-25000" dirty="0" smtClean="0">
                <a:sym typeface="Symbol"/>
              </a:rPr>
              <a:t></a:t>
            </a:r>
            <a:endParaRPr lang="de-DE" sz="1600" b="1" i="1" dirty="0"/>
          </a:p>
        </p:txBody>
      </p:sp>
      <p:sp>
        <p:nvSpPr>
          <p:cNvPr id="19" name="Gleichschenkliges Dreieck 33"/>
          <p:cNvSpPr/>
          <p:nvPr/>
        </p:nvSpPr>
        <p:spPr bwMode="auto">
          <a:xfrm rot="10800000">
            <a:off x="621209" y="1894393"/>
            <a:ext cx="1611535" cy="1006504"/>
          </a:xfrm>
          <a:prstGeom prst="triangle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feld 51"/>
          <p:cNvSpPr txBox="1"/>
          <p:nvPr/>
        </p:nvSpPr>
        <p:spPr>
          <a:xfrm>
            <a:off x="35496" y="2359779"/>
            <a:ext cx="701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008000"/>
                </a:solidFill>
              </a:rPr>
              <a:t>stable</a:t>
            </a:r>
            <a:endParaRPr lang="de-DE" sz="1500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008000"/>
                </a:solidFill>
              </a:rPr>
              <a:t>beam</a:t>
            </a:r>
            <a:endParaRPr lang="de-DE" sz="1500" dirty="0">
              <a:solidFill>
                <a:srgbClr val="008000"/>
              </a:solidFill>
            </a:endParaRPr>
          </a:p>
        </p:txBody>
      </p:sp>
      <p:cxnSp>
        <p:nvCxnSpPr>
          <p:cNvPr id="24" name="Gerade Verbindung mit Pfeil 54"/>
          <p:cNvCxnSpPr/>
          <p:nvPr/>
        </p:nvCxnSpPr>
        <p:spPr bwMode="auto">
          <a:xfrm flipV="1">
            <a:off x="354503" y="2188912"/>
            <a:ext cx="0" cy="2208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55"/>
          <p:cNvSpPr txBox="1"/>
          <p:nvPr/>
        </p:nvSpPr>
        <p:spPr>
          <a:xfrm>
            <a:off x="895351" y="1308515"/>
            <a:ext cx="108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rgbClr val="0000FF"/>
                </a:solidFill>
              </a:rPr>
              <a:t>Large </a:t>
            </a:r>
            <a:r>
              <a:rPr lang="de-DE" sz="1600" b="1" i="1" dirty="0" smtClean="0">
                <a:solidFill>
                  <a:srgbClr val="0000FF"/>
                </a:solidFill>
              </a:rPr>
              <a:t>S</a:t>
            </a:r>
            <a:r>
              <a:rPr lang="de-DE" sz="1600" b="1" dirty="0" smtClean="0">
                <a:solidFill>
                  <a:srgbClr val="0000FF"/>
                </a:solidFill>
                <a:sym typeface="Symbol"/>
              </a:rPr>
              <a:t> </a:t>
            </a:r>
            <a:endParaRPr lang="de-DE" sz="1600" b="1" i="1" dirty="0">
              <a:solidFill>
                <a:srgbClr val="0000FF"/>
              </a:solidFill>
            </a:endParaRPr>
          </a:p>
        </p:txBody>
      </p:sp>
      <p:cxnSp>
        <p:nvCxnSpPr>
          <p:cNvPr id="28" name="Gerade Verbindung mit Pfeil 29"/>
          <p:cNvCxnSpPr/>
          <p:nvPr/>
        </p:nvCxnSpPr>
        <p:spPr bwMode="auto">
          <a:xfrm>
            <a:off x="621209" y="2891611"/>
            <a:ext cx="175764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31"/>
          <p:cNvSpPr txBox="1"/>
          <p:nvPr/>
        </p:nvSpPr>
        <p:spPr>
          <a:xfrm>
            <a:off x="1799272" y="2872449"/>
            <a:ext cx="68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ym typeface="Symbol"/>
              </a:rPr>
              <a:t></a:t>
            </a:r>
            <a:r>
              <a:rPr lang="de-DE" sz="1600" b="1" i="1" dirty="0" smtClean="0">
                <a:sym typeface="Symbol"/>
              </a:rPr>
              <a:t>p</a:t>
            </a:r>
            <a:endParaRPr lang="de-DE" sz="1600" b="1" i="1" dirty="0"/>
          </a:p>
        </p:txBody>
      </p:sp>
      <p:sp>
        <p:nvSpPr>
          <p:cNvPr id="30" name="Textfeld 52"/>
          <p:cNvSpPr txBox="1"/>
          <p:nvPr/>
        </p:nvSpPr>
        <p:spPr>
          <a:xfrm>
            <a:off x="35496" y="1711707"/>
            <a:ext cx="679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FF0000"/>
                </a:solidFill>
              </a:rPr>
              <a:t>extr</a:t>
            </a:r>
            <a:r>
              <a:rPr lang="de-DE" sz="15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FF0000"/>
                </a:solidFill>
              </a:rPr>
              <a:t>beam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31" name="Rechteck 38"/>
          <p:cNvSpPr/>
          <p:nvPr/>
        </p:nvSpPr>
        <p:spPr bwMode="auto">
          <a:xfrm>
            <a:off x="803981" y="2359779"/>
            <a:ext cx="192081" cy="512670"/>
          </a:xfrm>
          <a:prstGeom prst="rect">
            <a:avLst/>
          </a:prstGeom>
          <a:solidFill>
            <a:srgbClr val="008000">
              <a:alpha val="35000"/>
            </a:srgbClr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Gerade Verbindung mit Pfeil 21"/>
          <p:cNvCxnSpPr/>
          <p:nvPr/>
        </p:nvCxnSpPr>
        <p:spPr bwMode="auto">
          <a:xfrm>
            <a:off x="923031" y="2985785"/>
            <a:ext cx="4821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30"/>
          <p:cNvCxnSpPr/>
          <p:nvPr/>
        </p:nvCxnSpPr>
        <p:spPr bwMode="auto">
          <a:xfrm flipV="1">
            <a:off x="4243330" y="1643471"/>
            <a:ext cx="0" cy="12303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feld 32"/>
          <p:cNvSpPr txBox="1"/>
          <p:nvPr/>
        </p:nvSpPr>
        <p:spPr>
          <a:xfrm>
            <a:off x="3754138" y="1527835"/>
            <a:ext cx="57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ym typeface="Symbol"/>
              </a:rPr>
              <a:t>A</a:t>
            </a:r>
            <a:r>
              <a:rPr lang="de-DE" sz="1600" b="1" i="1" baseline="-25000" dirty="0" smtClean="0">
                <a:sym typeface="Symbol"/>
              </a:rPr>
              <a:t></a:t>
            </a:r>
            <a:endParaRPr lang="de-DE" sz="1600" b="1" i="1" dirty="0"/>
          </a:p>
        </p:txBody>
      </p:sp>
      <p:sp>
        <p:nvSpPr>
          <p:cNvPr id="36" name="Gleichschenkliges Dreieck 33"/>
          <p:cNvSpPr/>
          <p:nvPr/>
        </p:nvSpPr>
        <p:spPr bwMode="auto">
          <a:xfrm rot="10800000">
            <a:off x="3783980" y="1876603"/>
            <a:ext cx="915743" cy="1006504"/>
          </a:xfrm>
          <a:prstGeom prst="triangle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feld 51"/>
          <p:cNvSpPr txBox="1"/>
          <p:nvPr/>
        </p:nvSpPr>
        <p:spPr>
          <a:xfrm>
            <a:off x="2859067" y="2341989"/>
            <a:ext cx="701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008000"/>
                </a:solidFill>
              </a:rPr>
              <a:t>stable</a:t>
            </a:r>
            <a:endParaRPr lang="de-DE" sz="1500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008000"/>
                </a:solidFill>
              </a:rPr>
              <a:t>beam</a:t>
            </a:r>
            <a:endParaRPr lang="de-DE" sz="1500" dirty="0">
              <a:solidFill>
                <a:srgbClr val="008000"/>
              </a:solidFill>
            </a:endParaRPr>
          </a:p>
        </p:txBody>
      </p:sp>
      <p:cxnSp>
        <p:nvCxnSpPr>
          <p:cNvPr id="38" name="Gerade Verbindung mit Pfeil 54"/>
          <p:cNvCxnSpPr/>
          <p:nvPr/>
        </p:nvCxnSpPr>
        <p:spPr bwMode="auto">
          <a:xfrm flipV="1">
            <a:off x="3178074" y="2171122"/>
            <a:ext cx="0" cy="2208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55"/>
          <p:cNvSpPr txBox="1"/>
          <p:nvPr/>
        </p:nvSpPr>
        <p:spPr>
          <a:xfrm>
            <a:off x="3718922" y="1301013"/>
            <a:ext cx="108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rgbClr val="0000FF"/>
                </a:solidFill>
              </a:rPr>
              <a:t>Small </a:t>
            </a:r>
            <a:r>
              <a:rPr lang="de-DE" sz="1600" b="1" i="1" dirty="0" smtClean="0">
                <a:solidFill>
                  <a:srgbClr val="0000FF"/>
                </a:solidFill>
              </a:rPr>
              <a:t>S</a:t>
            </a:r>
            <a:r>
              <a:rPr lang="de-DE" sz="1600" b="1" dirty="0" smtClean="0">
                <a:solidFill>
                  <a:srgbClr val="0000FF"/>
                </a:solidFill>
                <a:sym typeface="Symbol"/>
              </a:rPr>
              <a:t> </a:t>
            </a:r>
            <a:endParaRPr lang="de-DE" sz="1600" b="1" i="1" dirty="0">
              <a:solidFill>
                <a:srgbClr val="0000FF"/>
              </a:solidFill>
            </a:endParaRPr>
          </a:p>
        </p:txBody>
      </p:sp>
      <p:cxnSp>
        <p:nvCxnSpPr>
          <p:cNvPr id="40" name="Gerade Verbindung mit Pfeil 29"/>
          <p:cNvCxnSpPr/>
          <p:nvPr/>
        </p:nvCxnSpPr>
        <p:spPr bwMode="auto">
          <a:xfrm>
            <a:off x="3444780" y="2873821"/>
            <a:ext cx="175764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feld 31"/>
          <p:cNvSpPr txBox="1"/>
          <p:nvPr/>
        </p:nvSpPr>
        <p:spPr>
          <a:xfrm>
            <a:off x="4622843" y="2854659"/>
            <a:ext cx="68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ym typeface="Symbol"/>
              </a:rPr>
              <a:t></a:t>
            </a:r>
            <a:r>
              <a:rPr lang="de-DE" sz="1600" b="1" i="1" dirty="0" smtClean="0">
                <a:sym typeface="Symbol"/>
              </a:rPr>
              <a:t>p</a:t>
            </a:r>
            <a:endParaRPr lang="de-DE" sz="1600" b="1" i="1" dirty="0"/>
          </a:p>
        </p:txBody>
      </p:sp>
      <p:sp>
        <p:nvSpPr>
          <p:cNvPr id="42" name="Textfeld 52"/>
          <p:cNvSpPr txBox="1"/>
          <p:nvPr/>
        </p:nvSpPr>
        <p:spPr>
          <a:xfrm>
            <a:off x="2859067" y="1693917"/>
            <a:ext cx="679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FF0000"/>
                </a:solidFill>
              </a:rPr>
              <a:t>extr</a:t>
            </a:r>
            <a:r>
              <a:rPr lang="de-DE" sz="15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FF0000"/>
                </a:solidFill>
              </a:rPr>
              <a:t>beam</a:t>
            </a:r>
            <a:endParaRPr lang="de-DE" sz="1500" dirty="0">
              <a:solidFill>
                <a:srgbClr val="FF0000"/>
              </a:solidFill>
            </a:endParaRPr>
          </a:p>
        </p:txBody>
      </p:sp>
      <p:cxnSp>
        <p:nvCxnSpPr>
          <p:cNvPr id="44" name="Gerade Verbindung mit Pfeil 21"/>
          <p:cNvCxnSpPr/>
          <p:nvPr/>
        </p:nvCxnSpPr>
        <p:spPr bwMode="auto">
          <a:xfrm>
            <a:off x="3746602" y="2967995"/>
            <a:ext cx="4821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hteck 38"/>
          <p:cNvSpPr/>
          <p:nvPr/>
        </p:nvSpPr>
        <p:spPr bwMode="auto">
          <a:xfrm>
            <a:off x="3802817" y="2362653"/>
            <a:ext cx="192081" cy="512670"/>
          </a:xfrm>
          <a:prstGeom prst="rect">
            <a:avLst/>
          </a:prstGeom>
          <a:solidFill>
            <a:srgbClr val="008000">
              <a:alpha val="35000"/>
            </a:srgbClr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" name="Gerade Verbindung mit Pfeil 30"/>
          <p:cNvCxnSpPr/>
          <p:nvPr/>
        </p:nvCxnSpPr>
        <p:spPr bwMode="auto">
          <a:xfrm flipV="1">
            <a:off x="7684455" y="1643471"/>
            <a:ext cx="0" cy="12303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feld 32"/>
          <p:cNvSpPr txBox="1"/>
          <p:nvPr/>
        </p:nvSpPr>
        <p:spPr>
          <a:xfrm>
            <a:off x="7195263" y="1527835"/>
            <a:ext cx="57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ym typeface="Symbol"/>
              </a:rPr>
              <a:t>A</a:t>
            </a:r>
            <a:r>
              <a:rPr lang="de-DE" sz="1600" b="1" i="1" baseline="-25000" dirty="0" smtClean="0">
                <a:sym typeface="Symbol"/>
              </a:rPr>
              <a:t></a:t>
            </a:r>
            <a:endParaRPr lang="de-DE" sz="1600" b="1" i="1" dirty="0"/>
          </a:p>
        </p:txBody>
      </p:sp>
      <p:sp>
        <p:nvSpPr>
          <p:cNvPr id="48" name="Gleichschenkliges Dreieck 33"/>
          <p:cNvSpPr/>
          <p:nvPr/>
        </p:nvSpPr>
        <p:spPr bwMode="auto">
          <a:xfrm rot="10800000">
            <a:off x="7225105" y="1876603"/>
            <a:ext cx="915743" cy="1006504"/>
          </a:xfrm>
          <a:prstGeom prst="triangle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Textfeld 51"/>
          <p:cNvSpPr txBox="1"/>
          <p:nvPr/>
        </p:nvSpPr>
        <p:spPr>
          <a:xfrm>
            <a:off x="6300192" y="2341989"/>
            <a:ext cx="701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008000"/>
                </a:solidFill>
              </a:rPr>
              <a:t>stable</a:t>
            </a:r>
            <a:endParaRPr lang="de-DE" sz="1500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008000"/>
                </a:solidFill>
              </a:rPr>
              <a:t>beam</a:t>
            </a:r>
            <a:endParaRPr lang="de-DE" sz="1500" dirty="0">
              <a:solidFill>
                <a:srgbClr val="008000"/>
              </a:solidFill>
            </a:endParaRPr>
          </a:p>
        </p:txBody>
      </p:sp>
      <p:cxnSp>
        <p:nvCxnSpPr>
          <p:cNvPr id="50" name="Gerade Verbindung mit Pfeil 54"/>
          <p:cNvCxnSpPr/>
          <p:nvPr/>
        </p:nvCxnSpPr>
        <p:spPr bwMode="auto">
          <a:xfrm flipV="1">
            <a:off x="6619199" y="2171122"/>
            <a:ext cx="0" cy="2208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5"/>
          <p:cNvSpPr txBox="1"/>
          <p:nvPr/>
        </p:nvSpPr>
        <p:spPr>
          <a:xfrm>
            <a:off x="7160047" y="1324866"/>
            <a:ext cx="108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rgbClr val="0000FF"/>
                </a:solidFill>
              </a:rPr>
              <a:t>Small </a:t>
            </a:r>
            <a:r>
              <a:rPr lang="de-DE" sz="1600" b="1" i="1" dirty="0" smtClean="0">
                <a:solidFill>
                  <a:srgbClr val="0000FF"/>
                </a:solidFill>
              </a:rPr>
              <a:t>S</a:t>
            </a:r>
            <a:r>
              <a:rPr lang="de-DE" sz="1600" b="1" dirty="0" smtClean="0">
                <a:solidFill>
                  <a:srgbClr val="0000FF"/>
                </a:solidFill>
                <a:sym typeface="Symbol"/>
              </a:rPr>
              <a:t> </a:t>
            </a:r>
            <a:endParaRPr lang="de-DE" sz="1600" b="1" i="1" dirty="0">
              <a:solidFill>
                <a:srgbClr val="0000FF"/>
              </a:solidFill>
            </a:endParaRPr>
          </a:p>
        </p:txBody>
      </p:sp>
      <p:cxnSp>
        <p:nvCxnSpPr>
          <p:cNvPr id="52" name="Gerade Verbindung mit Pfeil 29"/>
          <p:cNvCxnSpPr/>
          <p:nvPr/>
        </p:nvCxnSpPr>
        <p:spPr bwMode="auto">
          <a:xfrm>
            <a:off x="6885905" y="2873821"/>
            <a:ext cx="175764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feld 31"/>
          <p:cNvSpPr txBox="1"/>
          <p:nvPr/>
        </p:nvSpPr>
        <p:spPr>
          <a:xfrm>
            <a:off x="8063968" y="2854659"/>
            <a:ext cx="68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ym typeface="Symbol"/>
              </a:rPr>
              <a:t></a:t>
            </a:r>
            <a:r>
              <a:rPr lang="de-DE" sz="1600" b="1" i="1" dirty="0" smtClean="0">
                <a:sym typeface="Symbol"/>
              </a:rPr>
              <a:t>p</a:t>
            </a:r>
            <a:endParaRPr lang="de-DE" sz="1600" b="1" i="1" dirty="0"/>
          </a:p>
        </p:txBody>
      </p:sp>
      <p:sp>
        <p:nvSpPr>
          <p:cNvPr id="54" name="Textfeld 52"/>
          <p:cNvSpPr txBox="1"/>
          <p:nvPr/>
        </p:nvSpPr>
        <p:spPr>
          <a:xfrm>
            <a:off x="6300192" y="1693917"/>
            <a:ext cx="679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FF0000"/>
                </a:solidFill>
              </a:rPr>
              <a:t>extr</a:t>
            </a:r>
            <a:r>
              <a:rPr lang="de-DE" sz="15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FF0000"/>
                </a:solidFill>
              </a:rPr>
              <a:t>beam</a:t>
            </a:r>
            <a:endParaRPr lang="de-DE" sz="1500" dirty="0">
              <a:solidFill>
                <a:srgbClr val="FF0000"/>
              </a:solidFill>
            </a:endParaRPr>
          </a:p>
        </p:txBody>
      </p:sp>
      <p:cxnSp>
        <p:nvCxnSpPr>
          <p:cNvPr id="56" name="Gerade Verbindung mit Pfeil 21"/>
          <p:cNvCxnSpPr/>
          <p:nvPr/>
        </p:nvCxnSpPr>
        <p:spPr bwMode="auto">
          <a:xfrm>
            <a:off x="7187727" y="2967995"/>
            <a:ext cx="4821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hteck 38"/>
          <p:cNvSpPr/>
          <p:nvPr/>
        </p:nvSpPr>
        <p:spPr bwMode="auto">
          <a:xfrm>
            <a:off x="7381073" y="2590863"/>
            <a:ext cx="146563" cy="258584"/>
          </a:xfrm>
          <a:prstGeom prst="rect">
            <a:avLst/>
          </a:prstGeom>
          <a:solidFill>
            <a:srgbClr val="008000">
              <a:alpha val="35000"/>
            </a:srgbClr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6103" y="3832819"/>
            <a:ext cx="4120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 err="1" smtClean="0"/>
              <a:t>Reduce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transverse</a:t>
            </a:r>
            <a:r>
              <a:rPr lang="de-DE" sz="1600" b="1" dirty="0" smtClean="0"/>
              <a:t> beam </a:t>
            </a:r>
            <a:r>
              <a:rPr lang="de-DE" sz="1600" b="1" dirty="0" err="1" smtClean="0"/>
              <a:t>size</a:t>
            </a:r>
            <a:r>
              <a:rPr lang="de-DE" sz="1600" b="1" dirty="0" smtClean="0"/>
              <a:t> 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start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further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closer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resonance</a:t>
            </a:r>
            <a:endParaRPr lang="de-DE" sz="1600" b="1" dirty="0"/>
          </a:p>
          <a:p>
            <a:pPr algn="l"/>
            <a:r>
              <a:rPr lang="de-DE" sz="1600" b="1" dirty="0" smtClean="0"/>
              <a:t>Multi Turn </a:t>
            </a:r>
            <a:r>
              <a:rPr lang="de-DE" sz="1600" b="1" dirty="0" err="1" smtClean="0"/>
              <a:t>Injection</a:t>
            </a:r>
            <a:r>
              <a:rPr lang="de-DE" sz="1600" b="1" dirty="0" smtClean="0"/>
              <a:t> : </a:t>
            </a:r>
            <a:r>
              <a:rPr lang="de-DE" sz="1600" dirty="0" err="1" smtClean="0"/>
              <a:t>Injecting</a:t>
            </a:r>
            <a:r>
              <a:rPr lang="de-DE" sz="1600" dirty="0" smtClean="0"/>
              <a:t> in </a:t>
            </a:r>
            <a:r>
              <a:rPr lang="de-DE" sz="1600" dirty="0" err="1" smtClean="0"/>
              <a:t>less</a:t>
            </a:r>
            <a:r>
              <a:rPr lang="de-DE" sz="1600" dirty="0" smtClean="0"/>
              <a:t> </a:t>
            </a:r>
            <a:r>
              <a:rPr lang="de-DE" sz="1600" dirty="0"/>
              <a:t> </a:t>
            </a:r>
            <a:r>
              <a:rPr lang="de-DE" sz="1600" dirty="0" err="1" smtClean="0"/>
              <a:t>turns</a:t>
            </a:r>
            <a:r>
              <a:rPr lang="de-DE" sz="1600" dirty="0" smtClean="0"/>
              <a:t> </a:t>
            </a:r>
          </a:p>
          <a:p>
            <a:pPr algn="l"/>
            <a:r>
              <a:rPr lang="de-DE" sz="1600" dirty="0" smtClean="0">
                <a:sym typeface="Wingdings" panose="05000000000000000000" pitchFamily="2" charset="2"/>
              </a:rPr>
              <a:t></a:t>
            </a:r>
            <a:r>
              <a:rPr lang="de-DE" sz="1600" dirty="0" smtClean="0"/>
              <a:t> </a:t>
            </a:r>
            <a:r>
              <a:rPr lang="de-DE" sz="1600" u="sng" dirty="0" err="1" smtClean="0"/>
              <a:t>reduced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intensities</a:t>
            </a:r>
            <a:r>
              <a:rPr lang="de-DE" sz="1600" u="sng" dirty="0" smtClean="0"/>
              <a:t>!</a:t>
            </a:r>
          </a:p>
          <a:p>
            <a:pPr algn="l"/>
            <a:r>
              <a:rPr lang="de-DE" sz="1600" b="1" dirty="0" smtClean="0"/>
              <a:t>Beam </a:t>
            </a:r>
            <a:r>
              <a:rPr lang="de-DE" sz="1600" b="1" dirty="0" err="1" smtClean="0"/>
              <a:t>cooling</a:t>
            </a:r>
            <a:r>
              <a:rPr lang="de-DE" sz="1600" b="1" dirty="0" smtClean="0"/>
              <a:t>: </a:t>
            </a:r>
            <a:r>
              <a:rPr lang="de-DE" sz="1600" dirty="0" smtClean="0"/>
              <a:t>Cool </a:t>
            </a:r>
            <a:r>
              <a:rPr lang="de-DE" sz="1600" dirty="0" err="1" smtClean="0"/>
              <a:t>the</a:t>
            </a:r>
            <a:r>
              <a:rPr lang="de-DE" sz="1600" dirty="0" smtClean="0"/>
              <a:t> beam at </a:t>
            </a:r>
            <a:r>
              <a:rPr lang="de-DE" sz="1600" dirty="0" err="1" smtClean="0"/>
              <a:t>injection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</a:t>
            </a:r>
            <a:r>
              <a:rPr lang="de-DE" sz="1600" dirty="0" smtClean="0"/>
              <a:t> cooler </a:t>
            </a:r>
          </a:p>
          <a:p>
            <a:pPr algn="l"/>
            <a:r>
              <a:rPr lang="de-DE" sz="1600" dirty="0" smtClean="0">
                <a:sym typeface="Wingdings" panose="05000000000000000000" pitchFamily="2" charset="2"/>
              </a:rPr>
              <a:t></a:t>
            </a:r>
            <a:r>
              <a:rPr lang="de-DE" sz="1600" dirty="0" smtClean="0"/>
              <a:t> </a:t>
            </a:r>
            <a:r>
              <a:rPr lang="de-DE" sz="1600" u="sng" dirty="0" err="1" smtClean="0"/>
              <a:t>reduced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cumulative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events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for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experiments</a:t>
            </a:r>
            <a:r>
              <a:rPr lang="de-DE" sz="1600" u="sng" dirty="0" smtClean="0"/>
              <a:t> !</a:t>
            </a:r>
            <a:endParaRPr lang="de-DE" sz="1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95237" y="3528783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results</a:t>
            </a:r>
            <a:r>
              <a:rPr lang="de-DE" dirty="0" smtClean="0"/>
              <a:t> (C</a:t>
            </a:r>
            <a:r>
              <a:rPr lang="de-DE" baseline="30000" dirty="0" smtClean="0"/>
              <a:t>6+</a:t>
            </a:r>
            <a:r>
              <a:rPr lang="de-DE" dirty="0" smtClean="0"/>
              <a:t>, 300 </a:t>
            </a:r>
            <a:r>
              <a:rPr lang="de-DE" dirty="0" err="1" smtClean="0"/>
              <a:t>MeV</a:t>
            </a:r>
            <a:r>
              <a:rPr lang="de-DE" dirty="0" smtClean="0"/>
              <a:t>/u)</a:t>
            </a:r>
            <a:endParaRPr lang="de-DE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5308383" y="2247915"/>
            <a:ext cx="775785" cy="244981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933056"/>
            <a:ext cx="4003303" cy="24923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3230" y="998516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Case 1</a:t>
            </a:r>
            <a:endParaRPr lang="de-DE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789643" y="992340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Case 2</a:t>
            </a:r>
            <a:endParaRPr lang="de-DE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208445" y="969492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Case 3</a:t>
            </a:r>
            <a:endParaRPr lang="de-D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55"/>
              <p:cNvSpPr txBox="1"/>
              <p:nvPr/>
            </p:nvSpPr>
            <p:spPr>
              <a:xfrm>
                <a:off x="595237" y="2980621"/>
                <a:ext cx="850585" cy="35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(t)</a:t>
                </a:r>
                <a:endParaRPr lang="de-DE" sz="1600" b="1" i="1" dirty="0">
                  <a:solidFill>
                    <a:srgbClr val="333300"/>
                  </a:solidFill>
                </a:endParaRPr>
              </a:p>
            </p:txBody>
          </p:sp>
        </mc:Choice>
        <mc:Fallback xmlns="">
          <p:sp>
            <p:nvSpPr>
              <p:cNvPr id="68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37" y="2980621"/>
                <a:ext cx="850585" cy="357214"/>
              </a:xfrm>
              <a:prstGeom prst="rect">
                <a:avLst/>
              </a:prstGeom>
              <a:blipFill>
                <a:blip r:embed="rId3"/>
                <a:stretch>
                  <a:fillRect l="-719" t="-6780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feld 55"/>
              <p:cNvSpPr txBox="1"/>
              <p:nvPr/>
            </p:nvSpPr>
            <p:spPr>
              <a:xfrm>
                <a:off x="3473564" y="2958935"/>
                <a:ext cx="850585" cy="35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(t)</a:t>
                </a:r>
                <a:endParaRPr lang="de-DE" sz="1600" b="1" i="1" dirty="0">
                  <a:solidFill>
                    <a:srgbClr val="333300"/>
                  </a:solidFill>
                </a:endParaRPr>
              </a:p>
            </p:txBody>
          </p:sp>
        </mc:Choice>
        <mc:Fallback xmlns="">
          <p:sp>
            <p:nvSpPr>
              <p:cNvPr id="69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564" y="2958935"/>
                <a:ext cx="850585" cy="357214"/>
              </a:xfrm>
              <a:prstGeom prst="rect">
                <a:avLst/>
              </a:prstGeom>
              <a:blipFill>
                <a:blip r:embed="rId4"/>
                <a:stretch>
                  <a:fillRect l="-719" t="-6780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55"/>
              <p:cNvSpPr txBox="1"/>
              <p:nvPr/>
            </p:nvSpPr>
            <p:spPr>
              <a:xfrm>
                <a:off x="7030813" y="2958935"/>
                <a:ext cx="850585" cy="35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(t)</a:t>
                </a:r>
                <a:endParaRPr lang="de-DE" sz="1600" b="1" i="1" dirty="0">
                  <a:solidFill>
                    <a:srgbClr val="333300"/>
                  </a:solidFill>
                </a:endParaRPr>
              </a:p>
            </p:txBody>
          </p:sp>
        </mc:Choice>
        <mc:Fallback xmlns="">
          <p:sp>
            <p:nvSpPr>
              <p:cNvPr id="70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813" y="2958935"/>
                <a:ext cx="850585" cy="357214"/>
              </a:xfrm>
              <a:prstGeom prst="rect">
                <a:avLst/>
              </a:prstGeom>
              <a:blipFill>
                <a:blip r:embed="rId5"/>
                <a:stretch>
                  <a:fillRect t="-6780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617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27" y="1340768"/>
            <a:ext cx="3160130" cy="1971793"/>
          </a:xfrm>
          <a:prstGeom prst="rect">
            <a:avLst/>
          </a:prstGeom>
        </p:spPr>
      </p:pic>
      <p:sp>
        <p:nvSpPr>
          <p:cNvPr id="13" name="Foliennummernplatzhalter 1"/>
          <p:cNvSpPr txBox="1">
            <a:spLocks/>
          </p:cNvSpPr>
          <p:nvPr/>
        </p:nvSpPr>
        <p:spPr bwMode="auto">
          <a:xfrm>
            <a:off x="3756678" y="650805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D593B-EEC3-4626-83BE-4C8E8323B48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transverse beam size at extraction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560" y="957544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results</a:t>
            </a:r>
            <a:r>
              <a:rPr lang="de-DE" dirty="0" smtClean="0"/>
              <a:t> (C</a:t>
            </a:r>
            <a:r>
              <a:rPr lang="de-DE" baseline="30000" dirty="0" smtClean="0"/>
              <a:t>6+</a:t>
            </a:r>
            <a:r>
              <a:rPr lang="de-DE" dirty="0" smtClean="0"/>
              <a:t>, 300 </a:t>
            </a:r>
            <a:r>
              <a:rPr lang="de-DE" dirty="0" err="1" smtClean="0"/>
              <a:t>MeV</a:t>
            </a:r>
            <a:r>
              <a:rPr lang="de-DE" dirty="0" smtClean="0"/>
              <a:t>/u)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228184" y="2612377"/>
            <a:ext cx="0" cy="7381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836890" y="3306470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200 Hz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6948264" y="2618886"/>
            <a:ext cx="0" cy="7381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6775607" y="3326453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FF"/>
                </a:solidFill>
              </a:rPr>
              <a:t>4 kHz</a:t>
            </a:r>
            <a:endParaRPr lang="de-DE" sz="16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7074" r="16926"/>
          <a:stretch/>
        </p:blipFill>
        <p:spPr>
          <a:xfrm>
            <a:off x="35496" y="1408237"/>
            <a:ext cx="2538791" cy="1545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1711" r="24078"/>
          <a:stretch/>
        </p:blipFill>
        <p:spPr>
          <a:xfrm>
            <a:off x="24017" y="2924944"/>
            <a:ext cx="2323219" cy="1466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280" y="1392824"/>
            <a:ext cx="3132548" cy="19502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4486" y="5054204"/>
            <a:ext cx="30957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b="1" dirty="0" smtClean="0"/>
              <a:t>Case 1</a:t>
            </a:r>
            <a:r>
              <a:rPr lang="de-DE" sz="1600" dirty="0" smtClean="0"/>
              <a:t>: S = 0.06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de-DE" sz="1600" dirty="0" smtClean="0"/>
              <a:t>, ~10 mm (2</a:t>
            </a:r>
            <a:r>
              <a:rPr lang="el-GR" sz="1600" dirty="0" smtClean="0"/>
              <a:t>σ</a:t>
            </a:r>
            <a:r>
              <a:rPr lang="de-DE" sz="1600" dirty="0" smtClean="0"/>
              <a:t>)</a:t>
            </a:r>
          </a:p>
          <a:p>
            <a:pPr algn="l"/>
            <a:r>
              <a:rPr lang="de-DE" sz="1600" b="1" dirty="0" smtClean="0"/>
              <a:t>Case 2</a:t>
            </a:r>
            <a:r>
              <a:rPr lang="de-DE" sz="1600" dirty="0" smtClean="0"/>
              <a:t>: S </a:t>
            </a:r>
            <a:r>
              <a:rPr lang="de-DE" sz="1600" dirty="0"/>
              <a:t>= </a:t>
            </a:r>
            <a:r>
              <a:rPr lang="de-DE" sz="1600" dirty="0" smtClean="0"/>
              <a:t>0.03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de-DE" sz="1600" dirty="0" smtClean="0"/>
              <a:t>, ~10 </a:t>
            </a:r>
            <a:r>
              <a:rPr lang="de-DE" sz="1600" dirty="0"/>
              <a:t>mm </a:t>
            </a:r>
            <a:r>
              <a:rPr lang="de-DE" sz="1600" dirty="0" smtClean="0"/>
              <a:t>(2</a:t>
            </a:r>
            <a:r>
              <a:rPr lang="el-GR" sz="1600" dirty="0" smtClean="0"/>
              <a:t>σ</a:t>
            </a:r>
            <a:r>
              <a:rPr lang="de-DE" sz="1600" dirty="0" smtClean="0"/>
              <a:t>)</a:t>
            </a:r>
          </a:p>
          <a:p>
            <a:pPr algn="l"/>
            <a:r>
              <a:rPr lang="de-DE" sz="1600" b="1" dirty="0" smtClean="0"/>
              <a:t>Case 3</a:t>
            </a:r>
            <a:r>
              <a:rPr lang="de-DE" sz="1600" dirty="0" smtClean="0"/>
              <a:t>: </a:t>
            </a:r>
            <a:r>
              <a:rPr lang="de-DE" sz="1600" dirty="0"/>
              <a:t>S = 0.03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de-DE" sz="1600" dirty="0" smtClean="0"/>
              <a:t>, ~2 </a:t>
            </a:r>
            <a:r>
              <a:rPr lang="de-DE" sz="1600" dirty="0"/>
              <a:t>mm </a:t>
            </a:r>
            <a:r>
              <a:rPr lang="de-DE" sz="1600" dirty="0" smtClean="0"/>
              <a:t>(2</a:t>
            </a:r>
            <a:r>
              <a:rPr lang="el-GR" sz="1600" dirty="0" smtClean="0"/>
              <a:t>σ</a:t>
            </a:r>
            <a:r>
              <a:rPr lang="de-DE" sz="1600" dirty="0" smtClean="0"/>
              <a:t>)</a:t>
            </a:r>
            <a:endParaRPr lang="de-DE" sz="1600" dirty="0"/>
          </a:p>
          <a:p>
            <a:pPr algn="l"/>
            <a:endParaRPr lang="de-DE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3789040"/>
            <a:ext cx="4298306" cy="260241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1036534" y="4390999"/>
            <a:ext cx="43204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888751" y="439099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 mm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5648" y="1003731"/>
            <a:ext cx="25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61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314430" cy="2767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60648"/>
            <a:ext cx="8229600" cy="433759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external tune modulation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756678" y="6508058"/>
            <a:ext cx="2133600" cy="476250"/>
          </a:xfrm>
        </p:spPr>
        <p:txBody>
          <a:bodyPr/>
          <a:lstStyle/>
          <a:p>
            <a:pPr>
              <a:defRPr/>
            </a:pPr>
            <a:fld id="{852D593B-EEC3-4626-83BE-4C8E8323B48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9" name="TextBox 6"/>
          <p:cNvSpPr txBox="1"/>
          <p:nvPr/>
        </p:nvSpPr>
        <p:spPr>
          <a:xfrm>
            <a:off x="4285786" y="4135720"/>
            <a:ext cx="4822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1600" b="1"/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 smtClean="0"/>
              <a:t>Modulate tune with </a:t>
            </a:r>
            <a:r>
              <a:rPr lang="en-US" b="0" dirty="0"/>
              <a:t>a higher frequency  </a:t>
            </a:r>
            <a:r>
              <a:rPr lang="en-US" b="0" dirty="0" smtClean="0"/>
              <a:t>3-5  times the cut-off frequency </a:t>
            </a:r>
            <a:r>
              <a:rPr lang="en-US" b="0" dirty="0"/>
              <a:t>and </a:t>
            </a:r>
            <a:r>
              <a:rPr lang="en-US" b="0" dirty="0" smtClean="0"/>
              <a:t>amplitude 5-15 times the inherent ripple (1-3% of total tune ramp)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/>
              <a:t>This high frequency </a:t>
            </a:r>
            <a:r>
              <a:rPr lang="en-US" b="0" dirty="0" err="1"/>
              <a:t>separatrix</a:t>
            </a:r>
            <a:r>
              <a:rPr lang="en-US" b="0" dirty="0"/>
              <a:t> modulation does not allow lower </a:t>
            </a:r>
            <a:r>
              <a:rPr lang="en-US" b="0" dirty="0" smtClean="0"/>
              <a:t>frequency inherent fluctuations to “feed” </a:t>
            </a:r>
            <a:r>
              <a:rPr lang="en-US" b="0" dirty="0"/>
              <a:t>on particles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 smtClean="0"/>
              <a:t>Modulation frequency </a:t>
            </a:r>
            <a:r>
              <a:rPr lang="en-US" b="0" dirty="0"/>
              <a:t>high enough such that it is </a:t>
            </a:r>
            <a:r>
              <a:rPr lang="en-US" b="0" dirty="0" smtClean="0"/>
              <a:t>suppressed by </a:t>
            </a:r>
            <a:r>
              <a:rPr lang="en-US" b="0" dirty="0"/>
              <a:t>transit time spread </a:t>
            </a:r>
            <a:r>
              <a:rPr lang="en-US" b="0" dirty="0" smtClean="0">
                <a:sym typeface="Wingdings" panose="05000000000000000000" pitchFamily="2" charset="2"/>
              </a:rPr>
              <a:t> </a:t>
            </a:r>
            <a:r>
              <a:rPr lang="en-US" b="0" dirty="0" smtClean="0"/>
              <a:t>but </a:t>
            </a:r>
            <a:r>
              <a:rPr lang="en-US" b="0" dirty="0"/>
              <a:t>not too high</a:t>
            </a:r>
          </a:p>
          <a:p>
            <a:endParaRPr lang="en-US" b="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7543562" y="2094911"/>
            <a:ext cx="474256" cy="51828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8106235" y="1918033"/>
            <a:ext cx="96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err="1" smtClean="0"/>
              <a:t>Introduced</a:t>
            </a:r>
            <a:r>
              <a:rPr lang="de-DE" sz="1200" dirty="0"/>
              <a:t> </a:t>
            </a:r>
            <a:r>
              <a:rPr lang="de-DE" sz="1200" dirty="0" smtClean="0"/>
              <a:t>ripple</a:t>
            </a:r>
            <a:endParaRPr lang="de-DE" sz="1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33945" y="5043462"/>
            <a:ext cx="131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Stable</a:t>
            </a:r>
            <a:r>
              <a:rPr lang="de-DE" dirty="0" smtClean="0"/>
              <a:t>  Area</a:t>
            </a:r>
            <a:endParaRPr lang="de-DE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548" y="332419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Counts</a:t>
            </a:r>
            <a:endParaRPr lang="de-DE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-9974" y="19751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Counts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6143759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Time</a:t>
            </a:r>
            <a:endParaRPr lang="de-DE" dirty="0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5654145" y="2425945"/>
            <a:ext cx="6603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4783274" y="2749110"/>
            <a:ext cx="6603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37"/>
          <a:stretch/>
        </p:blipFill>
        <p:spPr>
          <a:xfrm>
            <a:off x="539551" y="1052736"/>
            <a:ext cx="3448911" cy="54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09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9215" y="5099851"/>
                <a:ext cx="4683118" cy="1335833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b="1" kern="1200" dirty="0" smtClean="0">
                    <a:latin typeface="Calibri" panose="020F0502020204030204" pitchFamily="34" charset="0"/>
                  </a:rPr>
                  <a:t>Transit time: </a:t>
                </a:r>
                <a:r>
                  <a:rPr lang="en-US" sz="1800" kern="1200" dirty="0" smtClean="0">
                    <a:latin typeface="Calibri" panose="020F0502020204030204" pitchFamily="34" charset="0"/>
                  </a:rPr>
                  <a:t>Dependence 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on </a:t>
                </a:r>
                <a:r>
                  <a:rPr lang="en-US" sz="1800" kern="1200" dirty="0" err="1">
                    <a:latin typeface="Calibri" panose="020F0502020204030204" pitchFamily="34" charset="0"/>
                  </a:rPr>
                  <a:t>sextupole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 strength </a:t>
                </a:r>
                <a:r>
                  <a:rPr lang="en-US" sz="1800" b="1" i="1" kern="1200" dirty="0">
                    <a:latin typeface="Calibri" panose="020F0502020204030204" pitchFamily="34" charset="0"/>
                  </a:rPr>
                  <a:t>S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 </a:t>
                </a:r>
                <a:r>
                  <a:rPr lang="en-US" sz="1800" kern="1200" dirty="0" smtClean="0">
                    <a:latin typeface="Calibri" panose="020F0502020204030204" pitchFamily="34" charset="0"/>
                  </a:rPr>
                  <a:t> &amp; distance 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to resonance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sz="1800" b="1" i="1" kern="1200" dirty="0">
                    <a:latin typeface="Calibri" panose="020F0502020204030204" pitchFamily="34" charset="0"/>
                    <a:sym typeface="Symbol"/>
                  </a:rPr>
                  <a:t>(t</a:t>
                </a:r>
                <a:r>
                  <a:rPr lang="en-US" sz="1800" b="1" i="1" kern="1200" dirty="0" smtClean="0">
                    <a:latin typeface="Calibri" panose="020F0502020204030204" pitchFamily="34" charset="0"/>
                    <a:sym typeface="Symbol"/>
                  </a:rPr>
                  <a:t>)</a:t>
                </a:r>
                <a:endParaRPr lang="en-US" sz="1800" kern="1200" dirty="0">
                  <a:latin typeface="Calibri" panose="020F0502020204030204" pitchFamily="34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kern="1200" dirty="0" smtClean="0">
                    <a:latin typeface="Calibri" panose="020F0502020204030204" pitchFamily="34" charset="0"/>
                  </a:rPr>
                  <a:t>       i.e</a:t>
                </a:r>
                <a:r>
                  <a:rPr lang="en-US" sz="1800" kern="1200" dirty="0">
                    <a:latin typeface="Calibri" panose="020F0502020204030204" pitchFamily="34" charset="0"/>
                  </a:rPr>
                  <a:t>. </a:t>
                </a:r>
                <a:r>
                  <a:rPr lang="en-US" sz="1800" b="1" i="1" kern="1200" dirty="0" err="1">
                    <a:latin typeface="Calibri" panose="020F0502020204030204" pitchFamily="34" charset="0"/>
                  </a:rPr>
                  <a:t>T</a:t>
                </a:r>
                <a:r>
                  <a:rPr lang="en-US" sz="1800" b="1" i="1" kern="1200" baseline="-25000" dirty="0" err="1">
                    <a:latin typeface="Calibri" panose="020F0502020204030204" pitchFamily="34" charset="0"/>
                  </a:rPr>
                  <a:t>transit</a:t>
                </a:r>
                <a:r>
                  <a:rPr lang="en-US" sz="1800" b="1" i="1" kern="1200" dirty="0">
                    <a:latin typeface="Calibri" panose="020F0502020204030204" pitchFamily="34" charset="0"/>
                  </a:rPr>
                  <a:t> = </a:t>
                </a:r>
                <a:r>
                  <a:rPr lang="en-US" sz="1800" b="1" i="1" kern="1200" dirty="0" err="1">
                    <a:latin typeface="Calibri" panose="020F0502020204030204" pitchFamily="34" charset="0"/>
                  </a:rPr>
                  <a:t>T</a:t>
                </a:r>
                <a:r>
                  <a:rPr lang="en-US" sz="1800" b="1" i="1" kern="1200" baseline="-25000" dirty="0" err="1">
                    <a:latin typeface="Calibri" panose="020F0502020204030204" pitchFamily="34" charset="0"/>
                  </a:rPr>
                  <a:t>transit</a:t>
                </a:r>
                <a:r>
                  <a:rPr lang="en-US" sz="1800" b="1" i="1" kern="1200" dirty="0">
                    <a:latin typeface="Calibri" panose="020F0502020204030204" pitchFamily="34" charset="0"/>
                  </a:rPr>
                  <a:t> (</a:t>
                </a:r>
                <a:r>
                  <a:rPr lang="en-US" sz="1800" b="1" i="1" kern="1200" dirty="0" smtClean="0">
                    <a:latin typeface="Calibri" panose="020F0502020204030204" pitchFamily="34" charset="0"/>
                  </a:rPr>
                  <a:t>S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sz="1800" b="1" i="1" kern="1200" dirty="0" smtClean="0">
                    <a:latin typeface="Calibri" panose="020F0502020204030204" pitchFamily="34" charset="0"/>
                    <a:sym typeface="Symbol"/>
                  </a:rPr>
                  <a:t>(t</a:t>
                </a:r>
                <a:r>
                  <a:rPr lang="en-US" sz="1800" b="1" i="1" kern="1200" dirty="0">
                    <a:latin typeface="Calibri" panose="020F0502020204030204" pitchFamily="34" charset="0"/>
                    <a:sym typeface="Symbol"/>
                  </a:rPr>
                  <a:t>))</a:t>
                </a:r>
                <a:endParaRPr lang="en-US" sz="1800" b="1" i="1" kern="1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9215" y="5099851"/>
                <a:ext cx="4683118" cy="1335833"/>
              </a:xfrm>
              <a:blipFill>
                <a:blip r:embed="rId2"/>
                <a:stretch>
                  <a:fillRect l="-1042" t="-2740" r="-19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 descr="E:\Slow Extraction Jan 2019\plots stefan sorge\t_transit_vs_t_ex_k2la0.03_10000np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6"/>
          <a:stretch/>
        </p:blipFill>
        <p:spPr bwMode="auto">
          <a:xfrm>
            <a:off x="65688" y="993810"/>
            <a:ext cx="2855977" cy="20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9"/>
          <p:cNvSpPr txBox="1"/>
          <p:nvPr/>
        </p:nvSpPr>
        <p:spPr>
          <a:xfrm>
            <a:off x="467544" y="1268760"/>
            <a:ext cx="192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0.03 m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9"/>
              <p:cNvSpPr txBox="1"/>
              <p:nvPr/>
            </p:nvSpPr>
            <p:spPr>
              <a:xfrm>
                <a:off x="107504" y="5042677"/>
                <a:ext cx="436171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 algn="l">
                  <a:buFont typeface="Wingdings" panose="05000000000000000000" pitchFamily="2" charset="2"/>
                  <a:buChar char="Ø"/>
                  <a:defRPr sz="1600" b="0"/>
                </a:lvl1pPr>
              </a:lstStyle>
              <a:p>
                <a:r>
                  <a:rPr lang="en-US" b="1" i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i="1" baseline="-25000" dirty="0" err="1" smtClean="0">
                    <a:latin typeface="Calibri" panose="020F0502020204030204" pitchFamily="34" charset="0"/>
                    <a:cs typeface="Arial" panose="020B0604020202020204" pitchFamily="34" charset="0"/>
                  </a:rPr>
                  <a:t>transit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Symbol"/>
                  </a:rPr>
                  <a:t>varies </a:t>
                </a:r>
                <a:r>
                  <a:rPr lang="en-US" dirty="0">
                    <a:sym typeface="Symbol"/>
                  </a:rPr>
                  <a:t>during extraction</a:t>
                </a:r>
              </a:p>
              <a:p>
                <a:r>
                  <a:rPr lang="en-US" dirty="0"/>
                  <a:t>Lower S </a:t>
                </a:r>
                <a:r>
                  <a:rPr lang="en-US" dirty="0">
                    <a:sym typeface="Symbol"/>
                  </a:rPr>
                  <a:t> </a:t>
                </a:r>
                <a:r>
                  <a:rPr lang="en-US" dirty="0" smtClean="0">
                    <a:sym typeface="Symbol"/>
                  </a:rPr>
                  <a:t>saturation</a:t>
                </a:r>
                <a:r>
                  <a:rPr lang="en-US" dirty="0" smtClean="0"/>
                  <a:t> </a:t>
                </a:r>
                <a:r>
                  <a:rPr lang="en-US" dirty="0"/>
                  <a:t>reached </a:t>
                </a:r>
                <a:r>
                  <a:rPr lang="en-US" dirty="0" smtClean="0"/>
                  <a:t>earlier</a:t>
                </a:r>
              </a:p>
              <a:p>
                <a:r>
                  <a:rPr lang="en-US" dirty="0" smtClean="0"/>
                  <a:t>Lower </a:t>
                </a:r>
                <a:r>
                  <a:rPr lang="en-US" dirty="0"/>
                  <a:t>S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larger  </a:t>
                </a:r>
                <a:r>
                  <a:rPr lang="en-US" dirty="0" smtClean="0"/>
                  <a:t>mean of </a:t>
                </a:r>
                <a:r>
                  <a:rPr lang="en-US" b="1" i="1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i="1" baseline="-250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transit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Lower </a:t>
                </a:r>
                <a:r>
                  <a:rPr lang="en-US" dirty="0"/>
                  <a:t>S </a:t>
                </a:r>
                <a:r>
                  <a:rPr lang="en-US" dirty="0">
                    <a:sym typeface="Symbol"/>
                  </a:rPr>
                  <a:t> larger </a:t>
                </a:r>
                <a:r>
                  <a:rPr lang="en-US" dirty="0"/>
                  <a:t>spread  of </a:t>
                </a:r>
                <a:r>
                  <a:rPr lang="en-US" b="1" i="1" dirty="0" err="1" smtClean="0">
                    <a:latin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i="1" baseline="-25000" dirty="0" err="1" smtClean="0">
                    <a:latin typeface="Calibri" panose="020F0502020204030204" pitchFamily="34" charset="0"/>
                    <a:cs typeface="Arial" panose="020B0604020202020204" pitchFamily="34" charset="0"/>
                  </a:rPr>
                  <a:t>transit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042677"/>
                <a:ext cx="4361711" cy="1446550"/>
              </a:xfrm>
              <a:prstGeom prst="rect">
                <a:avLst/>
              </a:prstGeom>
              <a:blipFill>
                <a:blip r:embed="rId5"/>
                <a:stretch>
                  <a:fillRect l="-559" t="-1681" b="-46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/>
          <p:cNvGrpSpPr/>
          <p:nvPr/>
        </p:nvGrpSpPr>
        <p:grpSpPr>
          <a:xfrm>
            <a:off x="3161307" y="1327978"/>
            <a:ext cx="5453461" cy="3617078"/>
            <a:chOff x="5640832" y="2170987"/>
            <a:chExt cx="3216087" cy="2680075"/>
          </a:xfrm>
        </p:grpSpPr>
        <p:pic>
          <p:nvPicPr>
            <p:cNvPr id="3076" name="Picture 4" descr="E:\Slow Extraction Jan 2019\plots stefan sorge\hist_t_transit_k2la_10000p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832" y="2170987"/>
              <a:ext cx="3216087" cy="268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 bwMode="auto">
            <a:xfrm>
              <a:off x="6585857" y="3073934"/>
              <a:ext cx="1981200" cy="112926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Gerade Verbindung 6"/>
            <p:cNvCxnSpPr>
              <a:stCxn id="5" idx="1"/>
            </p:cNvCxnSpPr>
            <p:nvPr/>
          </p:nvCxnSpPr>
          <p:spPr bwMode="auto">
            <a:xfrm flipH="1">
              <a:off x="6354233" y="3638567"/>
              <a:ext cx="231624" cy="3738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Rechteck 30"/>
            <p:cNvSpPr/>
            <p:nvPr/>
          </p:nvSpPr>
          <p:spPr bwMode="auto">
            <a:xfrm>
              <a:off x="6259889" y="2273002"/>
              <a:ext cx="2371878" cy="123318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4560678" y="1201095"/>
            <a:ext cx="321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Histogram of 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transit time </a:t>
            </a:r>
            <a:r>
              <a:rPr lang="en-US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transit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87524" y="260648"/>
            <a:ext cx="8229600" cy="4337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24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Undertanding</a:t>
            </a:r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excitation </a:t>
            </a:r>
            <a:r>
              <a:rPr lang="en-US" sz="24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</a:t>
            </a:r>
            <a:r>
              <a:rPr lang="de-DE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506446" y="3869928"/>
            <a:ext cx="38159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64088" y="3500596"/>
                <a:ext cx="671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500596"/>
                <a:ext cx="6716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24128" y="3077866"/>
                <a:ext cx="533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077866"/>
                <a:ext cx="53379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 bwMode="auto">
          <a:xfrm flipV="1">
            <a:off x="4427984" y="3132966"/>
            <a:ext cx="245767" cy="35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355976" y="2720468"/>
                <a:ext cx="671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720468"/>
                <a:ext cx="67165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139952" y="1926124"/>
                <a:ext cx="533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26124"/>
                <a:ext cx="53379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47941" y="6095713"/>
                <a:ext cx="864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941" y="6095713"/>
                <a:ext cx="864019" cy="369332"/>
              </a:xfrm>
              <a:prstGeom prst="rect">
                <a:avLst/>
              </a:prstGeom>
              <a:blipFill>
                <a:blip r:embed="rId21"/>
                <a:stretch>
                  <a:fillRect l="-1408"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3" descr="E:\Slow Extraction Jan 2019\plots stefan sorge\t_transit_vs_t_ex_k2la0.10_10000np.png"/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3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 bwMode="auto">
          <a:xfrm>
            <a:off x="35496" y="3068960"/>
            <a:ext cx="28861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9"/>
          <p:cNvSpPr txBox="1"/>
          <p:nvPr/>
        </p:nvSpPr>
        <p:spPr>
          <a:xfrm>
            <a:off x="526822" y="3132966"/>
            <a:ext cx="1894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0.1 m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940152" y="3471520"/>
            <a:ext cx="0" cy="9365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5016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840" y="6196400"/>
                <a:ext cx="8712968" cy="595026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200" b="1" kern="1200" dirty="0" smtClean="0">
                    <a:latin typeface="Calibri" panose="020F0502020204030204" pitchFamily="34" charset="0"/>
                  </a:rPr>
                  <a:t>Transit time: </a:t>
                </a:r>
                <a:r>
                  <a:rPr lang="en-US" sz="1200" kern="1200" dirty="0" smtClean="0">
                    <a:latin typeface="Calibri" panose="020F0502020204030204" pitchFamily="34" charset="0"/>
                  </a:rPr>
                  <a:t>Dependence </a:t>
                </a:r>
                <a:r>
                  <a:rPr lang="en-US" sz="1200" kern="1200" dirty="0">
                    <a:latin typeface="Calibri" panose="020F0502020204030204" pitchFamily="34" charset="0"/>
                  </a:rPr>
                  <a:t>on </a:t>
                </a:r>
                <a:r>
                  <a:rPr lang="en-US" sz="1200" kern="1200" dirty="0" err="1">
                    <a:latin typeface="Calibri" panose="020F0502020204030204" pitchFamily="34" charset="0"/>
                  </a:rPr>
                  <a:t>sextupole</a:t>
                </a:r>
                <a:r>
                  <a:rPr lang="en-US" sz="1200" kern="1200" dirty="0">
                    <a:latin typeface="Calibri" panose="020F0502020204030204" pitchFamily="34" charset="0"/>
                  </a:rPr>
                  <a:t> strength </a:t>
                </a:r>
                <a:r>
                  <a:rPr lang="en-US" sz="1200" b="1" i="1" kern="1200" dirty="0">
                    <a:latin typeface="Calibri" panose="020F0502020204030204" pitchFamily="34" charset="0"/>
                  </a:rPr>
                  <a:t>S</a:t>
                </a:r>
                <a:r>
                  <a:rPr lang="en-US" sz="1200" kern="1200" dirty="0">
                    <a:latin typeface="Calibri" panose="020F0502020204030204" pitchFamily="34" charset="0"/>
                  </a:rPr>
                  <a:t> </a:t>
                </a:r>
                <a:r>
                  <a:rPr lang="en-US" sz="1200" kern="1200" dirty="0" smtClean="0">
                    <a:latin typeface="Calibri" panose="020F0502020204030204" pitchFamily="34" charset="0"/>
                  </a:rPr>
                  <a:t> &amp; distance </a:t>
                </a:r>
                <a:r>
                  <a:rPr lang="en-US" sz="1200" kern="1200" dirty="0">
                    <a:latin typeface="Calibri" panose="020F0502020204030204" pitchFamily="34" charset="0"/>
                  </a:rPr>
                  <a:t>to resonance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2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sz="1200" b="1" i="1" kern="1200" dirty="0">
                    <a:latin typeface="Calibri" panose="020F0502020204030204" pitchFamily="34" charset="0"/>
                    <a:sym typeface="Symbol"/>
                  </a:rPr>
                  <a:t>(t</a:t>
                </a:r>
                <a:r>
                  <a:rPr lang="en-US" sz="1200" b="1" i="1" kern="1200" dirty="0" smtClean="0">
                    <a:latin typeface="Calibri" panose="020F0502020204030204" pitchFamily="34" charset="0"/>
                    <a:sym typeface="Symbol"/>
                  </a:rPr>
                  <a:t>)</a:t>
                </a:r>
                <a:r>
                  <a:rPr lang="en-US" sz="1200" kern="1200" dirty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en-US" sz="1200" kern="1200" dirty="0" smtClean="0">
                    <a:latin typeface="Calibri" panose="020F0502020204030204" pitchFamily="34" charset="0"/>
                    <a:sym typeface="Symbol"/>
                  </a:rPr>
                  <a:t>    </a:t>
                </a:r>
                <a:r>
                  <a:rPr lang="en-US" sz="1200" kern="1200" dirty="0" smtClean="0">
                    <a:latin typeface="Calibri" panose="020F0502020204030204" pitchFamily="34" charset="0"/>
                  </a:rPr>
                  <a:t>  i.e</a:t>
                </a:r>
                <a:r>
                  <a:rPr lang="en-US" sz="1200" kern="1200" dirty="0">
                    <a:latin typeface="Calibri" panose="020F0502020204030204" pitchFamily="34" charset="0"/>
                  </a:rPr>
                  <a:t>. </a:t>
                </a:r>
                <a:r>
                  <a:rPr lang="en-US" sz="1200" b="1" i="1" kern="1200" dirty="0" err="1">
                    <a:latin typeface="Calibri" panose="020F0502020204030204" pitchFamily="34" charset="0"/>
                  </a:rPr>
                  <a:t>T</a:t>
                </a:r>
                <a:r>
                  <a:rPr lang="en-US" sz="1200" b="1" i="1" kern="1200" baseline="-25000" dirty="0" err="1">
                    <a:latin typeface="Calibri" panose="020F0502020204030204" pitchFamily="34" charset="0"/>
                  </a:rPr>
                  <a:t>transit</a:t>
                </a:r>
                <a:r>
                  <a:rPr lang="en-US" sz="1200" b="1" i="1" kern="1200" dirty="0">
                    <a:latin typeface="Calibri" panose="020F0502020204030204" pitchFamily="34" charset="0"/>
                  </a:rPr>
                  <a:t> = </a:t>
                </a:r>
                <a:r>
                  <a:rPr lang="en-US" sz="1200" b="1" i="1" kern="1200" dirty="0" err="1">
                    <a:latin typeface="Calibri" panose="020F0502020204030204" pitchFamily="34" charset="0"/>
                  </a:rPr>
                  <a:t>T</a:t>
                </a:r>
                <a:r>
                  <a:rPr lang="en-US" sz="1200" b="1" i="1" kern="1200" baseline="-25000" dirty="0" err="1">
                    <a:latin typeface="Calibri" panose="020F0502020204030204" pitchFamily="34" charset="0"/>
                  </a:rPr>
                  <a:t>transit</a:t>
                </a:r>
                <a:r>
                  <a:rPr lang="en-US" sz="1200" b="1" i="1" kern="1200" dirty="0">
                    <a:latin typeface="Calibri" panose="020F0502020204030204" pitchFamily="34" charset="0"/>
                  </a:rPr>
                  <a:t> (</a:t>
                </a:r>
                <a:r>
                  <a:rPr lang="en-US" sz="1200" b="1" i="1" kern="1200" dirty="0" smtClean="0">
                    <a:latin typeface="Calibri" panose="020F0502020204030204" pitchFamily="34" charset="0"/>
                  </a:rPr>
                  <a:t>S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sz="1200" b="1" i="1" kern="1200" dirty="0" smtClean="0">
                    <a:latin typeface="Calibri" panose="020F0502020204030204" pitchFamily="34" charset="0"/>
                    <a:sym typeface="Symbol"/>
                  </a:rPr>
                  <a:t>(t</a:t>
                </a:r>
                <a:r>
                  <a:rPr lang="en-US" sz="1200" b="1" i="1" kern="1200" dirty="0">
                    <a:latin typeface="Calibri" panose="020F0502020204030204" pitchFamily="34" charset="0"/>
                    <a:sym typeface="Symbol"/>
                  </a:rPr>
                  <a:t>))</a:t>
                </a:r>
                <a:endParaRPr lang="en-US" sz="1200" b="1" i="1" kern="1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40" y="6196400"/>
                <a:ext cx="8712968" cy="595026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5" name="TextBox 19"/>
          <p:cNvSpPr txBox="1"/>
          <p:nvPr/>
        </p:nvSpPr>
        <p:spPr>
          <a:xfrm>
            <a:off x="226548" y="933613"/>
            <a:ext cx="495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Histogram of 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transit time </a:t>
            </a:r>
            <a:r>
              <a:rPr lang="en-US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transit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 0.03 m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87524" y="260648"/>
            <a:ext cx="8229600" cy="4337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excitation frequency</a:t>
            </a:r>
            <a:endParaRPr lang="en-US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6696" y="4435413"/>
                <a:ext cx="8135784" cy="16744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de-DE" b="0" dirty="0" smtClean="0"/>
                  <a:t>Lower </a:t>
                </a:r>
                <a:r>
                  <a:rPr lang="de-DE" b="0" dirty="0" err="1" smtClean="0"/>
                  <a:t>limit</a:t>
                </a:r>
                <a:r>
                  <a:rPr lang="de-DE" b="0" dirty="0" smtClean="0"/>
                  <a:t> </a:t>
                </a:r>
                <a:r>
                  <a:rPr lang="de-DE" b="0" dirty="0" smtClean="0">
                    <a:sym typeface="Wingdings" panose="05000000000000000000" pitchFamily="2" charset="2"/>
                  </a:rPr>
                  <a:t> </a:t>
                </a:r>
                <a:r>
                  <a:rPr lang="de-DE" dirty="0" err="1">
                    <a:sym typeface="Wingdings" panose="05000000000000000000" pitchFamily="2" charset="2"/>
                  </a:rPr>
                  <a:t>L</a:t>
                </a:r>
                <a:r>
                  <a:rPr lang="de-DE" b="0" dirty="0" err="1" smtClean="0"/>
                  <a:t>owpass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filtering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effect</a:t>
                </a:r>
                <a:r>
                  <a:rPr lang="de-DE" b="0" dirty="0" smtClean="0"/>
                  <a:t>   </a:t>
                </a:r>
                <a:r>
                  <a:rPr lang="de-DE" b="0" dirty="0" smtClean="0">
                    <a:sym typeface="Wingdings" panose="05000000000000000000" pitchFamily="2" charset="2"/>
                  </a:rPr>
                  <a:t>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endParaRPr lang="de-DE" dirty="0" smtClean="0"/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de-DE" dirty="0" err="1" smtClean="0"/>
                  <a:t>Upper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limit</a:t>
                </a:r>
                <a:r>
                  <a:rPr lang="de-DE" dirty="0" smtClean="0"/>
                  <a:t> </a:t>
                </a:r>
                <a:r>
                  <a:rPr lang="de-DE" dirty="0" smtClean="0">
                    <a:sym typeface="Wingdings" panose="05000000000000000000" pitchFamily="2" charset="2"/>
                  </a:rPr>
                  <a:t> </a:t>
                </a:r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re-capture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/>
                  <a:t>released</a:t>
                </a:r>
                <a:r>
                  <a:rPr lang="de-DE" dirty="0"/>
                  <a:t> </a:t>
                </a:r>
                <a:r>
                  <a:rPr lang="de-DE" dirty="0" err="1"/>
                  <a:t>particles</a:t>
                </a:r>
                <a:r>
                  <a:rPr lang="de-DE" dirty="0"/>
                  <a:t> </a:t>
                </a:r>
                <a:r>
                  <a:rPr lang="de-DE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endParaRPr lang="de-DE" dirty="0" smtClean="0"/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Optimal </a:t>
                </a:r>
                <a:r>
                  <a:rPr lang="de-DE" dirty="0" err="1" smtClean="0"/>
                  <a:t>frequency</a:t>
                </a:r>
                <a:r>
                  <a:rPr lang="de-DE" dirty="0" smtClean="0"/>
                  <a:t> </a:t>
                </a:r>
                <a:r>
                  <a:rPr lang="de-DE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de-DE" dirty="0"/>
                  <a:t> 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</m:oMath>
                </a14:m>
                <a:r>
                  <a:rPr lang="de-DE" dirty="0"/>
                  <a:t>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dirty="0" smtClean="0"/>
                  <a:t> (</a:t>
                </a:r>
                <a:r>
                  <a:rPr lang="en-US" sz="12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1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0.03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2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de-DE" dirty="0" smtClean="0"/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96" y="4435413"/>
                <a:ext cx="8135784" cy="1674433"/>
              </a:xfrm>
              <a:prstGeom prst="rect">
                <a:avLst/>
              </a:prstGeom>
              <a:blipFill>
                <a:blip r:embed="rId3"/>
                <a:stretch>
                  <a:fillRect l="-1573" t="-1460" b="-21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899592" y="3814560"/>
                <a:ext cx="3096344" cy="461665"/>
              </a:xfrm>
              <a:prstGeom prst="rect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𝑥𝑛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814560"/>
                <a:ext cx="3096344" cy="461665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9109" y="3859756"/>
                <a:ext cx="4409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dirty="0" err="1" smtClean="0"/>
                  <a:t>Both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de-DE" dirty="0" smtClean="0"/>
                  <a:t> may evolve </a:t>
                </a:r>
                <a:r>
                  <a:rPr lang="de-DE" dirty="0" err="1" smtClean="0"/>
                  <a:t>during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extraction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09" y="3859756"/>
                <a:ext cx="4409345" cy="369332"/>
              </a:xfrm>
              <a:prstGeom prst="rect">
                <a:avLst/>
              </a:prstGeom>
              <a:blipFill>
                <a:blip r:embed="rId5"/>
                <a:stretch>
                  <a:fillRect l="-1245" t="-8197" r="-553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b="50267"/>
          <a:stretch/>
        </p:blipFill>
        <p:spPr>
          <a:xfrm>
            <a:off x="226548" y="1278052"/>
            <a:ext cx="4175776" cy="23818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t="49411"/>
          <a:stretch/>
        </p:blipFill>
        <p:spPr>
          <a:xfrm>
            <a:off x="4492678" y="1268760"/>
            <a:ext cx="4175776" cy="24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8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 bwMode="auto">
          <a:xfrm>
            <a:off x="3756678" y="650805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D593B-EEC3-4626-83BE-4C8E8323B48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 of modulation frequency with cut-off frequency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504" y="4852232"/>
                <a:ext cx="86864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O</a:t>
                </a:r>
                <a:r>
                  <a:rPr lang="de-DE" sz="1600" dirty="0" smtClean="0"/>
                  <a:t>ptimum </a:t>
                </a:r>
                <a:r>
                  <a:rPr lang="de-DE" sz="1600" dirty="0" err="1" smtClean="0"/>
                  <a:t>modulation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frequency</a:t>
                </a:r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600" dirty="0" smtClean="0"/>
                  <a:t> = 3-5 </a:t>
                </a:r>
                <a:r>
                  <a:rPr lang="de-DE" sz="1600" dirty="0" err="1" smtClean="0"/>
                  <a:t>cut</a:t>
                </a:r>
                <a:r>
                  <a:rPr lang="de-DE" sz="1600" dirty="0" smtClean="0"/>
                  <a:t>-off </a:t>
                </a:r>
                <a:r>
                  <a:rPr lang="de-DE" sz="1600" dirty="0" err="1" smtClean="0"/>
                  <a:t>frequency</a:t>
                </a:r>
                <a:r>
                  <a:rPr lang="de-DE" sz="16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de-DE" sz="1600" dirty="0" smtClean="0"/>
                  <a:t>)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=10−15</m:t>
                    </m:r>
                  </m:oMath>
                </a14:m>
                <a:endParaRPr lang="de-DE" sz="1600" dirty="0" smtClean="0"/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O</a:t>
                </a:r>
                <a:r>
                  <a:rPr lang="de-DE" sz="1600" dirty="0" smtClean="0"/>
                  <a:t>ptimum </a:t>
                </a:r>
                <a:r>
                  <a:rPr lang="de-DE" sz="1600" dirty="0" err="1" smtClean="0"/>
                  <a:t>frequency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shifts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upwards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when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the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excitation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amplitude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is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increased</a:t>
                </a:r>
                <a:r>
                  <a:rPr lang="de-DE" sz="1600" dirty="0" smtClean="0"/>
                  <a:t> </a:t>
                </a:r>
                <a:r>
                  <a:rPr lang="de-DE" sz="1600" dirty="0" smtClean="0">
                    <a:sym typeface="Wingdings" panose="05000000000000000000" pitchFamily="2" charset="2"/>
                  </a:rPr>
                  <a:t> Transit time </a:t>
                </a:r>
                <a:r>
                  <a:rPr lang="de-DE" sz="1600" dirty="0" err="1" smtClean="0">
                    <a:sym typeface="Wingdings" panose="05000000000000000000" pitchFamily="2" charset="2"/>
                  </a:rPr>
                  <a:t>vs</a:t>
                </a:r>
                <a:r>
                  <a:rPr lang="de-DE" sz="1600" dirty="0" smtClean="0">
                    <a:sym typeface="Wingdings" panose="05000000000000000000" pitchFamily="2" charset="2"/>
                  </a:rPr>
                  <a:t> spiral </a:t>
                </a:r>
                <a:r>
                  <a:rPr lang="de-DE" sz="1600" dirty="0" err="1" smtClean="0">
                    <a:sym typeface="Wingdings" panose="05000000000000000000" pitchFamily="2" charset="2"/>
                  </a:rPr>
                  <a:t>step</a:t>
                </a:r>
                <a:r>
                  <a:rPr lang="de-DE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 smtClean="0">
                    <a:sym typeface="Wingdings" panose="05000000000000000000" pitchFamily="2" charset="2"/>
                  </a:rPr>
                  <a:t>dependency</a:t>
                </a:r>
                <a:endParaRPr lang="de-DE" sz="1600" dirty="0" smtClean="0"/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GB" sz="1600" dirty="0"/>
                  <a:t>A</a:t>
                </a:r>
                <a:r>
                  <a:rPr lang="en-GB" sz="1600" dirty="0" smtClean="0"/>
                  <a:t>mplitude vs </a:t>
                </a:r>
                <a:r>
                  <a:rPr lang="en-GB" sz="1600" dirty="0" err="1" smtClean="0"/>
                  <a:t>frequenc</a:t>
                </a:r>
                <a:r>
                  <a:rPr lang="de-DE" sz="1600" dirty="0" smtClean="0"/>
                  <a:t>y </a:t>
                </a:r>
                <a:r>
                  <a:rPr lang="de-DE" sz="1600" dirty="0" err="1" smtClean="0"/>
                  <a:t>dependence</a:t>
                </a:r>
                <a:r>
                  <a:rPr lang="de-DE" sz="1600" dirty="0" smtClean="0"/>
                  <a:t> in </a:t>
                </a:r>
                <a:r>
                  <a:rPr lang="de-DE" sz="1600" dirty="0" err="1" smtClean="0"/>
                  <a:t>measurements</a:t>
                </a:r>
                <a:r>
                  <a:rPr lang="de-DE" sz="1600" dirty="0" smtClean="0"/>
                  <a:t> not </a:t>
                </a:r>
                <a:r>
                  <a:rPr lang="de-DE" sz="1600" dirty="0" err="1" smtClean="0"/>
                  <a:t>clear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yet</a:t>
                </a:r>
                <a:r>
                  <a:rPr lang="de-DE" sz="1600" dirty="0" smtClean="0"/>
                  <a:t> </a:t>
                </a:r>
                <a:r>
                  <a:rPr lang="de-DE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de-DE" sz="1600" dirty="0" err="1" smtClean="0"/>
                  <a:t>Uncertainties</a:t>
                </a:r>
                <a:r>
                  <a:rPr lang="de-DE" sz="1600" dirty="0" smtClean="0"/>
                  <a:t> in high </a:t>
                </a:r>
                <a:r>
                  <a:rPr lang="de-DE" sz="1600" dirty="0" err="1" smtClean="0"/>
                  <a:t>frequency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coupling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scheme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into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the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quadrupole</a:t>
                </a:r>
                <a:r>
                  <a:rPr lang="de-DE" sz="1600" dirty="0" smtClean="0"/>
                  <a:t> power </a:t>
                </a:r>
                <a:r>
                  <a:rPr lang="de-DE" sz="1600" dirty="0" err="1" smtClean="0"/>
                  <a:t>supply</a:t>
                </a:r>
                <a:endParaRPr lang="de-DE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52232"/>
                <a:ext cx="8686468" cy="1569660"/>
              </a:xfrm>
              <a:prstGeom prst="rect">
                <a:avLst/>
              </a:prstGeom>
              <a:blipFill>
                <a:blip r:embed="rId2"/>
                <a:stretch>
                  <a:fillRect l="-281" t="-1167" b="-42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787119" y="1614641"/>
            <a:ext cx="1234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Measurements</a:t>
            </a:r>
            <a:endParaRPr lang="de-DE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05892" y="3450183"/>
            <a:ext cx="11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Simulations</a:t>
            </a:r>
            <a:endParaRPr lang="de-DE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136" y="1263233"/>
            <a:ext cx="3096248" cy="3502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839" y="1333056"/>
            <a:ext cx="3213297" cy="34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84482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142559" y="34347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2915816" y="960598"/>
            <a:ext cx="1455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 0.03 m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de-DE" dirty="0"/>
          </a:p>
        </p:txBody>
      </p:sp>
      <p:sp>
        <p:nvSpPr>
          <p:cNvPr id="25" name="Rectangle 24"/>
          <p:cNvSpPr/>
          <p:nvPr/>
        </p:nvSpPr>
        <p:spPr>
          <a:xfrm>
            <a:off x="6129112" y="960598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0.06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083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4"/>
          <p:cNvSpPr>
            <a:spLocks noChangeArrowheads="1"/>
          </p:cNvSpPr>
          <p:nvPr/>
        </p:nvSpPr>
        <p:spPr bwMode="auto">
          <a:xfrm>
            <a:off x="574675" y="1431925"/>
            <a:ext cx="4838700" cy="47132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00038" y="361950"/>
            <a:ext cx="7924800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400" b="1" dirty="0">
                <a:solidFill>
                  <a:srgbClr val="000000"/>
                </a:solidFill>
                <a:latin typeface="+mj-lt"/>
              </a:rPr>
              <a:t>GSI Heavy Ion </a:t>
            </a:r>
            <a:r>
              <a:rPr lang="en-US" altLang="de-DE" sz="2400" b="1" dirty="0" smtClean="0">
                <a:solidFill>
                  <a:srgbClr val="000000"/>
                </a:solidFill>
                <a:latin typeface="+mj-lt"/>
              </a:rPr>
              <a:t>Synchrotron SIS18 (B</a:t>
            </a:r>
            <a:r>
              <a:rPr lang="en-US" altLang="de-DE" sz="2400" b="1" dirty="0" smtClean="0">
                <a:solidFill>
                  <a:srgbClr val="000000"/>
                </a:solidFill>
                <a:latin typeface="+mj-lt"/>
                <a:sym typeface="Symbol"/>
              </a:rPr>
              <a:t>=18Tm)</a:t>
            </a:r>
            <a:r>
              <a:rPr lang="en-US" altLang="de-DE" sz="2400" b="1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altLang="de-DE" sz="2400" b="1" dirty="0">
                <a:solidFill>
                  <a:srgbClr val="000000"/>
                </a:solidFill>
                <a:latin typeface="+mj-lt"/>
              </a:rPr>
              <a:t>Overview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54088" y="1728788"/>
            <a:ext cx="404971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600" dirty="0"/>
              <a:t>Important parameters of SIS-18</a:t>
            </a:r>
          </a:p>
        </p:txBody>
      </p:sp>
      <p:graphicFrame>
        <p:nvGraphicFramePr>
          <p:cNvPr id="254981" name="Group 5"/>
          <p:cNvGraphicFramePr>
            <a:graphicFrameLocks noGrp="1"/>
          </p:cNvGraphicFramePr>
          <p:nvPr>
            <p:ph idx="4294967295"/>
          </p:nvPr>
        </p:nvGraphicFramePr>
        <p:xfrm>
          <a:off x="0" y="2117725"/>
          <a:ext cx="3581400" cy="3327399"/>
        </p:xfrm>
        <a:graphic>
          <a:graphicData uri="http://schemas.openxmlformats.org/drawingml/2006/table">
            <a:tbl>
              <a:tblPr/>
              <a:tblGrid>
                <a:gridCol w="173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2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Circumference</a:t>
                      </a:r>
                    </a:p>
                  </a:txBody>
                  <a:tcPr marL="82944" marR="82944" marT="41484" marB="41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216 m</a:t>
                      </a:r>
                    </a:p>
                  </a:txBody>
                  <a:tcPr marL="82944" marR="82944" marT="41484" marB="41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0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Inj. type</a:t>
                      </a:r>
                    </a:p>
                  </a:txBody>
                  <a:tcPr marL="82944" marR="82944" marT="41484" marB="41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Multiturn</a:t>
                      </a:r>
                    </a:p>
                  </a:txBody>
                  <a:tcPr marL="82944" marR="82944" marT="41484" marB="41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4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Energy range</a:t>
                      </a:r>
                    </a:p>
                  </a:txBody>
                  <a:tcPr marL="82944" marR="82944" marT="41484" marB="41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 MeV → 2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GeV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82944" marR="82944" marT="41484" marB="41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Acc. RF</a:t>
                      </a:r>
                    </a:p>
                  </a:txBody>
                  <a:tcPr marL="82944" marR="82944" marT="41484" marB="41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0.8 → 5 MHz</a:t>
                      </a:r>
                    </a:p>
                  </a:txBody>
                  <a:tcPr marL="82944" marR="82944" marT="41484" marB="41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0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Harmonic</a:t>
                      </a:r>
                    </a:p>
                  </a:txBody>
                  <a:tcPr marL="82944" marR="82944" marT="41484" marB="41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 (= # bunches)</a:t>
                      </a:r>
                    </a:p>
                  </a:txBody>
                  <a:tcPr marL="82944" marR="82944" marT="41484" marB="41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0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Bunching factor</a:t>
                      </a:r>
                    </a:p>
                  </a:txBody>
                  <a:tcPr marL="82944" marR="82944" marT="41484" marB="41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0.4 → 0.08</a:t>
                      </a:r>
                    </a:p>
                  </a:txBody>
                  <a:tcPr marL="82944" marR="82944" marT="41484" marB="41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20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Ramp duration</a:t>
                      </a:r>
                    </a:p>
                  </a:txBody>
                  <a:tcPr marL="82944" marR="82944" marT="41484" marB="41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0.06 → 1.5 s</a:t>
                      </a:r>
                    </a:p>
                  </a:txBody>
                  <a:tcPr marL="82944" marR="82944" marT="41484" marB="41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64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Ion range (Z)</a:t>
                      </a:r>
                    </a:p>
                  </a:txBody>
                  <a:tcPr marL="82944" marR="82944" marT="41484" marB="41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→ 92 (p to U)</a:t>
                      </a:r>
                    </a:p>
                  </a:txBody>
                  <a:tcPr marL="82944" marR="82944" marT="41484" marB="41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490" name="Textfeld 18"/>
          <p:cNvSpPr txBox="1">
            <a:spLocks noChangeArrowheads="1"/>
          </p:cNvSpPr>
          <p:nvPr/>
        </p:nvSpPr>
        <p:spPr bwMode="auto">
          <a:xfrm>
            <a:off x="485775" y="3389313"/>
            <a:ext cx="1441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2000"/>
              <a:t>injec-</a:t>
            </a:r>
          </a:p>
          <a:p>
            <a:pPr algn="l">
              <a:spcBef>
                <a:spcPct val="0"/>
              </a:spcBef>
            </a:pPr>
            <a:r>
              <a:rPr lang="en-US" altLang="de-DE" sz="2000"/>
              <a:t>tion</a:t>
            </a:r>
          </a:p>
        </p:txBody>
      </p:sp>
      <p:sp>
        <p:nvSpPr>
          <p:cNvPr id="19491" name="Textfeld 20"/>
          <p:cNvSpPr txBox="1">
            <a:spLocks noChangeArrowheads="1"/>
          </p:cNvSpPr>
          <p:nvPr/>
        </p:nvSpPr>
        <p:spPr bwMode="auto">
          <a:xfrm>
            <a:off x="4787900" y="3568700"/>
            <a:ext cx="1439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2000"/>
              <a:t>extrac-</a:t>
            </a:r>
          </a:p>
          <a:p>
            <a:pPr algn="l">
              <a:spcBef>
                <a:spcPct val="0"/>
              </a:spcBef>
            </a:pPr>
            <a:r>
              <a:rPr lang="en-US" altLang="de-DE" sz="2000"/>
              <a:t>tion</a:t>
            </a:r>
          </a:p>
        </p:txBody>
      </p:sp>
      <p:sp>
        <p:nvSpPr>
          <p:cNvPr id="19492" name="Textfeld 19"/>
          <p:cNvSpPr txBox="1">
            <a:spLocks noChangeArrowheads="1"/>
          </p:cNvSpPr>
          <p:nvPr/>
        </p:nvSpPr>
        <p:spPr bwMode="auto">
          <a:xfrm>
            <a:off x="468313" y="1052513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2000"/>
              <a:t>acceleration</a:t>
            </a:r>
          </a:p>
        </p:txBody>
      </p:sp>
      <p:grpSp>
        <p:nvGrpSpPr>
          <p:cNvPr id="19493" name="Gruppieren 19"/>
          <p:cNvGrpSpPr>
            <a:grpSpLocks/>
          </p:cNvGrpSpPr>
          <p:nvPr/>
        </p:nvGrpSpPr>
        <p:grpSpPr bwMode="auto">
          <a:xfrm>
            <a:off x="-46038" y="933450"/>
            <a:ext cx="5914182" cy="5375870"/>
            <a:chOff x="-45463" y="933031"/>
            <a:chExt cx="6250774" cy="5613790"/>
          </a:xfrm>
        </p:grpSpPr>
        <p:pic>
          <p:nvPicPr>
            <p:cNvPr id="19533" name="Picture 3" descr="sis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"/>
            <a:stretch>
              <a:fillRect/>
            </a:stretch>
          </p:blipFill>
          <p:spPr bwMode="auto">
            <a:xfrm>
              <a:off x="-45463" y="933031"/>
              <a:ext cx="6250774" cy="5613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34" name="Oval 34"/>
            <p:cNvSpPr>
              <a:spLocks noChangeArrowheads="1"/>
            </p:cNvSpPr>
            <p:nvPr/>
          </p:nvSpPr>
          <p:spPr bwMode="auto">
            <a:xfrm>
              <a:off x="574519" y="1432062"/>
              <a:ext cx="4838278" cy="4712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aphicFrame>
        <p:nvGraphicFramePr>
          <p:cNvPr id="23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407719"/>
              </p:ext>
            </p:extLst>
          </p:nvPr>
        </p:nvGraphicFramePr>
        <p:xfrm>
          <a:off x="948991" y="1910705"/>
          <a:ext cx="3785950" cy="3284612"/>
        </p:xfrm>
        <a:graphic>
          <a:graphicData uri="http://schemas.openxmlformats.org/drawingml/2006/table">
            <a:tbl>
              <a:tblPr/>
              <a:tblGrid>
                <a:gridCol w="180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30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Ion range (Z)</a:t>
                      </a: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→ 92 (p to U)</a:t>
                      </a: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0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Circumference</a:t>
                      </a: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216 m</a:t>
                      </a: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9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Injection type</a:t>
                      </a: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Hor. multi-turn</a:t>
                      </a: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9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Energy range</a:t>
                      </a: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 MeV/u → 2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GeV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/u</a:t>
                      </a: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Ramp duration</a:t>
                      </a: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 → 1.5 s</a:t>
                      </a: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Acc. RF</a:t>
                      </a: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0.8 → 5 MHz</a:t>
                      </a: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59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Harmonic</a:t>
                      </a: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59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Bunching factor</a:t>
                      </a: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0.4 → 0.08</a:t>
                      </a: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59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Tune h/v</a:t>
                      </a: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4.29 / 3.27</a:t>
                      </a: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59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Trans. size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</a:t>
                      </a:r>
                      <a:r>
                        <a:rPr kumimoji="0" lang="en-US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h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/</a:t>
                      </a:r>
                      <a:r>
                        <a:rPr kumimoji="0" lang="en-US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</a:t>
                      </a:r>
                      <a:r>
                        <a:rPr kumimoji="0" lang="en-US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v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82944" marR="82944" marT="41478" marB="41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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 / 5 mm at inj.</a:t>
                      </a:r>
                    </a:p>
                  </a:txBody>
                  <a:tcPr marL="82944" marR="82944" marT="41478" marB="41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524" name="Textfeld 20"/>
          <p:cNvSpPr txBox="1">
            <a:spLocks noChangeArrowheads="1"/>
          </p:cNvSpPr>
          <p:nvPr/>
        </p:nvSpPr>
        <p:spPr bwMode="auto">
          <a:xfrm>
            <a:off x="4787900" y="3648852"/>
            <a:ext cx="1120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1600" dirty="0" smtClean="0"/>
              <a:t>extraction</a:t>
            </a:r>
            <a:endParaRPr lang="en-US" altLang="de-DE" sz="1600" dirty="0"/>
          </a:p>
        </p:txBody>
      </p:sp>
      <p:sp>
        <p:nvSpPr>
          <p:cNvPr id="19525" name="Textfeld 18"/>
          <p:cNvSpPr txBox="1">
            <a:spLocks noChangeArrowheads="1"/>
          </p:cNvSpPr>
          <p:nvPr/>
        </p:nvSpPr>
        <p:spPr bwMode="auto">
          <a:xfrm>
            <a:off x="-29480" y="4290070"/>
            <a:ext cx="1530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1600" dirty="0" smtClean="0"/>
              <a:t>injection</a:t>
            </a:r>
            <a:endParaRPr lang="en-US" altLang="de-DE" sz="1600" dirty="0"/>
          </a:p>
        </p:txBody>
      </p:sp>
      <p:sp>
        <p:nvSpPr>
          <p:cNvPr id="19526" name="Textfeld 19"/>
          <p:cNvSpPr txBox="1">
            <a:spLocks noChangeArrowheads="1"/>
          </p:cNvSpPr>
          <p:nvPr/>
        </p:nvSpPr>
        <p:spPr bwMode="auto">
          <a:xfrm>
            <a:off x="190992" y="1010499"/>
            <a:ext cx="1819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1600" dirty="0"/>
              <a:t>acceleration</a:t>
            </a:r>
          </a:p>
        </p:txBody>
      </p:sp>
      <p:grpSp>
        <p:nvGrpSpPr>
          <p:cNvPr id="19528" name="Gruppieren 4"/>
          <p:cNvGrpSpPr>
            <a:grpSpLocks/>
          </p:cNvGrpSpPr>
          <p:nvPr/>
        </p:nvGrpSpPr>
        <p:grpSpPr bwMode="auto">
          <a:xfrm>
            <a:off x="5766463" y="906995"/>
            <a:ext cx="3456384" cy="2390651"/>
            <a:chOff x="5764283" y="3933056"/>
            <a:chExt cx="3528107" cy="2476366"/>
          </a:xfrm>
        </p:grpSpPr>
        <p:pic>
          <p:nvPicPr>
            <p:cNvPr id="195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314" y="4005063"/>
              <a:ext cx="3398396" cy="240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30" name="Textfeld 13"/>
            <p:cNvSpPr txBox="1">
              <a:spLocks noChangeArrowheads="1"/>
            </p:cNvSpPr>
            <p:nvPr/>
          </p:nvSpPr>
          <p:spPr bwMode="auto">
            <a:xfrm>
              <a:off x="5764283" y="3933056"/>
              <a:ext cx="3528107" cy="46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endParaRPr lang="en-US" altLang="de-DE" sz="2400" b="1" dirty="0">
                <a:solidFill>
                  <a:srgbClr val="FFFF99"/>
                </a:solidFill>
              </a:endParaRPr>
            </a:p>
          </p:txBody>
        </p:sp>
      </p:grpSp>
      <p:sp>
        <p:nvSpPr>
          <p:cNvPr id="24" name="Textfeld 18"/>
          <p:cNvSpPr txBox="1">
            <a:spLocks noChangeArrowheads="1"/>
          </p:cNvSpPr>
          <p:nvPr/>
        </p:nvSpPr>
        <p:spPr bwMode="auto">
          <a:xfrm>
            <a:off x="119906" y="5936580"/>
            <a:ext cx="15363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1600" dirty="0" smtClean="0"/>
              <a:t>electron cooling</a:t>
            </a:r>
            <a:endParaRPr lang="en-US" alt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5607367" y="3485470"/>
            <a:ext cx="350900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SIS18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booster for SIS-100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Third order resonance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Quad </a:t>
            </a:r>
            <a:r>
              <a:rPr lang="en-US" dirty="0"/>
              <a:t>driven and knock-out extraction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coasting </a:t>
            </a:r>
            <a:r>
              <a:rPr lang="en-US" dirty="0"/>
              <a:t>and bunched </a:t>
            </a:r>
            <a:r>
              <a:rPr lang="en-US" dirty="0" smtClean="0"/>
              <a:t>beams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Variety of fixed target experiments with detector times from 100 </a:t>
            </a:r>
            <a:r>
              <a:rPr lang="el-GR" dirty="0" smtClean="0"/>
              <a:t>μ</a:t>
            </a:r>
            <a:r>
              <a:rPr lang="en-US" dirty="0" smtClean="0"/>
              <a:t>s </a:t>
            </a:r>
            <a:r>
              <a:rPr lang="en-US" dirty="0" smtClean="0"/>
              <a:t>to 10 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upto</a:t>
            </a:r>
            <a:r>
              <a:rPr lang="en-US" dirty="0" smtClean="0">
                <a:sym typeface="Wingdings" panose="05000000000000000000" pitchFamily="2" charset="2"/>
              </a:rPr>
              <a:t> 20s spills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03252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 bwMode="auto">
          <a:xfrm>
            <a:off x="3756678" y="650805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D593B-EEC3-4626-83BE-4C8E8323B48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tune modulation for 300 MeV/u </a:t>
            </a:r>
            <a:r>
              <a:rPr lang="de-DE" sz="2400" b="1" dirty="0"/>
              <a:t>C</a:t>
            </a:r>
            <a:r>
              <a:rPr lang="de-DE" sz="2400" b="1" baseline="30000" dirty="0"/>
              <a:t>6</a:t>
            </a:r>
            <a:r>
              <a:rPr lang="de-DE" sz="2400" b="1" baseline="30000" dirty="0" smtClean="0"/>
              <a:t>+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307612"/>
            <a:ext cx="8435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err="1" smtClean="0"/>
              <a:t>Be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close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resonance</a:t>
            </a:r>
            <a:r>
              <a:rPr lang="de-DE" sz="1600" b="1" dirty="0" smtClean="0"/>
              <a:t>: </a:t>
            </a:r>
            <a:r>
              <a:rPr lang="de-DE" sz="1600" dirty="0" err="1" smtClean="0"/>
              <a:t>Always</a:t>
            </a:r>
            <a:r>
              <a:rPr lang="de-DE" sz="1600" dirty="0" smtClean="0"/>
              <a:t>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low</a:t>
            </a:r>
            <a:r>
              <a:rPr lang="de-DE" sz="1600" dirty="0"/>
              <a:t> </a:t>
            </a:r>
            <a:r>
              <a:rPr lang="de-DE" sz="1600" dirty="0" err="1"/>
              <a:t>sextupole</a:t>
            </a:r>
            <a:r>
              <a:rPr lang="de-DE" sz="1600" dirty="0"/>
              <a:t> </a:t>
            </a:r>
            <a:r>
              <a:rPr lang="de-DE" sz="1600" dirty="0" err="1" smtClean="0"/>
              <a:t>strength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beam </a:t>
            </a:r>
            <a:r>
              <a:rPr lang="de-DE" sz="1600" dirty="0" err="1" smtClean="0"/>
              <a:t>size</a:t>
            </a:r>
            <a:r>
              <a:rPr lang="de-DE" sz="1600" dirty="0" smtClean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possible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always</a:t>
            </a:r>
            <a:r>
              <a:rPr lang="de-DE" sz="1600" dirty="0"/>
              <a:t> </a:t>
            </a:r>
            <a:r>
              <a:rPr lang="de-DE" sz="1600" dirty="0" err="1"/>
              <a:t>start</a:t>
            </a:r>
            <a:r>
              <a:rPr lang="de-DE" sz="1600" dirty="0"/>
              <a:t> tune </a:t>
            </a:r>
            <a:r>
              <a:rPr lang="de-DE" sz="1600" dirty="0" err="1"/>
              <a:t>ramp</a:t>
            </a:r>
            <a:r>
              <a:rPr lang="de-DE" sz="1600" dirty="0"/>
              <a:t> </a:t>
            </a:r>
            <a:r>
              <a:rPr lang="de-DE" sz="1600" dirty="0" err="1"/>
              <a:t>close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 smtClean="0"/>
              <a:t>resonance</a:t>
            </a:r>
            <a:endParaRPr lang="de-DE" sz="16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dirty="0" err="1" smtClean="0"/>
              <a:t>Excitation</a:t>
            </a:r>
            <a:r>
              <a:rPr lang="de-DE" sz="1600" dirty="0" smtClean="0"/>
              <a:t> </a:t>
            </a:r>
            <a:r>
              <a:rPr lang="de-DE" sz="1600" dirty="0" err="1" smtClean="0"/>
              <a:t>method</a:t>
            </a:r>
            <a:r>
              <a:rPr lang="de-DE" sz="1600" dirty="0" smtClean="0"/>
              <a:t> was not </a:t>
            </a:r>
            <a:r>
              <a:rPr lang="de-DE" sz="1600" dirty="0" err="1" smtClean="0"/>
              <a:t>optimized</a:t>
            </a:r>
            <a:r>
              <a:rPr lang="de-DE" sz="1600" dirty="0"/>
              <a:t>:</a:t>
            </a:r>
            <a:r>
              <a:rPr lang="de-DE" sz="1600" dirty="0" smtClean="0"/>
              <a:t> </a:t>
            </a:r>
            <a:r>
              <a:rPr lang="de-DE" sz="1600" dirty="0" err="1"/>
              <a:t>S</a:t>
            </a:r>
            <a:r>
              <a:rPr lang="de-DE" sz="1600" dirty="0" err="1" smtClean="0"/>
              <a:t>ince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transit</a:t>
            </a:r>
            <a:r>
              <a:rPr lang="de-DE" sz="1600" dirty="0" smtClean="0"/>
              <a:t> time </a:t>
            </a:r>
            <a:r>
              <a:rPr lang="de-DE" sz="1600" dirty="0" err="1" smtClean="0"/>
              <a:t>spread</a:t>
            </a:r>
            <a:r>
              <a:rPr lang="de-DE" sz="1600" dirty="0" smtClean="0"/>
              <a:t> </a:t>
            </a:r>
            <a:r>
              <a:rPr lang="de-DE" sz="1600" dirty="0" err="1" smtClean="0"/>
              <a:t>evolves</a:t>
            </a:r>
            <a:r>
              <a:rPr lang="de-DE" sz="1600" dirty="0" smtClean="0"/>
              <a:t> (</a:t>
            </a:r>
            <a:r>
              <a:rPr lang="de-DE" sz="1600" dirty="0" err="1" smtClean="0"/>
              <a:t>increases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high) </a:t>
            </a:r>
            <a:r>
              <a:rPr lang="de-DE" sz="1600" dirty="0" err="1" smtClean="0"/>
              <a:t>based</a:t>
            </a:r>
            <a:r>
              <a:rPr lang="de-DE" sz="1600" dirty="0" smtClean="0"/>
              <a:t> on tune </a:t>
            </a:r>
            <a:r>
              <a:rPr lang="de-DE" sz="1600" dirty="0" err="1" smtClean="0"/>
              <a:t>ramp</a:t>
            </a:r>
            <a:r>
              <a:rPr lang="de-DE" sz="1600" dirty="0" smtClean="0"/>
              <a:t>, </a:t>
            </a:r>
            <a:r>
              <a:rPr lang="de-DE" sz="1600" b="1" u="sng" dirty="0" err="1" smtClean="0"/>
              <a:t>apply</a:t>
            </a:r>
            <a:r>
              <a:rPr lang="de-DE" sz="1600" b="1" u="sng" dirty="0" smtClean="0"/>
              <a:t> a </a:t>
            </a:r>
            <a:r>
              <a:rPr lang="de-DE" sz="1600" b="1" u="sng" dirty="0" err="1" smtClean="0"/>
              <a:t>decreasing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frequency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sweep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correlated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to</a:t>
            </a:r>
            <a:r>
              <a:rPr lang="de-DE" sz="1600" b="1" u="sng" dirty="0" smtClean="0"/>
              <a:t> tune </a:t>
            </a:r>
            <a:r>
              <a:rPr lang="de-DE" sz="1600" b="1" u="sng" dirty="0" err="1" smtClean="0"/>
              <a:t>ramp</a:t>
            </a:r>
            <a:endParaRPr lang="de-DE" sz="1600" b="1" u="sng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dirty="0" smtClean="0"/>
              <a:t>Even </a:t>
            </a:r>
            <a:r>
              <a:rPr lang="de-DE" sz="1600" dirty="0" err="1" smtClean="0"/>
              <a:t>when</a:t>
            </a:r>
            <a:r>
              <a:rPr lang="de-DE" sz="1600" dirty="0" smtClean="0"/>
              <a:t> </a:t>
            </a:r>
            <a:r>
              <a:rPr lang="de-DE" sz="1600" dirty="0" err="1" smtClean="0"/>
              <a:t>excitation</a:t>
            </a:r>
            <a:r>
              <a:rPr lang="de-DE" sz="1600" dirty="0" smtClean="0"/>
              <a:t> was not </a:t>
            </a:r>
            <a:r>
              <a:rPr lang="de-DE" sz="1600" u="sng" dirty="0" err="1" smtClean="0"/>
              <a:t>triggered</a:t>
            </a:r>
            <a:r>
              <a:rPr lang="de-DE" sz="1600" dirty="0" smtClean="0"/>
              <a:t>,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effects</a:t>
            </a:r>
            <a:r>
              <a:rPr lang="de-DE" sz="1600" dirty="0" smtClean="0"/>
              <a:t> </a:t>
            </a:r>
            <a:r>
              <a:rPr lang="de-DE" sz="1600" dirty="0" err="1" smtClean="0"/>
              <a:t>visible</a:t>
            </a:r>
            <a:r>
              <a:rPr lang="de-DE" sz="1600" dirty="0" smtClean="0"/>
              <a:t> on </a:t>
            </a:r>
            <a:r>
              <a:rPr lang="de-DE" sz="1600" dirty="0" err="1" smtClean="0"/>
              <a:t>the</a:t>
            </a:r>
            <a:r>
              <a:rPr lang="de-DE" sz="1600" dirty="0" smtClean="0"/>
              <a:t> normal </a:t>
            </a:r>
            <a:r>
              <a:rPr lang="de-DE" sz="1600" dirty="0" err="1" smtClean="0"/>
              <a:t>operation</a:t>
            </a:r>
            <a:endParaRPr lang="de-DE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2" y="1076961"/>
            <a:ext cx="4034913" cy="3013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88" y="1080664"/>
            <a:ext cx="4011927" cy="2996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37002" y="1774557"/>
            <a:ext cx="198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Introduced</a:t>
            </a:r>
            <a:r>
              <a:rPr lang="de-DE" dirty="0" smtClean="0"/>
              <a:t> </a:t>
            </a:r>
            <a:r>
              <a:rPr lang="de-DE" dirty="0" err="1" smtClean="0"/>
              <a:t>modulation</a:t>
            </a:r>
            <a:endParaRPr lang="de-DE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7048970" y="2097722"/>
            <a:ext cx="648072" cy="32316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5184068" y="2563163"/>
            <a:ext cx="1512168" cy="864096"/>
          </a:xfrm>
          <a:prstGeom prst="roundRect">
            <a:avLst/>
          </a:prstGeom>
          <a:noFill/>
          <a:ln w="31750" cap="flat" cmpd="sng" algn="ctr">
            <a:solidFill>
              <a:srgbClr val="000000">
                <a:alpha val="7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1408" y="1916832"/>
            <a:ext cx="143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Noise </a:t>
            </a:r>
            <a:r>
              <a:rPr lang="de-DE" dirty="0" err="1" smtClean="0"/>
              <a:t>reduction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3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229373"/>
            <a:ext cx="8435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err="1"/>
              <a:t>Be</a:t>
            </a:r>
            <a:r>
              <a:rPr lang="de-DE" sz="1600" b="1" dirty="0"/>
              <a:t> </a:t>
            </a:r>
            <a:r>
              <a:rPr lang="de-DE" sz="1600" b="1" dirty="0" err="1"/>
              <a:t>close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resonance</a:t>
            </a:r>
            <a:r>
              <a:rPr lang="de-DE" sz="1600" b="1" dirty="0"/>
              <a:t>: </a:t>
            </a:r>
            <a:r>
              <a:rPr lang="de-DE" sz="1600" dirty="0" err="1"/>
              <a:t>Always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low</a:t>
            </a:r>
            <a:r>
              <a:rPr lang="de-DE" sz="1600" dirty="0"/>
              <a:t> </a:t>
            </a:r>
            <a:r>
              <a:rPr lang="de-DE" sz="1600" dirty="0" err="1"/>
              <a:t>sextupole</a:t>
            </a:r>
            <a:r>
              <a:rPr lang="de-DE" sz="1600" dirty="0"/>
              <a:t> </a:t>
            </a:r>
            <a:r>
              <a:rPr lang="de-DE" sz="1600" dirty="0" err="1"/>
              <a:t>strength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beam </a:t>
            </a:r>
            <a:r>
              <a:rPr lang="de-DE" sz="1600" dirty="0" err="1"/>
              <a:t>size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possible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always</a:t>
            </a:r>
            <a:r>
              <a:rPr lang="de-DE" sz="1600" dirty="0"/>
              <a:t> </a:t>
            </a:r>
            <a:r>
              <a:rPr lang="de-DE" sz="1600" dirty="0" err="1"/>
              <a:t>start</a:t>
            </a:r>
            <a:r>
              <a:rPr lang="de-DE" sz="1600" dirty="0"/>
              <a:t> tune </a:t>
            </a:r>
            <a:r>
              <a:rPr lang="de-DE" sz="1600" dirty="0" err="1"/>
              <a:t>ramp</a:t>
            </a:r>
            <a:r>
              <a:rPr lang="de-DE" sz="1600" dirty="0"/>
              <a:t> </a:t>
            </a:r>
            <a:r>
              <a:rPr lang="de-DE" sz="1600" dirty="0" err="1"/>
              <a:t>close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 smtClean="0"/>
              <a:t>resonance</a:t>
            </a:r>
            <a:r>
              <a:rPr lang="de-DE" sz="1600" dirty="0" smtClean="0"/>
              <a:t> </a:t>
            </a:r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err="1" smtClean="0">
                <a:sym typeface="Wingdings" panose="05000000000000000000" pitchFamily="2" charset="2"/>
              </a:rPr>
              <a:t>done</a:t>
            </a:r>
            <a:endParaRPr lang="de-DE" sz="16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dirty="0" smtClean="0"/>
              <a:t>The </a:t>
            </a:r>
            <a:r>
              <a:rPr lang="de-DE" sz="1600" dirty="0" err="1" smtClean="0"/>
              <a:t>transit</a:t>
            </a:r>
            <a:r>
              <a:rPr lang="de-DE" sz="1600" dirty="0" smtClean="0"/>
              <a:t> time </a:t>
            </a:r>
            <a:r>
              <a:rPr lang="de-DE" sz="1600" dirty="0" err="1" smtClean="0"/>
              <a:t>spread</a:t>
            </a:r>
            <a:r>
              <a:rPr lang="de-DE" sz="1600" dirty="0" smtClean="0"/>
              <a:t> </a:t>
            </a:r>
            <a:r>
              <a:rPr lang="de-DE" sz="1600" dirty="0" err="1" smtClean="0"/>
              <a:t>evolves</a:t>
            </a:r>
            <a:r>
              <a:rPr lang="de-DE" sz="1600" dirty="0" smtClean="0"/>
              <a:t> (</a:t>
            </a:r>
            <a:r>
              <a:rPr lang="de-DE" sz="1600" dirty="0" err="1" smtClean="0"/>
              <a:t>increases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high) </a:t>
            </a:r>
            <a:r>
              <a:rPr lang="de-DE" sz="1600" dirty="0" err="1" smtClean="0"/>
              <a:t>based</a:t>
            </a:r>
            <a:r>
              <a:rPr lang="de-DE" sz="1600" dirty="0" smtClean="0"/>
              <a:t> on tune </a:t>
            </a:r>
            <a:r>
              <a:rPr lang="de-DE" sz="1600" dirty="0" err="1" smtClean="0"/>
              <a:t>ramp</a:t>
            </a:r>
            <a:r>
              <a:rPr lang="de-DE" sz="1600" dirty="0" smtClean="0"/>
              <a:t>, </a:t>
            </a:r>
            <a:r>
              <a:rPr lang="de-DE" sz="1600" b="1" u="sng" dirty="0" err="1" smtClean="0"/>
              <a:t>apply</a:t>
            </a:r>
            <a:r>
              <a:rPr lang="de-DE" sz="1600" b="1" u="sng" dirty="0" smtClean="0"/>
              <a:t> a </a:t>
            </a:r>
            <a:r>
              <a:rPr lang="de-DE" sz="1600" b="1" u="sng" dirty="0" err="1" smtClean="0"/>
              <a:t>frequency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sweep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correlated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to</a:t>
            </a:r>
            <a:r>
              <a:rPr lang="de-DE" sz="1600" b="1" u="sng" dirty="0" smtClean="0"/>
              <a:t> tune </a:t>
            </a:r>
            <a:r>
              <a:rPr lang="de-DE" sz="1600" b="1" u="sng" dirty="0" err="1" smtClean="0"/>
              <a:t>ramp</a:t>
            </a:r>
            <a:r>
              <a:rPr lang="de-DE" sz="1600" b="1" u="sng" dirty="0" smtClean="0"/>
              <a:t>. </a:t>
            </a:r>
            <a:r>
              <a:rPr lang="de-DE" sz="1600" b="1" u="sng" dirty="0" smtClean="0">
                <a:sym typeface="Wingdings" panose="05000000000000000000" pitchFamily="2" charset="2"/>
              </a:rPr>
              <a:t> </a:t>
            </a:r>
            <a:r>
              <a:rPr lang="de-DE" sz="1600" b="1" u="sng" dirty="0" err="1" smtClean="0">
                <a:sym typeface="Wingdings" panose="05000000000000000000" pitchFamily="2" charset="2"/>
              </a:rPr>
              <a:t>Triggered</a:t>
            </a:r>
            <a:r>
              <a:rPr lang="de-DE" sz="1600" b="1" u="sng" dirty="0" smtClean="0">
                <a:sym typeface="Wingdings" panose="05000000000000000000" pitchFamily="2" charset="2"/>
              </a:rPr>
              <a:t> linear </a:t>
            </a:r>
            <a:r>
              <a:rPr lang="de-DE" sz="1600" b="1" u="sng" dirty="0" err="1" smtClean="0">
                <a:sym typeface="Wingdings" panose="05000000000000000000" pitchFamily="2" charset="2"/>
              </a:rPr>
              <a:t>sweep</a:t>
            </a:r>
            <a:r>
              <a:rPr lang="de-DE" sz="1600" b="1" u="sng" dirty="0" smtClean="0">
                <a:sym typeface="Wingdings" panose="05000000000000000000" pitchFamily="2" charset="2"/>
              </a:rPr>
              <a:t> </a:t>
            </a:r>
            <a:r>
              <a:rPr lang="de-DE" sz="1600" b="1" u="sng" dirty="0" err="1" smtClean="0">
                <a:sym typeface="Wingdings" panose="05000000000000000000" pitchFamily="2" charset="2"/>
              </a:rPr>
              <a:t>applied</a:t>
            </a:r>
            <a:endParaRPr lang="de-DE" sz="1600" b="1" u="sng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dirty="0" smtClean="0"/>
              <a:t>Amplitude still not </a:t>
            </a:r>
            <a:r>
              <a:rPr lang="de-DE" sz="1600" dirty="0" err="1" smtClean="0"/>
              <a:t>optimized</a:t>
            </a:r>
            <a:r>
              <a:rPr lang="de-DE" sz="1600" dirty="0" smtClean="0"/>
              <a:t> (150 mA </a:t>
            </a:r>
            <a:r>
              <a:rPr lang="de-DE" sz="1600" dirty="0" err="1" smtClean="0"/>
              <a:t>applied</a:t>
            </a:r>
            <a:r>
              <a:rPr lang="de-DE" sz="1600" dirty="0" smtClean="0"/>
              <a:t> i.e. 15 </a:t>
            </a:r>
            <a:r>
              <a:rPr lang="de-DE" sz="1600" dirty="0" err="1" smtClean="0"/>
              <a:t>times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inherent</a:t>
            </a:r>
            <a:r>
              <a:rPr lang="de-DE" sz="1600" dirty="0" smtClean="0"/>
              <a:t> 600 Hz)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25" y="1119214"/>
            <a:ext cx="3828799" cy="2859634"/>
          </a:xfrm>
          <a:prstGeom prst="rect">
            <a:avLst/>
          </a:prstGeom>
        </p:spPr>
      </p:pic>
      <p:sp>
        <p:nvSpPr>
          <p:cNvPr id="13" name="Foliennummernplatzhalter 1"/>
          <p:cNvSpPr txBox="1">
            <a:spLocks/>
          </p:cNvSpPr>
          <p:nvPr/>
        </p:nvSpPr>
        <p:spPr bwMode="auto">
          <a:xfrm>
            <a:off x="3756678" y="650805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D593B-EEC3-4626-83BE-4C8E8323B48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modulation with 1.58 GeV/u Ag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45+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(HADES) beam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8819" y="1737682"/>
            <a:ext cx="198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Introduced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endParaRPr lang="de-DE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156176" y="2060847"/>
            <a:ext cx="1368152" cy="32316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5220072" y="2060848"/>
            <a:ext cx="1502846" cy="864096"/>
          </a:xfrm>
          <a:prstGeom prst="roundRect">
            <a:avLst/>
          </a:prstGeom>
          <a:noFill/>
          <a:ln w="31750" cap="flat" cmpd="sng" algn="ctr">
            <a:solidFill>
              <a:srgbClr val="000000">
                <a:alpha val="7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1414517"/>
            <a:ext cx="143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Noise </a:t>
            </a:r>
            <a:r>
              <a:rPr lang="de-DE" dirty="0" err="1" smtClean="0"/>
              <a:t>reduction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3" y="1119039"/>
            <a:ext cx="3671309" cy="2742009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43213" y="4292600"/>
            <a:ext cx="298450" cy="261938"/>
            <a:chOff x="1791" y="2704"/>
            <a:chExt cx="188" cy="165"/>
          </a:xfrm>
          <a:noFill/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91" y="2704"/>
              <a:ext cx="188" cy="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797" y="2711"/>
              <a:ext cx="175" cy="145"/>
            </a:xfrm>
            <a:custGeom>
              <a:avLst/>
              <a:gdLst>
                <a:gd name="T0" fmla="*/ 16 w 86"/>
                <a:gd name="T1" fmla="*/ 67 h 71"/>
                <a:gd name="T2" fmla="*/ 12 w 86"/>
                <a:gd name="T3" fmla="*/ 71 h 71"/>
                <a:gd name="T4" fmla="*/ 4 w 86"/>
                <a:gd name="T5" fmla="*/ 71 h 71"/>
                <a:gd name="T6" fmla="*/ 0 w 86"/>
                <a:gd name="T7" fmla="*/ 67 h 71"/>
                <a:gd name="T8" fmla="*/ 0 w 86"/>
                <a:gd name="T9" fmla="*/ 35 h 71"/>
                <a:gd name="T10" fmla="*/ 4 w 86"/>
                <a:gd name="T11" fmla="*/ 31 h 71"/>
                <a:gd name="T12" fmla="*/ 12 w 86"/>
                <a:gd name="T13" fmla="*/ 31 h 71"/>
                <a:gd name="T14" fmla="*/ 16 w 86"/>
                <a:gd name="T15" fmla="*/ 35 h 71"/>
                <a:gd name="T16" fmla="*/ 16 w 86"/>
                <a:gd name="T17" fmla="*/ 67 h 71"/>
                <a:gd name="T18" fmla="*/ 80 w 86"/>
                <a:gd name="T19" fmla="*/ 39 h 71"/>
                <a:gd name="T20" fmla="*/ 86 w 86"/>
                <a:gd name="T21" fmla="*/ 33 h 71"/>
                <a:gd name="T22" fmla="*/ 80 w 86"/>
                <a:gd name="T23" fmla="*/ 27 h 71"/>
                <a:gd name="T24" fmla="*/ 56 w 86"/>
                <a:gd name="T25" fmla="*/ 28 h 71"/>
                <a:gd name="T26" fmla="*/ 63 w 86"/>
                <a:gd name="T27" fmla="*/ 16 h 71"/>
                <a:gd name="T28" fmla="*/ 62 w 86"/>
                <a:gd name="T29" fmla="*/ 0 h 71"/>
                <a:gd name="T30" fmla="*/ 50 w 86"/>
                <a:gd name="T31" fmla="*/ 12 h 71"/>
                <a:gd name="T32" fmla="*/ 34 w 86"/>
                <a:gd name="T33" fmla="*/ 22 h 71"/>
                <a:gd name="T34" fmla="*/ 24 w 86"/>
                <a:gd name="T35" fmla="*/ 35 h 71"/>
                <a:gd name="T36" fmla="*/ 24 w 86"/>
                <a:gd name="T37" fmla="*/ 67 h 71"/>
                <a:gd name="T38" fmla="*/ 58 w 86"/>
                <a:gd name="T39" fmla="*/ 69 h 71"/>
                <a:gd name="T40" fmla="*/ 73 w 86"/>
                <a:gd name="T41" fmla="*/ 65 h 71"/>
                <a:gd name="T42" fmla="*/ 74 w 86"/>
                <a:gd name="T43" fmla="*/ 58 h 71"/>
                <a:gd name="T44" fmla="*/ 77 w 86"/>
                <a:gd name="T45" fmla="*/ 57 h 71"/>
                <a:gd name="T46" fmla="*/ 78 w 86"/>
                <a:gd name="T47" fmla="*/ 50 h 71"/>
                <a:gd name="T48" fmla="*/ 82 w 86"/>
                <a:gd name="T49" fmla="*/ 45 h 71"/>
                <a:gd name="T50" fmla="*/ 77 w 86"/>
                <a:gd name="T51" fmla="*/ 39 h 71"/>
                <a:gd name="T52" fmla="*/ 77 w 86"/>
                <a:gd name="T53" fmla="*/ 39 h 71"/>
                <a:gd name="T54" fmla="*/ 80 w 86"/>
                <a:gd name="T5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71">
                  <a:moveTo>
                    <a:pt x="16" y="67"/>
                  </a:moveTo>
                  <a:cubicBezTo>
                    <a:pt x="16" y="69"/>
                    <a:pt x="14" y="71"/>
                    <a:pt x="12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69"/>
                    <a:pt x="0" y="6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2" y="31"/>
                    <a:pt x="4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31"/>
                    <a:pt x="16" y="33"/>
                    <a:pt x="16" y="35"/>
                  </a:cubicBezTo>
                  <a:lnTo>
                    <a:pt x="16" y="67"/>
                  </a:lnTo>
                  <a:close/>
                  <a:moveTo>
                    <a:pt x="80" y="39"/>
                  </a:moveTo>
                  <a:cubicBezTo>
                    <a:pt x="84" y="39"/>
                    <a:pt x="86" y="36"/>
                    <a:pt x="86" y="33"/>
                  </a:cubicBezTo>
                  <a:cubicBezTo>
                    <a:pt x="86" y="30"/>
                    <a:pt x="84" y="27"/>
                    <a:pt x="80" y="27"/>
                  </a:cubicBezTo>
                  <a:cubicBezTo>
                    <a:pt x="65" y="27"/>
                    <a:pt x="70" y="29"/>
                    <a:pt x="56" y="28"/>
                  </a:cubicBezTo>
                  <a:cubicBezTo>
                    <a:pt x="56" y="28"/>
                    <a:pt x="57" y="22"/>
                    <a:pt x="63" y="16"/>
                  </a:cubicBezTo>
                  <a:cubicBezTo>
                    <a:pt x="70" y="10"/>
                    <a:pt x="67" y="0"/>
                    <a:pt x="62" y="0"/>
                  </a:cubicBezTo>
                  <a:cubicBezTo>
                    <a:pt x="56" y="0"/>
                    <a:pt x="55" y="8"/>
                    <a:pt x="50" y="12"/>
                  </a:cubicBezTo>
                  <a:cubicBezTo>
                    <a:pt x="48" y="14"/>
                    <a:pt x="41" y="14"/>
                    <a:pt x="34" y="22"/>
                  </a:cubicBezTo>
                  <a:cubicBezTo>
                    <a:pt x="27" y="28"/>
                    <a:pt x="28" y="27"/>
                    <a:pt x="24" y="35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40" y="71"/>
                    <a:pt x="58" y="69"/>
                  </a:cubicBezTo>
                  <a:cubicBezTo>
                    <a:pt x="69" y="68"/>
                    <a:pt x="71" y="66"/>
                    <a:pt x="73" y="65"/>
                  </a:cubicBezTo>
                  <a:cubicBezTo>
                    <a:pt x="74" y="63"/>
                    <a:pt x="75" y="61"/>
                    <a:pt x="74" y="58"/>
                  </a:cubicBezTo>
                  <a:cubicBezTo>
                    <a:pt x="75" y="58"/>
                    <a:pt x="76" y="58"/>
                    <a:pt x="77" y="57"/>
                  </a:cubicBezTo>
                  <a:cubicBezTo>
                    <a:pt x="78" y="55"/>
                    <a:pt x="79" y="53"/>
                    <a:pt x="78" y="50"/>
                  </a:cubicBezTo>
                  <a:cubicBezTo>
                    <a:pt x="80" y="50"/>
                    <a:pt x="82" y="48"/>
                    <a:pt x="82" y="45"/>
                  </a:cubicBezTo>
                  <a:cubicBezTo>
                    <a:pt x="82" y="42"/>
                    <a:pt x="80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8" y="39"/>
                    <a:pt x="79" y="39"/>
                    <a:pt x="8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6716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" y="980728"/>
            <a:ext cx="3741150" cy="2794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91" y="980728"/>
            <a:ext cx="3741149" cy="2794171"/>
          </a:xfrm>
          <a:prstGeom prst="rect">
            <a:avLst/>
          </a:prstGeom>
        </p:spPr>
      </p:pic>
      <p:sp>
        <p:nvSpPr>
          <p:cNvPr id="13" name="Foliennummernplatzhalter 1"/>
          <p:cNvSpPr txBox="1">
            <a:spLocks/>
          </p:cNvSpPr>
          <p:nvPr/>
        </p:nvSpPr>
        <p:spPr bwMode="auto">
          <a:xfrm>
            <a:off x="3756678" y="650805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D593B-EEC3-4626-83BE-4C8E8323B4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 modulation with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GeV/u Ag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(HADES) beam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15816" y="1699855"/>
            <a:ext cx="144016" cy="1224136"/>
          </a:xfrm>
          <a:prstGeom prst="rect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059832" y="2377813"/>
            <a:ext cx="1763646" cy="54762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7" y="3774004"/>
            <a:ext cx="6059016" cy="26304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36096" y="4939422"/>
            <a:ext cx="4096571" cy="584775"/>
          </a:xfrm>
          <a:prstGeom prst="rect">
            <a:avLst/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de-DE" sz="3200" dirty="0" err="1" smtClean="0"/>
              <a:t>Buy</a:t>
            </a:r>
            <a:r>
              <a:rPr lang="de-DE" sz="3200" dirty="0" smtClean="0"/>
              <a:t> 2 </a:t>
            </a:r>
            <a:r>
              <a:rPr lang="de-DE" sz="3200" dirty="0" err="1" smtClean="0"/>
              <a:t>get</a:t>
            </a:r>
            <a:r>
              <a:rPr lang="de-DE" sz="3200" dirty="0" smtClean="0"/>
              <a:t> 1 </a:t>
            </a:r>
            <a:r>
              <a:rPr lang="de-DE" sz="3200" dirty="0" err="1" smtClean="0"/>
              <a:t>free</a:t>
            </a:r>
            <a:r>
              <a:rPr lang="de-DE" sz="3200" dirty="0" smtClean="0"/>
              <a:t> </a:t>
            </a:r>
            <a:r>
              <a:rPr lang="de-DE" sz="3200" dirty="0" err="1" smtClean="0"/>
              <a:t>offer</a:t>
            </a:r>
            <a:r>
              <a:rPr lang="de-DE" sz="3200" dirty="0" smtClean="0"/>
              <a:t> !!</a:t>
            </a:r>
            <a:endParaRPr lang="de-D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91410" y="335932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 s </a:t>
            </a:r>
            <a:r>
              <a:rPr lang="de-DE" dirty="0" err="1" smtClean="0"/>
              <a:t>spills</a:t>
            </a:r>
            <a:endParaRPr lang="de-DE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843808" y="3717032"/>
            <a:ext cx="1152128" cy="32840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491880" y="3717032"/>
            <a:ext cx="571250" cy="9044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902908" y="3717032"/>
            <a:ext cx="304238" cy="10424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316679" y="3881236"/>
            <a:ext cx="220445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Translates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beam-time </a:t>
            </a:r>
            <a:r>
              <a:rPr lang="de-DE" dirty="0" err="1" smtClean="0"/>
              <a:t>days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47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HADES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Slow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2016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4744"/>
            <a:ext cx="6681123" cy="49640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827584" y="5805264"/>
            <a:ext cx="4320480" cy="432048"/>
          </a:xfrm>
          <a:prstGeom prst="ellips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1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FE element 127">
            <a:extLst>
              <a:ext uri="{FF2B5EF4-FFF2-40B4-BE49-F238E27FC236}">
                <a16:creationId xmlns:a16="http://schemas.microsoft.com/office/drawing/2014/main" id="{1B039163-D8E0-3840-806D-EB5E5512055F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0"/>
            <a:ext cx="5589270" cy="788144"/>
          </a:xfrm>
          <a:prstGeom prst="rect">
            <a:avLst/>
          </a:prstGeom>
        </p:spPr>
      </p:pic>
      <p:pic>
        <p:nvPicPr>
          <p:cNvPr id="43" name="PFE element 128">
            <a:extLst>
              <a:ext uri="{FF2B5EF4-FFF2-40B4-BE49-F238E27FC236}">
                <a16:creationId xmlns:a16="http://schemas.microsoft.com/office/drawing/2014/main" id="{9A79C633-94AF-A54F-B139-1A928FE7999B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498" y="6550789"/>
            <a:ext cx="749885" cy="368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EFA57-94E9-0A45-BA5D-AE783421CE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7239"/>
            <a:ext cx="9144000" cy="3863521"/>
          </a:xfrm>
          <a:prstGeom prst="rect">
            <a:avLst/>
          </a:prstGeom>
        </p:spPr>
      </p:pic>
      <p:sp>
        <p:nvSpPr>
          <p:cNvPr id="6" name="pfehide130" hidden="1">
            <a:extLst>
              <a:ext uri="{FF2B5EF4-FFF2-40B4-BE49-F238E27FC236}">
                <a16:creationId xmlns:a16="http://schemas.microsoft.com/office/drawing/2014/main" id="{4BEC59ED-61C2-6F47-836C-389D692BD7EB}"/>
              </a:ext>
            </a:extLst>
          </p:cNvPr>
          <p:cNvSpPr txBox="1"/>
          <p:nvPr/>
        </p:nvSpPr>
        <p:spPr>
          <a:xfrm>
            <a:off x="0" y="5531372"/>
            <a:ext cx="9144000" cy="55463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 anchorCtr="0">
            <a:normAutofit fontScale="92500"/>
          </a:bodyPr>
          <a:lstStyle>
            <a:defPPr>
              <a:defRPr lang="de-DE"/>
            </a:defPPr>
            <a:lvl1pPr marL="0"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rgbClr val="C00000"/>
                </a:solidFill>
              </a:rPr>
              <a:t>Wir bedanken uns herzlichst für die perfekte Zusammenarbeit!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136B6F-08CC-5941-85AC-0F228E6CBFF0}"/>
              </a:ext>
            </a:extLst>
          </p:cNvPr>
          <p:cNvGrpSpPr/>
          <p:nvPr/>
        </p:nvGrpSpPr>
        <p:grpSpPr>
          <a:xfrm>
            <a:off x="0" y="5535134"/>
            <a:ext cx="9144000" cy="547110"/>
            <a:chOff x="317500" y="317500"/>
            <a:chExt cx="9144000" cy="547110"/>
          </a:xfrm>
        </p:grpSpPr>
        <p:pic>
          <p:nvPicPr>
            <p:cNvPr id="45" name="PFE element 130">
              <a:extLst>
                <a:ext uri="{FF2B5EF4-FFF2-40B4-BE49-F238E27FC236}">
                  <a16:creationId xmlns:a16="http://schemas.microsoft.com/office/drawing/2014/main" id="{444C0D28-C875-694F-8F5E-10354DF9E933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9144000" cy="547110"/>
            </a:xfrm>
            <a:prstGeom prst="rect">
              <a:avLst/>
            </a:prstGeom>
          </p:spPr>
        </p:pic>
        <p:sp>
          <p:nvSpPr>
            <p:cNvPr id="46" name="Shape_19">
              <a:extLst>
                <a:ext uri="{FF2B5EF4-FFF2-40B4-BE49-F238E27FC236}">
                  <a16:creationId xmlns:a16="http://schemas.microsoft.com/office/drawing/2014/main" id="{27DF0776-2555-9740-8D3E-93D6A9531DEB}"/>
                </a:ext>
              </a:extLst>
            </p:cNvPr>
            <p:cNvSpPr/>
            <p:nvPr/>
          </p:nvSpPr>
          <p:spPr>
            <a:xfrm>
              <a:off x="317500" y="317500"/>
              <a:ext cx="9144000" cy="547110"/>
            </a:xfrm>
            <a:prstGeom prst="rect">
              <a:avLst/>
            </a:prstGeom>
            <a:solidFill>
              <a:srgbClr val="FDBB63">
                <a:alpha val="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36" name="pfehide131" hidden="1">
            <a:extLst>
              <a:ext uri="{FF2B5EF4-FFF2-40B4-BE49-F238E27FC236}">
                <a16:creationId xmlns:a16="http://schemas.microsoft.com/office/drawing/2014/main" id="{D80D2CE1-98F8-C34E-86EE-684B17A97485}"/>
              </a:ext>
            </a:extLst>
          </p:cNvPr>
          <p:cNvGrpSpPr/>
          <p:nvPr/>
        </p:nvGrpSpPr>
        <p:grpSpPr>
          <a:xfrm>
            <a:off x="319269" y="1645176"/>
            <a:ext cx="8226221" cy="3691097"/>
            <a:chOff x="319269" y="1645176"/>
            <a:chExt cx="8226221" cy="3691097"/>
          </a:xfrm>
        </p:grpSpPr>
        <p:pic>
          <p:nvPicPr>
            <p:cNvPr id="7" name="Picture 6" hidden="1">
              <a:extLst>
                <a:ext uri="{FF2B5EF4-FFF2-40B4-BE49-F238E27FC236}">
                  <a16:creationId xmlns:a16="http://schemas.microsoft.com/office/drawing/2014/main" id="{E76E6D2B-E09C-6F44-A72D-E297E611E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269" y="2528104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8" name="Picture 7" hidden="1">
              <a:extLst>
                <a:ext uri="{FF2B5EF4-FFF2-40B4-BE49-F238E27FC236}">
                  <a16:creationId xmlns:a16="http://schemas.microsoft.com/office/drawing/2014/main" id="{2E835AA7-ED87-2C4A-ADAE-CB4CB621F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760" y="2404830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9" name="Picture 8" hidden="1">
              <a:extLst>
                <a:ext uri="{FF2B5EF4-FFF2-40B4-BE49-F238E27FC236}">
                  <a16:creationId xmlns:a16="http://schemas.microsoft.com/office/drawing/2014/main" id="{A66850FE-8DC4-A844-A9F2-65C75C89F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029" y="2281556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0" name="Picture 9" hidden="1">
              <a:extLst>
                <a:ext uri="{FF2B5EF4-FFF2-40B4-BE49-F238E27FC236}">
                  <a16:creationId xmlns:a16="http://schemas.microsoft.com/office/drawing/2014/main" id="{C26C2567-E4F0-D741-91FA-8020587A9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4170" y="2299779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1" name="Picture 10" hidden="1">
              <a:extLst>
                <a:ext uri="{FF2B5EF4-FFF2-40B4-BE49-F238E27FC236}">
                  <a16:creationId xmlns:a16="http://schemas.microsoft.com/office/drawing/2014/main" id="{851004CA-3FF0-E345-8986-7839BF3F8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5052" y="2638149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2" name="Picture 11" hidden="1">
              <a:extLst>
                <a:ext uri="{FF2B5EF4-FFF2-40B4-BE49-F238E27FC236}">
                  <a16:creationId xmlns:a16="http://schemas.microsoft.com/office/drawing/2014/main" id="{3E3A841F-04E1-8646-B8AE-E390F0749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5811" y="2194728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3" name="Picture 12" hidden="1">
              <a:extLst>
                <a:ext uri="{FF2B5EF4-FFF2-40B4-BE49-F238E27FC236}">
                  <a16:creationId xmlns:a16="http://schemas.microsoft.com/office/drawing/2014/main" id="{8C16C17D-CB31-C248-9FD8-A7FA194F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1543" y="2528104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Picture 13" hidden="1">
              <a:extLst>
                <a:ext uri="{FF2B5EF4-FFF2-40B4-BE49-F238E27FC236}">
                  <a16:creationId xmlns:a16="http://schemas.microsoft.com/office/drawing/2014/main" id="{D836C506-26E7-B740-B3B8-D7FBBD2A3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9720" y="2311014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5" name="Picture 14" hidden="1">
              <a:extLst>
                <a:ext uri="{FF2B5EF4-FFF2-40B4-BE49-F238E27FC236}">
                  <a16:creationId xmlns:a16="http://schemas.microsoft.com/office/drawing/2014/main" id="{680DC194-E936-3846-A948-6DD5DC259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1586" y="2411950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6" name="Picture 15" hidden="1">
              <a:extLst>
                <a:ext uri="{FF2B5EF4-FFF2-40B4-BE49-F238E27FC236}">
                  <a16:creationId xmlns:a16="http://schemas.microsoft.com/office/drawing/2014/main" id="{98D55016-D9F2-3548-B084-95D239C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394" y="2551321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7" name="Picture 16" hidden="1">
              <a:extLst>
                <a:ext uri="{FF2B5EF4-FFF2-40B4-BE49-F238E27FC236}">
                  <a16:creationId xmlns:a16="http://schemas.microsoft.com/office/drawing/2014/main" id="{F19957FE-B503-7D44-A6E6-750102E90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1843" y="2428047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8" name="Picture 17" hidden="1">
              <a:extLst>
                <a:ext uri="{FF2B5EF4-FFF2-40B4-BE49-F238E27FC236}">
                  <a16:creationId xmlns:a16="http://schemas.microsoft.com/office/drawing/2014/main" id="{546C1AE7-2BB5-484C-BB04-9473794EA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8989" y="1645176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9" name="Picture 18" hidden="1">
              <a:extLst>
                <a:ext uri="{FF2B5EF4-FFF2-40B4-BE49-F238E27FC236}">
                  <a16:creationId xmlns:a16="http://schemas.microsoft.com/office/drawing/2014/main" id="{CEB1723D-C2C8-3F44-803B-D921D68D9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321" y="1838135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0" name="Picture 19" hidden="1">
              <a:extLst>
                <a:ext uri="{FF2B5EF4-FFF2-40B4-BE49-F238E27FC236}">
                  <a16:creationId xmlns:a16="http://schemas.microsoft.com/office/drawing/2014/main" id="{ADFB0B88-0E78-4D45-8D2C-3819C8AE0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7558" y="1783814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1" name="Picture 20" hidden="1">
              <a:extLst>
                <a:ext uri="{FF2B5EF4-FFF2-40B4-BE49-F238E27FC236}">
                  <a16:creationId xmlns:a16="http://schemas.microsoft.com/office/drawing/2014/main" id="{B0EEA3D2-FAC5-5F41-A6D6-8D5B4F06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062" y="2077695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2" name="Picture 21" hidden="1">
              <a:extLst>
                <a:ext uri="{FF2B5EF4-FFF2-40B4-BE49-F238E27FC236}">
                  <a16:creationId xmlns:a16="http://schemas.microsoft.com/office/drawing/2014/main" id="{C30241D6-4861-BE48-BC6A-A63EECF8F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0899" y="2015357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3" name="Picture 22" hidden="1">
              <a:extLst>
                <a:ext uri="{FF2B5EF4-FFF2-40B4-BE49-F238E27FC236}">
                  <a16:creationId xmlns:a16="http://schemas.microsoft.com/office/drawing/2014/main" id="{3B033248-FC52-694A-95E6-9FB0ABF68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5757" y="2346752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4" name="Picture 23" hidden="1">
              <a:extLst>
                <a:ext uri="{FF2B5EF4-FFF2-40B4-BE49-F238E27FC236}">
                  <a16:creationId xmlns:a16="http://schemas.microsoft.com/office/drawing/2014/main" id="{E7287F9C-D5E4-DA4E-A4D7-604958FE2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8335" y="2428047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5" name="Picture 24" hidden="1">
              <a:extLst>
                <a:ext uri="{FF2B5EF4-FFF2-40B4-BE49-F238E27FC236}">
                  <a16:creationId xmlns:a16="http://schemas.microsoft.com/office/drawing/2014/main" id="{ACEB6A5F-8EAE-F44C-BA5E-645DB5123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3884" y="2522262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6" name="Picture 25" hidden="1">
              <a:extLst>
                <a:ext uri="{FF2B5EF4-FFF2-40B4-BE49-F238E27FC236}">
                  <a16:creationId xmlns:a16="http://schemas.microsoft.com/office/drawing/2014/main" id="{AF60529E-FCF5-5041-88D8-9898E76B7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674" y="2525221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7" name="Picture 26" hidden="1">
              <a:extLst>
                <a:ext uri="{FF2B5EF4-FFF2-40B4-BE49-F238E27FC236}">
                  <a16:creationId xmlns:a16="http://schemas.microsoft.com/office/drawing/2014/main" id="{7B238B24-0B88-6044-A385-549E822A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6265" y="2603493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8" name="Picture 27" hidden="1">
              <a:extLst>
                <a:ext uri="{FF2B5EF4-FFF2-40B4-BE49-F238E27FC236}">
                  <a16:creationId xmlns:a16="http://schemas.microsoft.com/office/drawing/2014/main" id="{C9B7619E-603F-BC4D-B10B-B857E6850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3113" y="2543132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29" name="Picture 28" hidden="1">
              <a:extLst>
                <a:ext uri="{FF2B5EF4-FFF2-40B4-BE49-F238E27FC236}">
                  <a16:creationId xmlns:a16="http://schemas.microsoft.com/office/drawing/2014/main" id="{6B5FC375-E14D-394A-8D69-56FA51BB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8172" y="2573313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0" name="Picture 29" hidden="1">
              <a:extLst>
                <a:ext uri="{FF2B5EF4-FFF2-40B4-BE49-F238E27FC236}">
                  <a16:creationId xmlns:a16="http://schemas.microsoft.com/office/drawing/2014/main" id="{09BF231A-D833-A542-8D7B-3B2466B2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2586" y="2521025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1" name="Picture 30" hidden="1">
              <a:extLst>
                <a:ext uri="{FF2B5EF4-FFF2-40B4-BE49-F238E27FC236}">
                  <a16:creationId xmlns:a16="http://schemas.microsoft.com/office/drawing/2014/main" id="{DCF96110-FFC3-D14B-B40D-30C29CAD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832" y="2246900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2" name="Picture 31" hidden="1">
              <a:extLst>
                <a:ext uri="{FF2B5EF4-FFF2-40B4-BE49-F238E27FC236}">
                  <a16:creationId xmlns:a16="http://schemas.microsoft.com/office/drawing/2014/main" id="{10FA4DA7-78EA-1945-9925-97D9B8FB6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3368" y="2468737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3" name="Picture 32" hidden="1">
              <a:extLst>
                <a:ext uri="{FF2B5EF4-FFF2-40B4-BE49-F238E27FC236}">
                  <a16:creationId xmlns:a16="http://schemas.microsoft.com/office/drawing/2014/main" id="{FC16BE6B-6526-7140-A2B9-E3F945787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9887" y="2543132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4" name="Picture 33" hidden="1">
              <a:extLst>
                <a:ext uri="{FF2B5EF4-FFF2-40B4-BE49-F238E27FC236}">
                  <a16:creationId xmlns:a16="http://schemas.microsoft.com/office/drawing/2014/main" id="{92370E8A-FC81-8D4E-96E9-A4E6F550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7490" y="2703345"/>
              <a:ext cx="745603" cy="713186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35" name="TextBox 34" hidden="1">
              <a:extLst>
                <a:ext uri="{FF2B5EF4-FFF2-40B4-BE49-F238E27FC236}">
                  <a16:creationId xmlns:a16="http://schemas.microsoft.com/office/drawing/2014/main" id="{C5F062F7-05C2-C546-89AA-E7EE57213270}"/>
                </a:ext>
              </a:extLst>
            </p:cNvPr>
            <p:cNvSpPr txBox="1"/>
            <p:nvPr/>
          </p:nvSpPr>
          <p:spPr>
            <a:xfrm>
              <a:off x="2925024" y="4874608"/>
              <a:ext cx="3891322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none" lIns="91440" tIns="45720" rIns="91440" bIns="45720" rtlCol="0" anchor="t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2400" b="1" dirty="0">
                  <a:solidFill>
                    <a:srgbClr val="FAEB36"/>
                  </a:solidFill>
                </a:rPr>
                <a:t>Wir strahlen immer noch!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F93A93-E363-884C-BA8E-60F2F1EAF189}"/>
              </a:ext>
            </a:extLst>
          </p:cNvPr>
          <p:cNvGrpSpPr/>
          <p:nvPr/>
        </p:nvGrpSpPr>
        <p:grpSpPr>
          <a:xfrm>
            <a:off x="317580" y="1648589"/>
            <a:ext cx="8229600" cy="3684270"/>
            <a:chOff x="317500" y="317500"/>
            <a:chExt cx="8229600" cy="3684270"/>
          </a:xfrm>
        </p:grpSpPr>
        <p:pic>
          <p:nvPicPr>
            <p:cNvPr id="49" name="PFE element 131">
              <a:extLst>
                <a:ext uri="{FF2B5EF4-FFF2-40B4-BE49-F238E27FC236}">
                  <a16:creationId xmlns:a16="http://schemas.microsoft.com/office/drawing/2014/main" id="{C3E68142-CC80-7D45-89D7-F752F6210233}"/>
                </a:ext>
              </a:extLst>
            </p:cNvPr>
            <p:cNvPicPr>
              <a:picLocks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8229600" cy="3684270"/>
            </a:xfrm>
            <a:prstGeom prst="rect">
              <a:avLst/>
            </a:prstGeom>
          </p:spPr>
        </p:pic>
        <p:sp>
          <p:nvSpPr>
            <p:cNvPr id="50" name="Shape_20">
              <a:extLst>
                <a:ext uri="{FF2B5EF4-FFF2-40B4-BE49-F238E27FC236}">
                  <a16:creationId xmlns:a16="http://schemas.microsoft.com/office/drawing/2014/main" id="{F3A90BFD-AF61-7C41-8A11-870AB9335BA7}"/>
                </a:ext>
              </a:extLst>
            </p:cNvPr>
            <p:cNvSpPr/>
            <p:nvPr/>
          </p:nvSpPr>
          <p:spPr>
            <a:xfrm>
              <a:off x="317500" y="317500"/>
              <a:ext cx="8229600" cy="3684270"/>
            </a:xfrm>
            <a:prstGeom prst="rect">
              <a:avLst/>
            </a:prstGeom>
            <a:solidFill>
              <a:srgbClr val="FDBB63">
                <a:alpha val="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6699683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Quad-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Knock-out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44" name="Gerade Verbindung mit Pfeil 30"/>
          <p:cNvCxnSpPr/>
          <p:nvPr/>
        </p:nvCxnSpPr>
        <p:spPr bwMode="auto">
          <a:xfrm flipV="1">
            <a:off x="2427871" y="1384396"/>
            <a:ext cx="0" cy="12303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feld 32"/>
          <p:cNvSpPr txBox="1"/>
          <p:nvPr/>
        </p:nvSpPr>
        <p:spPr>
          <a:xfrm>
            <a:off x="1938679" y="1268760"/>
            <a:ext cx="57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ym typeface="Symbol"/>
              </a:rPr>
              <a:t>A</a:t>
            </a:r>
            <a:r>
              <a:rPr lang="de-DE" sz="1600" b="1" i="1" baseline="-25000" dirty="0" smtClean="0">
                <a:sym typeface="Symbol"/>
              </a:rPr>
              <a:t></a:t>
            </a:r>
            <a:endParaRPr lang="de-DE" sz="1600" b="1" i="1" dirty="0"/>
          </a:p>
        </p:txBody>
      </p:sp>
      <p:sp>
        <p:nvSpPr>
          <p:cNvPr id="46" name="Gleichschenkliges Dreieck 33"/>
          <p:cNvSpPr/>
          <p:nvPr/>
        </p:nvSpPr>
        <p:spPr bwMode="auto">
          <a:xfrm rot="10800000">
            <a:off x="1629321" y="1617528"/>
            <a:ext cx="1611535" cy="1006504"/>
          </a:xfrm>
          <a:prstGeom prst="triangle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feld 51"/>
          <p:cNvSpPr txBox="1"/>
          <p:nvPr/>
        </p:nvSpPr>
        <p:spPr>
          <a:xfrm>
            <a:off x="1043608" y="2082914"/>
            <a:ext cx="701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008000"/>
                </a:solidFill>
              </a:rPr>
              <a:t>stable</a:t>
            </a:r>
            <a:endParaRPr lang="de-DE" sz="1500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008000"/>
                </a:solidFill>
              </a:rPr>
              <a:t>beam</a:t>
            </a:r>
            <a:endParaRPr lang="de-DE" sz="1500" dirty="0">
              <a:solidFill>
                <a:srgbClr val="008000"/>
              </a:solidFill>
            </a:endParaRPr>
          </a:p>
        </p:txBody>
      </p:sp>
      <p:cxnSp>
        <p:nvCxnSpPr>
          <p:cNvPr id="48" name="Gerade Verbindung mit Pfeil 54"/>
          <p:cNvCxnSpPr/>
          <p:nvPr/>
        </p:nvCxnSpPr>
        <p:spPr bwMode="auto">
          <a:xfrm flipV="1">
            <a:off x="1362615" y="1912047"/>
            <a:ext cx="0" cy="2208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29"/>
          <p:cNvCxnSpPr/>
          <p:nvPr/>
        </p:nvCxnSpPr>
        <p:spPr bwMode="auto">
          <a:xfrm>
            <a:off x="1629321" y="2614746"/>
            <a:ext cx="175764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31"/>
          <p:cNvSpPr txBox="1"/>
          <p:nvPr/>
        </p:nvSpPr>
        <p:spPr>
          <a:xfrm>
            <a:off x="2807384" y="2595584"/>
            <a:ext cx="68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ym typeface="Symbol"/>
              </a:rPr>
              <a:t></a:t>
            </a:r>
            <a:r>
              <a:rPr lang="de-DE" sz="1600" b="1" i="1" dirty="0" smtClean="0">
                <a:sym typeface="Symbol"/>
              </a:rPr>
              <a:t>p</a:t>
            </a:r>
            <a:endParaRPr lang="de-DE" sz="1600" b="1" i="1" dirty="0"/>
          </a:p>
        </p:txBody>
      </p:sp>
      <p:sp>
        <p:nvSpPr>
          <p:cNvPr id="52" name="Textfeld 52"/>
          <p:cNvSpPr txBox="1"/>
          <p:nvPr/>
        </p:nvSpPr>
        <p:spPr>
          <a:xfrm>
            <a:off x="1043608" y="1434842"/>
            <a:ext cx="679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FF0000"/>
                </a:solidFill>
              </a:rPr>
              <a:t>extr</a:t>
            </a:r>
            <a:r>
              <a:rPr lang="de-DE" sz="15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FF0000"/>
                </a:solidFill>
              </a:rPr>
              <a:t>beam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53" name="Rechteck 38"/>
          <p:cNvSpPr/>
          <p:nvPr/>
        </p:nvSpPr>
        <p:spPr bwMode="auto">
          <a:xfrm>
            <a:off x="1812093" y="2082914"/>
            <a:ext cx="192081" cy="512670"/>
          </a:xfrm>
          <a:prstGeom prst="rect">
            <a:avLst/>
          </a:prstGeom>
          <a:solidFill>
            <a:srgbClr val="008000">
              <a:alpha val="35000"/>
            </a:srgbClr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" name="Gerade Verbindung mit Pfeil 21"/>
          <p:cNvCxnSpPr/>
          <p:nvPr/>
        </p:nvCxnSpPr>
        <p:spPr bwMode="auto">
          <a:xfrm>
            <a:off x="1931143" y="2708920"/>
            <a:ext cx="4821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0"/>
          <p:cNvCxnSpPr/>
          <p:nvPr/>
        </p:nvCxnSpPr>
        <p:spPr bwMode="auto">
          <a:xfrm flipV="1">
            <a:off x="6882718" y="1384396"/>
            <a:ext cx="0" cy="12303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feld 32"/>
          <p:cNvSpPr txBox="1"/>
          <p:nvPr/>
        </p:nvSpPr>
        <p:spPr>
          <a:xfrm>
            <a:off x="6393526" y="1268760"/>
            <a:ext cx="57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ym typeface="Symbol"/>
              </a:rPr>
              <a:t>A</a:t>
            </a:r>
            <a:r>
              <a:rPr lang="de-DE" sz="1600" b="1" i="1" baseline="-25000" dirty="0" smtClean="0">
                <a:sym typeface="Symbol"/>
              </a:rPr>
              <a:t></a:t>
            </a:r>
            <a:endParaRPr lang="de-DE" sz="1600" b="1" i="1" dirty="0"/>
          </a:p>
        </p:txBody>
      </p:sp>
      <p:sp>
        <p:nvSpPr>
          <p:cNvPr id="58" name="Gleichschenkliges Dreieck 33"/>
          <p:cNvSpPr/>
          <p:nvPr/>
        </p:nvSpPr>
        <p:spPr bwMode="auto">
          <a:xfrm rot="10800000">
            <a:off x="6084168" y="1617528"/>
            <a:ext cx="1611535" cy="1006504"/>
          </a:xfrm>
          <a:prstGeom prst="triangle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Textfeld 51"/>
          <p:cNvSpPr txBox="1"/>
          <p:nvPr/>
        </p:nvSpPr>
        <p:spPr>
          <a:xfrm>
            <a:off x="5498455" y="2082914"/>
            <a:ext cx="701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008000"/>
                </a:solidFill>
              </a:rPr>
              <a:t>stable</a:t>
            </a:r>
            <a:endParaRPr lang="de-DE" sz="1500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008000"/>
                </a:solidFill>
              </a:rPr>
              <a:t>beam</a:t>
            </a:r>
            <a:endParaRPr lang="de-DE" sz="1500" dirty="0">
              <a:solidFill>
                <a:srgbClr val="008000"/>
              </a:solidFill>
            </a:endParaRPr>
          </a:p>
        </p:txBody>
      </p:sp>
      <p:cxnSp>
        <p:nvCxnSpPr>
          <p:cNvPr id="60" name="Gerade Verbindung mit Pfeil 54"/>
          <p:cNvCxnSpPr/>
          <p:nvPr/>
        </p:nvCxnSpPr>
        <p:spPr bwMode="auto">
          <a:xfrm flipV="1">
            <a:off x="5817462" y="1912047"/>
            <a:ext cx="0" cy="2208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mit Pfeil 29"/>
          <p:cNvCxnSpPr/>
          <p:nvPr/>
        </p:nvCxnSpPr>
        <p:spPr bwMode="auto">
          <a:xfrm>
            <a:off x="6084168" y="2614746"/>
            <a:ext cx="175764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feld 31"/>
          <p:cNvSpPr txBox="1"/>
          <p:nvPr/>
        </p:nvSpPr>
        <p:spPr>
          <a:xfrm>
            <a:off x="7262231" y="2595584"/>
            <a:ext cx="68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ym typeface="Symbol"/>
              </a:rPr>
              <a:t></a:t>
            </a:r>
            <a:r>
              <a:rPr lang="de-DE" sz="1600" b="1" i="1" dirty="0" smtClean="0">
                <a:sym typeface="Symbol"/>
              </a:rPr>
              <a:t>p</a:t>
            </a:r>
            <a:endParaRPr lang="de-DE" sz="1600" b="1" i="1" dirty="0"/>
          </a:p>
        </p:txBody>
      </p:sp>
      <p:sp>
        <p:nvSpPr>
          <p:cNvPr id="63" name="Textfeld 52"/>
          <p:cNvSpPr txBox="1"/>
          <p:nvPr/>
        </p:nvSpPr>
        <p:spPr>
          <a:xfrm>
            <a:off x="5498455" y="1434842"/>
            <a:ext cx="679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500" dirty="0" err="1" smtClean="0">
                <a:solidFill>
                  <a:srgbClr val="FF0000"/>
                </a:solidFill>
              </a:rPr>
              <a:t>extr</a:t>
            </a:r>
            <a:r>
              <a:rPr lang="de-DE" sz="15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de-DE" sz="1500" dirty="0" smtClean="0">
                <a:solidFill>
                  <a:srgbClr val="FF0000"/>
                </a:solidFill>
              </a:rPr>
              <a:t>beam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64" name="Rechteck 38"/>
          <p:cNvSpPr/>
          <p:nvPr/>
        </p:nvSpPr>
        <p:spPr bwMode="auto">
          <a:xfrm>
            <a:off x="6266940" y="2082914"/>
            <a:ext cx="192081" cy="512670"/>
          </a:xfrm>
          <a:prstGeom prst="rect">
            <a:avLst/>
          </a:prstGeom>
          <a:solidFill>
            <a:srgbClr val="008000">
              <a:alpha val="35000"/>
            </a:srgbClr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Gerade Verbindung mit Pfeil 21"/>
          <p:cNvCxnSpPr/>
          <p:nvPr/>
        </p:nvCxnSpPr>
        <p:spPr bwMode="auto">
          <a:xfrm flipV="1">
            <a:off x="6372701" y="1644781"/>
            <a:ext cx="7536" cy="48797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Rectangle 67"/>
          <p:cNvSpPr/>
          <p:nvPr/>
        </p:nvSpPr>
        <p:spPr>
          <a:xfrm>
            <a:off x="6344871" y="98072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cs typeface="Times New Roman" panose="02020603050405020304" pitchFamily="18" charset="0"/>
              </a:rPr>
              <a:t>Knock-out</a:t>
            </a:r>
            <a:endParaRPr lang="de-DE" dirty="0"/>
          </a:p>
        </p:txBody>
      </p:sp>
      <p:sp>
        <p:nvSpPr>
          <p:cNvPr id="69" name="Rectangle 68"/>
          <p:cNvSpPr/>
          <p:nvPr/>
        </p:nvSpPr>
        <p:spPr>
          <a:xfrm>
            <a:off x="1700749" y="98072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cs typeface="Times New Roman" panose="02020603050405020304" pitchFamily="18" charset="0"/>
              </a:rPr>
              <a:t>Quad-</a:t>
            </a:r>
            <a:r>
              <a:rPr lang="de-DE" b="1" dirty="0" err="1">
                <a:cs typeface="Times New Roman" panose="02020603050405020304" pitchFamily="18" charset="0"/>
              </a:rPr>
              <a:t>driven</a:t>
            </a:r>
            <a:endParaRPr lang="de-DE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3601319" cy="235794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31181" y="5517232"/>
            <a:ext cx="414081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400" dirty="0" smtClean="0"/>
              <a:t>Transit time </a:t>
            </a:r>
            <a:r>
              <a:rPr lang="de-DE" sz="1400" dirty="0" err="1" smtClean="0"/>
              <a:t>spread</a:t>
            </a:r>
            <a:r>
              <a:rPr lang="de-DE" sz="1400" dirty="0" smtClean="0"/>
              <a:t> </a:t>
            </a:r>
            <a:r>
              <a:rPr lang="de-DE" sz="1400" dirty="0" err="1" smtClean="0"/>
              <a:t>increase</a:t>
            </a:r>
            <a:r>
              <a:rPr lang="de-DE" sz="1400" dirty="0" smtClean="0"/>
              <a:t> </a:t>
            </a:r>
            <a:r>
              <a:rPr lang="de-DE" sz="1400" dirty="0" err="1" smtClean="0"/>
              <a:t>towards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end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spill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improvement</a:t>
            </a:r>
            <a:r>
              <a:rPr lang="de-DE" sz="1400" dirty="0" smtClean="0"/>
              <a:t> </a:t>
            </a:r>
            <a:r>
              <a:rPr lang="de-DE" sz="1400" dirty="0" err="1" smtClean="0"/>
              <a:t>mechanism</a:t>
            </a:r>
            <a:endParaRPr lang="de-DE" sz="14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400" dirty="0" err="1" smtClean="0"/>
              <a:t>Similar</a:t>
            </a:r>
            <a:r>
              <a:rPr lang="de-DE" sz="1400" dirty="0" smtClean="0"/>
              <a:t> </a:t>
            </a:r>
            <a:r>
              <a:rPr lang="de-DE" sz="1400" dirty="0" err="1" smtClean="0"/>
              <a:t>trend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bunched</a:t>
            </a:r>
            <a:r>
              <a:rPr lang="de-DE" sz="1400" dirty="0" smtClean="0"/>
              <a:t> </a:t>
            </a:r>
            <a:r>
              <a:rPr lang="de-DE" sz="1400" dirty="0" err="1" smtClean="0"/>
              <a:t>beams</a:t>
            </a:r>
            <a:endParaRPr lang="de-DE" sz="14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4907476" y="5517232"/>
            <a:ext cx="40570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400" dirty="0" smtClean="0"/>
              <a:t>Fast </a:t>
            </a:r>
            <a:r>
              <a:rPr lang="de-DE" sz="1400" dirty="0" err="1" smtClean="0"/>
              <a:t>separatrix</a:t>
            </a:r>
            <a:r>
              <a:rPr lang="de-DE" sz="1400" dirty="0" smtClean="0"/>
              <a:t> </a:t>
            </a:r>
            <a:r>
              <a:rPr lang="de-DE" sz="1400" dirty="0" err="1" smtClean="0"/>
              <a:t>crossing</a:t>
            </a:r>
            <a:r>
              <a:rPr lang="de-DE" sz="1400" dirty="0" smtClean="0"/>
              <a:t> </a:t>
            </a:r>
            <a:r>
              <a:rPr lang="de-DE" sz="1400" dirty="0" err="1" smtClean="0"/>
              <a:t>towards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end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spill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improvement</a:t>
            </a:r>
            <a:r>
              <a:rPr lang="de-DE" sz="1400" dirty="0" smtClean="0"/>
              <a:t> </a:t>
            </a:r>
            <a:r>
              <a:rPr lang="de-DE" sz="1400" dirty="0" err="1" smtClean="0"/>
              <a:t>mechanism</a:t>
            </a:r>
            <a:endParaRPr lang="de-DE" sz="14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400" dirty="0" err="1" smtClean="0"/>
              <a:t>Excitation</a:t>
            </a:r>
            <a:r>
              <a:rPr lang="de-DE" sz="1400" dirty="0" smtClean="0"/>
              <a:t> </a:t>
            </a:r>
            <a:r>
              <a:rPr lang="de-DE" sz="1400" dirty="0" err="1" smtClean="0"/>
              <a:t>noise</a:t>
            </a:r>
            <a:r>
              <a:rPr lang="de-DE" sz="1400" dirty="0" smtClean="0"/>
              <a:t> </a:t>
            </a:r>
            <a:r>
              <a:rPr lang="de-DE" sz="1400" dirty="0" err="1" smtClean="0"/>
              <a:t>spectrum</a:t>
            </a:r>
            <a:r>
              <a:rPr lang="de-DE" sz="1400" dirty="0" smtClean="0"/>
              <a:t> </a:t>
            </a:r>
            <a:r>
              <a:rPr lang="de-DE" sz="1400" dirty="0" err="1" smtClean="0"/>
              <a:t>plays</a:t>
            </a:r>
            <a:r>
              <a:rPr lang="de-DE" sz="1400" dirty="0" smtClean="0"/>
              <a:t> an </a:t>
            </a:r>
            <a:r>
              <a:rPr lang="de-DE" sz="1400" dirty="0" err="1" smtClean="0"/>
              <a:t>important</a:t>
            </a:r>
            <a:r>
              <a:rPr lang="de-DE" sz="1400" dirty="0" smtClean="0"/>
              <a:t> </a:t>
            </a:r>
            <a:r>
              <a:rPr lang="de-DE" sz="1400" dirty="0" err="1" smtClean="0"/>
              <a:t>role</a:t>
            </a:r>
            <a:endParaRPr lang="de-DE" sz="1400" dirty="0" smtClean="0"/>
          </a:p>
        </p:txBody>
      </p:sp>
      <p:grpSp>
        <p:nvGrpSpPr>
          <p:cNvPr id="73" name="Group 72"/>
          <p:cNvGrpSpPr/>
          <p:nvPr/>
        </p:nvGrpSpPr>
        <p:grpSpPr>
          <a:xfrm>
            <a:off x="386881" y="3068960"/>
            <a:ext cx="3681063" cy="2262238"/>
            <a:chOff x="457200" y="1772816"/>
            <a:chExt cx="4037947" cy="2643828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772816"/>
              <a:ext cx="4037947" cy="2643828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3203848" y="1988840"/>
              <a:ext cx="100811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000" dirty="0" smtClean="0"/>
                <a:t>Spill Begin</a:t>
              </a:r>
            </a:p>
            <a:p>
              <a:pPr algn="l"/>
              <a:r>
                <a:rPr lang="de-DE" sz="1000" dirty="0" smtClean="0"/>
                <a:t>Spill End</a:t>
              </a:r>
              <a:endParaRPr lang="de-DE" sz="1000" dirty="0"/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2797274" y="2118414"/>
              <a:ext cx="36004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2805225" y="2341497"/>
              <a:ext cx="36004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8" name="TextBox 77"/>
          <p:cNvSpPr txBox="1"/>
          <p:nvPr/>
        </p:nvSpPr>
        <p:spPr>
          <a:xfrm>
            <a:off x="7337755" y="3263961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/>
              <a:t>Spill Begin</a:t>
            </a:r>
          </a:p>
          <a:p>
            <a:pPr algn="l"/>
            <a:r>
              <a:rPr lang="de-DE" sz="1000" dirty="0" smtClean="0"/>
              <a:t>Spill End</a:t>
            </a:r>
            <a:endParaRPr lang="de-DE" sz="1000" dirty="0"/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6931181" y="3393535"/>
            <a:ext cx="36004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6939132" y="3616618"/>
            <a:ext cx="36004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5720385" y="2594681"/>
            <a:ext cx="125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Transverse </a:t>
            </a:r>
            <a:r>
              <a:rPr lang="de-DE" sz="1400" dirty="0" err="1" smtClean="0"/>
              <a:t>Exciter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55"/>
              <p:cNvSpPr txBox="1"/>
              <p:nvPr/>
            </p:nvSpPr>
            <p:spPr>
              <a:xfrm>
                <a:off x="1744950" y="2718200"/>
                <a:ext cx="850585" cy="35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i="1" dirty="0" smtClean="0">
                    <a:solidFill>
                      <a:srgbClr val="333300"/>
                    </a:solidFill>
                    <a:sym typeface="Symbol"/>
                  </a:rPr>
                  <a:t>(t)</a:t>
                </a:r>
                <a:endParaRPr lang="de-DE" sz="1600" b="1" i="1" dirty="0">
                  <a:solidFill>
                    <a:srgbClr val="333300"/>
                  </a:solidFill>
                </a:endParaRPr>
              </a:p>
            </p:txBody>
          </p:sp>
        </mc:Choice>
        <mc:Fallback xmlns="">
          <p:sp>
            <p:nvSpPr>
              <p:cNvPr id="82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50" y="2718200"/>
                <a:ext cx="850585" cy="357214"/>
              </a:xfrm>
              <a:prstGeom prst="rect">
                <a:avLst/>
              </a:prstGeom>
              <a:blipFill>
                <a:blip r:embed="rId4"/>
                <a:stretch>
                  <a:fillRect t="-6897" b="-17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35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 bwMode="auto">
          <a:xfrm>
            <a:off x="3756678" y="650805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D593B-EEC3-4626-83BE-4C8E8323B48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Outlook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1" y="3369519"/>
                <a:ext cx="61300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Tune </a:t>
                </a:r>
                <a:r>
                  <a:rPr lang="de-DE" dirty="0" err="1"/>
                  <a:t>modulation</a:t>
                </a:r>
                <a:r>
                  <a:rPr lang="de-DE" dirty="0"/>
                  <a:t> at </a:t>
                </a:r>
                <a:r>
                  <a:rPr lang="de-DE" dirty="0" smtClean="0"/>
                  <a:t>3-5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               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 </a:t>
                </a:r>
                <a:r>
                  <a:rPr lang="de-DE" dirty="0" err="1" smtClean="0"/>
                  <a:t>inherent</a:t>
                </a:r>
                <a:r>
                  <a:rPr lang="de-DE" dirty="0" smtClean="0"/>
                  <a:t> </a:t>
                </a:r>
                <a:r>
                  <a:rPr lang="de-DE" dirty="0" err="1"/>
                  <a:t>noise</a:t>
                </a:r>
                <a:r>
                  <a:rPr lang="de-DE" dirty="0"/>
                  <a:t> </a:t>
                </a:r>
                <a:r>
                  <a:rPr lang="de-DE" dirty="0" smtClean="0">
                    <a:sym typeface="Wingdings" panose="05000000000000000000" pitchFamily="2" charset="2"/>
                  </a:rPr>
                  <a:t>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modulation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itself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suppressed</a:t>
                </a:r>
                <a:r>
                  <a:rPr lang="de-DE" dirty="0" smtClean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transit</a:t>
                </a:r>
                <a:r>
                  <a:rPr lang="de-DE" dirty="0"/>
                  <a:t> time </a:t>
                </a:r>
                <a:r>
                  <a:rPr lang="de-DE" dirty="0" err="1"/>
                  <a:t>spread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while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reducing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low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frequency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inherent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fluctuations</a:t>
                </a:r>
                <a:endParaRPr lang="de-DE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3369519"/>
                <a:ext cx="6130006" cy="923330"/>
              </a:xfrm>
              <a:prstGeom prst="rect">
                <a:avLst/>
              </a:prstGeom>
              <a:blipFill>
                <a:blip r:embed="rId2"/>
                <a:stretch>
                  <a:fillRect l="-596" t="-3974" b="-99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6900640" y="1320820"/>
            <a:ext cx="2195080" cy="369332"/>
          </a:xfrm>
          <a:prstGeom prst="rect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b="1" dirty="0" err="1">
                <a:sym typeface="Wingdings" panose="05000000000000000000" pitchFamily="2" charset="2"/>
              </a:rPr>
              <a:t>Disease</a:t>
            </a:r>
            <a:r>
              <a:rPr lang="de-DE" dirty="0">
                <a:sym typeface="Wingdings" panose="05000000000000000000" pitchFamily="2" charset="2"/>
              </a:rPr>
              <a:t> 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913872" y="2479925"/>
            <a:ext cx="2184924" cy="369332"/>
          </a:xfrm>
          <a:prstGeom prst="rect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b="1" dirty="0" err="1"/>
              <a:t>Increase</a:t>
            </a:r>
            <a:r>
              <a:rPr lang="de-DE" b="1" dirty="0"/>
              <a:t> </a:t>
            </a:r>
            <a:r>
              <a:rPr lang="de-DE" b="1" dirty="0" err="1" smtClean="0"/>
              <a:t>Immunity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913424" y="3583531"/>
            <a:ext cx="2195080" cy="369332"/>
          </a:xfrm>
          <a:prstGeom prst="rect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b="1" dirty="0" err="1"/>
              <a:t>Vaccination</a:t>
            </a:r>
            <a:r>
              <a:rPr lang="de-DE" dirty="0"/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515" y="570244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err="1">
                <a:sym typeface="Wingdings" panose="05000000000000000000" pitchFamily="2" charset="2"/>
              </a:rPr>
              <a:t>Investigations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knock-out </a:t>
            </a:r>
            <a:r>
              <a:rPr lang="de-DE" dirty="0" err="1">
                <a:sym typeface="Wingdings" panose="05000000000000000000" pitchFamily="2" charset="2"/>
              </a:rPr>
              <a:t>extraction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simulations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experiments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about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tune </a:t>
            </a:r>
            <a:r>
              <a:rPr lang="de-DE" dirty="0" err="1" smtClean="0">
                <a:sym typeface="Wingdings" panose="05000000000000000000" pitchFamily="2" charset="2"/>
              </a:rPr>
              <a:t>modulation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251521" y="1188780"/>
            <a:ext cx="5328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/>
              <a:t>fluctuations</a:t>
            </a:r>
            <a:r>
              <a:rPr lang="de-DE" dirty="0"/>
              <a:t> in Quadrupole power </a:t>
            </a:r>
            <a:r>
              <a:rPr lang="de-DE" dirty="0" err="1" smtClean="0"/>
              <a:t>supplies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difficult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improve</a:t>
            </a:r>
            <a:r>
              <a:rPr lang="de-DE" dirty="0">
                <a:sym typeface="Wingdings" panose="05000000000000000000" pitchFamily="2" charset="2"/>
              </a:rPr>
              <a:t> power </a:t>
            </a:r>
            <a:r>
              <a:rPr lang="de-DE" dirty="0" err="1">
                <a:sym typeface="Wingdings" panose="05000000000000000000" pitchFamily="2" charset="2"/>
              </a:rPr>
              <a:t>supplies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further</a:t>
            </a:r>
            <a:endParaRPr lang="de-DE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520" y="2229533"/>
                <a:ext cx="5184576" cy="1359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de-DE" dirty="0" err="1" smtClean="0"/>
                  <a:t>Optimization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extraction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settings</a:t>
                </a:r>
                <a:r>
                  <a:rPr lang="de-DE" dirty="0" smtClean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beam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inducing</a:t>
                </a:r>
                <a:r>
                  <a:rPr lang="de-DE" dirty="0" smtClean="0"/>
                  <a:t> </a:t>
                </a:r>
                <a:r>
                  <a:rPr lang="de-DE" dirty="0"/>
                  <a:t>a large </a:t>
                </a:r>
                <a:r>
                  <a:rPr lang="de-DE" dirty="0" err="1"/>
                  <a:t>transit</a:t>
                </a:r>
                <a:r>
                  <a:rPr lang="de-DE" dirty="0"/>
                  <a:t> time </a:t>
                </a:r>
                <a:r>
                  <a:rPr lang="de-DE" dirty="0" err="1"/>
                  <a:t>spread</a:t>
                </a:r>
                <a:r>
                  <a:rPr lang="de-DE" dirty="0"/>
                  <a:t> </a:t>
                </a:r>
                <a:r>
                  <a:rPr lang="de-DE" dirty="0" smtClean="0">
                    <a:sym typeface="Wingdings" panose="05000000000000000000" pitchFamily="2" charset="2"/>
                  </a:rPr>
                  <a:t>  </a:t>
                </a:r>
                <a:r>
                  <a:rPr lang="de-DE" dirty="0" err="1" smtClean="0"/>
                  <a:t>provides</a:t>
                </a:r>
                <a:r>
                  <a:rPr lang="de-DE" dirty="0" smtClean="0"/>
                  <a:t> ``</a:t>
                </a:r>
                <a:r>
                  <a:rPr lang="de-DE" dirty="0" err="1" smtClean="0"/>
                  <a:t>natural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suppression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fluctuations</a:t>
                </a:r>
                <a:endParaRPr lang="de-DE" dirty="0"/>
              </a:p>
              <a:p>
                <a:pPr algn="l"/>
                <a:r>
                  <a:rPr lang="de-DE" dirty="0" smtClean="0"/>
                  <a:t>   </a:t>
                </a:r>
                <a:endParaRPr lang="de-D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29533"/>
                <a:ext cx="5184576" cy="1359859"/>
              </a:xfrm>
              <a:prstGeom prst="rect">
                <a:avLst/>
              </a:prstGeom>
              <a:blipFill>
                <a:blip r:embed="rId3"/>
                <a:stretch>
                  <a:fillRect l="-705" t="-26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4658" y="5262346"/>
            <a:ext cx="879468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de-DE" b="1" dirty="0" err="1">
                <a:sym typeface="Wingdings" panose="05000000000000000000" pitchFamily="2" charset="2"/>
              </a:rPr>
              <a:t>Cure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feedback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system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3-4 kHz </a:t>
            </a:r>
            <a:r>
              <a:rPr lang="de-DE" dirty="0" err="1" smtClean="0">
                <a:sym typeface="Wingdings" panose="05000000000000000000" pitchFamily="2" charset="2"/>
              </a:rPr>
              <a:t>bandwidth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possible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delay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transit</a:t>
            </a:r>
            <a:r>
              <a:rPr lang="de-DE" dirty="0" smtClean="0">
                <a:sym typeface="Wingdings" panose="05000000000000000000" pitchFamily="2" charset="2"/>
              </a:rPr>
              <a:t> time)?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446917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Combine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feedback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system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coherent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components</a:t>
            </a:r>
            <a:r>
              <a:rPr lang="de-DE" dirty="0">
                <a:sym typeface="Wingdings" panose="05000000000000000000" pitchFamily="2" charset="2"/>
              </a:rPr>
              <a:t> at 600 Hz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1200 Hz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921999" y="4607677"/>
            <a:ext cx="2173720" cy="369332"/>
          </a:xfrm>
          <a:prstGeom prst="rect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b="1" dirty="0" err="1">
                <a:sym typeface="Wingdings" panose="05000000000000000000" pitchFamily="2" charset="2"/>
              </a:rPr>
              <a:t>Prevention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07043" y="3417853"/>
                <a:ext cx="890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</m:oMath>
                </a14:m>
                <a:r>
                  <a:rPr lang="de-DE" dirty="0" smtClean="0"/>
                  <a:t>= 5-15</a:t>
                </a:r>
                <a:endParaRPr lang="de-D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43" y="3417853"/>
                <a:ext cx="890180" cy="276999"/>
              </a:xfrm>
              <a:prstGeom prst="rect">
                <a:avLst/>
              </a:prstGeom>
              <a:blipFill>
                <a:blip r:embed="rId4"/>
                <a:stretch>
                  <a:fillRect l="-8219" t="-28889" r="-15753" b="-5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6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" y="1059806"/>
            <a:ext cx="3741150" cy="2794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91" y="1059806"/>
            <a:ext cx="3741149" cy="2794171"/>
          </a:xfrm>
          <a:prstGeom prst="rect">
            <a:avLst/>
          </a:prstGeom>
        </p:spPr>
      </p:pic>
      <p:sp>
        <p:nvSpPr>
          <p:cNvPr id="13" name="Foliennummernplatzhalter 1"/>
          <p:cNvSpPr txBox="1">
            <a:spLocks/>
          </p:cNvSpPr>
          <p:nvPr/>
        </p:nvSpPr>
        <p:spPr bwMode="auto">
          <a:xfrm>
            <a:off x="3756678" y="650805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D593B-EEC3-4626-83BE-4C8E8323B4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 modulation with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GeV/u Ag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(HADES) beam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15816" y="1699855"/>
            <a:ext cx="144016" cy="1224136"/>
          </a:xfrm>
          <a:prstGeom prst="rect">
            <a:avLst/>
          </a:prstGeom>
          <a:solidFill>
            <a:schemeClr val="accent1">
              <a:alpha val="31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059832" y="2456891"/>
            <a:ext cx="1763646" cy="54762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7" y="3877643"/>
            <a:ext cx="6059016" cy="26304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70653" y="4875635"/>
            <a:ext cx="3719287" cy="584775"/>
          </a:xfrm>
          <a:prstGeom prst="rect">
            <a:avLst/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de-DE" sz="3200" dirty="0" err="1" smtClean="0"/>
              <a:t>Buy</a:t>
            </a:r>
            <a:r>
              <a:rPr lang="de-DE" sz="3200" dirty="0" smtClean="0"/>
              <a:t> 4 </a:t>
            </a:r>
            <a:r>
              <a:rPr lang="de-DE" sz="3200" dirty="0" err="1" smtClean="0"/>
              <a:t>atleast</a:t>
            </a:r>
            <a:r>
              <a:rPr lang="de-DE" sz="3200" dirty="0" smtClean="0"/>
              <a:t> </a:t>
            </a:r>
            <a:r>
              <a:rPr lang="de-DE" sz="3200" dirty="0" err="1" smtClean="0"/>
              <a:t>get</a:t>
            </a:r>
            <a:r>
              <a:rPr lang="de-DE" sz="3200" dirty="0" smtClean="0"/>
              <a:t> 3 !!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33441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Coasting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Bunched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18" name="Gruppieren 466"/>
          <p:cNvGrpSpPr/>
          <p:nvPr/>
        </p:nvGrpSpPr>
        <p:grpSpPr>
          <a:xfrm>
            <a:off x="176611" y="3760392"/>
            <a:ext cx="8510189" cy="2708102"/>
            <a:chOff x="-54028" y="855710"/>
            <a:chExt cx="9011246" cy="3060391"/>
          </a:xfrm>
        </p:grpSpPr>
        <p:sp>
          <p:nvSpPr>
            <p:cNvPr id="19" name="TextBox 19"/>
            <p:cNvSpPr txBox="1"/>
            <p:nvPr/>
          </p:nvSpPr>
          <p:spPr>
            <a:xfrm>
              <a:off x="-54028" y="855710"/>
              <a:ext cx="3973009" cy="84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Bunched</a:t>
              </a:r>
              <a:r>
                <a:rPr lang="en-US" sz="1800" dirty="0" smtClean="0">
                  <a:latin typeface="+mj-lt"/>
                </a:rPr>
                <a:t> beam</a:t>
              </a:r>
              <a:r>
                <a:rPr lang="en-US" sz="1800" dirty="0">
                  <a:latin typeface="+mj-lt"/>
                </a:rPr>
                <a:t>:</a:t>
              </a:r>
              <a:r>
                <a:rPr lang="en-US" sz="1800" dirty="0" smtClean="0">
                  <a:latin typeface="+mj-lt"/>
                </a:rPr>
                <a:t> </a:t>
              </a:r>
              <a:r>
                <a:rPr lang="en-US" sz="1800" b="1" i="1" dirty="0"/>
                <a:t>T</a:t>
              </a:r>
              <a:r>
                <a:rPr lang="en-US" sz="1800" b="1" i="1" baseline="-25000" dirty="0"/>
                <a:t>m</a:t>
              </a:r>
              <a:r>
                <a:rPr lang="en-US" sz="1800" b="1" i="1" dirty="0"/>
                <a:t> </a:t>
              </a:r>
              <a:r>
                <a:rPr lang="en-US" sz="1800" dirty="0"/>
                <a:t>=11 µs, </a:t>
              </a:r>
              <a:r>
                <a:rPr lang="en-US" sz="1800" b="1" i="1" dirty="0" err="1" smtClean="0"/>
                <a:t>T</a:t>
              </a:r>
              <a:r>
                <a:rPr lang="en-US" b="1" i="1" baseline="-25000" dirty="0" err="1" smtClean="0"/>
                <a:t>bin</a:t>
              </a:r>
              <a:r>
                <a:rPr lang="en-US" sz="1800" b="1" i="1" baseline="-25000" dirty="0" smtClean="0"/>
                <a:t> </a:t>
              </a:r>
              <a:r>
                <a:rPr lang="en-US" sz="1800" dirty="0"/>
                <a:t>=10 </a:t>
              </a:r>
              <a:r>
                <a:rPr lang="en-US" sz="1800" dirty="0" err="1"/>
                <a:t>ms</a:t>
              </a:r>
              <a:endParaRPr lang="en-US" sz="1800" dirty="0">
                <a:latin typeface="+mj-lt"/>
              </a:endParaRPr>
            </a:p>
            <a:p>
              <a:endParaRPr lang="en-US" sz="1800" dirty="0">
                <a:latin typeface="+mj-lt"/>
              </a:endParaRPr>
            </a:p>
          </p:txBody>
        </p:sp>
        <p:grpSp>
          <p:nvGrpSpPr>
            <p:cNvPr id="20" name="Gruppieren 469"/>
            <p:cNvGrpSpPr/>
            <p:nvPr/>
          </p:nvGrpSpPr>
          <p:grpSpPr>
            <a:xfrm>
              <a:off x="4630445" y="1251805"/>
              <a:ext cx="3552394" cy="2664296"/>
              <a:chOff x="4908038" y="1097596"/>
              <a:chExt cx="3552394" cy="2664296"/>
            </a:xfrm>
          </p:grpSpPr>
          <p:pic>
            <p:nvPicPr>
              <p:cNvPr id="28" name="Picture 1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8038" y="1097596"/>
                <a:ext cx="3552394" cy="266429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9" name="Rectangle 21"/>
              <p:cNvSpPr/>
              <p:nvPr/>
            </p:nvSpPr>
            <p:spPr bwMode="auto">
              <a:xfrm>
                <a:off x="5962087" y="1153608"/>
                <a:ext cx="320181" cy="369332"/>
              </a:xfrm>
              <a:prstGeom prst="rect">
                <a:avLst/>
              </a:prstGeom>
              <a:solidFill>
                <a:srgbClr val="0000FF">
                  <a:alpha val="35000"/>
                </a:srgb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0" name="Rectangle 21"/>
              <p:cNvSpPr/>
              <p:nvPr/>
            </p:nvSpPr>
            <p:spPr bwMode="auto">
              <a:xfrm>
                <a:off x="7570061" y="1143401"/>
                <a:ext cx="320181" cy="369332"/>
              </a:xfrm>
              <a:prstGeom prst="rect">
                <a:avLst/>
              </a:prstGeom>
              <a:solidFill>
                <a:srgbClr val="006600">
                  <a:alpha val="35000"/>
                </a:srgb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21" name="Gruppieren 470"/>
            <p:cNvGrpSpPr/>
            <p:nvPr/>
          </p:nvGrpSpPr>
          <p:grpSpPr>
            <a:xfrm>
              <a:off x="575329" y="1215756"/>
              <a:ext cx="3577623" cy="2683217"/>
              <a:chOff x="444697" y="1111742"/>
              <a:chExt cx="3577623" cy="2683217"/>
            </a:xfrm>
          </p:grpSpPr>
          <p:pic>
            <p:nvPicPr>
              <p:cNvPr id="23" name="Picture 1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697" y="1111742"/>
                <a:ext cx="3577623" cy="268321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4" name="TextBox 21"/>
              <p:cNvSpPr txBox="1"/>
              <p:nvPr/>
            </p:nvSpPr>
            <p:spPr>
              <a:xfrm>
                <a:off x="1166449" y="2194657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+mj-lt"/>
                  </a:rPr>
                  <a:t>Start</a:t>
                </a:r>
                <a:endParaRPr lang="en-US" sz="1800" dirty="0">
                  <a:latin typeface="+mj-lt"/>
                </a:endParaRPr>
              </a:p>
            </p:txBody>
          </p:sp>
          <p:sp>
            <p:nvSpPr>
              <p:cNvPr id="25" name="TextBox 22"/>
              <p:cNvSpPr txBox="1"/>
              <p:nvPr/>
            </p:nvSpPr>
            <p:spPr>
              <a:xfrm>
                <a:off x="2744312" y="2204864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+mj-lt"/>
                  </a:rPr>
                  <a:t>End</a:t>
                </a:r>
                <a:endParaRPr lang="en-US" sz="1800" dirty="0">
                  <a:latin typeface="+mj-lt"/>
                </a:endParaRPr>
              </a:p>
            </p:txBody>
          </p:sp>
          <p:sp>
            <p:nvSpPr>
              <p:cNvPr id="26" name="Rectangle 21"/>
              <p:cNvSpPr/>
              <p:nvPr/>
            </p:nvSpPr>
            <p:spPr bwMode="auto">
              <a:xfrm>
                <a:off x="2942087" y="1186266"/>
                <a:ext cx="320181" cy="369332"/>
              </a:xfrm>
              <a:prstGeom prst="rect">
                <a:avLst/>
              </a:prstGeom>
              <a:solidFill>
                <a:srgbClr val="66CCFF">
                  <a:alpha val="35000"/>
                </a:srgb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Rectangle 21"/>
              <p:cNvSpPr/>
              <p:nvPr/>
            </p:nvSpPr>
            <p:spPr bwMode="auto">
              <a:xfrm>
                <a:off x="1342943" y="1215855"/>
                <a:ext cx="320181" cy="369332"/>
              </a:xfrm>
              <a:prstGeom prst="rect">
                <a:avLst/>
              </a:prstGeom>
              <a:solidFill>
                <a:srgbClr val="FF0000">
                  <a:alpha val="35000"/>
                </a:srgb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2" name="TextBox 19"/>
            <p:cNvSpPr txBox="1"/>
            <p:nvPr/>
          </p:nvSpPr>
          <p:spPr>
            <a:xfrm>
              <a:off x="4415743" y="855710"/>
              <a:ext cx="4541475" cy="398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Coasting</a:t>
              </a:r>
              <a:r>
                <a:rPr lang="en-US" sz="1800" dirty="0" smtClean="0">
                  <a:latin typeface="+mj-lt"/>
                </a:rPr>
                <a:t> beam</a:t>
              </a:r>
              <a:r>
                <a:rPr lang="en-US" sz="1800" dirty="0">
                  <a:latin typeface="+mj-lt"/>
                </a:rPr>
                <a:t>:</a:t>
              </a:r>
              <a:r>
                <a:rPr lang="en-US" sz="1800" dirty="0" smtClean="0">
                  <a:latin typeface="+mj-lt"/>
                </a:rPr>
                <a:t> </a:t>
              </a:r>
              <a:r>
                <a:rPr lang="en-US" sz="1800" b="1" i="1" dirty="0"/>
                <a:t>T</a:t>
              </a:r>
              <a:r>
                <a:rPr lang="en-US" sz="1800" b="1" i="1" baseline="-25000" dirty="0"/>
                <a:t>m</a:t>
              </a:r>
              <a:r>
                <a:rPr lang="en-US" sz="1800" b="1" i="1" dirty="0"/>
                <a:t> </a:t>
              </a:r>
              <a:r>
                <a:rPr lang="en-US" sz="1800" dirty="0"/>
                <a:t>=11 µs, </a:t>
              </a:r>
              <a:r>
                <a:rPr lang="en-US" sz="1800" b="1" i="1" dirty="0" err="1" smtClean="0"/>
                <a:t>T</a:t>
              </a:r>
              <a:r>
                <a:rPr lang="en-US" b="1" i="1" baseline="-25000" dirty="0" err="1" smtClean="0"/>
                <a:t>bin</a:t>
              </a:r>
              <a:r>
                <a:rPr lang="en-US" sz="1800" b="1" i="1" baseline="-25000" dirty="0" smtClean="0"/>
                <a:t> </a:t>
              </a:r>
              <a:r>
                <a:rPr lang="en-US" sz="1800" dirty="0"/>
                <a:t>=10 </a:t>
              </a:r>
              <a:r>
                <a:rPr lang="en-US" sz="1800" dirty="0" err="1"/>
                <a:t>ms</a:t>
              </a:r>
              <a:endParaRPr lang="en-US" sz="1800" dirty="0">
                <a:latin typeface="+mj-lt"/>
              </a:endParaRPr>
            </a:p>
          </p:txBody>
        </p:sp>
      </p:grpSp>
      <p:pic>
        <p:nvPicPr>
          <p:cNvPr id="31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 r="5375"/>
          <a:stretch/>
        </p:blipFill>
        <p:spPr>
          <a:xfrm>
            <a:off x="4463318" y="1068315"/>
            <a:ext cx="3492161" cy="27207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18"/>
          <p:cNvSpPr txBox="1"/>
          <p:nvPr/>
        </p:nvSpPr>
        <p:spPr>
          <a:xfrm>
            <a:off x="7176309" y="2073911"/>
            <a:ext cx="1973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Binning with 10 Hz </a:t>
            </a:r>
          </a:p>
          <a:p>
            <a:r>
              <a:rPr lang="en-US" sz="1600" dirty="0" smtClean="0">
                <a:latin typeface="+mj-lt"/>
              </a:rPr>
              <a:t>and 9 spill average</a:t>
            </a:r>
            <a:endParaRPr lang="en-US" sz="16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65015" y="613357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Same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settings</a:t>
            </a:r>
            <a:endParaRPr lang="de-DE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3715014" y="6036446"/>
            <a:ext cx="14560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004475"/>
            <a:ext cx="2570384" cy="27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04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Coasting vs bunched beam for event rates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6236" y="2400213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Coasting</a:t>
            </a:r>
            <a:r>
              <a:rPr lang="de-DE" b="1" dirty="0" smtClean="0"/>
              <a:t> beam </a:t>
            </a:r>
            <a:r>
              <a:rPr lang="de-DE" b="1" dirty="0" err="1" smtClean="0"/>
              <a:t>extraction</a:t>
            </a:r>
            <a:endParaRPr lang="de-DE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529701" y="2411596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Bunched</a:t>
            </a:r>
            <a:r>
              <a:rPr lang="de-DE" b="1" dirty="0" smtClean="0"/>
              <a:t> beam </a:t>
            </a:r>
            <a:r>
              <a:rPr lang="de-DE" b="1" dirty="0" err="1" smtClean="0"/>
              <a:t>extraction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9613" y="4065185"/>
                <a:ext cx="3390672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Condition for maximum event rate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𝒓𝒂𝒕𝒆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𝒅𝒆𝒕</m:t>
                        </m:r>
                      </m:sub>
                    </m:sSub>
                  </m:oMath>
                </a14:m>
                <a:r>
                  <a:rPr lang="de-DE" dirty="0" smtClean="0"/>
                  <a:t> = 1</a:t>
                </a:r>
                <a:endParaRPr lang="de-D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13" y="4065185"/>
                <a:ext cx="3390672" cy="784830"/>
              </a:xfrm>
              <a:prstGeom prst="rect">
                <a:avLst/>
              </a:prstGeom>
              <a:blipFill>
                <a:blip r:embed="rId2"/>
                <a:stretch>
                  <a:fillRect l="-1439" t="-4651" r="-1079" b="-116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59169" y="3212976"/>
            <a:ext cx="3343648" cy="576064"/>
          </a:xfrm>
          <a:prstGeom prst="rect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27891" y="3794357"/>
            <a:ext cx="381642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4731833" y="3784090"/>
            <a:ext cx="3960440" cy="49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5111767" y="3208026"/>
            <a:ext cx="772194" cy="504056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254807" y="3304037"/>
            <a:ext cx="476480" cy="336037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027977" y="3208026"/>
            <a:ext cx="772194" cy="504056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171017" y="3304037"/>
            <a:ext cx="476480" cy="336037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911967" y="3208026"/>
            <a:ext cx="772194" cy="504056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055007" y="3304037"/>
            <a:ext cx="476480" cy="336037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776063" y="3208026"/>
            <a:ext cx="772194" cy="504056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919103" y="3304037"/>
            <a:ext cx="476480" cy="336037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947857" y="3244506"/>
            <a:ext cx="374441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947857" y="2708920"/>
            <a:ext cx="0" cy="122413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 flipV="1">
            <a:off x="543915" y="2697286"/>
            <a:ext cx="0" cy="122413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03470" y="5050476"/>
                <a:ext cx="3703074" cy="1404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GB" dirty="0" smtClean="0"/>
                  <a:t>Bunched beam </a:t>
                </a:r>
                <a:r>
                  <a:rPr lang="de-DE" dirty="0" err="1" smtClean="0"/>
                  <a:t>trades</a:t>
                </a:r>
                <a:r>
                  <a:rPr lang="de-DE" dirty="0"/>
                  <a:t>-</a:t>
                </a:r>
                <a:r>
                  <a:rPr lang="de-DE" dirty="0" smtClean="0"/>
                  <a:t>off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de-DE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de-DE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𝒓𝒇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𝒓𝒇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𝒅𝒆𝒕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de-DE" dirty="0" err="1"/>
                  <a:t>I</a:t>
                </a:r>
                <a:r>
                  <a:rPr lang="de-DE" dirty="0" err="1" smtClean="0"/>
                  <a:t>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𝒅𝒆𝒕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𝒓𝒇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:r>
                  <a:rPr lang="de-DE" dirty="0" err="1" smtClean="0"/>
                  <a:t>coasting</a:t>
                </a:r>
                <a:r>
                  <a:rPr lang="de-DE" dirty="0" smtClean="0"/>
                  <a:t> beam </a:t>
                </a:r>
                <a:r>
                  <a:rPr lang="de-DE" dirty="0" err="1" smtClean="0"/>
                  <a:t>condition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applies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470" y="5050476"/>
                <a:ext cx="3703074" cy="1404423"/>
              </a:xfrm>
              <a:prstGeom prst="rect">
                <a:avLst/>
              </a:prstGeom>
              <a:blipFill>
                <a:blip r:embed="rId3"/>
                <a:stretch>
                  <a:fillRect l="-1153" t="-2165" b="-56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199" y="1096932"/>
                <a:ext cx="7938384" cy="672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b="1" dirty="0" smtClean="0"/>
                  <a:t>Important terms</a:t>
                </a:r>
                <a:r>
                  <a:rPr lang="en-GB" dirty="0" smtClean="0"/>
                  <a:t>: Mean extraction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𝒓𝒂𝒕𝒆</m:t>
                        </m:r>
                      </m:sub>
                    </m:sSub>
                  </m:oMath>
                </a14:m>
                <a:r>
                  <a:rPr lang="en-GB" dirty="0" smtClean="0"/>
                  <a:t>  ;  Max-to-mean ratio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 smtClean="0"/>
                  <a:t> ; Detector time resolution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𝒅𝒆𝒕</m:t>
                        </m:r>
                      </m:sub>
                    </m:sSub>
                  </m:oMath>
                </a14:m>
                <a:r>
                  <a:rPr lang="en-GB" dirty="0" smtClean="0"/>
                  <a:t>; Time </a:t>
                </a:r>
                <a:r>
                  <a:rPr lang="en-GB" dirty="0"/>
                  <a:t>between bunches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𝒓𝒇</m:t>
                        </m:r>
                      </m:sub>
                    </m:sSub>
                  </m:oMath>
                </a14:m>
                <a:r>
                  <a:rPr lang="en-GB" dirty="0" smtClean="0"/>
                  <a:t> ; Bunching factor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𝒂𝒗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096932"/>
                <a:ext cx="7938384" cy="672556"/>
              </a:xfrm>
              <a:prstGeom prst="rect">
                <a:avLst/>
              </a:prstGeom>
              <a:blipFill>
                <a:blip r:embed="rId4"/>
                <a:stretch>
                  <a:fillRect l="-614" t="-5455"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32051" y="4063004"/>
                <a:ext cx="3448380" cy="82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Condition for maximum event rate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𝒓𝒂𝒕𝒆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𝒓𝒇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= 1</a:t>
                </a:r>
                <a:endParaRPr lang="de-D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051" y="4063004"/>
                <a:ext cx="3448380" cy="824200"/>
              </a:xfrm>
              <a:prstGeom prst="rect">
                <a:avLst/>
              </a:prstGeom>
              <a:blipFill>
                <a:blip r:embed="rId5"/>
                <a:stretch>
                  <a:fillRect l="-353" t="-4444" r="-353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7040" y="5013176"/>
                <a:ext cx="3703074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GB" dirty="0" smtClean="0"/>
                  <a:t>Improvement in coasting beam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proportionally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increases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𝒓𝒂𝒕𝒆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algn="l"/>
                <a:endParaRPr lang="de-DE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0" y="5013176"/>
                <a:ext cx="3703074" cy="1061829"/>
              </a:xfrm>
              <a:prstGeom prst="rect">
                <a:avLst/>
              </a:prstGeom>
              <a:blipFill>
                <a:blip r:embed="rId6"/>
                <a:stretch>
                  <a:fillRect l="-1153" t="-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11760" y="1907098"/>
            <a:ext cx="424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une       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synchrotron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6200000">
                <a:off x="4516967" y="3348229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16967" y="3348229"/>
                <a:ext cx="404598" cy="369332"/>
              </a:xfrm>
              <a:prstGeom prst="rect">
                <a:avLst/>
              </a:prstGeom>
              <a:blipFill>
                <a:blip r:embed="rId7"/>
                <a:stretch>
                  <a:fillRect r="-11667" b="-14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5341" y="2968749"/>
                <a:ext cx="6664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41" y="2968749"/>
                <a:ext cx="666464" cy="369332"/>
              </a:xfrm>
              <a:prstGeom prst="rect">
                <a:avLst/>
              </a:prstGeom>
              <a:blipFill>
                <a:blip r:embed="rId8"/>
                <a:stretch>
                  <a:fillRect l="-917"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6200000">
                <a:off x="122031" y="3382535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2031" y="3382535"/>
                <a:ext cx="404598" cy="369332"/>
              </a:xfrm>
              <a:prstGeom prst="rect">
                <a:avLst/>
              </a:prstGeom>
              <a:blipFill>
                <a:blip r:embed="rId9"/>
                <a:stretch>
                  <a:fillRect r="-11667" b="-30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60121" y="2972220"/>
                <a:ext cx="6664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21" y="2972220"/>
                <a:ext cx="666464" cy="369332"/>
              </a:xfrm>
              <a:prstGeom prst="rect">
                <a:avLst/>
              </a:prstGeom>
              <a:blipFill>
                <a:blip r:embed="rId10"/>
                <a:stretch>
                  <a:fillRect l="-909" b="-1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30277" y="1907098"/>
                <a:ext cx="5969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277" y="1907098"/>
                <a:ext cx="596958" cy="369332"/>
              </a:xfrm>
              <a:prstGeom prst="rect">
                <a:avLst/>
              </a:prstGeom>
              <a:blipFill>
                <a:blip r:embed="rId11"/>
                <a:stretch>
                  <a:fillRect l="-3061"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7040" y="3745106"/>
            <a:ext cx="27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32" name="TextBox 31"/>
          <p:cNvSpPr txBox="1"/>
          <p:nvPr/>
        </p:nvSpPr>
        <p:spPr>
          <a:xfrm>
            <a:off x="3491880" y="373781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s+C</a:t>
            </a:r>
            <a:endParaRPr lang="de-DE" dirty="0"/>
          </a:p>
        </p:txBody>
      </p:sp>
      <p:sp>
        <p:nvSpPr>
          <p:cNvPr id="33" name="TextBox 32"/>
          <p:cNvSpPr txBox="1"/>
          <p:nvPr/>
        </p:nvSpPr>
        <p:spPr>
          <a:xfrm>
            <a:off x="5040033" y="3751268"/>
            <a:ext cx="27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34" name="TextBox 33"/>
          <p:cNvSpPr txBox="1"/>
          <p:nvPr/>
        </p:nvSpPr>
        <p:spPr>
          <a:xfrm>
            <a:off x="7954873" y="373781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s+C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163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756678" y="6508058"/>
            <a:ext cx="2133600" cy="476250"/>
          </a:xfrm>
        </p:spPr>
        <p:txBody>
          <a:bodyPr/>
          <a:lstStyle/>
          <a:p>
            <a:pPr>
              <a:defRPr/>
            </a:pPr>
            <a:fld id="{852D593B-EEC3-4626-83BE-4C8E8323B48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2919424" y="2069235"/>
            <a:ext cx="1398363" cy="1480325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1353931" y="849324"/>
            <a:ext cx="55042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anose="02020603050405020304" pitchFamily="18" charset="0"/>
              </a:rPr>
              <a:t>Horizontal phase space at electrostatic septum 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3610842" y="1277147"/>
            <a:ext cx="0" cy="29523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40"/>
          <p:cNvCxnSpPr/>
          <p:nvPr/>
        </p:nvCxnSpPr>
        <p:spPr bwMode="auto">
          <a:xfrm>
            <a:off x="1227236" y="2802918"/>
            <a:ext cx="4500500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6"/>
          <p:cNvSpPr txBox="1"/>
          <p:nvPr/>
        </p:nvSpPr>
        <p:spPr>
          <a:xfrm>
            <a:off x="5364088" y="2780928"/>
            <a:ext cx="491053" cy="36979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cs typeface="Times New Roman" panose="02020603050405020304" pitchFamily="18" charset="0"/>
              </a:rPr>
              <a:t>x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43" name="TextBox 6"/>
          <p:cNvSpPr txBox="1"/>
          <p:nvPr/>
        </p:nvSpPr>
        <p:spPr>
          <a:xfrm>
            <a:off x="3324124" y="1142469"/>
            <a:ext cx="562897" cy="36979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cs typeface="Times New Roman" panose="02020603050405020304" pitchFamily="18" charset="0"/>
              </a:rPr>
              <a:t>x’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17" name="Gleichschenkliges Dreieck 16"/>
          <p:cNvSpPr/>
          <p:nvPr/>
        </p:nvSpPr>
        <p:spPr bwMode="auto">
          <a:xfrm rot="6250459">
            <a:off x="2855052" y="1768076"/>
            <a:ext cx="2388711" cy="2350420"/>
          </a:xfrm>
          <a:prstGeom prst="triangle">
            <a:avLst/>
          </a:prstGeom>
          <a:noFill/>
          <a:ln w="444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 flipV="1">
            <a:off x="1264404" y="1987015"/>
            <a:ext cx="0" cy="2506018"/>
          </a:xfrm>
          <a:prstGeom prst="line">
            <a:avLst/>
          </a:prstGeom>
          <a:solidFill>
            <a:schemeClr val="accent1"/>
          </a:solidFill>
          <a:ln w="1206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836490" y="2264995"/>
            <a:ext cx="3960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mit Pfeil 52"/>
          <p:cNvCxnSpPr/>
          <p:nvPr/>
        </p:nvCxnSpPr>
        <p:spPr bwMode="auto">
          <a:xfrm flipH="1">
            <a:off x="1325697" y="2264995"/>
            <a:ext cx="42366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6"/>
          <p:cNvSpPr txBox="1"/>
          <p:nvPr/>
        </p:nvSpPr>
        <p:spPr>
          <a:xfrm>
            <a:off x="644304" y="1616923"/>
            <a:ext cx="1848979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err="1" smtClean="0">
                <a:solidFill>
                  <a:srgbClr val="993300"/>
                </a:solidFill>
                <a:cs typeface="Times New Roman" panose="02020603050405020304" pitchFamily="18" charset="0"/>
              </a:rPr>
              <a:t>ele</a:t>
            </a:r>
            <a:r>
              <a:rPr lang="en-US" b="1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.-stat. septum</a:t>
            </a:r>
            <a:endParaRPr lang="en-US" b="1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TextBox 6"/>
          <p:cNvSpPr txBox="1"/>
          <p:nvPr/>
        </p:nvSpPr>
        <p:spPr>
          <a:xfrm>
            <a:off x="1394407" y="2287324"/>
            <a:ext cx="112579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cs typeface="Times New Roman" panose="02020603050405020304" pitchFamily="18" charset="0"/>
              </a:rPr>
              <a:t>thickness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744350" y="2943286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2687180" y="3199600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2627784" y="3408710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2574694" y="3608192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2351808" y="3805470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1931558" y="3920603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1497266" y="4038741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" name="Gerade Verbindung 48"/>
          <p:cNvCxnSpPr/>
          <p:nvPr/>
        </p:nvCxnSpPr>
        <p:spPr bwMode="auto">
          <a:xfrm flipH="1">
            <a:off x="349843" y="3813503"/>
            <a:ext cx="2267669" cy="6795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Ellipse 64"/>
          <p:cNvSpPr/>
          <p:nvPr/>
        </p:nvSpPr>
        <p:spPr bwMode="auto">
          <a:xfrm>
            <a:off x="710405" y="4270007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Geschweifte Klammer rechts 68"/>
          <p:cNvSpPr/>
          <p:nvPr/>
        </p:nvSpPr>
        <p:spPr bwMode="auto">
          <a:xfrm rot="5400000">
            <a:off x="1104434" y="4273079"/>
            <a:ext cx="201978" cy="737540"/>
          </a:xfrm>
          <a:prstGeom prst="rightBrace">
            <a:avLst>
              <a:gd name="adj1" fmla="val 50968"/>
              <a:gd name="adj2" fmla="val 50000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" name="Gerade Verbindung mit Pfeil 70"/>
          <p:cNvCxnSpPr/>
          <p:nvPr/>
        </p:nvCxnSpPr>
        <p:spPr bwMode="auto">
          <a:xfrm flipH="1">
            <a:off x="891376" y="3996543"/>
            <a:ext cx="1852974" cy="49648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6"/>
          <p:cNvSpPr txBox="1"/>
          <p:nvPr/>
        </p:nvSpPr>
        <p:spPr>
          <a:xfrm>
            <a:off x="212258" y="4729266"/>
            <a:ext cx="233324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last spiral step </a:t>
            </a:r>
            <a:r>
              <a:rPr lang="en-US" b="1" i="1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x</a:t>
            </a:r>
            <a:r>
              <a:rPr lang="en-US" b="1" i="1" baseline="-25000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step</a:t>
            </a:r>
            <a:endParaRPr lang="en-US" b="1" i="1" baseline="-25000" dirty="0" smtClean="0">
              <a:solidFill>
                <a:srgbClr val="FF0000"/>
              </a:solidFill>
              <a:cs typeface="Times New Roman" panose="02020603050405020304" pitchFamily="18" charset="0"/>
              <a:sym typeface="Symbol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after 3 turns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TextBox 6"/>
          <p:cNvSpPr txBox="1"/>
          <p:nvPr/>
        </p:nvSpPr>
        <p:spPr>
          <a:xfrm>
            <a:off x="1722430" y="4325329"/>
            <a:ext cx="2248187" cy="4001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transit time </a:t>
            </a:r>
            <a:r>
              <a:rPr lang="en-US" sz="2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000" b="1" i="1" baseline="-250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transit</a:t>
            </a:r>
            <a:r>
              <a:rPr lang="en-US" sz="2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6" name="TextBox 6"/>
          <p:cNvSpPr txBox="1"/>
          <p:nvPr/>
        </p:nvSpPr>
        <p:spPr>
          <a:xfrm>
            <a:off x="212257" y="2820952"/>
            <a:ext cx="105214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err="1" smtClean="0">
                <a:cs typeface="Times New Roman" panose="02020603050405020304" pitchFamily="18" charset="0"/>
              </a:rPr>
              <a:t>extr</a:t>
            </a:r>
            <a:r>
              <a:rPr lang="en-US" b="1" dirty="0" smtClean="0"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cs typeface="Times New Roman" panose="02020603050405020304" pitchFamily="18" charset="0"/>
              </a:rPr>
              <a:t>channel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77" name="Gleichschenkliges Dreieck 76"/>
          <p:cNvSpPr/>
          <p:nvPr/>
        </p:nvSpPr>
        <p:spPr bwMode="auto">
          <a:xfrm rot="6080853">
            <a:off x="3213772" y="2230068"/>
            <a:ext cx="1241165" cy="1236605"/>
          </a:xfrm>
          <a:prstGeom prst="triangle">
            <a:avLst/>
          </a:prstGeom>
          <a:noFill/>
          <a:ln w="444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" name="Gerade Verbindung mit Pfeil 77"/>
          <p:cNvCxnSpPr/>
          <p:nvPr/>
        </p:nvCxnSpPr>
        <p:spPr bwMode="auto">
          <a:xfrm flipH="1">
            <a:off x="3799525" y="2100551"/>
            <a:ext cx="363675" cy="358328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"/>
              <p:cNvSpPr txBox="1"/>
              <p:nvPr/>
            </p:nvSpPr>
            <p:spPr>
              <a:xfrm>
                <a:off x="4448537" y="1327368"/>
                <a:ext cx="2499727" cy="14983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shrinkage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𝒔𝒕𝒂𝒃𝒍𝒆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by tune ramp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b="1" i="1" dirty="0" err="1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Q</a:t>
                </a:r>
                <a:r>
                  <a:rPr lang="en-US" b="1" i="1" baseline="-25000" dirty="0" err="1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m</a:t>
                </a:r>
                <a:r>
                  <a:rPr lang="en-US" b="1" i="1" baseline="-25000" dirty="0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b="1" i="1" dirty="0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(t)</a:t>
                </a:r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  4 + 1/3</a:t>
                </a:r>
              </a:p>
              <a:p>
                <a:pPr algn="l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 </a:t>
                </a:r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b="1" i="1" dirty="0">
                  <a:solidFill>
                    <a:srgbClr val="006600"/>
                  </a:solidFill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b="1" i="1" dirty="0">
                  <a:solidFill>
                    <a:srgbClr val="0066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537" y="1327368"/>
                <a:ext cx="2499727" cy="1498359"/>
              </a:xfrm>
              <a:prstGeom prst="rect">
                <a:avLst/>
              </a:prstGeom>
              <a:blipFill>
                <a:blip r:embed="rId2"/>
                <a:stretch>
                  <a:fillRect l="-2195" t="-24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6"/>
              <p:cNvSpPr txBox="1"/>
              <p:nvPr/>
            </p:nvSpPr>
            <p:spPr>
              <a:xfrm>
                <a:off x="2121234" y="1329450"/>
                <a:ext cx="1262030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𝒔𝒕𝒂𝒃𝒍𝒆</m:t>
                          </m:r>
                        </m:sub>
                      </m:sSub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234" y="1329450"/>
                <a:ext cx="1262030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6"/>
          <p:cNvSpPr txBox="1"/>
          <p:nvPr/>
        </p:nvSpPr>
        <p:spPr>
          <a:xfrm>
            <a:off x="4317787" y="4559204"/>
            <a:ext cx="4594443" cy="92333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u="sng" dirty="0" err="1" smtClean="0">
                <a:cs typeface="Times New Roman" panose="02020603050405020304" pitchFamily="18" charset="0"/>
              </a:rPr>
              <a:t>Sextupoles</a:t>
            </a:r>
            <a:r>
              <a:rPr lang="en-US" b="1" dirty="0" smtClean="0">
                <a:cs typeface="Times New Roman" panose="02020603050405020304" pitchFamily="18" charset="0"/>
              </a:rPr>
              <a:t>: Create non-linear fields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cs typeface="Times New Roman" panose="02020603050405020304" pitchFamily="18" charset="0"/>
              </a:rPr>
              <a:t>Sext. strength </a:t>
            </a:r>
            <a:r>
              <a:rPr lang="en-US" b="1" i="1" dirty="0" smtClean="0"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Ion’s</a:t>
            </a:r>
            <a:r>
              <a:rPr lang="en-US" b="1" dirty="0" smtClean="0">
                <a:cs typeface="Times New Roman" panose="02020603050405020304" pitchFamily="18" charset="0"/>
              </a:rPr>
              <a:t> amplitude growth per turn </a:t>
            </a:r>
            <a:r>
              <a:rPr lang="en-US" b="1" dirty="0" smtClean="0">
                <a:cs typeface="Times New Roman" panose="02020603050405020304" pitchFamily="18" charset="0"/>
                <a:sym typeface="Symbol"/>
              </a:rPr>
              <a:t> </a:t>
            </a:r>
            <a:r>
              <a:rPr lang="en-US" b="1" i="1" dirty="0" err="1" smtClean="0">
                <a:cs typeface="Times New Roman" panose="02020603050405020304" pitchFamily="18" charset="0"/>
                <a:sym typeface="Symbol"/>
              </a:rPr>
              <a:t>T</a:t>
            </a:r>
            <a:r>
              <a:rPr lang="en-US" b="1" i="1" baseline="-25000" dirty="0" err="1" smtClean="0">
                <a:cs typeface="Times New Roman" panose="02020603050405020304" pitchFamily="18" charset="0"/>
                <a:sym typeface="Symbol"/>
              </a:rPr>
              <a:t>transit</a:t>
            </a:r>
            <a:r>
              <a:rPr lang="en-US" b="1" dirty="0" smtClean="0">
                <a:cs typeface="Times New Roman" panose="02020603050405020304" pitchFamily="18" charset="0"/>
                <a:sym typeface="Symbol"/>
              </a:rPr>
              <a:t> &amp; </a:t>
            </a:r>
            <a:r>
              <a:rPr lang="en-US" b="1" i="1" dirty="0" err="1" smtClean="0">
                <a:cs typeface="Times New Roman" panose="02020603050405020304" pitchFamily="18" charset="0"/>
                <a:sym typeface="Symbol"/>
              </a:rPr>
              <a:t>x</a:t>
            </a:r>
            <a:r>
              <a:rPr lang="en-US" b="1" i="1" baseline="-25000" dirty="0" err="1" smtClean="0">
                <a:cs typeface="Times New Roman" panose="02020603050405020304" pitchFamily="18" charset="0"/>
                <a:sym typeface="Symbol"/>
              </a:rPr>
              <a:t>step</a:t>
            </a:r>
            <a:r>
              <a:rPr lang="en-US" b="1" i="1" dirty="0" smtClean="0">
                <a:cs typeface="Times New Roman" panose="02020603050405020304" pitchFamily="18" charset="0"/>
                <a:sym typeface="Symbol"/>
              </a:rPr>
              <a:t> </a:t>
            </a:r>
            <a:r>
              <a:rPr lang="en-US" b="1" dirty="0" smtClean="0">
                <a:cs typeface="Times New Roman" panose="02020603050405020304" pitchFamily="18" charset="0"/>
                <a:sym typeface="Symbol"/>
              </a:rPr>
              <a:t>   </a:t>
            </a:r>
            <a:endParaRPr lang="en-US" b="1" dirty="0" smtClean="0">
              <a:cs typeface="Times New Roman" panose="02020603050405020304" pitchFamily="18" charset="0"/>
            </a:endParaRPr>
          </a:p>
        </p:txBody>
      </p:sp>
      <p:cxnSp>
        <p:nvCxnSpPr>
          <p:cNvPr id="121" name="Gerade Verbindung 120"/>
          <p:cNvCxnSpPr>
            <a:stCxn id="17" idx="0"/>
          </p:cNvCxnSpPr>
          <p:nvPr/>
        </p:nvCxnSpPr>
        <p:spPr bwMode="auto">
          <a:xfrm>
            <a:off x="5188838" y="3231063"/>
            <a:ext cx="420776" cy="385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>
            <a:endCxn id="17" idx="2"/>
          </p:cNvCxnSpPr>
          <p:nvPr/>
        </p:nvCxnSpPr>
        <p:spPr bwMode="auto">
          <a:xfrm flipH="1">
            <a:off x="3202442" y="1142469"/>
            <a:ext cx="73414" cy="3550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6"/>
              <p:cNvSpPr txBox="1"/>
              <p:nvPr/>
            </p:nvSpPr>
            <p:spPr>
              <a:xfrm>
                <a:off x="225314" y="5325999"/>
                <a:ext cx="3937886" cy="8517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4D4D4D"/>
                    </a:solidFill>
                    <a:cs typeface="Times New Roman" panose="02020603050405020304" pitchFamily="18" charset="0"/>
                  </a:rPr>
                  <a:t>Ions’ tune spread by chromaticity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4D4D4D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de-DE" sz="2000" b="1" i="1" smtClean="0">
                                <a:solidFill>
                                  <a:srgbClr val="4D4D4D"/>
                                </a:solidFill>
                                <a:latin typeface="Cambria Math"/>
                                <a:ea typeface="Cambria Math"/>
                              </a:rPr>
                              <m:t>𝑸</m:t>
                            </m:r>
                          </m:num>
                          <m:den>
                            <m:r>
                              <a:rPr lang="de-DE" sz="2000" b="1" i="1" smtClean="0">
                                <a:solidFill>
                                  <a:srgbClr val="4D4D4D"/>
                                </a:solidFill>
                                <a:latin typeface="Cambria Math"/>
                              </a:rPr>
                              <m:t>𝑸</m:t>
                            </m:r>
                          </m:den>
                        </m:f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/>
                            <a:ea typeface="Cambria Math"/>
                          </a:rPr>
                          <m:t>𝝃</m:t>
                        </m:r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box>
                          <m:boxPr>
                            <m:ctrlPr>
                              <a:rPr lang="de-DE" sz="2000" b="1" i="1" smtClean="0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de-DE" sz="2000" b="1" i="1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2000" b="1" i="1" smtClean="0">
                                    <a:solidFill>
                                      <a:srgbClr val="4D4D4D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de-DE" sz="2000" b="1" i="1" smtClean="0">
                                    <a:solidFill>
                                      <a:srgbClr val="4D4D4D"/>
                                    </a:solidFill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num>
                              <m:den>
                                <m:r>
                                  <a:rPr lang="de-DE" sz="2000" b="1" i="1" smtClean="0">
                                    <a:solidFill>
                                      <a:srgbClr val="4D4D4D"/>
                                    </a:solidFill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a:rPr lang="de-DE" sz="2000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=−</m:t>
                    </m:r>
                    <m:r>
                      <a:rPr lang="de-DE" sz="2000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𝟎</m:t>
                    </m:r>
                    <m:r>
                      <a:rPr lang="de-DE" sz="2000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  <m:r>
                      <a:rPr lang="de-DE" sz="2000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𝟗𝟒</m:t>
                    </m:r>
                  </m:oMath>
                </a14:m>
                <a:r>
                  <a:rPr lang="de-DE" sz="2000" b="1" dirty="0">
                    <a:solidFill>
                      <a:srgbClr val="4D4D4D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1" i="1">
                        <a:solidFill>
                          <a:srgbClr val="4D4D4D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000" b="1" dirty="0" smtClean="0">
                    <a:solidFill>
                      <a:srgbClr val="4D4D4D"/>
                    </a:solidFill>
                    <a:cs typeface="Times New Roman" panose="02020603050405020304" pitchFamily="18" charset="0"/>
                  </a:rPr>
                  <a:t>(5</a:t>
                </a:r>
                <a:r>
                  <a:rPr lang="de-DE" sz="2000" b="1" dirty="0">
                    <a:solidFill>
                      <a:srgbClr val="4D4D4D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1" i="1">
                        <a:solidFill>
                          <a:srgbClr val="4D4D4D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de-DE" sz="2000" b="1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4D4D4D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4" y="5325999"/>
                <a:ext cx="3937886" cy="851772"/>
              </a:xfrm>
              <a:prstGeom prst="rect">
                <a:avLst/>
              </a:prstGeom>
              <a:blipFill>
                <a:blip r:embed="rId4"/>
                <a:stretch>
                  <a:fillRect l="-1393" t="-431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"/>
          <p:cNvSpPr txBox="1"/>
          <p:nvPr/>
        </p:nvSpPr>
        <p:spPr>
          <a:xfrm>
            <a:off x="4370967" y="5613193"/>
            <a:ext cx="367240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/>
              </a:rPr>
              <a:t>Typical values: </a:t>
            </a:r>
            <a:r>
              <a:rPr lang="en-US" b="1" i="1" dirty="0">
                <a:solidFill>
                  <a:srgbClr val="C00000"/>
                </a:solidFill>
                <a:cs typeface="Times New Roman" panose="02020603050405020304" pitchFamily="18" charset="0"/>
                <a:sym typeface="Symbol"/>
              </a:rPr>
              <a:t>S 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  <a:sym typeface="Symbol"/>
              </a:rPr>
              <a:t>= </a:t>
            </a:r>
            <a:r>
              <a:rPr lang="en-US" b="1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/>
              </a:rPr>
              <a:t>(0.08±0.04) m</a:t>
            </a:r>
            <a:r>
              <a:rPr lang="en-US" b="1" baseline="30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/>
              </a:rPr>
              <a:t>-2</a:t>
            </a:r>
            <a:endParaRPr lang="en-US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Abbreviation: </a:t>
            </a:r>
            <a:r>
              <a:rPr lang="en-US" b="1" i="1" dirty="0" smtClean="0">
                <a:cs typeface="Times New Roman" panose="02020603050405020304" pitchFamily="18" charset="0"/>
              </a:rPr>
              <a:t>S</a:t>
            </a:r>
            <a:r>
              <a:rPr lang="en-US" i="1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  <a:sym typeface="Symbol"/>
              </a:rPr>
              <a:t></a:t>
            </a:r>
            <a:r>
              <a:rPr lang="en-US" i="1" dirty="0" smtClean="0">
                <a:cs typeface="Times New Roman" panose="02020603050405020304" pitchFamily="18" charset="0"/>
                <a:sym typeface="Symbol"/>
              </a:rPr>
              <a:t>  </a:t>
            </a:r>
            <a:r>
              <a:rPr lang="en-US" b="1" i="1" dirty="0" smtClean="0">
                <a:cs typeface="Times New Roman" panose="02020603050405020304" pitchFamily="18" charset="0"/>
                <a:sym typeface="Symbol"/>
              </a:rPr>
              <a:t>k</a:t>
            </a:r>
            <a:r>
              <a:rPr lang="en-US" i="1" dirty="0" smtClean="0">
                <a:cs typeface="Times New Roman" panose="02020603050405020304" pitchFamily="18" charset="0"/>
                <a:sym typeface="Symbol"/>
              </a:rPr>
              <a:t> </a:t>
            </a:r>
            <a:r>
              <a:rPr lang="en-US" dirty="0" smtClean="0">
                <a:cs typeface="Times New Roman" panose="02020603050405020304" pitchFamily="18" charset="0"/>
                <a:sym typeface="Symbol"/>
              </a:rPr>
              <a:t></a:t>
            </a:r>
            <a:r>
              <a:rPr lang="en-US" i="1" dirty="0" smtClean="0">
                <a:cs typeface="Times New Roman" panose="02020603050405020304" pitchFamily="18" charset="0"/>
                <a:sym typeface="Symbol"/>
              </a:rPr>
              <a:t>  </a:t>
            </a:r>
            <a:r>
              <a:rPr lang="en-US" b="1" i="1" dirty="0" smtClean="0">
                <a:cs typeface="Times New Roman" panose="02020603050405020304" pitchFamily="18" charset="0"/>
                <a:sym typeface="Symbol"/>
              </a:rPr>
              <a:t>k</a:t>
            </a:r>
            <a:r>
              <a:rPr lang="en-US" b="1" i="1" baseline="-25000" dirty="0" smtClean="0">
                <a:cs typeface="Times New Roman" panose="02020603050405020304" pitchFamily="18" charset="0"/>
                <a:sym typeface="Symbol"/>
              </a:rPr>
              <a:t>2</a:t>
            </a:r>
            <a:r>
              <a:rPr lang="en-US" b="1" i="1" dirty="0" smtClean="0">
                <a:cs typeface="Times New Roman" panose="02020603050405020304" pitchFamily="18" charset="0"/>
                <a:sym typeface="Symbol"/>
              </a:rPr>
              <a:t>L</a:t>
            </a:r>
          </a:p>
        </p:txBody>
      </p:sp>
      <p:grpSp>
        <p:nvGrpSpPr>
          <p:cNvPr id="67" name="Gruppieren 97"/>
          <p:cNvGrpSpPr/>
          <p:nvPr/>
        </p:nvGrpSpPr>
        <p:grpSpPr>
          <a:xfrm>
            <a:off x="6454218" y="1052736"/>
            <a:ext cx="2726294" cy="2697189"/>
            <a:chOff x="6884836" y="2567522"/>
            <a:chExt cx="2726294" cy="2697189"/>
          </a:xfrm>
        </p:grpSpPr>
        <p:grpSp>
          <p:nvGrpSpPr>
            <p:cNvPr id="68" name="Gruppieren 98"/>
            <p:cNvGrpSpPr/>
            <p:nvPr/>
          </p:nvGrpSpPr>
          <p:grpSpPr>
            <a:xfrm>
              <a:off x="7460096" y="2567522"/>
              <a:ext cx="2086655" cy="2412142"/>
              <a:chOff x="5211968" y="1534603"/>
              <a:chExt cx="1746322" cy="2018721"/>
            </a:xfrm>
          </p:grpSpPr>
          <p:sp>
            <p:nvSpPr>
              <p:cNvPr id="97" name="Textfeld 115"/>
              <p:cNvSpPr txBox="1"/>
              <p:nvPr/>
            </p:nvSpPr>
            <p:spPr>
              <a:xfrm>
                <a:off x="5343232" y="1534603"/>
                <a:ext cx="1615058" cy="283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t">
                <a:spAutoFit/>
              </a:bodyPr>
              <a:lstStyle>
                <a:defPPr>
                  <a:defRPr lang="de-DE"/>
                </a:defPPr>
                <a:lvl1pPr algn="ctr">
                  <a:defRPr sz="1400"/>
                </a:lvl1pPr>
              </a:lstStyle>
              <a:p>
                <a:pPr algn="l"/>
                <a:r>
                  <a:rPr lang="en-US" sz="16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Q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uad. tune ramp</a:t>
                </a:r>
                <a:endParaRPr lang="de-DE" sz="16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20" name="Gruppieren 116"/>
              <p:cNvGrpSpPr/>
              <p:nvPr/>
            </p:nvGrpSpPr>
            <p:grpSpPr>
              <a:xfrm>
                <a:off x="5211968" y="1830476"/>
                <a:ext cx="1639214" cy="1722848"/>
                <a:chOff x="5025694" y="1830476"/>
                <a:chExt cx="1639214" cy="1722848"/>
              </a:xfrm>
            </p:grpSpPr>
            <p:pic>
              <p:nvPicPr>
                <p:cNvPr id="122" name="Picture 2" descr="slow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27" t="32438" r="48302" b="35019"/>
                <a:stretch/>
              </p:blipFill>
              <p:spPr bwMode="auto">
                <a:xfrm>
                  <a:off x="5025694" y="1830476"/>
                  <a:ext cx="1639214" cy="1722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" name="Textfeld 118"/>
                <p:cNvSpPr txBox="1"/>
                <p:nvPr/>
              </p:nvSpPr>
              <p:spPr>
                <a:xfrm>
                  <a:off x="5215902" y="1888444"/>
                  <a:ext cx="983838" cy="4425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l"/>
                  <a:r>
                    <a:rPr lang="en-US" sz="1600" b="1" i="1" dirty="0" err="1" smtClean="0">
                      <a:solidFill>
                        <a:srgbClr val="0000FF"/>
                      </a:solidFill>
                    </a:rPr>
                    <a:t>Q</a:t>
                  </a:r>
                  <a:r>
                    <a:rPr lang="en-US" sz="1600" b="1" i="1" baseline="-25000" dirty="0" err="1">
                      <a:solidFill>
                        <a:srgbClr val="0000FF"/>
                      </a:solidFill>
                    </a:rPr>
                    <a:t>m</a:t>
                  </a:r>
                  <a:r>
                    <a:rPr lang="en-US" sz="1600" b="1" i="1" dirty="0" smtClean="0">
                      <a:solidFill>
                        <a:srgbClr val="0000FF"/>
                      </a:solidFill>
                    </a:rPr>
                    <a:t> &lt; </a:t>
                  </a:r>
                  <a:r>
                    <a:rPr lang="en-US" sz="1600" b="1" i="1" dirty="0" err="1" smtClean="0">
                      <a:solidFill>
                        <a:srgbClr val="0000FF"/>
                      </a:solidFill>
                    </a:rPr>
                    <a:t>Q</a:t>
                  </a:r>
                  <a:r>
                    <a:rPr lang="en-US" sz="1600" b="1" i="1" baseline="-25000" dirty="0" err="1" smtClean="0">
                      <a:solidFill>
                        <a:srgbClr val="0000FF"/>
                      </a:solidFill>
                    </a:rPr>
                    <a:t>res</a:t>
                  </a:r>
                  <a:endParaRPr lang="en-US" sz="1600" b="1" i="1" baseline="-25000" dirty="0" smtClean="0">
                    <a:solidFill>
                      <a:srgbClr val="0000FF"/>
                    </a:solidFill>
                  </a:endParaRPr>
                </a:p>
                <a:p>
                  <a:pPr algn="l">
                    <a:spcBef>
                      <a:spcPts val="0"/>
                    </a:spcBef>
                  </a:pPr>
                  <a:r>
                    <a:rPr lang="en-US" sz="1600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sz="1400" dirty="0" smtClean="0">
                      <a:solidFill>
                        <a:srgbClr val="0000FF"/>
                      </a:solidFill>
                      <a:latin typeface="Calibri" panose="020F0502020204030204" pitchFamily="34" charset="0"/>
                    </a:rPr>
                    <a:t>for low current</a:t>
                  </a:r>
                  <a:endParaRPr lang="de-DE" sz="1400" dirty="0" smtClean="0">
                    <a:solidFill>
                      <a:srgbClr val="0000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7804262" y="4903956"/>
              <a:ext cx="1339462" cy="3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de-DE" b="1" dirty="0" smtClean="0">
                  <a:latin typeface="Calibri" panose="020F0502020204030204" pitchFamily="34" charset="0"/>
                </a:rPr>
                <a:t>time [s]</a:t>
              </a:r>
              <a:endParaRPr lang="en-US" altLang="de-DE" b="1" dirty="0">
                <a:latin typeface="Calibri" panose="020F0502020204030204" pitchFamily="34" charset="0"/>
              </a:endParaRPr>
            </a:p>
          </p:txBody>
        </p:sp>
        <p:sp>
          <p:nvSpPr>
            <p:cNvPr id="74" name="Rechteck 100"/>
            <p:cNvSpPr/>
            <p:nvPr/>
          </p:nvSpPr>
          <p:spPr bwMode="auto">
            <a:xfrm>
              <a:off x="7495681" y="4888222"/>
              <a:ext cx="1874279" cy="76561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9059676" y="4817915"/>
              <a:ext cx="551454" cy="37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de-DE" sz="1500" b="1" dirty="0" smtClean="0"/>
                <a:t>3</a:t>
              </a:r>
              <a:endParaRPr lang="en-US" altLang="de-DE" sz="1500" b="1" dirty="0"/>
            </a:p>
          </p:txBody>
        </p:sp>
        <p:sp>
          <p:nvSpPr>
            <p:cNvPr id="79" name="Rechteck 102"/>
            <p:cNvSpPr/>
            <p:nvPr/>
          </p:nvSpPr>
          <p:spPr bwMode="auto">
            <a:xfrm>
              <a:off x="7301431" y="2876551"/>
              <a:ext cx="267424" cy="2144391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7333235" y="4820767"/>
              <a:ext cx="551454" cy="31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de-DE" sz="1500" b="1" dirty="0" smtClean="0"/>
                <a:t>0</a:t>
              </a:r>
              <a:endParaRPr lang="en-US" altLang="de-DE" sz="15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693560" y="3335129"/>
                  <a:ext cx="1339462" cy="380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2945" tIns="41473" rIns="82945" bIns="41473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de-DE" b="1" dirty="0" smtClean="0">
                      <a:latin typeface="Calibri" panose="020F0502020204030204" pitchFamily="34" charset="0"/>
                    </a:rPr>
                    <a:t>tune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a14:m>
                  <a:endParaRPr lang="en-US" altLang="de-DE" b="1" i="1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6693560" y="3335129"/>
                  <a:ext cx="1339462" cy="380312"/>
                </a:xfrm>
                <a:prstGeom prst="rect">
                  <a:avLst/>
                </a:prstGeom>
                <a:blipFill>
                  <a:blip r:embed="rId6"/>
                  <a:stretch>
                    <a:fillRect l="-8065" r="-2258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 Box 4"/>
            <p:cNvSpPr txBox="1">
              <a:spLocks noChangeArrowheads="1"/>
            </p:cNvSpPr>
            <p:nvPr/>
          </p:nvSpPr>
          <p:spPr bwMode="auto">
            <a:xfrm>
              <a:off x="7047319" y="4079690"/>
              <a:ext cx="551454" cy="31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de-DE" sz="1500" b="1" dirty="0" smtClean="0"/>
                <a:t>0.00</a:t>
              </a:r>
              <a:endParaRPr lang="en-US" altLang="de-DE" sz="1500" b="1" dirty="0"/>
            </a:p>
          </p:txBody>
        </p:sp>
        <p:cxnSp>
          <p:nvCxnSpPr>
            <p:cNvPr id="86" name="Gerade Verbindung 106"/>
            <p:cNvCxnSpPr/>
            <p:nvPr/>
          </p:nvCxnSpPr>
          <p:spPr bwMode="auto">
            <a:xfrm flipV="1">
              <a:off x="7585340" y="4222714"/>
              <a:ext cx="1784620" cy="795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feld 107"/>
                <p:cNvSpPr txBox="1"/>
                <p:nvPr/>
              </p:nvSpPr>
              <p:spPr>
                <a:xfrm>
                  <a:off x="7649637" y="3923931"/>
                  <a:ext cx="944164" cy="283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l"/>
                  <a:r>
                    <a:rPr lang="en-US" sz="1600" b="1" i="1" dirty="0" err="1" smtClean="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>Q</a:t>
                  </a:r>
                  <a:r>
                    <a:rPr lang="en-US" sz="1600" b="1" i="1" baseline="-25000" dirty="0" err="1" smtClean="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>res</a:t>
                  </a:r>
                  <a:r>
                    <a:rPr lang="en-US" sz="1600" b="1" i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de-DE" sz="1600" b="1" i="1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sz="1600" b="1" i="1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l-G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acc>
                    </m:oMath>
                  </a14:m>
                  <a:r>
                    <a:rPr lang="en-US" sz="1600" b="1" i="1" dirty="0">
                      <a:solidFill>
                        <a:srgbClr val="C00000"/>
                      </a:solidFill>
                    </a:rPr>
                    <a:t> </a:t>
                  </a:r>
                  <a:endParaRPr lang="de-DE" sz="1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feld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9637" y="3923931"/>
                  <a:ext cx="944164" cy="2831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968" t="-12766" r="-28387" b="-3829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feld 108"/>
            <p:cNvSpPr txBox="1"/>
            <p:nvPr/>
          </p:nvSpPr>
          <p:spPr>
            <a:xfrm>
              <a:off x="8687088" y="4582743"/>
              <a:ext cx="481986" cy="2825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8000" tIns="18000" rIns="18000" bIns="18000" rtlCol="0" anchor="t">
              <a:spAutoFit/>
            </a:bodyPr>
            <a:lstStyle/>
            <a:p>
              <a:pPr algn="l"/>
              <a:r>
                <a:rPr lang="en-US" sz="1400" b="1" i="1" dirty="0" err="1" smtClean="0">
                  <a:latin typeface="Calibri" panose="020F0502020204030204" pitchFamily="34" charset="0"/>
                </a:rPr>
                <a:t>Q</a:t>
              </a:r>
              <a:r>
                <a:rPr lang="en-US" sz="1400" b="1" i="1" baseline="-25000" dirty="0" err="1" smtClean="0">
                  <a:latin typeface="Calibri" panose="020F0502020204030204" pitchFamily="34" charset="0"/>
                </a:rPr>
                <a:t>start</a:t>
              </a:r>
              <a:r>
                <a:rPr lang="en-US" sz="14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 </a:t>
              </a:r>
              <a:endParaRPr lang="de-DE" sz="16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91" name="Gerade Verbindung mit Pfeil 109"/>
            <p:cNvCxnSpPr/>
            <p:nvPr/>
          </p:nvCxnSpPr>
          <p:spPr bwMode="auto">
            <a:xfrm flipV="1">
              <a:off x="8644665" y="4692492"/>
              <a:ext cx="0" cy="1728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mit Pfeil 110"/>
            <p:cNvCxnSpPr/>
            <p:nvPr/>
          </p:nvCxnSpPr>
          <p:spPr bwMode="auto">
            <a:xfrm flipV="1">
              <a:off x="8644665" y="4254046"/>
              <a:ext cx="0" cy="4384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Textfeld 111"/>
            <p:cNvSpPr txBox="1"/>
            <p:nvPr/>
          </p:nvSpPr>
          <p:spPr>
            <a:xfrm>
              <a:off x="8675442" y="4370885"/>
              <a:ext cx="555725" cy="2825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8000" tIns="18000" rIns="18000" bIns="18000" rtlCol="0" anchor="t">
              <a:spAutoFit/>
            </a:bodyPr>
            <a:lstStyle/>
            <a:p>
              <a:pPr algn="l"/>
              <a:r>
                <a:rPr lang="en-US" sz="1400" b="1" dirty="0" smtClean="0">
                  <a:latin typeface="Calibri" panose="020F0502020204030204" pitchFamily="34" charset="0"/>
                  <a:sym typeface="Symbol"/>
                </a:rPr>
                <a:t></a:t>
              </a:r>
              <a:r>
                <a:rPr lang="en-US" sz="1400" b="1" i="1" dirty="0" err="1" smtClean="0">
                  <a:latin typeface="Calibri" panose="020F0502020204030204" pitchFamily="34" charset="0"/>
                </a:rPr>
                <a:t>Q</a:t>
              </a:r>
              <a:r>
                <a:rPr lang="en-US" sz="1400" b="1" i="1" baseline="-25000" dirty="0" err="1" smtClean="0">
                  <a:latin typeface="Calibri" panose="020F0502020204030204" pitchFamily="34" charset="0"/>
                </a:rPr>
                <a:t>spill</a:t>
              </a:r>
              <a:r>
                <a:rPr lang="en-US" sz="1400" b="1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 </a:t>
              </a:r>
              <a:endParaRPr lang="de-DE" sz="16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94" name="Gerade Verbindung mit Pfeil 112"/>
            <p:cNvCxnSpPr/>
            <p:nvPr/>
          </p:nvCxnSpPr>
          <p:spPr bwMode="auto">
            <a:xfrm flipV="1">
              <a:off x="8644665" y="3622169"/>
              <a:ext cx="0" cy="5899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Textfeld 113"/>
            <p:cNvSpPr txBox="1"/>
            <p:nvPr/>
          </p:nvSpPr>
          <p:spPr>
            <a:xfrm>
              <a:off x="8669262" y="3561233"/>
              <a:ext cx="441912" cy="2825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8000" tIns="18000" rIns="18000" bIns="18000" rtlCol="0" anchor="t">
              <a:spAutoFit/>
            </a:bodyPr>
            <a:lstStyle/>
            <a:p>
              <a:pPr algn="l"/>
              <a:r>
                <a:rPr lang="en-US" sz="1400" b="1" i="1" dirty="0" err="1" smtClean="0">
                  <a:latin typeface="Calibri" panose="020F0502020204030204" pitchFamily="34" charset="0"/>
                </a:rPr>
                <a:t>Q</a:t>
              </a:r>
              <a:r>
                <a:rPr lang="en-US" sz="1400" b="1" i="1" baseline="-25000" dirty="0" err="1" smtClean="0">
                  <a:latin typeface="Calibri" panose="020F0502020204030204" pitchFamily="34" charset="0"/>
                </a:rPr>
                <a:t>end</a:t>
              </a:r>
              <a:r>
                <a:rPr lang="en-US" sz="1400" b="1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 </a:t>
              </a:r>
              <a:endParaRPr lang="de-DE" sz="16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96" name="Text Box 4"/>
            <p:cNvSpPr txBox="1">
              <a:spLocks noChangeArrowheads="1"/>
            </p:cNvSpPr>
            <p:nvPr/>
          </p:nvSpPr>
          <p:spPr bwMode="auto">
            <a:xfrm>
              <a:off x="6884836" y="4721771"/>
              <a:ext cx="669731" cy="31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de-DE" sz="1500" b="1" dirty="0" smtClean="0"/>
                <a:t>-0.03</a:t>
              </a:r>
              <a:endParaRPr lang="en-US" altLang="de-DE" sz="15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115652" y="3820074"/>
                <a:ext cx="4273757" cy="684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𝒔𝒕𝒂𝒃𝒍𝒆</m:t>
                          </m:r>
                        </m:sub>
                      </m:sSub>
                      <m:r>
                        <a:rPr lang="de-DE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𝒓𝒆𝒔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𝝐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52" y="3820074"/>
                <a:ext cx="4273757" cy="684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itle 1"/>
          <p:cNvSpPr txBox="1">
            <a:spLocks/>
          </p:cNvSpPr>
          <p:nvPr/>
        </p:nvSpPr>
        <p:spPr>
          <a:xfrm>
            <a:off x="374848" y="260648"/>
            <a:ext cx="8229600" cy="4337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24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Extraction by Tune Ramp (Quad driven)</a:t>
            </a:r>
            <a:endParaRPr lang="en-US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84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/>
      <p:bldP spid="73" grpId="0" animBg="1"/>
      <p:bldP spid="77" grpId="0" animBg="1"/>
      <p:bldP spid="82" grpId="0"/>
      <p:bldP spid="141" grpId="0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Bunched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6" name="Gruppieren 529"/>
          <p:cNvGrpSpPr/>
          <p:nvPr/>
        </p:nvGrpSpPr>
        <p:grpSpPr>
          <a:xfrm>
            <a:off x="710923" y="932573"/>
            <a:ext cx="8181557" cy="3148508"/>
            <a:chOff x="1824796" y="1272369"/>
            <a:chExt cx="8181557" cy="3148508"/>
          </a:xfrm>
        </p:grpSpPr>
        <p:grpSp>
          <p:nvGrpSpPr>
            <p:cNvPr id="7" name="Gruppieren 530"/>
            <p:cNvGrpSpPr/>
            <p:nvPr/>
          </p:nvGrpSpPr>
          <p:grpSpPr>
            <a:xfrm>
              <a:off x="1824796" y="1690980"/>
              <a:ext cx="3048556" cy="2729897"/>
              <a:chOff x="855309" y="1736990"/>
              <a:chExt cx="3363998" cy="2729897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26" t="4666" r="43499" b="55957"/>
              <a:stretch/>
            </p:blipFill>
            <p:spPr bwMode="auto">
              <a:xfrm>
                <a:off x="855309" y="1736990"/>
                <a:ext cx="3363998" cy="27298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feld 542"/>
              <p:cNvSpPr txBox="1"/>
              <p:nvPr/>
            </p:nvSpPr>
            <p:spPr>
              <a:xfrm>
                <a:off x="1741743" y="1926269"/>
                <a:ext cx="208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3333FF"/>
                    </a:solidFill>
                  </a:rPr>
                  <a:t>1/2 </a:t>
                </a:r>
                <a:r>
                  <a:rPr lang="en-US" sz="1800" dirty="0" err="1" smtClean="0">
                    <a:solidFill>
                      <a:srgbClr val="3333FF"/>
                    </a:solidFill>
                  </a:rPr>
                  <a:t>rf</a:t>
                </a:r>
                <a:r>
                  <a:rPr lang="en-US" sz="1800" dirty="0" smtClean="0">
                    <a:solidFill>
                      <a:srgbClr val="3333FF"/>
                    </a:solidFill>
                  </a:rPr>
                  <a:t>-period</a:t>
                </a:r>
                <a:endParaRPr lang="en-US" sz="1800" dirty="0">
                  <a:solidFill>
                    <a:srgbClr val="3333FF"/>
                  </a:solidFill>
                </a:endParaRPr>
              </a:p>
            </p:txBody>
          </p:sp>
          <p:cxnSp>
            <p:nvCxnSpPr>
              <p:cNvPr id="20" name="Gerade Verbindung mit Pfeil 543"/>
              <p:cNvCxnSpPr/>
              <p:nvPr/>
            </p:nvCxnSpPr>
            <p:spPr bwMode="auto">
              <a:xfrm>
                <a:off x="1434301" y="2251710"/>
                <a:ext cx="2713940" cy="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3333FF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Gerade Verbindung mit Pfeil 544"/>
              <p:cNvCxnSpPr/>
              <p:nvPr/>
            </p:nvCxnSpPr>
            <p:spPr bwMode="auto">
              <a:xfrm>
                <a:off x="1345295" y="2424192"/>
                <a:ext cx="577901" cy="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feld 545"/>
              <p:cNvSpPr txBox="1"/>
              <p:nvPr/>
            </p:nvSpPr>
            <p:spPr>
              <a:xfrm>
                <a:off x="1398930" y="2455517"/>
                <a:ext cx="838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/>
                  <a:t>20 ns</a:t>
                </a:r>
                <a:endParaRPr lang="en-US" dirty="0"/>
              </a:p>
            </p:txBody>
          </p:sp>
          <p:sp>
            <p:nvSpPr>
              <p:cNvPr id="23" name="Textfeld 546"/>
              <p:cNvSpPr txBox="1"/>
              <p:nvPr/>
            </p:nvSpPr>
            <p:spPr>
              <a:xfrm>
                <a:off x="1998881" y="2632303"/>
                <a:ext cx="15684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>
                    <a:solidFill>
                      <a:srgbClr val="C00000"/>
                    </a:solidFill>
                  </a:rPr>
                  <a:t>‘Bunch’ width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1600" dirty="0" smtClean="0">
                    <a:solidFill>
                      <a:srgbClr val="C00000"/>
                    </a:solidFill>
                  </a:rPr>
                  <a:t>  2</a:t>
                </a:r>
                <a:r>
                  <a:rPr lang="en-US" sz="1600" dirty="0" smtClean="0">
                    <a:solidFill>
                      <a:srgbClr val="C00000"/>
                    </a:solidFill>
                    <a:sym typeface="Symbol"/>
                  </a:rPr>
                  <a:t> = 11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ns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4" name="Gerade Verbindung mit Pfeil 547"/>
              <p:cNvCxnSpPr/>
              <p:nvPr/>
            </p:nvCxnSpPr>
            <p:spPr bwMode="auto">
              <a:xfrm>
                <a:off x="1865940" y="3188351"/>
                <a:ext cx="577901" cy="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Gerade Verbindung mit Pfeil 548"/>
              <p:cNvCxnSpPr/>
              <p:nvPr/>
            </p:nvCxnSpPr>
            <p:spPr bwMode="auto">
              <a:xfrm flipH="1">
                <a:off x="2758393" y="3197189"/>
                <a:ext cx="544982" cy="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824796" y="1284109"/>
              <a:ext cx="2906395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1700" dirty="0" smtClean="0"/>
                <a:t>Histogram of arrival time:</a:t>
              </a:r>
            </a:p>
          </p:txBody>
        </p:sp>
        <p:grpSp>
          <p:nvGrpSpPr>
            <p:cNvPr id="9" name="Gruppieren 532"/>
            <p:cNvGrpSpPr/>
            <p:nvPr/>
          </p:nvGrpSpPr>
          <p:grpSpPr>
            <a:xfrm>
              <a:off x="5629860" y="1272369"/>
              <a:ext cx="4376493" cy="3148508"/>
              <a:chOff x="3983895" y="1306659"/>
              <a:chExt cx="4376493" cy="314850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82" t="50000" r="51245" b="5077"/>
              <a:stretch/>
            </p:blipFill>
            <p:spPr bwMode="auto">
              <a:xfrm>
                <a:off x="4331164" y="1610080"/>
                <a:ext cx="2841499" cy="28450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Gerade Verbindung mit Pfeil 535"/>
              <p:cNvCxnSpPr/>
              <p:nvPr/>
            </p:nvCxnSpPr>
            <p:spPr bwMode="auto">
              <a:xfrm>
                <a:off x="4663846" y="2261314"/>
                <a:ext cx="1985093" cy="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3333FF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Textfeld 536"/>
              <p:cNvSpPr txBox="1"/>
              <p:nvPr/>
            </p:nvSpPr>
            <p:spPr>
              <a:xfrm>
                <a:off x="4813823" y="1924681"/>
                <a:ext cx="20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3333FF"/>
                    </a:solidFill>
                  </a:rPr>
                  <a:t>10 s extraction</a:t>
                </a:r>
                <a:endParaRPr lang="en-US" sz="18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3" name="Textfeld 537"/>
              <p:cNvSpPr txBox="1"/>
              <p:nvPr/>
            </p:nvSpPr>
            <p:spPr>
              <a:xfrm>
                <a:off x="4578954" y="2879179"/>
                <a:ext cx="1024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1</a:t>
                </a:r>
                <a:r>
                  <a:rPr lang="en-US" dirty="0" smtClean="0"/>
                  <a:t> ns</a:t>
                </a:r>
                <a:endParaRPr lang="en-US" dirty="0"/>
              </a:p>
            </p:txBody>
          </p:sp>
          <p:cxnSp>
            <p:nvCxnSpPr>
              <p:cNvPr id="14" name="Gerade Verbindung mit Pfeil 538"/>
              <p:cNvCxnSpPr/>
              <p:nvPr/>
            </p:nvCxnSpPr>
            <p:spPr bwMode="auto">
              <a:xfrm flipV="1">
                <a:off x="4529330" y="2738514"/>
                <a:ext cx="0" cy="296296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stealth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Gerade Verbindung mit Pfeil 539"/>
              <p:cNvCxnSpPr/>
              <p:nvPr/>
            </p:nvCxnSpPr>
            <p:spPr bwMode="auto">
              <a:xfrm flipH="1">
                <a:off x="4529330" y="3162902"/>
                <a:ext cx="7704" cy="324852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stealth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feld 540"/>
              <p:cNvSpPr txBox="1"/>
              <p:nvPr/>
            </p:nvSpPr>
            <p:spPr>
              <a:xfrm rot="16200000">
                <a:off x="3195454" y="2891110"/>
                <a:ext cx="1946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ym typeface="Symbol"/>
                  </a:rPr>
                  <a:t>‘</a:t>
                </a:r>
                <a:r>
                  <a:rPr lang="en-US" sz="1600" dirty="0" smtClean="0">
                    <a:sym typeface="Symbol"/>
                  </a:rPr>
                  <a:t>bunch’ width  [ns]</a:t>
                </a:r>
                <a:endParaRPr lang="en-US" sz="1600" dirty="0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4289889" y="1306659"/>
                <a:ext cx="4070499" cy="353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700" dirty="0" smtClean="0"/>
                  <a:t>‘Bunch’ duration during extraction:</a:t>
                </a:r>
              </a:p>
            </p:txBody>
          </p:sp>
        </p:grpSp>
      </p:grp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57200" y="4119228"/>
            <a:ext cx="841906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3333FF"/>
                </a:solidFill>
              </a:rPr>
              <a:t>Results:</a:t>
            </a:r>
          </a:p>
          <a:p>
            <a:pPr marL="28575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‘Bunch’ duration at target in the range of 2</a:t>
            </a:r>
            <a:r>
              <a:rPr lang="en-US" sz="2000" dirty="0" smtClean="0">
                <a:sym typeface="Symbol"/>
              </a:rPr>
              <a:t>  10 ... 30 ns even for energies of some 100 MeV/u</a:t>
            </a:r>
          </a:p>
          <a:p>
            <a:pPr marL="28575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ym typeface="Symbol"/>
              </a:rPr>
              <a:t>‘Bunch’ duration at target much shorter than bunch length inside SIS18</a:t>
            </a:r>
          </a:p>
          <a:p>
            <a:pPr marL="28575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ym typeface="Symbol"/>
              </a:rPr>
              <a:t> Reason: Only ions with extreme value of </a:t>
            </a:r>
            <a:r>
              <a:rPr lang="en-US" sz="2000" b="1" dirty="0" smtClean="0">
                <a:sym typeface="Symbol"/>
              </a:rPr>
              <a:t></a:t>
            </a:r>
            <a:r>
              <a:rPr lang="en-US" sz="2000" b="1" i="1" dirty="0" smtClean="0">
                <a:sym typeface="Symbol"/>
              </a:rPr>
              <a:t>p/p </a:t>
            </a:r>
            <a:r>
              <a:rPr lang="en-US" sz="2000" dirty="0" smtClean="0">
                <a:sym typeface="Symbol"/>
              </a:rPr>
              <a:t>are extracted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3132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58" y="1569285"/>
            <a:ext cx="3636270" cy="2571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Knock-out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Quad-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4386906"/>
            <a:ext cx="41408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Transit time </a:t>
            </a:r>
            <a:r>
              <a:rPr lang="de-DE" dirty="0" err="1" smtClean="0"/>
              <a:t>spread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endParaRPr lang="de-DE" dirty="0" smtClean="0"/>
          </a:p>
          <a:p>
            <a:pPr algn="l"/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410978"/>
            <a:ext cx="3964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Fast </a:t>
            </a:r>
            <a:r>
              <a:rPr lang="de-DE" dirty="0" err="1" smtClean="0"/>
              <a:t>separatrix</a:t>
            </a:r>
            <a:r>
              <a:rPr lang="de-DE" dirty="0" smtClean="0"/>
              <a:t> </a:t>
            </a:r>
            <a:r>
              <a:rPr lang="de-DE" dirty="0" err="1" smtClean="0"/>
              <a:t>crossing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endParaRPr lang="de-DE" dirty="0" smtClean="0"/>
          </a:p>
          <a:p>
            <a:pPr algn="l"/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plays</a:t>
            </a:r>
            <a:r>
              <a:rPr lang="de-DE" dirty="0" smtClean="0"/>
              <a:t> an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endParaRPr lang="de-DE" dirty="0" smtClean="0"/>
          </a:p>
          <a:p>
            <a:pPr algn="l"/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370744" y="112474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Bunched</a:t>
            </a:r>
            <a:r>
              <a:rPr lang="de-DE" dirty="0" smtClean="0"/>
              <a:t> Quad </a:t>
            </a:r>
            <a:r>
              <a:rPr lang="de-DE" dirty="0" err="1" smtClean="0"/>
              <a:t>driven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5767537" y="115719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Bunched</a:t>
            </a:r>
            <a:r>
              <a:rPr lang="de-DE" dirty="0" smtClean="0"/>
              <a:t> knock out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7524328" y="1667242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/>
              <a:t>Spill Begin</a:t>
            </a:r>
          </a:p>
          <a:p>
            <a:pPr algn="l"/>
            <a:r>
              <a:rPr lang="de-DE" sz="1000" dirty="0" smtClean="0"/>
              <a:t>Spill End</a:t>
            </a:r>
            <a:endParaRPr lang="de-DE" sz="10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7117754" y="1796816"/>
            <a:ext cx="36004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125705" y="2019899"/>
            <a:ext cx="36004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7" y="1555062"/>
            <a:ext cx="3668246" cy="25940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50890" y="1731902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/>
              <a:t>Spill Begin</a:t>
            </a:r>
          </a:p>
          <a:p>
            <a:pPr algn="l"/>
            <a:r>
              <a:rPr lang="de-DE" sz="1000" dirty="0" smtClean="0"/>
              <a:t>Spill End</a:t>
            </a:r>
            <a:endParaRPr lang="de-DE" sz="10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44316" y="1861476"/>
            <a:ext cx="36004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2652267" y="2084559"/>
            <a:ext cx="36004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357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433759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Extraction by Tune Ramp (Quad driven)</a:t>
            </a: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756678" y="6508058"/>
            <a:ext cx="2133600" cy="476250"/>
          </a:xfrm>
        </p:spPr>
        <p:txBody>
          <a:bodyPr/>
          <a:lstStyle/>
          <a:p>
            <a:pPr>
              <a:defRPr/>
            </a:pPr>
            <a:fld id="{852D593B-EEC3-4626-83BE-4C8E8323B48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2919424" y="2069235"/>
            <a:ext cx="1398363" cy="1480325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3610842" y="1277147"/>
            <a:ext cx="0" cy="29523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40"/>
          <p:cNvCxnSpPr/>
          <p:nvPr/>
        </p:nvCxnSpPr>
        <p:spPr bwMode="auto">
          <a:xfrm>
            <a:off x="1227236" y="2802918"/>
            <a:ext cx="4500500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6"/>
          <p:cNvSpPr txBox="1"/>
          <p:nvPr/>
        </p:nvSpPr>
        <p:spPr>
          <a:xfrm>
            <a:off x="5364088" y="2780928"/>
            <a:ext cx="491053" cy="36979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cs typeface="Times New Roman" panose="02020603050405020304" pitchFamily="18" charset="0"/>
              </a:rPr>
              <a:t>x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43" name="TextBox 6"/>
          <p:cNvSpPr txBox="1"/>
          <p:nvPr/>
        </p:nvSpPr>
        <p:spPr>
          <a:xfrm>
            <a:off x="3324124" y="1142469"/>
            <a:ext cx="562897" cy="36979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cs typeface="Times New Roman" panose="02020603050405020304" pitchFamily="18" charset="0"/>
              </a:rPr>
              <a:t>x’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17" name="Gleichschenkliges Dreieck 16"/>
          <p:cNvSpPr/>
          <p:nvPr/>
        </p:nvSpPr>
        <p:spPr bwMode="auto">
          <a:xfrm rot="6250459">
            <a:off x="2855052" y="1768076"/>
            <a:ext cx="2388711" cy="2350420"/>
          </a:xfrm>
          <a:prstGeom prst="triangle">
            <a:avLst/>
          </a:prstGeom>
          <a:noFill/>
          <a:ln w="444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 flipV="1">
            <a:off x="1264404" y="1987015"/>
            <a:ext cx="0" cy="2506018"/>
          </a:xfrm>
          <a:prstGeom prst="line">
            <a:avLst/>
          </a:prstGeom>
          <a:solidFill>
            <a:schemeClr val="accent1"/>
          </a:solidFill>
          <a:ln w="1206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836490" y="2264995"/>
            <a:ext cx="3960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mit Pfeil 52"/>
          <p:cNvCxnSpPr/>
          <p:nvPr/>
        </p:nvCxnSpPr>
        <p:spPr bwMode="auto">
          <a:xfrm flipH="1">
            <a:off x="1325697" y="2264995"/>
            <a:ext cx="42366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6"/>
          <p:cNvSpPr txBox="1"/>
          <p:nvPr/>
        </p:nvSpPr>
        <p:spPr>
          <a:xfrm>
            <a:off x="644304" y="1616923"/>
            <a:ext cx="1848979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err="1" smtClean="0">
                <a:solidFill>
                  <a:srgbClr val="993300"/>
                </a:solidFill>
                <a:cs typeface="Times New Roman" panose="02020603050405020304" pitchFamily="18" charset="0"/>
              </a:rPr>
              <a:t>ele</a:t>
            </a:r>
            <a:r>
              <a:rPr lang="en-US" b="1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.-stat. septum</a:t>
            </a:r>
            <a:endParaRPr lang="en-US" b="1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TextBox 6"/>
          <p:cNvSpPr txBox="1"/>
          <p:nvPr/>
        </p:nvSpPr>
        <p:spPr>
          <a:xfrm>
            <a:off x="1394407" y="2287324"/>
            <a:ext cx="112579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cs typeface="Times New Roman" panose="02020603050405020304" pitchFamily="18" charset="0"/>
              </a:rPr>
              <a:t>thickness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744350" y="2943286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2687180" y="3199600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2627784" y="3408710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2574694" y="3608192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2351808" y="3805470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1931558" y="3920603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1497266" y="4038741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" name="Gerade Verbindung 48"/>
          <p:cNvCxnSpPr/>
          <p:nvPr/>
        </p:nvCxnSpPr>
        <p:spPr bwMode="auto">
          <a:xfrm flipH="1">
            <a:off x="349843" y="3813503"/>
            <a:ext cx="2267669" cy="6795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Ellipse 64"/>
          <p:cNvSpPr/>
          <p:nvPr/>
        </p:nvSpPr>
        <p:spPr bwMode="auto">
          <a:xfrm>
            <a:off x="710405" y="4270007"/>
            <a:ext cx="144016" cy="144016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Geschweifte Klammer rechts 68"/>
          <p:cNvSpPr/>
          <p:nvPr/>
        </p:nvSpPr>
        <p:spPr bwMode="auto">
          <a:xfrm rot="5400000">
            <a:off x="1104434" y="4273079"/>
            <a:ext cx="201978" cy="737540"/>
          </a:xfrm>
          <a:prstGeom prst="rightBrace">
            <a:avLst>
              <a:gd name="adj1" fmla="val 50968"/>
              <a:gd name="adj2" fmla="val 50000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" name="Gerade Verbindung mit Pfeil 70"/>
          <p:cNvCxnSpPr/>
          <p:nvPr/>
        </p:nvCxnSpPr>
        <p:spPr bwMode="auto">
          <a:xfrm flipH="1">
            <a:off x="891376" y="3996543"/>
            <a:ext cx="1852974" cy="49648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6"/>
          <p:cNvSpPr txBox="1"/>
          <p:nvPr/>
        </p:nvSpPr>
        <p:spPr>
          <a:xfrm>
            <a:off x="1722430" y="4325329"/>
            <a:ext cx="2248187" cy="4001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transit time </a:t>
            </a:r>
            <a:r>
              <a:rPr lang="en-US" sz="2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000" b="1" i="1" baseline="-250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transit</a:t>
            </a:r>
            <a:r>
              <a:rPr lang="en-US" sz="2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6" name="TextBox 6"/>
          <p:cNvSpPr txBox="1"/>
          <p:nvPr/>
        </p:nvSpPr>
        <p:spPr>
          <a:xfrm>
            <a:off x="212257" y="2820952"/>
            <a:ext cx="105214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err="1" smtClean="0">
                <a:cs typeface="Times New Roman" panose="02020603050405020304" pitchFamily="18" charset="0"/>
              </a:rPr>
              <a:t>extr</a:t>
            </a:r>
            <a:r>
              <a:rPr lang="en-US" b="1" dirty="0" smtClean="0"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cs typeface="Times New Roman" panose="02020603050405020304" pitchFamily="18" charset="0"/>
              </a:rPr>
              <a:t>channel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77" name="Gleichschenkliges Dreieck 76"/>
          <p:cNvSpPr/>
          <p:nvPr/>
        </p:nvSpPr>
        <p:spPr bwMode="auto">
          <a:xfrm rot="6080853">
            <a:off x="3213772" y="2230068"/>
            <a:ext cx="1241165" cy="1236605"/>
          </a:xfrm>
          <a:prstGeom prst="triangle">
            <a:avLst/>
          </a:prstGeom>
          <a:noFill/>
          <a:ln w="444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" name="Gerade Verbindung mit Pfeil 77"/>
          <p:cNvCxnSpPr/>
          <p:nvPr/>
        </p:nvCxnSpPr>
        <p:spPr bwMode="auto">
          <a:xfrm flipH="1">
            <a:off x="3799525" y="2100551"/>
            <a:ext cx="363675" cy="358328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mit Pfeil 84"/>
          <p:cNvCxnSpPr/>
          <p:nvPr/>
        </p:nvCxnSpPr>
        <p:spPr bwMode="auto">
          <a:xfrm flipH="1" flipV="1">
            <a:off x="4538602" y="3105232"/>
            <a:ext cx="186470" cy="48942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C0099"/>
            </a:solidFill>
            <a:prstDash val="solid"/>
            <a:round/>
            <a:headEnd type="stealth" w="lg" len="med"/>
            <a:tailEnd type="stealth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Box 6"/>
          <p:cNvSpPr txBox="1"/>
          <p:nvPr/>
        </p:nvSpPr>
        <p:spPr>
          <a:xfrm>
            <a:off x="3989747" y="3544505"/>
            <a:ext cx="2742493" cy="92333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C0099"/>
                </a:solidFill>
                <a:cs typeface="Times New Roman" panose="02020603050405020304" pitchFamily="18" charset="0"/>
              </a:rPr>
              <a:t>unintended stable area </a:t>
            </a:r>
            <a:r>
              <a:rPr lang="en-US" b="1" dirty="0">
                <a:solidFill>
                  <a:srgbClr val="CC0099"/>
                </a:solidFill>
                <a:cs typeface="Times New Roman" panose="02020603050405020304" pitchFamily="18" charset="0"/>
              </a:rPr>
              <a:t>variation </a:t>
            </a:r>
            <a:r>
              <a:rPr lang="en-US" b="1" dirty="0" smtClean="0">
                <a:solidFill>
                  <a:srgbClr val="CC0099"/>
                </a:solidFill>
                <a:cs typeface="Times New Roman" panose="02020603050405020304" pitchFamily="18" charset="0"/>
              </a:rPr>
              <a:t>typically due to quad/</a:t>
            </a:r>
            <a:r>
              <a:rPr lang="en-US" b="1" dirty="0" err="1" smtClean="0">
                <a:solidFill>
                  <a:srgbClr val="CC0099"/>
                </a:solidFill>
                <a:cs typeface="Times New Roman" panose="02020603050405020304" pitchFamily="18" charset="0"/>
              </a:rPr>
              <a:t>sextupole</a:t>
            </a:r>
            <a:r>
              <a:rPr lang="en-US" b="1" dirty="0" smtClean="0"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0099"/>
                </a:solidFill>
                <a:cs typeface="Times New Roman" panose="02020603050405020304" pitchFamily="18" charset="0"/>
              </a:rPr>
              <a:t>PS </a:t>
            </a:r>
            <a:r>
              <a:rPr lang="en-US" b="1" dirty="0" smtClean="0">
                <a:solidFill>
                  <a:srgbClr val="CC0099"/>
                </a:solidFill>
                <a:cs typeface="Times New Roman" panose="02020603050405020304" pitchFamily="18" charset="0"/>
              </a:rPr>
              <a:t>ripple </a:t>
            </a:r>
            <a:endParaRPr lang="en-US" b="1" dirty="0">
              <a:solidFill>
                <a:srgbClr val="CC0099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1" name="Gerade Verbindung 120"/>
          <p:cNvCxnSpPr>
            <a:stCxn id="17" idx="0"/>
          </p:cNvCxnSpPr>
          <p:nvPr/>
        </p:nvCxnSpPr>
        <p:spPr bwMode="auto">
          <a:xfrm>
            <a:off x="5188838" y="3231063"/>
            <a:ext cx="420776" cy="385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>
            <a:endCxn id="17" idx="2"/>
          </p:cNvCxnSpPr>
          <p:nvPr/>
        </p:nvCxnSpPr>
        <p:spPr bwMode="auto">
          <a:xfrm flipH="1">
            <a:off x="3202442" y="1142469"/>
            <a:ext cx="73414" cy="3550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95435" y="4970584"/>
                <a:ext cx="2336805" cy="613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𝒔𝒕𝒂𝒃𝒍𝒆</m:t>
                          </m:r>
                        </m:sub>
                      </m:sSub>
                      <m:r>
                        <a:rPr lang="de-DE" sz="20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b="1" i="1">
                                      <a:solidFill>
                                        <a:srgbClr val="CC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2000" b="1" i="1" smtClean="0">
                                          <a:solidFill>
                                            <a:srgbClr val="CC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1" i="1" smtClean="0">
                                          <a:solidFill>
                                            <a:srgbClr val="CC339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𝝐</m:t>
                                      </m:r>
                                    </m:e>
                                    <m:sub>
                                      <m:r>
                                        <a:rPr lang="de-DE" sz="2000" b="1" i="1" smtClean="0">
                                          <a:solidFill>
                                            <a:srgbClr val="CC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b="1" i="1">
                                      <a:solidFill>
                                        <a:srgbClr val="CC33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2000" b="1" dirty="0">
                  <a:solidFill>
                    <a:srgbClr val="CC3399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35" y="4970584"/>
                <a:ext cx="2336805" cy="613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uppieren 97"/>
          <p:cNvGrpSpPr/>
          <p:nvPr/>
        </p:nvGrpSpPr>
        <p:grpSpPr>
          <a:xfrm>
            <a:off x="6454218" y="1052736"/>
            <a:ext cx="2726294" cy="2697189"/>
            <a:chOff x="6884836" y="2567522"/>
            <a:chExt cx="2726294" cy="2697189"/>
          </a:xfrm>
        </p:grpSpPr>
        <p:grpSp>
          <p:nvGrpSpPr>
            <p:cNvPr id="68" name="Gruppieren 98"/>
            <p:cNvGrpSpPr/>
            <p:nvPr/>
          </p:nvGrpSpPr>
          <p:grpSpPr>
            <a:xfrm>
              <a:off x="7460096" y="2567522"/>
              <a:ext cx="2086655" cy="2412142"/>
              <a:chOff x="5211968" y="1534603"/>
              <a:chExt cx="1746322" cy="2018721"/>
            </a:xfrm>
          </p:grpSpPr>
          <p:sp>
            <p:nvSpPr>
              <p:cNvPr id="97" name="Textfeld 115"/>
              <p:cNvSpPr txBox="1"/>
              <p:nvPr/>
            </p:nvSpPr>
            <p:spPr>
              <a:xfrm>
                <a:off x="5343232" y="1534603"/>
                <a:ext cx="1615058" cy="283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t">
                <a:spAutoFit/>
              </a:bodyPr>
              <a:lstStyle>
                <a:defPPr>
                  <a:defRPr lang="de-DE"/>
                </a:defPPr>
                <a:lvl1pPr algn="ctr">
                  <a:defRPr sz="1400"/>
                </a:lvl1pPr>
              </a:lstStyle>
              <a:p>
                <a:pPr algn="l"/>
                <a:r>
                  <a:rPr lang="en-US" sz="16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Q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uad. tune ramp</a:t>
                </a:r>
                <a:endParaRPr lang="de-DE" sz="16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20" name="Gruppieren 116"/>
              <p:cNvGrpSpPr/>
              <p:nvPr/>
            </p:nvGrpSpPr>
            <p:grpSpPr>
              <a:xfrm>
                <a:off x="5211968" y="1830476"/>
                <a:ext cx="1639214" cy="1722848"/>
                <a:chOff x="5025694" y="1830476"/>
                <a:chExt cx="1639214" cy="1722848"/>
              </a:xfrm>
            </p:grpSpPr>
            <p:pic>
              <p:nvPicPr>
                <p:cNvPr id="122" name="Picture 2" descr="slow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27" t="32438" r="48302" b="35019"/>
                <a:stretch/>
              </p:blipFill>
              <p:spPr bwMode="auto">
                <a:xfrm>
                  <a:off x="5025694" y="1830476"/>
                  <a:ext cx="1639214" cy="1722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" name="Textfeld 118"/>
                <p:cNvSpPr txBox="1"/>
                <p:nvPr/>
              </p:nvSpPr>
              <p:spPr>
                <a:xfrm>
                  <a:off x="5215902" y="1888444"/>
                  <a:ext cx="983838" cy="4425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l"/>
                  <a:r>
                    <a:rPr lang="en-US" sz="1600" b="1" i="1" dirty="0" err="1" smtClean="0">
                      <a:solidFill>
                        <a:srgbClr val="0000FF"/>
                      </a:solidFill>
                    </a:rPr>
                    <a:t>Q</a:t>
                  </a:r>
                  <a:r>
                    <a:rPr lang="en-US" sz="1600" b="1" i="1" baseline="-25000" dirty="0" err="1">
                      <a:solidFill>
                        <a:srgbClr val="0000FF"/>
                      </a:solidFill>
                    </a:rPr>
                    <a:t>m</a:t>
                  </a:r>
                  <a:r>
                    <a:rPr lang="en-US" sz="1600" b="1" i="1" dirty="0" smtClean="0">
                      <a:solidFill>
                        <a:srgbClr val="0000FF"/>
                      </a:solidFill>
                    </a:rPr>
                    <a:t> &lt; </a:t>
                  </a:r>
                  <a:r>
                    <a:rPr lang="en-US" sz="1600" b="1" i="1" dirty="0" err="1" smtClean="0">
                      <a:solidFill>
                        <a:srgbClr val="0000FF"/>
                      </a:solidFill>
                    </a:rPr>
                    <a:t>Q</a:t>
                  </a:r>
                  <a:r>
                    <a:rPr lang="en-US" sz="1600" b="1" i="1" baseline="-25000" dirty="0" err="1" smtClean="0">
                      <a:solidFill>
                        <a:srgbClr val="0000FF"/>
                      </a:solidFill>
                    </a:rPr>
                    <a:t>res</a:t>
                  </a:r>
                  <a:endParaRPr lang="en-US" sz="1600" b="1" i="1" baseline="-25000" dirty="0" smtClean="0">
                    <a:solidFill>
                      <a:srgbClr val="0000FF"/>
                    </a:solidFill>
                  </a:endParaRPr>
                </a:p>
                <a:p>
                  <a:pPr algn="l">
                    <a:spcBef>
                      <a:spcPts val="0"/>
                    </a:spcBef>
                  </a:pPr>
                  <a:r>
                    <a:rPr lang="en-US" sz="1600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sz="1400" dirty="0" smtClean="0">
                      <a:solidFill>
                        <a:srgbClr val="0000FF"/>
                      </a:solidFill>
                      <a:latin typeface="Calibri" panose="020F0502020204030204" pitchFamily="34" charset="0"/>
                    </a:rPr>
                    <a:t>for low current</a:t>
                  </a:r>
                  <a:endParaRPr lang="de-DE" sz="1400" dirty="0" smtClean="0">
                    <a:solidFill>
                      <a:srgbClr val="0000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7804262" y="4903956"/>
              <a:ext cx="1339462" cy="3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de-DE" b="1" dirty="0" smtClean="0">
                  <a:latin typeface="Calibri" panose="020F0502020204030204" pitchFamily="34" charset="0"/>
                </a:rPr>
                <a:t>time [s]</a:t>
              </a:r>
              <a:endParaRPr lang="en-US" altLang="de-DE" b="1" dirty="0">
                <a:latin typeface="Calibri" panose="020F0502020204030204" pitchFamily="34" charset="0"/>
              </a:endParaRPr>
            </a:p>
          </p:txBody>
        </p:sp>
        <p:sp>
          <p:nvSpPr>
            <p:cNvPr id="74" name="Rechteck 100"/>
            <p:cNvSpPr/>
            <p:nvPr/>
          </p:nvSpPr>
          <p:spPr bwMode="auto">
            <a:xfrm>
              <a:off x="7495681" y="4888222"/>
              <a:ext cx="1874279" cy="76561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9059676" y="4817915"/>
              <a:ext cx="551454" cy="37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de-DE" sz="1500" b="1" dirty="0" smtClean="0"/>
                <a:t>3</a:t>
              </a:r>
              <a:endParaRPr lang="en-US" altLang="de-DE" sz="1500" b="1" dirty="0"/>
            </a:p>
          </p:txBody>
        </p:sp>
        <p:sp>
          <p:nvSpPr>
            <p:cNvPr id="79" name="Rechteck 102"/>
            <p:cNvSpPr/>
            <p:nvPr/>
          </p:nvSpPr>
          <p:spPr bwMode="auto">
            <a:xfrm>
              <a:off x="7301431" y="2876551"/>
              <a:ext cx="267424" cy="2144391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7333235" y="4820767"/>
              <a:ext cx="551454" cy="31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de-DE" sz="1500" b="1" dirty="0" smtClean="0"/>
                <a:t>0</a:t>
              </a:r>
              <a:endParaRPr lang="en-US" altLang="de-DE" sz="15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693560" y="3335129"/>
                  <a:ext cx="1339462" cy="380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2945" tIns="41473" rIns="82945" bIns="41473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de-DE" b="1" dirty="0" smtClean="0">
                      <a:latin typeface="Calibri" panose="020F0502020204030204" pitchFamily="34" charset="0"/>
                    </a:rPr>
                    <a:t>tune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a14:m>
                  <a:endParaRPr lang="en-US" altLang="de-DE" b="1" i="1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6693560" y="3335129"/>
                  <a:ext cx="1339462" cy="380312"/>
                </a:xfrm>
                <a:prstGeom prst="rect">
                  <a:avLst/>
                </a:prstGeom>
                <a:blipFill>
                  <a:blip r:embed="rId4"/>
                  <a:stretch>
                    <a:fillRect l="-8065" r="-2258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 Box 4"/>
            <p:cNvSpPr txBox="1">
              <a:spLocks noChangeArrowheads="1"/>
            </p:cNvSpPr>
            <p:nvPr/>
          </p:nvSpPr>
          <p:spPr bwMode="auto">
            <a:xfrm>
              <a:off x="7047319" y="4079690"/>
              <a:ext cx="551454" cy="31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de-DE" sz="1500" b="1" dirty="0" smtClean="0"/>
                <a:t>0.00</a:t>
              </a:r>
              <a:endParaRPr lang="en-US" altLang="de-DE" sz="1500" b="1" dirty="0"/>
            </a:p>
          </p:txBody>
        </p:sp>
        <p:cxnSp>
          <p:nvCxnSpPr>
            <p:cNvPr id="86" name="Gerade Verbindung 106"/>
            <p:cNvCxnSpPr/>
            <p:nvPr/>
          </p:nvCxnSpPr>
          <p:spPr bwMode="auto">
            <a:xfrm flipV="1">
              <a:off x="7585340" y="4222714"/>
              <a:ext cx="1784620" cy="795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feld 107"/>
                <p:cNvSpPr txBox="1"/>
                <p:nvPr/>
              </p:nvSpPr>
              <p:spPr>
                <a:xfrm>
                  <a:off x="7649637" y="3923931"/>
                  <a:ext cx="944164" cy="283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l"/>
                  <a:r>
                    <a:rPr lang="en-US" sz="1600" b="1" i="1" dirty="0" err="1" smtClean="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>Q</a:t>
                  </a:r>
                  <a:r>
                    <a:rPr lang="en-US" sz="1600" b="1" i="1" baseline="-25000" dirty="0" err="1" smtClean="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>res</a:t>
                  </a:r>
                  <a:r>
                    <a:rPr lang="en-US" sz="1600" b="1" i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de-DE" sz="1600" b="1" i="1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sz="1600" b="1" i="1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l-G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acc>
                    </m:oMath>
                  </a14:m>
                  <a:r>
                    <a:rPr lang="en-US" sz="1600" b="1" i="1" dirty="0">
                      <a:solidFill>
                        <a:srgbClr val="C00000"/>
                      </a:solidFill>
                    </a:rPr>
                    <a:t> </a:t>
                  </a:r>
                  <a:endParaRPr lang="de-DE" sz="1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feld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9637" y="3923931"/>
                  <a:ext cx="944164" cy="283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968" t="-12766" r="-28387" b="-3829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feld 108"/>
            <p:cNvSpPr txBox="1"/>
            <p:nvPr/>
          </p:nvSpPr>
          <p:spPr>
            <a:xfrm>
              <a:off x="8687088" y="4582743"/>
              <a:ext cx="481986" cy="2825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8000" tIns="18000" rIns="18000" bIns="18000" rtlCol="0" anchor="t">
              <a:spAutoFit/>
            </a:bodyPr>
            <a:lstStyle/>
            <a:p>
              <a:pPr algn="l"/>
              <a:r>
                <a:rPr lang="en-US" sz="1400" b="1" i="1" dirty="0" err="1" smtClean="0">
                  <a:latin typeface="Calibri" panose="020F0502020204030204" pitchFamily="34" charset="0"/>
                </a:rPr>
                <a:t>Q</a:t>
              </a:r>
              <a:r>
                <a:rPr lang="en-US" sz="1400" b="1" i="1" baseline="-25000" dirty="0" err="1" smtClean="0">
                  <a:latin typeface="Calibri" panose="020F0502020204030204" pitchFamily="34" charset="0"/>
                </a:rPr>
                <a:t>start</a:t>
              </a:r>
              <a:r>
                <a:rPr lang="en-US" sz="14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 </a:t>
              </a:r>
              <a:endParaRPr lang="de-DE" sz="16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91" name="Gerade Verbindung mit Pfeil 109"/>
            <p:cNvCxnSpPr/>
            <p:nvPr/>
          </p:nvCxnSpPr>
          <p:spPr bwMode="auto">
            <a:xfrm flipV="1">
              <a:off x="8644665" y="4692492"/>
              <a:ext cx="0" cy="1728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mit Pfeil 110"/>
            <p:cNvCxnSpPr/>
            <p:nvPr/>
          </p:nvCxnSpPr>
          <p:spPr bwMode="auto">
            <a:xfrm flipV="1">
              <a:off x="8644665" y="4254046"/>
              <a:ext cx="0" cy="4384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Textfeld 111"/>
            <p:cNvSpPr txBox="1"/>
            <p:nvPr/>
          </p:nvSpPr>
          <p:spPr>
            <a:xfrm>
              <a:off x="8675442" y="4370885"/>
              <a:ext cx="555725" cy="2825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8000" tIns="18000" rIns="18000" bIns="18000" rtlCol="0" anchor="t">
              <a:spAutoFit/>
            </a:bodyPr>
            <a:lstStyle/>
            <a:p>
              <a:pPr algn="l"/>
              <a:r>
                <a:rPr lang="en-US" sz="1400" b="1" dirty="0" smtClean="0">
                  <a:latin typeface="Calibri" panose="020F0502020204030204" pitchFamily="34" charset="0"/>
                  <a:sym typeface="Symbol"/>
                </a:rPr>
                <a:t></a:t>
              </a:r>
              <a:r>
                <a:rPr lang="en-US" sz="1400" b="1" i="1" dirty="0" err="1" smtClean="0">
                  <a:latin typeface="Calibri" panose="020F0502020204030204" pitchFamily="34" charset="0"/>
                </a:rPr>
                <a:t>Q</a:t>
              </a:r>
              <a:r>
                <a:rPr lang="en-US" sz="1400" b="1" i="1" baseline="-25000" dirty="0" err="1" smtClean="0">
                  <a:latin typeface="Calibri" panose="020F0502020204030204" pitchFamily="34" charset="0"/>
                </a:rPr>
                <a:t>spill</a:t>
              </a:r>
              <a:r>
                <a:rPr lang="en-US" sz="1400" b="1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 </a:t>
              </a:r>
              <a:endParaRPr lang="de-DE" sz="16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94" name="Gerade Verbindung mit Pfeil 112"/>
            <p:cNvCxnSpPr/>
            <p:nvPr/>
          </p:nvCxnSpPr>
          <p:spPr bwMode="auto">
            <a:xfrm flipV="1">
              <a:off x="8644665" y="3622169"/>
              <a:ext cx="0" cy="5899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Textfeld 113"/>
            <p:cNvSpPr txBox="1"/>
            <p:nvPr/>
          </p:nvSpPr>
          <p:spPr>
            <a:xfrm>
              <a:off x="8669262" y="3561233"/>
              <a:ext cx="441912" cy="2825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8000" tIns="18000" rIns="18000" bIns="18000" rtlCol="0" anchor="t">
              <a:spAutoFit/>
            </a:bodyPr>
            <a:lstStyle/>
            <a:p>
              <a:pPr algn="l"/>
              <a:r>
                <a:rPr lang="en-US" sz="1400" b="1" i="1" dirty="0" err="1" smtClean="0">
                  <a:latin typeface="Calibri" panose="020F0502020204030204" pitchFamily="34" charset="0"/>
                </a:rPr>
                <a:t>Q</a:t>
              </a:r>
              <a:r>
                <a:rPr lang="en-US" sz="1400" b="1" i="1" baseline="-25000" dirty="0" err="1" smtClean="0">
                  <a:latin typeface="Calibri" panose="020F0502020204030204" pitchFamily="34" charset="0"/>
                </a:rPr>
                <a:t>end</a:t>
              </a:r>
              <a:r>
                <a:rPr lang="en-US" sz="1400" b="1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 </a:t>
              </a:r>
              <a:endParaRPr lang="de-DE" sz="16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96" name="Text Box 4"/>
            <p:cNvSpPr txBox="1">
              <a:spLocks noChangeArrowheads="1"/>
            </p:cNvSpPr>
            <p:nvPr/>
          </p:nvSpPr>
          <p:spPr bwMode="auto">
            <a:xfrm>
              <a:off x="6884836" y="4721771"/>
              <a:ext cx="669731" cy="31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de-DE" sz="1500" b="1" dirty="0" smtClean="0"/>
                <a:t>-0.03</a:t>
              </a:r>
              <a:endParaRPr lang="en-US" altLang="de-DE" sz="1500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/>
              <p:cNvSpPr txBox="1"/>
              <p:nvPr/>
            </p:nvSpPr>
            <p:spPr>
              <a:xfrm>
                <a:off x="4067944" y="5689472"/>
                <a:ext cx="3865222" cy="6918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n-GB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𝒔𝒕𝒂𝒃𝒍𝒆</m:t>
                          </m:r>
                        </m:sub>
                      </m:sSub>
                      <m:r>
                        <a:rPr lang="de-DE" sz="20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𝒔𝒕𝒂𝒃𝒍𝒆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GB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sSub>
                                <m:sSubPr>
                                  <m:ctrlPr>
                                    <a:rPr lang="de-DE" sz="2000" b="1" i="1" smtClean="0">
                                      <a:solidFill>
                                        <a:srgbClr val="CC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1" i="1" smtClean="0">
                                      <a:solidFill>
                                        <a:srgbClr val="CC33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de-DE" sz="2000" b="1" i="1" smtClean="0">
                                      <a:solidFill>
                                        <a:srgbClr val="CC33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2000" b="1" i="1">
                                      <a:solidFill>
                                        <a:srgbClr val="CC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1" i="1">
                                      <a:solidFill>
                                        <a:srgbClr val="CC33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de-DE" sz="2000" b="1" i="1">
                                      <a:solidFill>
                                        <a:srgbClr val="CC33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sz="20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de-DE" sz="20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num>
                            <m:den>
                              <m:r>
                                <a:rPr lang="de-DE" sz="20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2000" b="1" dirty="0">
                  <a:solidFill>
                    <a:srgbClr val="CC3399"/>
                  </a:solidFill>
                </a:endParaRPr>
              </a:p>
            </p:txBody>
          </p:sp>
        </mc:Choice>
        <mc:Fallback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689472"/>
                <a:ext cx="3865222" cy="691856"/>
              </a:xfrm>
              <a:prstGeom prst="rect">
                <a:avLst/>
              </a:prstGeom>
              <a:blipFill>
                <a:blip r:embed="rId6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6"/>
              <p:cNvSpPr txBox="1"/>
              <p:nvPr/>
            </p:nvSpPr>
            <p:spPr>
              <a:xfrm>
                <a:off x="4448537" y="1327368"/>
                <a:ext cx="2499727" cy="14983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shrinkage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𝒔𝒕𝒂𝒃𝒍𝒆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by tune ramp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b="1" i="1" dirty="0" err="1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Q</a:t>
                </a:r>
                <a:r>
                  <a:rPr lang="en-US" b="1" i="1" baseline="-25000" dirty="0" err="1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m</a:t>
                </a:r>
                <a:r>
                  <a:rPr lang="en-US" b="1" i="1" baseline="-25000" dirty="0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b="1" i="1" dirty="0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(t)</a:t>
                </a:r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  4 + 1/3</a:t>
                </a:r>
              </a:p>
              <a:p>
                <a:pPr algn="l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de-DE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 </a:t>
                </a:r>
                <a:r>
                  <a:rPr lang="en-US" b="1" dirty="0" smtClean="0">
                    <a:solidFill>
                      <a:srgbClr val="006600"/>
                    </a:solidFill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b="1" i="1" dirty="0">
                  <a:solidFill>
                    <a:srgbClr val="006600"/>
                  </a:solidFill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b="1" i="1" dirty="0">
                  <a:solidFill>
                    <a:srgbClr val="0066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5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537" y="1327368"/>
                <a:ext cx="2499727" cy="1498359"/>
              </a:xfrm>
              <a:prstGeom prst="rect">
                <a:avLst/>
              </a:prstGeom>
              <a:blipFill>
                <a:blip r:embed="rId7"/>
                <a:stretch>
                  <a:fillRect l="-2195" t="-24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6"/>
              <p:cNvSpPr txBox="1"/>
              <p:nvPr/>
            </p:nvSpPr>
            <p:spPr>
              <a:xfrm>
                <a:off x="2121234" y="1329450"/>
                <a:ext cx="1262030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𝒔𝒕𝒂𝒃𝒍𝒆</m:t>
                          </m:r>
                        </m:sub>
                      </m:sSub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234" y="1329450"/>
                <a:ext cx="1262030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6"/>
          <p:cNvSpPr txBox="1"/>
          <p:nvPr/>
        </p:nvSpPr>
        <p:spPr>
          <a:xfrm>
            <a:off x="212258" y="4729266"/>
            <a:ext cx="233324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last spiral step </a:t>
            </a:r>
            <a:r>
              <a:rPr lang="en-US" b="1" i="1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x</a:t>
            </a:r>
            <a:r>
              <a:rPr lang="en-US" b="1" i="1" baseline="-25000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step</a:t>
            </a:r>
            <a:endParaRPr lang="en-US" b="1" i="1" baseline="-25000" dirty="0" smtClean="0">
              <a:solidFill>
                <a:srgbClr val="FF0000"/>
              </a:solidFill>
              <a:cs typeface="Times New Roman" panose="02020603050405020304" pitchFamily="18" charset="0"/>
              <a:sym typeface="Symbol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after 3 turns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11" idx="2"/>
          </p:cNvCxnSpPr>
          <p:nvPr/>
        </p:nvCxnSpPr>
        <p:spPr bwMode="auto">
          <a:xfrm flipH="1">
            <a:off x="6829639" y="5131718"/>
            <a:ext cx="28562" cy="55775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524328" y="5339100"/>
            <a:ext cx="3355" cy="35037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515799" y="476238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Quad</a:t>
            </a:r>
            <a:endParaRPr lang="de-DE" dirty="0"/>
          </a:p>
        </p:txBody>
      </p:sp>
      <p:sp>
        <p:nvSpPr>
          <p:cNvPr id="131" name="TextBox 130"/>
          <p:cNvSpPr txBox="1"/>
          <p:nvPr/>
        </p:nvSpPr>
        <p:spPr>
          <a:xfrm>
            <a:off x="7177475" y="4964597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Sextupole</a:t>
            </a:r>
            <a:endParaRPr lang="de-DE" dirty="0"/>
          </a:p>
        </p:txBody>
      </p:sp>
      <p:sp>
        <p:nvSpPr>
          <p:cNvPr id="89" name="TextBox 6"/>
          <p:cNvSpPr txBox="1"/>
          <p:nvPr/>
        </p:nvSpPr>
        <p:spPr>
          <a:xfrm>
            <a:off x="1353931" y="849324"/>
            <a:ext cx="55042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anose="02020603050405020304" pitchFamily="18" charset="0"/>
              </a:rPr>
              <a:t>Horizontal phase space at electrostatic septum 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6"/>
              <p:cNvSpPr txBox="1"/>
              <p:nvPr/>
            </p:nvSpPr>
            <p:spPr>
              <a:xfrm>
                <a:off x="225314" y="5325999"/>
                <a:ext cx="3937886" cy="8517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4D4D4D"/>
                    </a:solidFill>
                    <a:cs typeface="Times New Roman" panose="02020603050405020304" pitchFamily="18" charset="0"/>
                  </a:rPr>
                  <a:t>Ions’ tune spread by chromaticity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4D4D4D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de-DE" sz="2000" b="1" i="1" smtClean="0">
                                <a:solidFill>
                                  <a:srgbClr val="4D4D4D"/>
                                </a:solidFill>
                                <a:latin typeface="Cambria Math"/>
                                <a:ea typeface="Cambria Math"/>
                              </a:rPr>
                              <m:t>𝑸</m:t>
                            </m:r>
                          </m:num>
                          <m:den>
                            <m:r>
                              <a:rPr lang="de-DE" sz="2000" b="1" i="1" smtClean="0">
                                <a:solidFill>
                                  <a:srgbClr val="4D4D4D"/>
                                </a:solidFill>
                                <a:latin typeface="Cambria Math"/>
                              </a:rPr>
                              <m:t>𝑸</m:t>
                            </m:r>
                          </m:den>
                        </m:f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/>
                            <a:ea typeface="Cambria Math"/>
                          </a:rPr>
                          <m:t>𝝃</m:t>
                        </m:r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box>
                          <m:boxPr>
                            <m:ctrlPr>
                              <a:rPr lang="de-DE" sz="2000" b="1" i="1" smtClean="0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de-DE" sz="2000" b="1" i="1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2000" b="1" i="1" smtClean="0">
                                    <a:solidFill>
                                      <a:srgbClr val="4D4D4D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de-DE" sz="2000" b="1" i="1" smtClean="0">
                                    <a:solidFill>
                                      <a:srgbClr val="4D4D4D"/>
                                    </a:solidFill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num>
                              <m:den>
                                <m:r>
                                  <a:rPr lang="de-DE" sz="2000" b="1" i="1" smtClean="0">
                                    <a:solidFill>
                                      <a:srgbClr val="4D4D4D"/>
                                    </a:solidFill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a:rPr lang="de-DE" sz="2000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=−</m:t>
                    </m:r>
                    <m:r>
                      <a:rPr lang="de-DE" sz="2000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𝟎</m:t>
                    </m:r>
                    <m:r>
                      <a:rPr lang="de-DE" sz="2000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  <m:r>
                      <a:rPr lang="de-DE" sz="2000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𝟗𝟒</m:t>
                    </m:r>
                  </m:oMath>
                </a14:m>
                <a:r>
                  <a:rPr lang="de-DE" sz="2000" b="1" dirty="0">
                    <a:solidFill>
                      <a:srgbClr val="4D4D4D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1" i="1">
                        <a:solidFill>
                          <a:srgbClr val="4D4D4D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000" b="1" dirty="0" smtClean="0">
                    <a:solidFill>
                      <a:srgbClr val="4D4D4D"/>
                    </a:solidFill>
                    <a:cs typeface="Times New Roman" panose="02020603050405020304" pitchFamily="18" charset="0"/>
                  </a:rPr>
                  <a:t>(5</a:t>
                </a:r>
                <a:r>
                  <a:rPr lang="de-DE" sz="2000" b="1" dirty="0">
                    <a:solidFill>
                      <a:srgbClr val="4D4D4D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1" i="1">
                        <a:solidFill>
                          <a:srgbClr val="4D4D4D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de-DE" sz="20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de-DE" sz="2000" b="1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4D4D4D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4" y="5325999"/>
                <a:ext cx="3937886" cy="851772"/>
              </a:xfrm>
              <a:prstGeom prst="rect">
                <a:avLst/>
              </a:prstGeom>
              <a:blipFill>
                <a:blip r:embed="rId8"/>
                <a:stretch>
                  <a:fillRect l="-1393" t="-431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181495" y="4219801"/>
                <a:ext cx="1792927" cy="629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de-DE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de-DE" sz="16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sub>
                          </m:sSub>
                        </m:den>
                      </m:f>
                      <m:r>
                        <a:rPr lang="de-DE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de-DE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DE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𝒎𝒔</m:t>
                      </m:r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495" y="4219801"/>
                <a:ext cx="1792927" cy="6291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7241320" y="3666491"/>
                <a:ext cx="1673279" cy="596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600" b="1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  <a:sym typeface="Symbol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1600" b="1" i="1" baseline="-25000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  <a:sym typeface="Symbol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600" b="1" i="1" baseline="-25000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  <a:sym typeface="Symbol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600" b="1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  <a:sym typeface="Symbol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1600" b="1" i="1" baseline="-25000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  <a:sym typeface="Symbol"/>
                            </a:rPr>
                            <m:t>m</m:t>
                          </m:r>
                        </m:den>
                      </m:f>
                      <m:r>
                        <a:rPr lang="de-DE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de-DE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DE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𝒎𝒔</m:t>
                      </m:r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20" y="3666491"/>
                <a:ext cx="1673279" cy="5966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23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" grpId="0"/>
      <p:bldP spid="124" grpId="0"/>
      <p:bldP spid="11" grpId="0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D593B-EEC3-4626-83BE-4C8E8323B48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0038" y="361950"/>
            <a:ext cx="7924800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2400" b="1" dirty="0">
                <a:cs typeface="Times New Roman" panose="02020603050405020304" pitchFamily="18" charset="0"/>
              </a:rPr>
              <a:t>Spill </a:t>
            </a:r>
            <a:r>
              <a:rPr lang="de-DE" sz="2400" b="1" dirty="0" err="1">
                <a:solidFill>
                  <a:schemeClr val="tx2"/>
                </a:solidFill>
                <a:ea typeface="+mj-ea"/>
                <a:cs typeface="Times New Roman" panose="02020603050405020304" pitchFamily="18" charset="0"/>
              </a:rPr>
              <a:t>measurement</a:t>
            </a:r>
            <a:r>
              <a:rPr lang="de-DE" sz="2400" b="1" dirty="0"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cs typeface="Times New Roman" panose="02020603050405020304" pitchFamily="18" charset="0"/>
              </a:rPr>
              <a:t>and</a:t>
            </a:r>
            <a:r>
              <a:rPr lang="de-DE" sz="2400" b="1" dirty="0"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cs typeface="Times New Roman" panose="02020603050405020304" pitchFamily="18" charset="0"/>
              </a:rPr>
              <a:t>characterization</a:t>
            </a:r>
            <a:endParaRPr lang="en-US" sz="2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08776" y="947577"/>
            <a:ext cx="88157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i="1" dirty="0" smtClean="0"/>
              <a:t>Example</a:t>
            </a:r>
            <a:r>
              <a:rPr lang="en-US" sz="1700" dirty="0" smtClean="0"/>
              <a:t>: C</a:t>
            </a:r>
            <a:r>
              <a:rPr lang="en-US" sz="1700" baseline="30000" dirty="0" smtClean="0"/>
              <a:t>6+</a:t>
            </a:r>
            <a:r>
              <a:rPr lang="en-US" sz="1700" dirty="0" smtClean="0"/>
              <a:t> at 300 MeV/u, </a:t>
            </a:r>
            <a:r>
              <a:rPr lang="en-US" sz="1700" dirty="0" smtClean="0"/>
              <a:t>recorded spills in consecutive cycles with same parameters</a:t>
            </a:r>
            <a:endParaRPr lang="en-US" sz="1700" dirty="0" smtClean="0"/>
          </a:p>
        </p:txBody>
      </p:sp>
      <p:pic>
        <p:nvPicPr>
          <p:cNvPr id="66562" name="Picture 2" descr="H:\EuCARD2 Slow Extraction\Vorlagen\Bilder Messungen GSI\duty_time_aver_eucard2016_c300_0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059832" y="1491383"/>
            <a:ext cx="2997241" cy="193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EuCARD2 Slow Extraction\Vorlagen\Bilder Messungen GSI\duty_time_aver_eucard2016_c300_0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-36512" y="1422252"/>
            <a:ext cx="2992789" cy="19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EuCARD2 Slow Extraction\Vorlagen\Bilder Messungen GSI\duty_time_aver_eucard2016_c300_0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5967664" y="1538204"/>
            <a:ext cx="2924815" cy="18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7069975" y="1714119"/>
            <a:ext cx="12709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dirty="0" smtClean="0"/>
              <a:t>Poisson limit</a:t>
            </a:r>
            <a:endParaRPr lang="en-US" sz="1500" dirty="0"/>
          </a:p>
        </p:txBody>
      </p:sp>
      <p:cxnSp>
        <p:nvCxnSpPr>
          <p:cNvPr id="26" name="Gerade Verbindung 25"/>
          <p:cNvCxnSpPr/>
          <p:nvPr/>
        </p:nvCxnSpPr>
        <p:spPr bwMode="auto">
          <a:xfrm>
            <a:off x="709211" y="1700808"/>
            <a:ext cx="33439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feld 32"/>
              <p:cNvSpPr txBox="1"/>
              <p:nvPr/>
            </p:nvSpPr>
            <p:spPr>
              <a:xfrm>
                <a:off x="35496" y="3491958"/>
                <a:ext cx="5141629" cy="2754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1600" dirty="0" smtClean="0"/>
                  <a:t>     Readout </a:t>
                </a:r>
                <a:r>
                  <a:rPr lang="en-US" sz="1600" b="1" i="1" dirty="0" smtClean="0"/>
                  <a:t>T</a:t>
                </a:r>
                <a:r>
                  <a:rPr lang="en-US" sz="1600" b="1" i="1" baseline="-25000" dirty="0"/>
                  <a:t>m</a:t>
                </a:r>
                <a:r>
                  <a:rPr lang="en-US" sz="1600" dirty="0" smtClean="0"/>
                  <a:t> = 20 µs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sz="1600" b="1" i="1">
                            <a:latin typeface="Cambria Math"/>
                          </a:rPr>
                          <m:t>𝒃𝒊𝒏</m:t>
                        </m:r>
                      </m:sub>
                    </m:sSub>
                  </m:oMath>
                </a14:m>
                <a:r>
                  <a:rPr lang="en-US" sz="1600" dirty="0">
                    <a:sym typeface="Symbol"/>
                  </a:rPr>
                  <a:t>= </a:t>
                </a:r>
                <a:r>
                  <a:rPr lang="en-US" sz="1600" dirty="0"/>
                  <a:t>0.1 </a:t>
                </a:r>
                <a:r>
                  <a:rPr lang="en-US" sz="1600" dirty="0" smtClean="0"/>
                  <a:t>s</a:t>
                </a:r>
              </a:p>
              <a:p>
                <a:pPr algn="l">
                  <a:spcBef>
                    <a:spcPts val="0"/>
                  </a:spcBef>
                </a:pPr>
                <a:endParaRPr lang="en-US" sz="1600" b="1" dirty="0" smtClean="0">
                  <a:solidFill>
                    <a:srgbClr val="3333FF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1600" b="1" dirty="0" smtClean="0">
                    <a:solidFill>
                      <a:srgbClr val="3333FF"/>
                    </a:solidFill>
                  </a:rPr>
                  <a:t>Determination of:</a:t>
                </a:r>
                <a:r>
                  <a:rPr lang="en-US" sz="1600" dirty="0" smtClean="0"/>
                  <a:t> </a:t>
                </a:r>
              </a:p>
              <a:p>
                <a:pPr algn="l">
                  <a:spcBef>
                    <a:spcPts val="0"/>
                  </a:spcBef>
                </a:pPr>
                <a:endParaRPr lang="en-US" sz="1600" dirty="0" smtClean="0"/>
              </a:p>
              <a:p>
                <a:pPr marL="285750" indent="-285750" algn="l">
                  <a:spcBef>
                    <a:spcPts val="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  <a:sym typeface="Symbol"/>
                          </a:rPr>
                          <m:t>𝑵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  <a:sym typeface="Symbol"/>
                          </a:rPr>
                          <m:t>𝒎𝒆𝒂𝒏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  <a:ea typeface="Cambria Math"/>
                        <a:sym typeface="Symbol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  <m:t>𝑵</m:t>
                        </m:r>
                      </m:e>
                    </m:d>
                  </m:oMath>
                </a14:m>
                <a:endParaRPr lang="en-US" sz="1600" b="1" i="1" baseline="-25000" dirty="0" smtClean="0"/>
              </a:p>
              <a:p>
                <a:pPr marL="285750" indent="-285750" algn="l">
                  <a:spcBef>
                    <a:spcPts val="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    </a:t>
                </a:r>
                <a:r>
                  <a:rPr lang="en-US" sz="1600" b="1" i="1" dirty="0" smtClean="0"/>
                  <a:t>r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= </a:t>
                </a:r>
                <a:r>
                  <a:rPr lang="en-US" sz="1600" b="1" i="1" dirty="0" err="1"/>
                  <a:t>N</a:t>
                </a:r>
                <a:r>
                  <a:rPr lang="en-US" sz="1600" b="1" i="1" baseline="-25000" dirty="0" err="1" smtClean="0"/>
                  <a:t>max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/ </a:t>
                </a:r>
                <a:r>
                  <a:rPr lang="en-US" sz="1600" b="1" i="1" dirty="0" err="1"/>
                  <a:t>N</a:t>
                </a:r>
                <a:r>
                  <a:rPr lang="en-US" sz="1600" b="1" i="1" baseline="-25000" dirty="0" err="1" smtClean="0"/>
                  <a:t>mean</a:t>
                </a:r>
                <a:r>
                  <a:rPr lang="en-US" sz="1600" dirty="0" smtClean="0"/>
                  <a:t>  </a:t>
                </a:r>
              </a:p>
              <a:p>
                <a:pPr algn="l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600" dirty="0" smtClean="0"/>
                  <a:t>relevant for </a:t>
                </a:r>
                <a:r>
                  <a:rPr lang="en-US" sz="1600" dirty="0" smtClean="0"/>
                  <a:t>experiments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Easier interpretation</a:t>
                </a:r>
                <a:endParaRPr lang="en-US" sz="1600" dirty="0"/>
              </a:p>
              <a:p>
                <a:pPr marL="285750" indent="-285750" algn="l">
                  <a:spcBef>
                    <a:spcPts val="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    </a:t>
                </a:r>
                <a14:m>
                  <m:oMath xmlns:m="http://schemas.openxmlformats.org/officeDocument/2006/math">
                    <m:r>
                      <a:rPr lang="de-DE" sz="1600" b="1" i="1">
                        <a:latin typeface="Cambria Math"/>
                        <a:sym typeface="Symbol"/>
                      </a:rPr>
                      <m:t>𝑭</m:t>
                    </m:r>
                    <m:r>
                      <a:rPr lang="de-DE" sz="1600" b="1" i="1"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de-DE" sz="1600" b="1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600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de-DE" sz="1600" b="1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de-DE" sz="1600" b="1" i="1">
                                    <a:latin typeface="Cambria Math"/>
                                    <a:sym typeface="Symbol"/>
                                  </a:rPr>
                                  <m:t>𝒎𝒆𝒂𝒏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de-DE" sz="1600" b="1" i="1">
                                <a:latin typeface="Cambria Math"/>
                                <a:sym typeface="Symbol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1600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de-DE" sz="1600" b="1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de-DE" sz="1600" b="1" i="1">
                                    <a:latin typeface="Cambria Math"/>
                                    <a:sym typeface="Symbol"/>
                                  </a:rPr>
                                  <m:t>𝒎𝒆𝒂𝒏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de-DE" sz="1600" b="1" i="1">
                                <a:latin typeface="Cambria Math"/>
                                <a:sym typeface="Symbol"/>
                              </a:rPr>
                              <m:t>𝟐</m:t>
                            </m:r>
                          </m:sup>
                        </m:sSubSup>
                        <m:r>
                          <a:rPr lang="de-DE" sz="1600" b="1" i="1" smtClean="0">
                            <a:latin typeface="Cambria Math"/>
                            <a:sym typeface="Symbol"/>
                          </a:rPr>
                          <m:t>+ </m:t>
                        </m:r>
                        <m:sSubSup>
                          <m:sSubSupPr>
                            <m:ctrlPr>
                              <a:rPr lang="de-DE" sz="1600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de-DE" sz="1600" b="1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  <m:t>𝑵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de-DE" sz="1600" b="1" i="1">
                                <a:latin typeface="Cambria Math"/>
                                <a:sym typeface="Symbol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de-DE" sz="1600" b="1" i="1">
                        <a:latin typeface="Cambria Math"/>
                        <a:ea typeface="Cambria Math"/>
                        <a:sym typeface="Symbol"/>
                      </a:rPr>
                      <m:t>≡</m:t>
                    </m:r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e>
                          <m:sup>
                            <m:r>
                              <a:rPr lang="de-DE" sz="16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de-DE" sz="16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1600" dirty="0" smtClean="0"/>
                  <a:t>  </a:t>
                </a:r>
              </a:p>
              <a:p>
                <a:pPr algn="l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600" dirty="0" smtClean="0"/>
                  <a:t>called </a:t>
                </a:r>
                <a:r>
                  <a:rPr lang="en-US" sz="1600" dirty="0" smtClean="0"/>
                  <a:t>duty factor (PIMMS</a:t>
                </a:r>
                <a:r>
                  <a:rPr lang="en-US" sz="1600" dirty="0" smtClean="0"/>
                  <a:t>)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1600" dirty="0" smtClean="0"/>
                  <a:t> Underlying distribution</a:t>
                </a:r>
                <a:endParaRPr lang="en-US" sz="1600" dirty="0" smtClean="0"/>
              </a:p>
            </p:txBody>
          </p:sp>
        </mc:Choice>
        <mc:Fallback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491958"/>
                <a:ext cx="5141629" cy="2754152"/>
              </a:xfrm>
              <a:prstGeom prst="rect">
                <a:avLst/>
              </a:prstGeom>
              <a:blipFill>
                <a:blip r:embed="rId3"/>
                <a:stretch>
                  <a:fillRect l="-712" t="-664" b="-19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feld 35"/>
          <p:cNvSpPr txBox="1"/>
          <p:nvPr/>
        </p:nvSpPr>
        <p:spPr>
          <a:xfrm>
            <a:off x="5255569" y="3906624"/>
            <a:ext cx="3888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rgbClr val="3333FF"/>
                </a:solidFill>
              </a:rPr>
              <a:t>Observation for quad. scan: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individual spills have comparable </a:t>
            </a:r>
            <a:r>
              <a:rPr lang="en-US" sz="1600" b="1" i="1" dirty="0" smtClean="0"/>
              <a:t>r </a:t>
            </a:r>
            <a:r>
              <a:rPr lang="en-US" sz="1600" dirty="0" smtClean="0"/>
              <a:t>and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F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i="1" dirty="0"/>
              <a:t>r </a:t>
            </a:r>
            <a:r>
              <a:rPr lang="en-US" sz="1600" dirty="0"/>
              <a:t>and</a:t>
            </a:r>
            <a:r>
              <a:rPr lang="en-US" sz="1600" b="1" dirty="0"/>
              <a:t> </a:t>
            </a:r>
            <a:r>
              <a:rPr lang="en-US" sz="1600" b="1" i="1" dirty="0" smtClean="0"/>
              <a:t>F </a:t>
            </a:r>
            <a:r>
              <a:rPr lang="en-US" sz="1600" dirty="0" smtClean="0"/>
              <a:t>are</a:t>
            </a:r>
            <a:r>
              <a:rPr lang="en-US" sz="1600" b="1" dirty="0" smtClean="0"/>
              <a:t> not </a:t>
            </a:r>
            <a:r>
              <a:rPr lang="en-US" sz="1600" dirty="0" smtClean="0"/>
              <a:t>constant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r </a:t>
            </a:r>
            <a:r>
              <a:rPr lang="en-US" sz="1600" dirty="0" smtClean="0">
                <a:sym typeface="Symbol"/>
              </a:rPr>
              <a:t> 10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b="1" i="1" dirty="0" smtClean="0"/>
              <a:t>F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 0.5 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    </a:t>
            </a:r>
            <a:r>
              <a:rPr lang="en-US" sz="1600" dirty="0" smtClean="0"/>
              <a:t> far away from Poisson limit</a:t>
            </a:r>
            <a:endParaRPr lang="en-US" sz="1600" b="1" i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709211" y="1508560"/>
            <a:ext cx="2160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dirty="0" smtClean="0"/>
              <a:t>        average of 6 spills</a:t>
            </a:r>
          </a:p>
          <a:p>
            <a:pPr algn="l">
              <a:spcBef>
                <a:spcPts val="0"/>
              </a:spcBef>
            </a:pPr>
            <a:r>
              <a:rPr lang="en-US" sz="1500" b="1" dirty="0" smtClean="0">
                <a:solidFill>
                  <a:srgbClr val="00B050"/>
                </a:solidFill>
              </a:rPr>
              <a:t>c</a:t>
            </a:r>
            <a:r>
              <a:rPr lang="en-US" sz="1500" b="1" dirty="0" smtClean="0">
                <a:solidFill>
                  <a:srgbClr val="3333FF"/>
                </a:solidFill>
              </a:rPr>
              <a:t>o</a:t>
            </a:r>
            <a:r>
              <a:rPr lang="en-US" sz="1500" b="1" dirty="0" smtClean="0">
                <a:solidFill>
                  <a:srgbClr val="FF0000"/>
                </a:solidFill>
              </a:rPr>
              <a:t>l</a:t>
            </a:r>
            <a:r>
              <a:rPr lang="en-US" sz="1500" b="1" dirty="0" smtClean="0">
                <a:solidFill>
                  <a:srgbClr val="CC3399"/>
                </a:solidFill>
              </a:rPr>
              <a:t>o</a:t>
            </a:r>
            <a:r>
              <a:rPr lang="en-US" sz="1500" b="1" dirty="0" smtClean="0">
                <a:solidFill>
                  <a:srgbClr val="CC9900"/>
                </a:solidFill>
              </a:rPr>
              <a:t>r</a:t>
            </a:r>
            <a:r>
              <a:rPr lang="en-US" sz="1500" dirty="0" smtClean="0"/>
              <a:t>: individual spills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03956" y="1908368"/>
            <a:ext cx="99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err="1"/>
              <a:t>N</a:t>
            </a:r>
            <a:r>
              <a:rPr lang="en-US" b="1" i="1" baseline="-25000" dirty="0" err="1" smtClean="0"/>
              <a:t>mean</a:t>
            </a:r>
            <a:r>
              <a:rPr lang="en-US" b="1" i="1" dirty="0" smtClean="0"/>
              <a:t>(t)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563888" y="2699628"/>
            <a:ext cx="228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/>
              <a:t>r(t)=</a:t>
            </a:r>
            <a:r>
              <a:rPr lang="en-US" b="1" i="1" dirty="0" err="1"/>
              <a:t>N</a:t>
            </a:r>
            <a:r>
              <a:rPr lang="en-US" b="1" i="1" baseline="-25000" dirty="0" err="1" smtClean="0"/>
              <a:t>max</a:t>
            </a:r>
            <a:r>
              <a:rPr lang="en-US" b="1" i="1" dirty="0" smtClean="0"/>
              <a:t>(t)/</a:t>
            </a:r>
            <a:r>
              <a:rPr lang="en-US" b="1" i="1" dirty="0" err="1"/>
              <a:t>N</a:t>
            </a:r>
            <a:r>
              <a:rPr lang="en-US" b="1" i="1" baseline="-25000" dirty="0" err="1" smtClean="0"/>
              <a:t>mean</a:t>
            </a:r>
            <a:r>
              <a:rPr lang="en-US" b="1" i="1" dirty="0" smtClean="0"/>
              <a:t>(t)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444208" y="1663255"/>
            <a:ext cx="625767" cy="37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/>
              <a:t>F(t)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471627" y="1237119"/>
            <a:ext cx="25986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en-US" sz="1500" dirty="0">
                <a:solidFill>
                  <a:srgbClr val="3333FF"/>
                </a:solidFill>
              </a:rPr>
              <a:t>Q</a:t>
            </a:r>
            <a:r>
              <a:rPr lang="en-US" sz="1500" dirty="0" smtClean="0">
                <a:solidFill>
                  <a:srgbClr val="3333FF"/>
                </a:solidFill>
              </a:rPr>
              <a:t>uad. scan, un-bunched beam</a:t>
            </a:r>
            <a:endParaRPr lang="en-US" sz="1500" dirty="0">
              <a:solidFill>
                <a:srgbClr val="3333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54502" y="5345671"/>
            <a:ext cx="4267654" cy="7848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Microspill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: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per </a:t>
            </a:r>
            <a:r>
              <a:rPr lang="de-DE" dirty="0" err="1" smtClean="0"/>
              <a:t>spill</a:t>
            </a:r>
            <a:r>
              <a:rPr lang="de-DE" dirty="0" smtClean="0"/>
              <a:t>?</a:t>
            </a:r>
          </a:p>
          <a:p>
            <a:pPr algn="l"/>
            <a:r>
              <a:rPr lang="de-DE" dirty="0" smtClean="0"/>
              <a:t>   Source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9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Spill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496" y="4077072"/>
                <a:ext cx="4808124" cy="223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Time Domain </a:t>
                </a:r>
              </a:p>
              <a:p>
                <a:pPr marL="285750" indent="-285750" algn="l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Duty factor calculated in the chosen interval </a:t>
                </a:r>
                <a:endParaRPr lang="en-US" sz="1600" b="1" i="1" dirty="0" smtClean="0"/>
              </a:p>
              <a:p>
                <a:pPr algn="l">
                  <a:spcBef>
                    <a:spcPts val="600"/>
                  </a:spcBef>
                </a:pPr>
                <a:r>
                  <a:rPr lang="en-US" sz="1600" dirty="0" smtClean="0"/>
                  <a:t>      as</a:t>
                </a:r>
                <a:endParaRPr lang="en-US" sz="1600" b="1" dirty="0" smtClean="0"/>
              </a:p>
              <a:p>
                <a:pPr marL="285750" indent="-285750" algn="l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Poisson duty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𝒑𝒐𝒊𝒔𝒔𝒐𝒏</m:t>
                        </m:r>
                      </m:sub>
                    </m:sSub>
                    <m:r>
                      <a:rPr lang="de-DE" sz="1600" b="1" i="0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𝒎𝒆𝒂𝒏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𝒎𝒆𝒂𝒏</m:t>
                                </m:r>
                              </m:sub>
                            </m:sSub>
                            <m:r>
                              <a:rPr lang="de-DE" sz="16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de-DE" sz="1600" b="1" i="1" smtClean="0"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box>
                    <m:r>
                      <a:rPr lang="de-DE" sz="1600" b="1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de-DE" sz="1600" b="1" i="1">
                            <a:latin typeface="Cambria Math"/>
                          </a:rPr>
                          <m:t>+</m:t>
                        </m:r>
                        <m:r>
                          <a:rPr lang="de-DE" sz="16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285750" indent="-285750" algn="l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Evolution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 during the spill is visible, weighted duty factor,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sz="16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1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pt-BR" sz="1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sz="1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1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de-DE" sz="16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de-DE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e>
                          <m:sub>
                            <m:r>
                              <a:rPr lang="de-DE" sz="1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pt-BR" sz="16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1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pt-BR" sz="1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sz="1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1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de-DE" sz="16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77072"/>
                <a:ext cx="4808124" cy="2236766"/>
              </a:xfrm>
              <a:prstGeom prst="rect">
                <a:avLst/>
              </a:prstGeom>
              <a:blipFill>
                <a:blip r:embed="rId10"/>
                <a:stretch>
                  <a:fillRect l="-507" t="-1635" b="-171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8512" y="4028917"/>
                <a:ext cx="453548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Frequency Domain 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</m:oMath>
                </a14:m>
                <a:r>
                  <a:rPr lang="en-US" sz="1600" dirty="0" smtClean="0"/>
                  <a:t> is </a:t>
                </a:r>
                <a:r>
                  <a:rPr lang="en-US" sz="1600" dirty="0"/>
                  <a:t>equivalent to “DC power” over </a:t>
                </a:r>
                <a:r>
                  <a:rPr lang="en-US" sz="1600" dirty="0" smtClean="0"/>
                  <a:t>Total </a:t>
                </a:r>
                <a:r>
                  <a:rPr lang="en-US" sz="1600" dirty="0"/>
                  <a:t>power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600" dirty="0" smtClean="0">
                    <a:sym typeface="Symbol"/>
                  </a:rPr>
                  <a:t>10- </a:t>
                </a:r>
                <a:r>
                  <a:rPr lang="en-US" sz="1600" dirty="0">
                    <a:sym typeface="Symbol"/>
                  </a:rPr>
                  <a:t>3</a:t>
                </a:r>
                <a:r>
                  <a:rPr lang="en-US" sz="1600" dirty="0" smtClean="0"/>
                  <a:t>0</a:t>
                </a:r>
                <a:r>
                  <a:rPr lang="en-US" sz="1600" dirty="0"/>
                  <a:t>% of power in main’s harmonics f = n</a:t>
                </a:r>
                <a:r>
                  <a:rPr lang="en-US" sz="1600" dirty="0">
                    <a:sym typeface="Symbol"/>
                  </a:rPr>
                  <a:t>150 Hz</a:t>
                </a:r>
                <a:r>
                  <a:rPr lang="en-US" sz="1600" dirty="0"/>
                  <a:t> for f &gt; 20 Hz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Broadband = noisy beam response up to  “shoulder” at </a:t>
                </a:r>
                <a:r>
                  <a:rPr lang="en-US" sz="1600" dirty="0">
                    <a:sym typeface="Symbol"/>
                  </a:rPr>
                  <a:t> 3 kHz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12" y="4028917"/>
                <a:ext cx="4535488" cy="2215991"/>
              </a:xfrm>
              <a:prstGeom prst="rect">
                <a:avLst/>
              </a:prstGeom>
              <a:blipFill>
                <a:blip r:embed="rId3"/>
                <a:stretch>
                  <a:fillRect l="-538" t="-1653" b="-27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2"/>
          <p:cNvGrpSpPr/>
          <p:nvPr/>
        </p:nvGrpSpPr>
        <p:grpSpPr>
          <a:xfrm>
            <a:off x="35496" y="1052736"/>
            <a:ext cx="4470338" cy="2891932"/>
            <a:chOff x="35496" y="1215024"/>
            <a:chExt cx="4608512" cy="31500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2"/>
            <a:stretch/>
          </p:blipFill>
          <p:spPr>
            <a:xfrm>
              <a:off x="35496" y="1215024"/>
              <a:ext cx="4608512" cy="3150079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683568" y="2924944"/>
              <a:ext cx="3456384" cy="0"/>
            </a:xfrm>
            <a:prstGeom prst="line">
              <a:avLst/>
            </a:prstGeom>
            <a:ln w="38100">
              <a:solidFill>
                <a:srgbClr val="3333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2"/>
            <p:cNvSpPr txBox="1"/>
            <p:nvPr/>
          </p:nvSpPr>
          <p:spPr>
            <a:xfrm>
              <a:off x="3214225" y="1249572"/>
              <a:ext cx="90281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Poisson</a:t>
              </a:r>
              <a:endParaRPr lang="en-US" dirty="0"/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2513865" y="2977398"/>
              <a:ext cx="58221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spill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9978" y="4633536"/>
                <a:ext cx="2821862" cy="567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1" i="1" smtClean="0">
                          <a:latin typeface="Cambria Math"/>
                          <a:sym typeface="Symbol"/>
                        </a:rPr>
                        <m:t>𝑭</m:t>
                      </m:r>
                      <m:r>
                        <a:rPr lang="de-DE" sz="1200" b="1" i="1" smtClean="0">
                          <a:latin typeface="Cambria Math"/>
                          <a:sym typeface="Symbol"/>
                        </a:rPr>
                        <m:t>= </m:t>
                      </m:r>
                      <m:f>
                        <m:fPr>
                          <m:ctrlPr>
                            <a:rPr lang="de-DE" sz="1200" b="1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200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de-DE" sz="1200" b="1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1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1200" b="1" i="1">
                                      <a:latin typeface="Cambria Math"/>
                                      <a:sym typeface="Symbol"/>
                                    </a:rPr>
                                    <m:t>𝒎𝒆𝒂𝒏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de-DE" sz="1200" b="1" i="1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1200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de-DE" sz="1200" b="1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1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1200" b="1" i="1">
                                      <a:latin typeface="Cambria Math"/>
                                      <a:sym typeface="Symbol"/>
                                    </a:rPr>
                                    <m:t>𝒎𝒆𝒂𝒏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de-DE" sz="1200" b="1" i="1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sup>
                          </m:sSubSup>
                          <m:r>
                            <a:rPr lang="de-DE" sz="1200" b="1" i="1">
                              <a:latin typeface="Cambria Math"/>
                              <a:sym typeface="Symbol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de-DE" sz="1200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de-DE" sz="1200" b="1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1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de-DE" sz="1200" b="1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𝑵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de-DE" sz="1200" b="1" i="1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de-DE" sz="1200" b="1" i="1">
                          <a:latin typeface="Cambria Math"/>
                          <a:ea typeface="Cambria Math"/>
                          <a:sym typeface="Symbol"/>
                        </a:rPr>
                        <m:t>≡</m:t>
                      </m:r>
                      <m:f>
                        <m:f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de-DE" sz="1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78" y="4633536"/>
                <a:ext cx="2821862" cy="5675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82156" y="1953902"/>
                <a:ext cx="25167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de-DE" sz="1600" i="1">
                              <a:latin typeface="Cambria Math"/>
                            </a:rPr>
                            <m:t>=11 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/>
                            </a:rPr>
                            <m:t>μ</m:t>
                          </m:r>
                          <m:r>
                            <a:rPr lang="de-DE" sz="1600" i="1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 </m:t>
                          </m:r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𝑏𝑖𝑛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latin typeface="Cambria Math"/>
                        </a:rPr>
                        <m:t>𝑚𝑠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56" y="1953902"/>
                <a:ext cx="2516715" cy="338554"/>
              </a:xfrm>
              <a:prstGeom prst="rect">
                <a:avLst/>
              </a:prstGeom>
              <a:blipFill>
                <a:blip r:embed="rId1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07486" y="2421273"/>
                <a:ext cx="564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486" y="2421273"/>
                <a:ext cx="564514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r="3618"/>
          <a:stretch/>
        </p:blipFill>
        <p:spPr>
          <a:xfrm>
            <a:off x="4767213" y="980727"/>
            <a:ext cx="3872237" cy="2979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07486" y="4403235"/>
                <a:ext cx="6703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de-DE" b="1" i="1">
                              <a:latin typeface="Cambria Math"/>
                            </a:rPr>
                            <m:t>𝒃𝒊𝒏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486" y="4403235"/>
                <a:ext cx="670312" cy="369332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680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ripples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supplies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1330001"/>
            <a:ext cx="1152128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PS Control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474017"/>
            <a:ext cx="145950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6022" y="1474017"/>
            <a:ext cx="153830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Magnet family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4231302" y="1658683"/>
            <a:ext cx="8773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88116" y="1052736"/>
            <a:ext cx="466826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88116" y="1052736"/>
            <a:ext cx="0" cy="433523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56376" y="1053669"/>
            <a:ext cx="0" cy="61632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3"/>
          </p:cNvCxnSpPr>
          <p:nvPr/>
        </p:nvCxnSpPr>
        <p:spPr>
          <a:xfrm flipH="1">
            <a:off x="7524328" y="165868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79712" y="1658683"/>
            <a:ext cx="792088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nut 13"/>
          <p:cNvSpPr/>
          <p:nvPr/>
        </p:nvSpPr>
        <p:spPr>
          <a:xfrm>
            <a:off x="4892638" y="1365636"/>
            <a:ext cx="432048" cy="58609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108662" y="1658683"/>
            <a:ext cx="87736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2420888"/>
            <a:ext cx="1389298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Current generator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072609" y="1752252"/>
            <a:ext cx="601681" cy="1178838"/>
          </a:xfrm>
          <a:custGeom>
            <a:avLst/>
            <a:gdLst>
              <a:gd name="connsiteX0" fmla="*/ 601681 w 601681"/>
              <a:gd name="connsiteY0" fmla="*/ 1178838 h 1178838"/>
              <a:gd name="connsiteX1" fmla="*/ 351161 w 601681"/>
              <a:gd name="connsiteY1" fmla="*/ 214334 h 1178838"/>
              <a:gd name="connsiteX2" fmla="*/ 432 w 601681"/>
              <a:gd name="connsiteY2" fmla="*/ 76548 h 1178838"/>
              <a:gd name="connsiteX3" fmla="*/ 426317 w 601681"/>
              <a:gd name="connsiteY3" fmla="*/ 1178838 h 117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81" h="1178838">
                <a:moveTo>
                  <a:pt x="601681" y="1178838"/>
                </a:moveTo>
                <a:cubicBezTo>
                  <a:pt x="526525" y="788443"/>
                  <a:pt x="451369" y="398049"/>
                  <a:pt x="351161" y="214334"/>
                </a:cubicBezTo>
                <a:cubicBezTo>
                  <a:pt x="250953" y="30619"/>
                  <a:pt x="-12094" y="-84203"/>
                  <a:pt x="432" y="76548"/>
                </a:cubicBezTo>
                <a:cubicBezTo>
                  <a:pt x="12958" y="237299"/>
                  <a:pt x="219637" y="708068"/>
                  <a:pt x="426317" y="117883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932040" y="1752252"/>
            <a:ext cx="0" cy="4526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2"/>
          </p:cNvCxnSpPr>
          <p:nvPr/>
        </p:nvCxnSpPr>
        <p:spPr>
          <a:xfrm flipV="1">
            <a:off x="1403648" y="1976332"/>
            <a:ext cx="0" cy="22853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03648" y="2204864"/>
            <a:ext cx="35283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99041" y="1185245"/>
            <a:ext cx="68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DCCT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3253314"/>
            <a:ext cx="4051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 smtClean="0"/>
              <a:t>We introduced ripples at a different frequency (177 Hz), and measured them relative to inherent ripples in the spill spectrum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 smtClean="0"/>
              <a:t>Gives a clearer interpretation in terms of effect on spill and points out the main sources</a:t>
            </a:r>
            <a:endParaRPr lang="de-DE" sz="1600" dirty="0"/>
          </a:p>
        </p:txBody>
      </p:sp>
      <p:pic>
        <p:nvPicPr>
          <p:cNvPr id="2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1956"/>
            <a:ext cx="3691098" cy="2768324"/>
          </a:xfrm>
        </p:spPr>
      </p:pic>
      <p:cxnSp>
        <p:nvCxnSpPr>
          <p:cNvPr id="24" name="Straight Connector 23"/>
          <p:cNvCxnSpPr/>
          <p:nvPr/>
        </p:nvCxnSpPr>
        <p:spPr>
          <a:xfrm>
            <a:off x="5986022" y="3971304"/>
            <a:ext cx="0" cy="1921332"/>
          </a:xfrm>
          <a:prstGeom prst="line">
            <a:avLst/>
          </a:prstGeom>
          <a:ln w="38100">
            <a:solidFill>
              <a:srgbClr val="3333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42031" y="3938068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DC Power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025202" y="4522843"/>
            <a:ext cx="862836" cy="0"/>
          </a:xfrm>
          <a:prstGeom prst="straightConnector1">
            <a:avLst/>
          </a:prstGeom>
          <a:ln w="19050">
            <a:solidFill>
              <a:srgbClr val="33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449037" y="4446020"/>
            <a:ext cx="863053" cy="656110"/>
          </a:xfrm>
          <a:prstGeom prst="straightConnector1">
            <a:avLst/>
          </a:prstGeom>
          <a:ln w="25400">
            <a:solidFill>
              <a:srgbClr val="33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50046" y="3861245"/>
            <a:ext cx="1434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Shoulder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at </a:t>
            </a:r>
            <a:r>
              <a:rPr lang="en-US" sz="1600" dirty="0" smtClean="0">
                <a:sym typeface="Symbol"/>
              </a:rPr>
              <a:t> 3kHz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300192" y="3645024"/>
            <a:ext cx="224237" cy="8009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5175375" y="3296713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Injected</a:t>
            </a:r>
            <a:r>
              <a:rPr lang="de-DE" sz="1600" dirty="0" smtClean="0"/>
              <a:t> ripple</a:t>
            </a:r>
            <a:endParaRPr lang="de-DE" sz="160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6903298" y="3645024"/>
            <a:ext cx="332998" cy="8410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7088808" y="3318047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Inherent</a:t>
            </a:r>
            <a:r>
              <a:rPr lang="de-DE" sz="1600" dirty="0" smtClean="0"/>
              <a:t> ripple</a:t>
            </a:r>
            <a:endParaRPr lang="de-DE" sz="1600" dirty="0"/>
          </a:p>
        </p:txBody>
      </p:sp>
      <p:sp>
        <p:nvSpPr>
          <p:cNvPr id="33" name="Rectangle 32"/>
          <p:cNvSpPr/>
          <p:nvPr/>
        </p:nvSpPr>
        <p:spPr>
          <a:xfrm>
            <a:off x="427824" y="5893940"/>
            <a:ext cx="3776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R</a:t>
            </a:r>
            <a:r>
              <a:rPr lang="de-DE" sz="1000" dirty="0" smtClean="0"/>
              <a:t>. Singh </a:t>
            </a:r>
            <a:r>
              <a:rPr lang="de-DE" sz="1000" dirty="0"/>
              <a:t>et al</a:t>
            </a:r>
            <a:r>
              <a:rPr lang="de-DE" sz="1000" dirty="0" smtClean="0"/>
              <a:t>.,``</a:t>
            </a:r>
            <a:r>
              <a:rPr lang="en-US" sz="1000" dirty="0"/>
              <a:t>Slow Extraction Spill Characterization From Micro to </a:t>
            </a:r>
            <a:r>
              <a:rPr lang="en-US" sz="1000" dirty="0" err="1"/>
              <a:t>Milli</a:t>
            </a:r>
            <a:r>
              <a:rPr lang="en-US" sz="1000" dirty="0"/>
              <a:t>-Second Scale</a:t>
            </a:r>
            <a:r>
              <a:rPr lang="de-DE" sz="1000" dirty="0" smtClean="0"/>
              <a:t>", J</a:t>
            </a:r>
            <a:r>
              <a:rPr lang="de-DE" sz="1000" dirty="0"/>
              <a:t>. Phys.: </a:t>
            </a:r>
            <a:r>
              <a:rPr lang="de-DE" sz="1000" dirty="0" err="1"/>
              <a:t>Conf</a:t>
            </a:r>
            <a:r>
              <a:rPr lang="de-DE" sz="1000" dirty="0"/>
              <a:t>. </a:t>
            </a:r>
            <a:r>
              <a:rPr lang="de-DE" sz="1000" dirty="0" smtClean="0"/>
              <a:t>Ser.1067 072002 (2018</a:t>
            </a:r>
            <a:r>
              <a:rPr lang="de-DE" sz="1000" dirty="0"/>
              <a:t>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07092" y="5607673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More </a:t>
            </a:r>
            <a:r>
              <a:rPr lang="de-DE" dirty="0" err="1" smtClean="0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677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Dipoles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quads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4D17-AEB6-4191-9622-E5515B6785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>
          <a:xfrm>
            <a:off x="254566" y="3864212"/>
            <a:ext cx="2949282" cy="2326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/>
          <a:stretch/>
        </p:blipFill>
        <p:spPr>
          <a:xfrm>
            <a:off x="251520" y="1556792"/>
            <a:ext cx="2952328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415" y="6152107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2016 measurements</a:t>
            </a:r>
            <a:endParaRPr lang="de-D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/>
          <a:stretch/>
        </p:blipFill>
        <p:spPr>
          <a:xfrm>
            <a:off x="3238626" y="1690755"/>
            <a:ext cx="2895652" cy="23143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/>
          <a:stretch/>
        </p:blipFill>
        <p:spPr>
          <a:xfrm>
            <a:off x="3238626" y="4005064"/>
            <a:ext cx="2917550" cy="23143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13131" y="6190597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measurements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4598549" y="2082334"/>
            <a:ext cx="1154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Quadrupole</a:t>
            </a:r>
            <a:endParaRPr lang="de-DE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921743" y="4509120"/>
            <a:ext cx="744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Dipole</a:t>
            </a:r>
            <a:endParaRPr lang="de-DE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690420" y="5099685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Sextupole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26898" y="1820320"/>
                <a:ext cx="2845542" cy="2691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GB" sz="1600" dirty="0" smtClean="0"/>
                  <a:t>Low effect of dipoles and </a:t>
                </a:r>
                <a:r>
                  <a:rPr lang="en-GB" sz="1600" dirty="0" err="1" smtClean="0"/>
                  <a:t>sextupole</a:t>
                </a:r>
                <a:r>
                  <a:rPr lang="en-GB" sz="1600" dirty="0" smtClean="0"/>
                  <a:t> current ripples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GB" sz="1600" dirty="0" smtClean="0"/>
                  <a:t>Influence coming from ripples and “noise” on quadrupole currents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endParaRPr lang="en-GB" sz="1600" dirty="0" smtClean="0"/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endParaRPr lang="en-GB" sz="1600" dirty="0"/>
              </a:p>
              <a:p>
                <a:pPr algn="l"/>
                <a:r>
                  <a:rPr lang="en-GB" sz="1200" dirty="0" smtClean="0"/>
                  <a:t>        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de-DE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|"/>
                        <m:endChr m:val="|"/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de-D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</m:e>
                    </m:d>
                    <m:r>
                      <a:rPr lang="de-DE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200" b="0" i="0" dirty="0" smtClean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de-DE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de-D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</m:e>
                    </m:d>
                  </m:oMath>
                </a14:m>
                <a:endParaRPr lang="en-GB" sz="12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898" y="1820320"/>
                <a:ext cx="2845542" cy="2691121"/>
              </a:xfrm>
              <a:prstGeom prst="rect">
                <a:avLst/>
              </a:prstGeom>
              <a:blipFill>
                <a:blip r:embed="rId6"/>
                <a:stretch>
                  <a:fillRect l="-857" t="-6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85050" y="1094456"/>
                <a:ext cx="440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de-DE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de-DE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  <m:sub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de-DE" sz="1600" dirty="0" smtClean="0"/>
                  <a:t> </a:t>
                </a:r>
                <a:r>
                  <a:rPr lang="de-DE" sz="1600" dirty="0" err="1" smtClean="0"/>
                  <a:t>calculated</a:t>
                </a:r>
                <a:r>
                  <a:rPr lang="de-DE" sz="1600" dirty="0" smtClean="0"/>
                  <a:t> on </a:t>
                </a:r>
                <a:r>
                  <a:rPr lang="de-DE" sz="1600" dirty="0" err="1" smtClean="0"/>
                  <a:t>consecutive</a:t>
                </a:r>
                <a:r>
                  <a:rPr lang="de-DE" sz="1600" dirty="0" smtClean="0"/>
                  <a:t> 10 </a:t>
                </a:r>
                <a:r>
                  <a:rPr lang="de-DE" sz="1600" dirty="0" err="1" smtClean="0"/>
                  <a:t>ms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bins</a:t>
                </a:r>
                <a:endParaRPr lang="de-DE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50" y="1094456"/>
                <a:ext cx="4409605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35235" y="1099483"/>
            <a:ext cx="1917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Weighted</a:t>
            </a:r>
            <a:r>
              <a:rPr lang="de-DE" sz="1600" dirty="0" smtClean="0"/>
              <a:t> </a:t>
            </a:r>
            <a:r>
              <a:rPr lang="de-DE" sz="1600" dirty="0" err="1" smtClean="0"/>
              <a:t>duty</a:t>
            </a:r>
            <a:r>
              <a:rPr lang="de-DE" sz="1600" dirty="0" smtClean="0"/>
              <a:t> </a:t>
            </a:r>
            <a:r>
              <a:rPr lang="de-DE" sz="1600" dirty="0" err="1" smtClean="0"/>
              <a:t>factor</a:t>
            </a:r>
            <a:endParaRPr lang="de-DE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476702" y="2154342"/>
            <a:ext cx="1154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Quadrupole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54787" y="924373"/>
                <a:ext cx="2195536" cy="70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  <m:r>
                        <a:rPr lang="pt-B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87" y="924373"/>
                <a:ext cx="2195536" cy="70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21488" y="3445934"/>
                <a:ext cx="2398984" cy="415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𝑠𝑡𝑎𝑏𝑙𝑒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𝑠𝑡𝑎𝑏𝑙𝑒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de-DE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88" y="3445934"/>
                <a:ext cx="2398984" cy="415114"/>
              </a:xfrm>
              <a:prstGeom prst="rect">
                <a:avLst/>
              </a:prstGeom>
              <a:blipFill>
                <a:blip r:embed="rId9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 rot="16200000">
                <a:off x="-134103" y="2485985"/>
                <a:ext cx="564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4103" y="2485985"/>
                <a:ext cx="564514" cy="369332"/>
              </a:xfrm>
              <a:prstGeom prst="rect">
                <a:avLst/>
              </a:prstGeom>
              <a:blipFill>
                <a:blip r:embed="rId10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 rot="16200000">
                <a:off x="-134103" y="4812370"/>
                <a:ext cx="564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4103" y="4812370"/>
                <a:ext cx="564514" cy="369332"/>
              </a:xfrm>
              <a:prstGeom prst="rect">
                <a:avLst/>
              </a:prstGeom>
              <a:blipFill>
                <a:blip r:embed="rId11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 rot="16200000">
                <a:off x="2804039" y="2395019"/>
                <a:ext cx="564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04039" y="2395019"/>
                <a:ext cx="56451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 rot="16200000">
                <a:off x="2823652" y="4674441"/>
                <a:ext cx="564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23652" y="4674441"/>
                <a:ext cx="564514" cy="369332"/>
              </a:xfrm>
              <a:prstGeom prst="rect">
                <a:avLst/>
              </a:prstGeom>
              <a:blipFill>
                <a:blip r:embed="rId13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421488" y="4965246"/>
            <a:ext cx="2249546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600" dirty="0" smtClean="0"/>
              <a:t>The largest ripples at 600 Hz ~ 10</a:t>
            </a:r>
            <a:r>
              <a:rPr lang="de-DE" sz="1600" dirty="0" smtClean="0"/>
              <a:t>-15 mA </a:t>
            </a:r>
            <a:r>
              <a:rPr lang="de-DE" sz="1600" dirty="0" err="1" smtClean="0"/>
              <a:t>broadband</a:t>
            </a:r>
            <a:r>
              <a:rPr lang="de-DE" sz="1600" dirty="0" smtClean="0"/>
              <a:t> </a:t>
            </a:r>
            <a:r>
              <a:rPr lang="de-DE" sz="1600" dirty="0" err="1" smtClean="0"/>
              <a:t>noise</a:t>
            </a:r>
            <a:r>
              <a:rPr lang="de-DE" sz="1600" dirty="0" smtClean="0"/>
              <a:t>~ 5-10 mA </a:t>
            </a:r>
            <a:r>
              <a:rPr lang="de-DE" sz="1600" dirty="0" err="1" smtClean="0"/>
              <a:t>rms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4996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3890511" cy="2512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72" y="1275039"/>
            <a:ext cx="4314430" cy="2767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60648"/>
            <a:ext cx="8229600" cy="433759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settings and transit time (Quad driven)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756678" y="6508058"/>
            <a:ext cx="2133600" cy="476250"/>
          </a:xfrm>
        </p:spPr>
        <p:txBody>
          <a:bodyPr/>
          <a:lstStyle/>
          <a:p>
            <a:pPr>
              <a:defRPr/>
            </a:pPr>
            <a:fld id="{852D593B-EEC3-4626-83BE-4C8E8323B48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5654145" y="2425945"/>
            <a:ext cx="6603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4783274" y="2749110"/>
            <a:ext cx="6603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53" y="1262931"/>
            <a:ext cx="538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∆</a:t>
            </a:r>
            <a:r>
              <a:rPr lang="en-US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tr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221088"/>
            <a:ext cx="8490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smaller</a:t>
            </a:r>
            <a:r>
              <a:rPr lang="de-DE" sz="1600" dirty="0" smtClean="0"/>
              <a:t> </a:t>
            </a:r>
            <a:r>
              <a:rPr lang="de-DE" sz="1600" dirty="0" err="1" smtClean="0"/>
              <a:t>sextupole</a:t>
            </a:r>
            <a:r>
              <a:rPr lang="de-DE" sz="1600" dirty="0" smtClean="0"/>
              <a:t> </a:t>
            </a:r>
            <a:r>
              <a:rPr lang="de-DE" sz="1600" dirty="0" err="1" smtClean="0"/>
              <a:t>strength</a:t>
            </a:r>
            <a:r>
              <a:rPr lang="de-DE" sz="1600" dirty="0" smtClean="0"/>
              <a:t>: Tune </a:t>
            </a:r>
            <a:r>
              <a:rPr lang="de-DE" sz="1600" dirty="0" err="1" smtClean="0"/>
              <a:t>ramp</a:t>
            </a:r>
            <a:r>
              <a:rPr lang="de-DE" sz="1600" dirty="0" smtClean="0"/>
              <a:t> </a:t>
            </a:r>
            <a:r>
              <a:rPr lang="de-DE" sz="1600" dirty="0" err="1" smtClean="0"/>
              <a:t>starts</a:t>
            </a:r>
            <a:r>
              <a:rPr lang="de-DE" sz="1600" dirty="0" smtClean="0"/>
              <a:t> </a:t>
            </a:r>
            <a:r>
              <a:rPr lang="de-DE" sz="1600" dirty="0" err="1" smtClean="0"/>
              <a:t>close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resonance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obtain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same </a:t>
            </a:r>
            <a:r>
              <a:rPr lang="de-DE" sz="1600" dirty="0" err="1" smtClean="0"/>
              <a:t>spill</a:t>
            </a:r>
            <a:r>
              <a:rPr lang="de-DE" sz="1600" dirty="0" smtClean="0"/>
              <a:t> </a:t>
            </a:r>
            <a:r>
              <a:rPr lang="de-DE" sz="1600" dirty="0" err="1" smtClean="0"/>
              <a:t>length</a:t>
            </a:r>
            <a:r>
              <a:rPr lang="de-DE" sz="1600" dirty="0" smtClean="0"/>
              <a:t>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dirty="0" err="1" smtClean="0"/>
              <a:t>Particle</a:t>
            </a:r>
            <a:r>
              <a:rPr lang="de-DE" sz="1600" dirty="0" smtClean="0"/>
              <a:t> </a:t>
            </a:r>
            <a:r>
              <a:rPr lang="de-DE" sz="1600" dirty="0" err="1" smtClean="0"/>
              <a:t>unstable</a:t>
            </a:r>
            <a:r>
              <a:rPr lang="de-DE" sz="1600" dirty="0" smtClean="0"/>
              <a:t> at a </a:t>
            </a:r>
            <a:r>
              <a:rPr lang="de-DE" sz="1600" dirty="0" err="1" smtClean="0"/>
              <a:t>small</a:t>
            </a:r>
            <a:r>
              <a:rPr lang="de-DE" sz="1600" dirty="0" smtClean="0"/>
              <a:t> </a:t>
            </a:r>
            <a:r>
              <a:rPr lang="de-DE" sz="1600" dirty="0" err="1" smtClean="0"/>
              <a:t>amplitude</a:t>
            </a:r>
            <a:r>
              <a:rPr lang="de-DE" sz="1600" dirty="0" smtClean="0"/>
              <a:t>: Transit time </a:t>
            </a:r>
            <a:r>
              <a:rPr lang="de-DE" sz="1600" dirty="0" err="1" smtClean="0"/>
              <a:t>increases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spiral </a:t>
            </a:r>
            <a:r>
              <a:rPr lang="de-DE" sz="1600" dirty="0" err="1" smtClean="0"/>
              <a:t>step</a:t>
            </a:r>
            <a:r>
              <a:rPr lang="de-DE" sz="1600" dirty="0" smtClean="0"/>
              <a:t> </a:t>
            </a:r>
            <a:r>
              <a:rPr lang="de-DE" sz="1600" dirty="0" err="1" smtClean="0"/>
              <a:t>decreases</a:t>
            </a:r>
            <a:r>
              <a:rPr lang="de-DE" sz="1600" dirty="0" smtClean="0"/>
              <a:t> (</a:t>
            </a:r>
            <a:r>
              <a:rPr lang="de-DE" sz="1600" dirty="0" err="1" smtClean="0"/>
              <a:t>amplitude</a:t>
            </a:r>
            <a:r>
              <a:rPr lang="de-DE" sz="1600" dirty="0" smtClean="0"/>
              <a:t> </a:t>
            </a:r>
            <a:r>
              <a:rPr lang="de-DE" sz="1600" dirty="0" err="1" smtClean="0"/>
              <a:t>dependence</a:t>
            </a:r>
            <a:r>
              <a:rPr lang="de-DE" sz="1600" dirty="0" smtClean="0"/>
              <a:t> due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sextupole</a:t>
            </a:r>
            <a:r>
              <a:rPr lang="de-DE" sz="1600" dirty="0" smtClean="0"/>
              <a:t> </a:t>
            </a:r>
            <a:r>
              <a:rPr lang="de-DE" sz="1600" dirty="0" err="1" smtClean="0"/>
              <a:t>fields</a:t>
            </a:r>
            <a:r>
              <a:rPr lang="de-DE" sz="1600" dirty="0" smtClean="0"/>
              <a:t>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dirty="0" smtClean="0"/>
              <a:t>Transit time </a:t>
            </a:r>
            <a:r>
              <a:rPr lang="de-DE" sz="1600" dirty="0" err="1" smtClean="0"/>
              <a:t>distribution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broader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small</a:t>
            </a:r>
            <a:r>
              <a:rPr lang="de-DE" sz="1600" dirty="0" smtClean="0"/>
              <a:t> </a:t>
            </a:r>
            <a:r>
              <a:rPr lang="de-DE" sz="1600" dirty="0" err="1" smtClean="0"/>
              <a:t>sextupole</a:t>
            </a:r>
            <a:r>
              <a:rPr lang="de-DE" sz="1600" dirty="0" smtClean="0"/>
              <a:t> </a:t>
            </a:r>
            <a:r>
              <a:rPr lang="de-DE" sz="1600" dirty="0" err="1" smtClean="0"/>
              <a:t>strengths</a:t>
            </a:r>
            <a:r>
              <a:rPr lang="de-DE" sz="1600" dirty="0" smtClean="0"/>
              <a:t> </a:t>
            </a:r>
            <a:endParaRPr lang="de-DE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1691" y="1019197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Steinbach </a:t>
            </a:r>
            <a:r>
              <a:rPr lang="de-DE" b="1" dirty="0" err="1" smtClean="0"/>
              <a:t>diagram</a:t>
            </a:r>
            <a:endParaRPr lang="de-DE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64553" y="1019197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Phase </a:t>
            </a:r>
            <a:r>
              <a:rPr lang="de-DE" b="1" dirty="0" err="1" smtClean="0"/>
              <a:t>space</a:t>
            </a:r>
            <a:endParaRPr lang="de-DE" b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123387" y="2200787"/>
            <a:ext cx="778569" cy="12462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2134688" y="2200787"/>
            <a:ext cx="1707995" cy="12462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 flipV="1">
            <a:off x="1403648" y="2200787"/>
            <a:ext cx="701278" cy="1260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flipH="1" flipV="1">
            <a:off x="467544" y="2250264"/>
            <a:ext cx="1648682" cy="12109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907543" y="186205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Small S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666" y="1856194"/>
            <a:ext cx="90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Large 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84651" y="304927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</a:t>
            </a:r>
            <a:endParaRPr lang="de-DE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134688" y="3717032"/>
            <a:ext cx="27707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2116226" y="3861048"/>
            <a:ext cx="7275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50"/>
          <p:cNvSpPr/>
          <p:nvPr/>
        </p:nvSpPr>
        <p:spPr>
          <a:xfrm>
            <a:off x="2987824" y="5810101"/>
            <a:ext cx="31871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S. Sorge et al., ``</a:t>
            </a:r>
            <a:r>
              <a:rPr lang="de-DE" sz="1000" dirty="0" err="1"/>
              <a:t>Measurements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Simulations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Spill Quality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Slowly</a:t>
            </a:r>
            <a:r>
              <a:rPr lang="de-DE" sz="1000" dirty="0"/>
              <a:t> </a:t>
            </a:r>
            <a:r>
              <a:rPr lang="de-DE" sz="1000" dirty="0" err="1"/>
              <a:t>Extracted</a:t>
            </a:r>
            <a:r>
              <a:rPr lang="de-DE" sz="1000" dirty="0"/>
              <a:t> </a:t>
            </a:r>
            <a:r>
              <a:rPr lang="de-DE" sz="1000" dirty="0" err="1"/>
              <a:t>Beams</a:t>
            </a:r>
            <a:r>
              <a:rPr lang="de-DE" sz="1000" dirty="0"/>
              <a:t> </a:t>
            </a:r>
            <a:r>
              <a:rPr lang="de-DE" sz="1000" dirty="0" err="1"/>
              <a:t>from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SIS-18 Synchrotron", J. Phys.: </a:t>
            </a:r>
            <a:r>
              <a:rPr lang="de-DE" sz="1000" dirty="0" err="1"/>
              <a:t>Conf</a:t>
            </a:r>
            <a:r>
              <a:rPr lang="de-DE" sz="1000" dirty="0"/>
              <a:t>. </a:t>
            </a:r>
            <a:r>
              <a:rPr lang="de-DE" sz="1000" dirty="0" err="1"/>
              <a:t>Ser</a:t>
            </a:r>
            <a:r>
              <a:rPr lang="de-DE" sz="1000" dirty="0"/>
              <a:t>. 1067 052003, (2018).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43964" y="5810666"/>
            <a:ext cx="3059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R. Singh et al., ``</a:t>
            </a:r>
            <a:r>
              <a:rPr lang="de-DE" sz="1000" dirty="0" err="1"/>
              <a:t>Smoothing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slowly</a:t>
            </a:r>
            <a:r>
              <a:rPr lang="de-DE" sz="1000" dirty="0"/>
              <a:t> </a:t>
            </a:r>
            <a:r>
              <a:rPr lang="de-DE" sz="1000" dirty="0" err="1"/>
              <a:t>extracted</a:t>
            </a:r>
            <a:r>
              <a:rPr lang="de-DE" sz="1000" dirty="0"/>
              <a:t> </a:t>
            </a:r>
            <a:r>
              <a:rPr lang="de-DE" sz="1000" dirty="0" err="1"/>
              <a:t>coasting</a:t>
            </a:r>
            <a:r>
              <a:rPr lang="de-DE" sz="1000" dirty="0"/>
              <a:t> beam </a:t>
            </a:r>
            <a:r>
              <a:rPr lang="de-DE" sz="1000" dirty="0" err="1"/>
              <a:t>from</a:t>
            </a:r>
            <a:r>
              <a:rPr lang="de-DE" sz="1000" dirty="0"/>
              <a:t> a </a:t>
            </a:r>
            <a:r>
              <a:rPr lang="de-DE" sz="1000" dirty="0" err="1"/>
              <a:t>synchrotron</a:t>
            </a:r>
            <a:r>
              <a:rPr lang="de-DE" sz="1000" dirty="0"/>
              <a:t>", </a:t>
            </a:r>
            <a:r>
              <a:rPr lang="de-DE" sz="1000" dirty="0">
                <a:hlinkClick r:id="rId4"/>
              </a:rPr>
              <a:t>https://</a:t>
            </a:r>
            <a:r>
              <a:rPr lang="de-DE" sz="1000" dirty="0" smtClean="0">
                <a:hlinkClick r:id="rId4"/>
              </a:rPr>
              <a:t>arxiv.org/abs/1904.09195</a:t>
            </a:r>
            <a:r>
              <a:rPr lang="de-DE" sz="1000" dirty="0" smtClean="0"/>
              <a:t> (</a:t>
            </a:r>
            <a:r>
              <a:rPr lang="de-DE" sz="1000" dirty="0"/>
              <a:t>2019).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-149276" y="5802069"/>
            <a:ext cx="334661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L. </a:t>
            </a:r>
            <a:r>
              <a:rPr lang="de-DE" sz="1000" dirty="0" err="1" smtClean="0"/>
              <a:t>Badano</a:t>
            </a:r>
            <a:r>
              <a:rPr lang="de-DE" sz="1000" dirty="0" smtClean="0"/>
              <a:t> et al., </a:t>
            </a:r>
            <a:r>
              <a:rPr lang="de-DE" sz="1000" dirty="0"/>
              <a:t>``Proton-</a:t>
            </a:r>
            <a:r>
              <a:rPr lang="de-DE" sz="1000" dirty="0" err="1"/>
              <a:t>ion</a:t>
            </a:r>
            <a:r>
              <a:rPr lang="de-DE" sz="1000" dirty="0"/>
              <a:t> </a:t>
            </a:r>
            <a:r>
              <a:rPr lang="de-DE" sz="1000" dirty="0" err="1"/>
              <a:t>medical</a:t>
            </a:r>
            <a:r>
              <a:rPr lang="de-DE" sz="1000" dirty="0"/>
              <a:t> </a:t>
            </a:r>
            <a:r>
              <a:rPr lang="de-DE" sz="1000" dirty="0" err="1"/>
              <a:t>machine</a:t>
            </a:r>
            <a:r>
              <a:rPr lang="de-DE" sz="1000" dirty="0"/>
              <a:t> </a:t>
            </a:r>
            <a:r>
              <a:rPr lang="de-DE" sz="1000" dirty="0" err="1"/>
              <a:t>study</a:t>
            </a:r>
            <a:r>
              <a:rPr lang="de-DE" sz="1000" dirty="0"/>
              <a:t> (PIMMS) </a:t>
            </a:r>
            <a:r>
              <a:rPr lang="de-DE" sz="1000" dirty="0" err="1"/>
              <a:t>part</a:t>
            </a:r>
            <a:r>
              <a:rPr lang="de-DE" sz="1000" dirty="0"/>
              <a:t> I'', CERN/PS/ 99-010 (DI), </a:t>
            </a:r>
            <a:r>
              <a:rPr lang="de-DE" sz="1000" dirty="0" err="1"/>
              <a:t>Geneva</a:t>
            </a:r>
            <a:r>
              <a:rPr lang="de-DE" sz="1000" dirty="0"/>
              <a:t> (1999</a:t>
            </a:r>
            <a:r>
              <a:rPr lang="de-DE" sz="1000" dirty="0" smtClean="0"/>
              <a:t>).</a:t>
            </a:r>
          </a:p>
          <a:p>
            <a:r>
              <a:rPr lang="de-DE" sz="1400" dirty="0" smtClean="0"/>
              <a:t>PIMMS Report </a:t>
            </a:r>
            <a:r>
              <a:rPr lang="de-DE" sz="1400" dirty="0" err="1" smtClean="0"/>
              <a:t>part</a:t>
            </a:r>
            <a:r>
              <a:rPr lang="de-DE" sz="1400" dirty="0" smtClean="0"/>
              <a:t> 1</a:t>
            </a:r>
            <a:endParaRPr lang="de-DE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785458" y="544522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More </a:t>
            </a:r>
            <a:r>
              <a:rPr lang="de-DE" dirty="0" err="1" smtClean="0"/>
              <a:t>details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160027" y="5066341"/>
                <a:ext cx="1062407" cy="68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e>
                      </m:acc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27" y="5066341"/>
                <a:ext cx="1062407" cy="688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391550" y="5066341"/>
                <a:ext cx="1274003" cy="711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550" y="5066341"/>
                <a:ext cx="1274003" cy="7113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5292" y="3760504"/>
                <a:ext cx="2037033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0" dirty="0" smtClean="0"/>
                  <a:t>Small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 smtClean="0"/>
                  <a:t>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" y="3760504"/>
                <a:ext cx="2037033" cy="388889"/>
              </a:xfrm>
              <a:prstGeom prst="rect">
                <a:avLst/>
              </a:prstGeom>
              <a:blipFill>
                <a:blip r:embed="rId7"/>
                <a:stretch>
                  <a:fillRect l="-2090" t="-9375" b="-18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31581" y="3234556"/>
                <a:ext cx="480837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581" y="3234556"/>
                <a:ext cx="480837" cy="388889"/>
              </a:xfrm>
              <a:prstGeom prst="rect">
                <a:avLst/>
              </a:prstGeom>
              <a:blipFill>
                <a:blip r:embed="rId8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935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58" grpId="0"/>
      <p:bldP spid="51" grpId="0"/>
      <p:bldP spid="52" grpId="0"/>
      <p:bldP spid="53" grpId="0"/>
      <p:bldP spid="55" grpId="0"/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2245</Words>
  <Application>Microsoft Office PowerPoint</Application>
  <PresentationFormat>On-screen Show (4:3)</PresentationFormat>
  <Paragraphs>562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Comic Sans MS</vt:lpstr>
      <vt:lpstr>Symbol</vt:lpstr>
      <vt:lpstr>Times</vt:lpstr>
      <vt:lpstr>Times New Roman</vt:lpstr>
      <vt:lpstr>Verdana</vt:lpstr>
      <vt:lpstr>Wingdings</vt:lpstr>
      <vt:lpstr>Leer</vt:lpstr>
      <vt:lpstr>PowerPoint Presentation</vt:lpstr>
      <vt:lpstr>PowerPoint Presentation</vt:lpstr>
      <vt:lpstr>PowerPoint Presentation</vt:lpstr>
      <vt:lpstr>Slow Extraction by Tune Ramp (Quad driven)</vt:lpstr>
      <vt:lpstr>PowerPoint Presentation</vt:lpstr>
      <vt:lpstr>Spill measurement and characterization</vt:lpstr>
      <vt:lpstr>Coupling of external ripples into power supplies</vt:lpstr>
      <vt:lpstr>Main source: Dipoles, quads or sextupoles</vt:lpstr>
      <vt:lpstr>Extraction settings and transit time (Quad driven)</vt:lpstr>
      <vt:lpstr>PowerPoint Presentation</vt:lpstr>
      <vt:lpstr>Effect of transit time (Quad driven)</vt:lpstr>
      <vt:lpstr>PowerPoint Presentation</vt:lpstr>
      <vt:lpstr>Sextupole Strength Variation: Experiments </vt:lpstr>
      <vt:lpstr>Minimize transverse beam size at extraction</vt:lpstr>
      <vt:lpstr>Minimize transverse beam size at extraction</vt:lpstr>
      <vt:lpstr>Introduce external tune modulation</vt:lpstr>
      <vt:lpstr>PowerPoint Presentation</vt:lpstr>
      <vt:lpstr>PowerPoint Presentation</vt:lpstr>
      <vt:lpstr>Scaling of modulation frequency with cut-off frequency</vt:lpstr>
      <vt:lpstr>Results of tune modulation for 300 MeV/u C6+ beam</vt:lpstr>
      <vt:lpstr>Tune modulation with 1.58 GeV/u Ag45+ (HADES) beam</vt:lpstr>
      <vt:lpstr>Tune modulation with 1.58 GeV/u Ag45+ (HADES) beam</vt:lpstr>
      <vt:lpstr>HADES Collaboration in Slow extraction workshop  2016</vt:lpstr>
      <vt:lpstr>PowerPoint Presentation</vt:lpstr>
      <vt:lpstr>Putting into context: Quad-driven vs Knock-out extraction</vt:lpstr>
      <vt:lpstr>Conclusion and Outlook</vt:lpstr>
      <vt:lpstr>Tune modulation with 1.58 GeV/u Ag45+ (HADES) beam</vt:lpstr>
      <vt:lpstr>Coasting vs Bunched beam extraction</vt:lpstr>
      <vt:lpstr>Coasting vs bunched beam for event rates</vt:lpstr>
      <vt:lpstr>Putting into context: Bunched beam extraction</vt:lpstr>
      <vt:lpstr>Putting into context: Knock-out vs Quad-driven extraction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Demo</dc:creator>
  <cp:lastModifiedBy>Singh, Rahul Dr.</cp:lastModifiedBy>
  <cp:revision>1831</cp:revision>
  <cp:lastPrinted>2019-07-23T11:27:04Z</cp:lastPrinted>
  <dcterms:created xsi:type="dcterms:W3CDTF">2001-11-19T11:22:51Z</dcterms:created>
  <dcterms:modified xsi:type="dcterms:W3CDTF">2019-07-23T14:09:09Z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