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74" r:id="rId3"/>
    <p:sldId id="29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A0"/>
    <a:srgbClr val="104282"/>
    <a:srgbClr val="0B387C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93848" autoAdjust="0"/>
  </p:normalViewPr>
  <p:slideViewPr>
    <p:cSldViewPr snapToGrid="0" snapToObjects="1">
      <p:cViewPr varScale="1">
        <p:scale>
          <a:sx n="122" d="100"/>
          <a:sy n="122" d="100"/>
        </p:scale>
        <p:origin x="96" y="918"/>
      </p:cViewPr>
      <p:guideLst>
        <p:guide orient="horz" pos="1620"/>
        <p:guide pos="289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1764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ern.ch\dfs\Users\b\borburgh\Documents\septa\ZS\Tank%20activ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Global radiation hazard</a:t>
            </a:r>
            <a:r>
              <a:rPr lang="en-GB" baseline="0"/>
              <a:t> factor for a ZS tank in operation</a:t>
            </a:r>
            <a:r>
              <a:rPr lang="en-GB"/>
              <a:t> </a:t>
            </a:r>
          </a:p>
        </c:rich>
      </c:tx>
      <c:layout>
        <c:manualLayout>
          <c:xMode val="edge"/>
          <c:yMode val="edge"/>
          <c:x val="0.1362845581802275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'tank configurations'!$A$30</c:f>
              <c:strCache>
                <c:ptCount val="1"/>
                <c:pt idx="0">
                  <c:v>Case 2: Activation occuring at 10 cm lateral disctance to the target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'tank configurations'!$B$8:$L$8</c:f>
              <c:strCache>
                <c:ptCount val="11"/>
                <c:pt idx="0">
                  <c:v>inox/invar</c:v>
                </c:pt>
                <c:pt idx="1">
                  <c:v>inox/inox</c:v>
                </c:pt>
                <c:pt idx="2">
                  <c:v>inox/ti</c:v>
                </c:pt>
                <c:pt idx="3">
                  <c:v>Al6061/Invar</c:v>
                </c:pt>
                <c:pt idx="4">
                  <c:v>Al6061/Inox</c:v>
                </c:pt>
                <c:pt idx="5">
                  <c:v>Al6061/Ti</c:v>
                </c:pt>
                <c:pt idx="6">
                  <c:v>Al5083/Ti</c:v>
                </c:pt>
                <c:pt idx="7">
                  <c:v>Al2219/Ti</c:v>
                </c:pt>
                <c:pt idx="8">
                  <c:v>Ti/Invar</c:v>
                </c:pt>
                <c:pt idx="9">
                  <c:v>Ti/Inox</c:v>
                </c:pt>
                <c:pt idx="10">
                  <c:v>Ti/Ti</c:v>
                </c:pt>
              </c:strCache>
            </c:strRef>
          </c:cat>
          <c:val>
            <c:numRef>
              <c:f>'tank configurations'!$B$31:$M$31</c:f>
              <c:numCache>
                <c:formatCode>0</c:formatCode>
                <c:ptCount val="12"/>
                <c:pt idx="0">
                  <c:v>139.74053376000001</c:v>
                </c:pt>
                <c:pt idx="1">
                  <c:v>123.60275455999999</c:v>
                </c:pt>
                <c:pt idx="2">
                  <c:v>103.50665216</c:v>
                </c:pt>
                <c:pt idx="3">
                  <c:v>85.916989919999992</c:v>
                </c:pt>
                <c:pt idx="4">
                  <c:v>69.779210720000009</c:v>
                </c:pt>
                <c:pt idx="5">
                  <c:v>49.683108320000002</c:v>
                </c:pt>
                <c:pt idx="6">
                  <c:v>50.463159680000004</c:v>
                </c:pt>
                <c:pt idx="7">
                  <c:v>51.243211040000006</c:v>
                </c:pt>
                <c:pt idx="8">
                  <c:v>95.891559135999998</c:v>
                </c:pt>
                <c:pt idx="9">
                  <c:v>79.753779936000001</c:v>
                </c:pt>
                <c:pt idx="10">
                  <c:v>59.657677536000008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52-4DCB-8701-26E2FE916A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586664"/>
        <c:axId val="18058744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'tank configurations'!$A$23</c15:sqref>
                        </c15:formulaRef>
                      </c:ext>
                    </c:extLst>
                    <c:strCache>
                      <c:ptCount val="1"/>
                      <c:pt idx="0">
                        <c:v>Case 1: Activation occuring at the beam impact area at 400 GeV/c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'tank configurations'!$B$8:$L$8</c15:sqref>
                        </c15:formulaRef>
                      </c:ext>
                    </c:extLst>
                    <c:strCache>
                      <c:ptCount val="11"/>
                      <c:pt idx="0">
                        <c:v>inox/invar</c:v>
                      </c:pt>
                      <c:pt idx="1">
                        <c:v>inox/inox</c:v>
                      </c:pt>
                      <c:pt idx="2">
                        <c:v>inox/ti</c:v>
                      </c:pt>
                      <c:pt idx="3">
                        <c:v>Al6061/Invar</c:v>
                      </c:pt>
                      <c:pt idx="4">
                        <c:v>Al6061/Inox</c:v>
                      </c:pt>
                      <c:pt idx="5">
                        <c:v>Al6061/Ti</c:v>
                      </c:pt>
                      <c:pt idx="6">
                        <c:v>Al5083/Ti</c:v>
                      </c:pt>
                      <c:pt idx="7">
                        <c:v>Al2219/Ti</c:v>
                      </c:pt>
                      <c:pt idx="8">
                        <c:v>Ti/Invar</c:v>
                      </c:pt>
                      <c:pt idx="9">
                        <c:v>Ti/Inox</c:v>
                      </c:pt>
                      <c:pt idx="10">
                        <c:v>Ti/Ti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'tank configurations'!$B$24:$M$24</c15:sqref>
                        </c15:formulaRef>
                      </c:ext>
                    </c:extLst>
                    <c:numCache>
                      <c:formatCode>0</c:formatCode>
                      <c:ptCount val="12"/>
                      <c:pt idx="0">
                        <c:v>129.252381568</c:v>
                      </c:pt>
                      <c:pt idx="1">
                        <c:v>114.332547968</c:v>
                      </c:pt>
                      <c:pt idx="2">
                        <c:v>95.149904767999999</c:v>
                      </c:pt>
                      <c:pt idx="3">
                        <c:v>79.485104800000002</c:v>
                      </c:pt>
                      <c:pt idx="4">
                        <c:v>64.565271199999998</c:v>
                      </c:pt>
                      <c:pt idx="5">
                        <c:v>45.382628000000004</c:v>
                      </c:pt>
                      <c:pt idx="6">
                        <c:v>46.942730720000007</c:v>
                      </c:pt>
                      <c:pt idx="7">
                        <c:v>47.722782080000002</c:v>
                      </c:pt>
                      <c:pt idx="8">
                        <c:v>88.048249040000002</c:v>
                      </c:pt>
                      <c:pt idx="9">
                        <c:v>73.128415439999998</c:v>
                      </c:pt>
                      <c:pt idx="10">
                        <c:v>53.945772240000011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652-4DCB-8701-26E2FE916AED}"/>
                  </c:ext>
                </c:extLst>
              </c15:ser>
            </c15:filteredBarSeries>
          </c:ext>
        </c:extLst>
      </c:barChart>
      <c:catAx>
        <c:axId val="180586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587448"/>
        <c:crosses val="autoZero"/>
        <c:auto val="1"/>
        <c:lblAlgn val="ctr"/>
        <c:lblOffset val="100"/>
        <c:noMultiLvlLbl val="0"/>
      </c:catAx>
      <c:valAx>
        <c:axId val="180587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A.U.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586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0" i="0" baseline="0">
                <a:effectLst/>
              </a:rPr>
              <a:t>Normalised global radiation hazard factor for a ZS tank as waste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'tank configurations'!$A$30</c:f>
              <c:strCache>
                <c:ptCount val="1"/>
                <c:pt idx="0">
                  <c:v>Case 2: Activation occuring at 10 cm lateral disctance to the target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'tank configurations'!$B$8:$L$8</c:f>
              <c:strCache>
                <c:ptCount val="11"/>
                <c:pt idx="0">
                  <c:v>inox/invar</c:v>
                </c:pt>
                <c:pt idx="1">
                  <c:v>inox/inox</c:v>
                </c:pt>
                <c:pt idx="2">
                  <c:v>inox/ti</c:v>
                </c:pt>
                <c:pt idx="3">
                  <c:v>Al6061/Invar</c:v>
                </c:pt>
                <c:pt idx="4">
                  <c:v>Al6061/Inox</c:v>
                </c:pt>
                <c:pt idx="5">
                  <c:v>Al6061/Ti</c:v>
                </c:pt>
                <c:pt idx="6">
                  <c:v>Al5083/Ti</c:v>
                </c:pt>
                <c:pt idx="7">
                  <c:v>Al2219/Ti</c:v>
                </c:pt>
                <c:pt idx="8">
                  <c:v>Ti/Invar</c:v>
                </c:pt>
                <c:pt idx="9">
                  <c:v>Ti/Inox</c:v>
                </c:pt>
                <c:pt idx="10">
                  <c:v>Ti/Ti</c:v>
                </c:pt>
              </c:strCache>
            </c:strRef>
          </c:cat>
          <c:val>
            <c:numRef>
              <c:f>'tank configurations'!$B$32:$M$32</c:f>
              <c:numCache>
                <c:formatCode>0.00</c:formatCode>
                <c:ptCount val="12"/>
                <c:pt idx="0">
                  <c:v>0.82199656319115788</c:v>
                </c:pt>
                <c:pt idx="1">
                  <c:v>0.83000000000000007</c:v>
                </c:pt>
                <c:pt idx="2">
                  <c:v>0.91861956080567075</c:v>
                </c:pt>
                <c:pt idx="3">
                  <c:v>0.59741063186233612</c:v>
                </c:pt>
                <c:pt idx="4">
                  <c:v>0.60516318603134933</c:v>
                </c:pt>
                <c:pt idx="5">
                  <c:v>0.66623279421446302</c:v>
                </c:pt>
                <c:pt idx="6">
                  <c:v>0.67842457707336523</c:v>
                </c:pt>
                <c:pt idx="7">
                  <c:v>0.76986294851513126</c:v>
                </c:pt>
                <c:pt idx="8">
                  <c:v>0.94080189099472333</c:v>
                </c:pt>
                <c:pt idx="9">
                  <c:v>0.95527677366654129</c:v>
                </c:pt>
                <c:pt idx="10">
                  <c:v>1.1599999999999999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1E-442F-84CE-7A54342B61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584704"/>
        <c:axId val="1862383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'tank configurations'!$A$23</c15:sqref>
                        </c15:formulaRef>
                      </c:ext>
                    </c:extLst>
                    <c:strCache>
                      <c:ptCount val="1"/>
                      <c:pt idx="0">
                        <c:v>Case 1: Activation occuring at the beam impact area at 400 GeV/c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'tank configurations'!$B$8:$L$8</c15:sqref>
                        </c15:formulaRef>
                      </c:ext>
                    </c:extLst>
                    <c:strCache>
                      <c:ptCount val="11"/>
                      <c:pt idx="0">
                        <c:v>inox/invar</c:v>
                      </c:pt>
                      <c:pt idx="1">
                        <c:v>inox/inox</c:v>
                      </c:pt>
                      <c:pt idx="2">
                        <c:v>inox/ti</c:v>
                      </c:pt>
                      <c:pt idx="3">
                        <c:v>Al6061/Invar</c:v>
                      </c:pt>
                      <c:pt idx="4">
                        <c:v>Al6061/Inox</c:v>
                      </c:pt>
                      <c:pt idx="5">
                        <c:v>Al6061/Ti</c:v>
                      </c:pt>
                      <c:pt idx="6">
                        <c:v>Al5083/Ti</c:v>
                      </c:pt>
                      <c:pt idx="7">
                        <c:v>Al2219/Ti</c:v>
                      </c:pt>
                      <c:pt idx="8">
                        <c:v>Ti/Invar</c:v>
                      </c:pt>
                      <c:pt idx="9">
                        <c:v>Ti/Inox</c:v>
                      </c:pt>
                      <c:pt idx="10">
                        <c:v>Ti/Ti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'tank configurations'!$B$25:$M$25</c15:sqref>
                        </c15:formulaRef>
                      </c:ext>
                    </c:extLst>
                    <c:numCache>
                      <c:formatCode>0.00</c:formatCode>
                      <c:ptCount val="12"/>
                      <c:pt idx="0">
                        <c:v>0.74201374723536873</c:v>
                      </c:pt>
                      <c:pt idx="1">
                        <c:v>0.71000000000000008</c:v>
                      </c:pt>
                      <c:pt idx="2">
                        <c:v>0.80667588451527716</c:v>
                      </c:pt>
                      <c:pt idx="3">
                        <c:v>0.59127515587131418</c:v>
                      </c:pt>
                      <c:pt idx="4">
                        <c:v>0.54605648981452559</c:v>
                      </c:pt>
                      <c:pt idx="5">
                        <c:v>0.63719170850897389</c:v>
                      </c:pt>
                      <c:pt idx="6">
                        <c:v>0.64328759993842488</c:v>
                      </c:pt>
                      <c:pt idx="7">
                        <c:v>0.72863007995074003</c:v>
                      </c:pt>
                      <c:pt idx="8">
                        <c:v>0.89464151279577875</c:v>
                      </c:pt>
                      <c:pt idx="9">
                        <c:v>0.84666557127259046</c:v>
                      </c:pt>
                      <c:pt idx="10">
                        <c:v>1.0700000000000003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331E-442F-84CE-7A54342B6121}"/>
                  </c:ext>
                </c:extLst>
              </c15:ser>
            </c15:filteredBarSeries>
          </c:ext>
        </c:extLst>
      </c:barChart>
      <c:catAx>
        <c:axId val="18058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238304"/>
        <c:crosses val="autoZero"/>
        <c:auto val="1"/>
        <c:lblAlgn val="ctr"/>
        <c:lblOffset val="100"/>
        <c:noMultiLvlLbl val="0"/>
      </c:catAx>
      <c:valAx>
        <c:axId val="18623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58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05494-BFDC-4200-B50A-8557FB6C3FF7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C542B-B4D2-4B6C-9099-558CACCA9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2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Arial" panose="020B0604020202020204" pitchFamily="34" charset="0"/>
              </a:rPr>
              <a:t>reduced probability of hadronic interactions between the beam particles and the nuclei of the lower-Z wire septa</a:t>
            </a:r>
            <a:endParaRPr lang="en-GB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C542B-B4D2-4B6C-9099-558CACCA97E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614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sheet metal work is these days not a widely available skill anymore with the widespread use of CNC milling machines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86E7-3BCC-4412-9874-6168C591D89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296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55" y="1327799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23rd of July 2019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J. Borburgh, SX workshop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76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23rd of July 2019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J. Borburgh, SX workshop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601648"/>
            <a:ext cx="4759514" cy="356963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23rd of July 2019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J. Borburgh, SX workshop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23rd of July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Borburgh, SX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86D0-ED02-114B-B5A3-241DD78111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13154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0" y="180511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23rd of July 2019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J. Borburgh, SX workshop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23rd of July 2019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J. Borburgh, SX workshop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2627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200150"/>
            <a:ext cx="3657600" cy="326278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23rd of July 2019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J. Borburgh, SX workshop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67048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55613" y="3826475"/>
            <a:ext cx="8231187" cy="447075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52333"/>
            <a:ext cx="4040188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952333"/>
            <a:ext cx="4041775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23rd of July 2019</a:t>
            </a:r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J. Borburgh, SX workshop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-01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648"/>
            <a:ext cx="9144000" cy="707202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175120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994205"/>
            <a:ext cx="8229600" cy="320314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23rd of July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J. Borburgh, SX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Image 7" descr="bande-01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  <p:sldLayoutId id="2147483682" r:id="rId1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indico.cern.ch/event/687186/" TargetMode="External"/><Relationship Id="rId3" Type="http://schemas.openxmlformats.org/officeDocument/2006/relationships/hyperlink" Target="https://indico.cern.ch/event/774574/" TargetMode="External"/><Relationship Id="rId7" Type="http://schemas.openxmlformats.org/officeDocument/2006/relationships/hyperlink" Target="https://indico.cern.ch/event/621754/" TargetMode="External"/><Relationship Id="rId2" Type="http://schemas.openxmlformats.org/officeDocument/2006/relationships/hyperlink" Target="https://indico.cern.ch/event/744318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dico.cern.ch/event/570165/" TargetMode="External"/><Relationship Id="rId5" Type="http://schemas.openxmlformats.org/officeDocument/2006/relationships/hyperlink" Target="https://indico.cern.ch/event/562757/" TargetMode="External"/><Relationship Id="rId4" Type="http://schemas.openxmlformats.org/officeDocument/2006/relationships/hyperlink" Target="http://accelconf.web.cern.ch/AccelConf/ipac2019/papers/wepmp024.pdf#search=domain%3Daccelconf%2Eweb%2Ecern%2Ech%20%20%2Bauthor%3A%22Bjorkman%22%20%20url%3Aaccelconf%2Fipac2019%20FileExtension%3Dpdf%20%2Durl%3Aabstract%20%2Durl%3Aaccelconf%2Fjacow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actiwiz.web.cern.ch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351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513" y="804243"/>
            <a:ext cx="3948856" cy="1211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Overview of material exchange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3781"/>
          <a:stretch/>
        </p:blipFill>
        <p:spPr>
          <a:xfrm>
            <a:off x="517288" y="1344246"/>
            <a:ext cx="3442457" cy="2520964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 bwMode="auto">
          <a:xfrm>
            <a:off x="4019894" y="2876826"/>
            <a:ext cx="593504" cy="622185"/>
          </a:xfrm>
          <a:prstGeom prst="rightArrow">
            <a:avLst/>
          </a:prstGeom>
          <a:solidFill>
            <a:srgbClr val="6382E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algn="ctr" defTabSz="2256533" fontAlgn="base">
              <a:spcBef>
                <a:spcPct val="0"/>
              </a:spcBef>
              <a:spcAft>
                <a:spcPct val="0"/>
              </a:spcAft>
            </a:pPr>
            <a:endParaRPr lang="en-GB" sz="563">
              <a:latin typeface="Arial" pitchFamily="-10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548" y="1892627"/>
            <a:ext cx="3946821" cy="24988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3045" y="3790821"/>
            <a:ext cx="3891759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3" dirty="0"/>
              <a:t>All material exchanges have been found to be radiologically advantageous through both the </a:t>
            </a:r>
            <a:r>
              <a:rPr lang="en-GB" sz="1013" b="1" dirty="0"/>
              <a:t>FLUKA</a:t>
            </a:r>
            <a:r>
              <a:rPr lang="en-GB" sz="1013" dirty="0"/>
              <a:t> and </a:t>
            </a:r>
            <a:r>
              <a:rPr lang="en-GB" sz="1013" b="1" dirty="0"/>
              <a:t>Actiwiz</a:t>
            </a:r>
            <a:r>
              <a:rPr lang="en-GB" sz="1013" dirty="0"/>
              <a:t> codes </a:t>
            </a:r>
            <a:r>
              <a:rPr lang="en-GB" sz="1013" dirty="0" smtClean="0"/>
              <a:t>[2-4].</a:t>
            </a:r>
            <a:endParaRPr lang="en-GB" sz="1013" dirty="0"/>
          </a:p>
        </p:txBody>
      </p:sp>
      <p:sp>
        <p:nvSpPr>
          <p:cNvPr id="16" name="TextBox 15"/>
          <p:cNvSpPr txBox="1"/>
          <p:nvPr/>
        </p:nvSpPr>
        <p:spPr>
          <a:xfrm>
            <a:off x="6554497" y="3835289"/>
            <a:ext cx="992579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88" dirty="0"/>
              <a:t>1 week cool down</a:t>
            </a:r>
            <a:endParaRPr lang="en-GB" sz="788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23rd of July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J. Borburgh, SX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5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Carbon vs. WRe septum wires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44" y="1104011"/>
            <a:ext cx="3605284" cy="14545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89" y="3165171"/>
            <a:ext cx="1879323" cy="12006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66143" y="2553421"/>
            <a:ext cx="3238073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675" dirty="0"/>
              <a:t>FLUKA residual dose rate comparison for the ZS tanks of the current setup (top) to a carbon nanotube (CNT) wires setup (bottom), simulated as graphite, in tanks ZS1 and ZS2.</a:t>
            </a:r>
            <a:endParaRPr lang="en-GB" sz="2250" dirty="0"/>
          </a:p>
        </p:txBody>
      </p:sp>
      <p:sp>
        <p:nvSpPr>
          <p:cNvPr id="19" name="TextBox 18"/>
          <p:cNvSpPr txBox="1"/>
          <p:nvPr/>
        </p:nvSpPr>
        <p:spPr>
          <a:xfrm>
            <a:off x="396049" y="3054957"/>
            <a:ext cx="2184935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675" dirty="0"/>
              <a:t>ZS wire septa radiological contribution at 1 meter distance</a:t>
            </a:r>
            <a:endParaRPr lang="en-GB" sz="675" dirty="0"/>
          </a:p>
        </p:txBody>
      </p:sp>
      <p:sp>
        <p:nvSpPr>
          <p:cNvPr id="22" name="TextBox 21"/>
          <p:cNvSpPr txBox="1"/>
          <p:nvPr/>
        </p:nvSpPr>
        <p:spPr>
          <a:xfrm>
            <a:off x="3439868" y="1750674"/>
            <a:ext cx="2159566" cy="2135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788" dirty="0"/>
              <a:t>Carbon nanotube septa after 30h cool down</a:t>
            </a:r>
            <a:endParaRPr lang="en-GB" sz="788" dirty="0"/>
          </a:p>
        </p:txBody>
      </p:sp>
      <p:sp>
        <p:nvSpPr>
          <p:cNvPr id="23" name="TextBox 22"/>
          <p:cNvSpPr txBox="1"/>
          <p:nvPr/>
        </p:nvSpPr>
        <p:spPr>
          <a:xfrm>
            <a:off x="3439869" y="1073318"/>
            <a:ext cx="1686680" cy="2135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788" dirty="0"/>
              <a:t>Current setup after 30h cooldown</a:t>
            </a:r>
            <a:endParaRPr lang="en-GB" sz="788" dirty="0"/>
          </a:p>
        </p:txBody>
      </p:sp>
      <p:sp>
        <p:nvSpPr>
          <p:cNvPr id="3" name="TextBox 2"/>
          <p:cNvSpPr txBox="1"/>
          <p:nvPr/>
        </p:nvSpPr>
        <p:spPr>
          <a:xfrm>
            <a:off x="3038208" y="3167764"/>
            <a:ext cx="61057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</a:rPr>
              <a:t>CNT wires provoke less </a:t>
            </a:r>
            <a:r>
              <a:rPr lang="en-GB" sz="1400" dirty="0">
                <a:latin typeface="Arial" panose="020B0604020202020204" pitchFamily="34" charset="0"/>
              </a:rPr>
              <a:t>secondary particles </a:t>
            </a:r>
            <a:r>
              <a:rPr lang="en-GB" sz="1400" dirty="0">
                <a:latin typeface="Arial" panose="020B0604020202020204" pitchFamily="34" charset="0"/>
                <a:sym typeface="Wingdings" panose="05000000000000000000" pitchFamily="2" charset="2"/>
              </a:rPr>
              <a:t> Less activation </a:t>
            </a:r>
            <a:r>
              <a:rPr lang="en-GB" sz="1400" u="sng" dirty="0">
                <a:latin typeface="Arial" panose="020B0604020202020204" pitchFamily="34" charset="0"/>
                <a:sym typeface="Wingdings" panose="05000000000000000000" pitchFamily="2" charset="2"/>
              </a:rPr>
              <a:t>throughout the extraction region  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endParaRPr lang="sv-SE" sz="1400" u="sng" dirty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sv-SE" sz="1400" u="sng" dirty="0">
                <a:latin typeface="Arial" panose="020B0604020202020204" pitchFamily="34" charset="0"/>
                <a:sym typeface="Wingdings" panose="05000000000000000000" pitchFamily="2" charset="2"/>
              </a:rPr>
              <a:t>Implementation </a:t>
            </a:r>
            <a:r>
              <a:rPr lang="sv-SE" sz="1400" u="sng" dirty="0" smtClean="0">
                <a:latin typeface="Arial" panose="020B0604020202020204" pitchFamily="34" charset="0"/>
                <a:sym typeface="Wingdings" panose="05000000000000000000" pitchFamily="2" charset="2"/>
              </a:rPr>
              <a:t>challenge</a:t>
            </a:r>
            <a:r>
              <a:rPr lang="sv-SE" sz="1400" dirty="0" smtClean="0">
                <a:latin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en-GB" sz="1400" dirty="0" smtClean="0">
                <a:latin typeface="Arial" panose="020B0604020202020204" pitchFamily="34" charset="0"/>
              </a:rPr>
              <a:t>CNT </a:t>
            </a:r>
            <a:r>
              <a:rPr lang="en-GB" sz="1400" dirty="0">
                <a:latin typeface="Arial" panose="020B0604020202020204" pitchFamily="34" charset="0"/>
              </a:rPr>
              <a:t>wires for ZS have not yet been demonstrated to be compatible with high electric </a:t>
            </a:r>
            <a:r>
              <a:rPr lang="en-GB" sz="1400" dirty="0" smtClean="0">
                <a:latin typeface="Arial" panose="020B0604020202020204" pitchFamily="34" charset="0"/>
              </a:rPr>
              <a:t>fields</a:t>
            </a:r>
            <a:endParaRPr lang="sv-SE" sz="14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120" y="1104011"/>
            <a:ext cx="2458089" cy="153745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 rot="16200000">
            <a:off x="-263746" y="1661562"/>
            <a:ext cx="15504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/>
              <a:t>Fraction residual dose rate</a:t>
            </a:r>
            <a:endParaRPr lang="en-GB" sz="900" dirty="0"/>
          </a:p>
        </p:txBody>
      </p:sp>
      <p:sp>
        <p:nvSpPr>
          <p:cNvPr id="28" name="TextBox 27"/>
          <p:cNvSpPr txBox="1"/>
          <p:nvPr/>
        </p:nvSpPr>
        <p:spPr>
          <a:xfrm>
            <a:off x="1906744" y="1716992"/>
            <a:ext cx="734496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88" dirty="0">
                <a:solidFill>
                  <a:srgbClr val="0070C0"/>
                </a:solidFill>
              </a:rPr>
              <a:t>Pessimistic*</a:t>
            </a:r>
            <a:endParaRPr lang="en-GB" sz="788" dirty="0">
              <a:solidFill>
                <a:srgbClr val="0070C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1825445" y="1470443"/>
            <a:ext cx="81299" cy="328859"/>
          </a:xfrm>
          <a:prstGeom prst="straightConnector1">
            <a:avLst/>
          </a:prstGeom>
          <a:ln w="38100">
            <a:solidFill>
              <a:srgbClr val="65A9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4337" y="3219342"/>
            <a:ext cx="485447" cy="29263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194373" y="2294541"/>
            <a:ext cx="992579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88" dirty="0"/>
              <a:t>1 week cool down</a:t>
            </a:r>
            <a:endParaRPr lang="en-GB" sz="788" dirty="0"/>
          </a:p>
        </p:txBody>
      </p:sp>
      <p:sp>
        <p:nvSpPr>
          <p:cNvPr id="34" name="TextBox 33"/>
          <p:cNvSpPr txBox="1"/>
          <p:nvPr/>
        </p:nvSpPr>
        <p:spPr>
          <a:xfrm>
            <a:off x="428595" y="2694573"/>
            <a:ext cx="2758358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88" i="1" dirty="0">
                <a:solidFill>
                  <a:srgbClr val="0070C0"/>
                </a:solidFill>
              </a:rPr>
              <a:t>*Scattered particles off ZS septa same </a:t>
            </a:r>
            <a:r>
              <a:rPr lang="en-GB" sz="788" i="1" dirty="0">
                <a:solidFill>
                  <a:srgbClr val="0070C0"/>
                </a:solidFill>
              </a:rPr>
              <a:t>as for the reference case with </a:t>
            </a:r>
            <a:r>
              <a:rPr lang="en-GB" sz="788" i="1" dirty="0" err="1">
                <a:solidFill>
                  <a:srgbClr val="0070C0"/>
                </a:solidFill>
              </a:rPr>
              <a:t>WRe</a:t>
            </a:r>
            <a:r>
              <a:rPr lang="en-GB" sz="788" i="1" dirty="0">
                <a:solidFill>
                  <a:srgbClr val="0070C0"/>
                </a:solidFill>
              </a:rPr>
              <a:t> wires</a:t>
            </a:r>
            <a:r>
              <a:rPr lang="sv-SE" sz="788" i="1" dirty="0">
                <a:solidFill>
                  <a:srgbClr val="0070C0"/>
                </a:solidFill>
              </a:rPr>
              <a:t> </a:t>
            </a:r>
            <a:endParaRPr lang="en-GB" sz="788" i="1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12588" y="930935"/>
            <a:ext cx="74892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13" dirty="0"/>
              <a:t>ZS region</a:t>
            </a:r>
            <a:endParaRPr lang="en-GB" sz="1013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23rd of July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J. Borburgh, SX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43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670" y="-1323"/>
            <a:ext cx="8190329" cy="857250"/>
          </a:xfrm>
        </p:spPr>
        <p:txBody>
          <a:bodyPr>
            <a:normAutofit/>
          </a:bodyPr>
          <a:lstStyle/>
          <a:p>
            <a:pPr algn="l"/>
            <a:r>
              <a:rPr lang="sv-SE" sz="2800" dirty="0" smtClean="0"/>
              <a:t>Titanium vs Invar /Stainless steel anode supports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53670" y="3100872"/>
            <a:ext cx="53427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5" indent="-160735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</a:rPr>
              <a:t>Reduced </a:t>
            </a:r>
            <a:r>
              <a:rPr lang="en-GB" sz="1400" dirty="0">
                <a:latin typeface="Arial" panose="020B0604020202020204" pitchFamily="34" charset="0"/>
              </a:rPr>
              <a:t>residual radiation hazard in the ZS region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sv-SE" sz="1400" dirty="0">
                <a:latin typeface="Arial" panose="020B0604020202020204" pitchFamily="34" charset="0"/>
                <a:sym typeface="Wingdings" panose="05000000000000000000" pitchFamily="2" charset="2"/>
              </a:rPr>
              <a:t>Strongest effect for </a:t>
            </a:r>
            <a:r>
              <a:rPr lang="sv-SE" sz="1400" dirty="0" smtClean="0">
                <a:latin typeface="Arial" panose="020B0604020202020204" pitchFamily="34" charset="0"/>
                <a:sym typeface="Wingdings" panose="05000000000000000000" pitchFamily="2" charset="2"/>
              </a:rPr>
              <a:t>first 2 tanks</a:t>
            </a:r>
            <a:endParaRPr lang="en-GB" sz="1400" dirty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160735" indent="-160735">
              <a:buFont typeface="Arial" panose="020B0604020202020204" pitchFamily="34" charset="0"/>
              <a:buChar char="•"/>
            </a:pPr>
            <a:endParaRPr lang="sv-SE" sz="1400" u="sng" dirty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sv-SE" sz="1400" u="sng" dirty="0">
                <a:latin typeface="Arial" panose="020B0604020202020204" pitchFamily="34" charset="0"/>
                <a:sym typeface="Wingdings" panose="05000000000000000000" pitchFamily="2" charset="2"/>
              </a:rPr>
              <a:t>Implementation </a:t>
            </a:r>
            <a:r>
              <a:rPr lang="sv-SE" sz="1400" u="sng" dirty="0" smtClean="0">
                <a:latin typeface="Arial" panose="020B0604020202020204" pitchFamily="34" charset="0"/>
                <a:sym typeface="Wingdings" panose="05000000000000000000" pitchFamily="2" charset="2"/>
              </a:rPr>
              <a:t>challenge</a:t>
            </a:r>
            <a:r>
              <a:rPr lang="sv-SE" sz="1400" dirty="0" smtClean="0">
                <a:latin typeface="Arial" panose="020B0604020202020204" pitchFamily="34" charset="0"/>
                <a:sym typeface="Wingdings" panose="05000000000000000000" pitchFamily="2" charset="2"/>
              </a:rPr>
              <a:t>:</a:t>
            </a:r>
            <a:r>
              <a:rPr lang="sv-SE" sz="14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sv-SE" sz="1400" dirty="0" smtClean="0">
                <a:latin typeface="Arial" panose="020B0604020202020204" pitchFamily="34" charset="0"/>
              </a:rPr>
              <a:t>will Ti anode support keep wire array straight under operational conditions?</a:t>
            </a:r>
            <a:endParaRPr lang="sv-SE" sz="1400" dirty="0"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311" y="734646"/>
            <a:ext cx="3272380" cy="18830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432" y="2594771"/>
            <a:ext cx="2537960" cy="13932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75202" y="2346562"/>
            <a:ext cx="1281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/>
              <a:t>Anode support</a:t>
            </a:r>
            <a:endParaRPr lang="en-GB" sz="12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923768" y="1916859"/>
            <a:ext cx="309789" cy="5658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923768" y="2482670"/>
            <a:ext cx="216353" cy="5658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043526" y="821115"/>
            <a:ext cx="3459089" cy="1993587"/>
            <a:chOff x="1465760" y="1434533"/>
            <a:chExt cx="3459089" cy="1993587"/>
          </a:xfrm>
        </p:grpSpPr>
        <p:grpSp>
          <p:nvGrpSpPr>
            <p:cNvPr id="3" name="Group 2"/>
            <p:cNvGrpSpPr/>
            <p:nvPr/>
          </p:nvGrpSpPr>
          <p:grpSpPr>
            <a:xfrm>
              <a:off x="1465760" y="1434533"/>
              <a:ext cx="3310347" cy="1993587"/>
              <a:chOff x="1465760" y="1434533"/>
              <a:chExt cx="3310347" cy="1993587"/>
            </a:xfrm>
          </p:grpSpPr>
          <p:sp>
            <p:nvSpPr>
              <p:cNvPr id="5" name="TextBox 4"/>
              <p:cNvSpPr txBox="1"/>
              <p:nvPr/>
            </p:nvSpPr>
            <p:spPr>
              <a:xfrm rot="16200000">
                <a:off x="805964" y="2207204"/>
                <a:ext cx="155042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900" dirty="0"/>
                  <a:t>Fraction residual dose rate</a:t>
                </a:r>
                <a:endParaRPr lang="en-GB" sz="900" dirty="0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4402" y="1434533"/>
                <a:ext cx="3081705" cy="1993587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3932270" y="3064302"/>
              <a:ext cx="992579" cy="21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788" dirty="0"/>
                <a:t>1 week cool down</a:t>
              </a:r>
              <a:endParaRPr lang="en-GB" sz="788" dirty="0"/>
            </a:p>
          </p:txBody>
        </p:sp>
      </p:grp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23rd of July 2019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J. Borburgh, SX workshop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54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385888" y="-351155"/>
            <a:ext cx="5915025" cy="745629"/>
          </a:xfrm>
          <a:prstGeom prst="rect">
            <a:avLst/>
          </a:prstGeom>
        </p:spPr>
        <p:txBody>
          <a:bodyPr vert="horz" lIns="51435" tIns="25718" rIns="51435" bIns="25718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475" dirty="0"/>
              <a:t>Aluminum vacuum tanks</a:t>
            </a:r>
            <a:endParaRPr lang="en-GB" sz="2475" dirty="0"/>
          </a:p>
        </p:txBody>
      </p:sp>
      <p:sp>
        <p:nvSpPr>
          <p:cNvPr id="20" name="TextBox 19"/>
          <p:cNvSpPr txBox="1"/>
          <p:nvPr/>
        </p:nvSpPr>
        <p:spPr>
          <a:xfrm>
            <a:off x="375964" y="2837736"/>
            <a:ext cx="467945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5" indent="-160735">
              <a:buFont typeface="Arial" panose="020B0604020202020204" pitchFamily="34" charset="0"/>
              <a:buChar char="•"/>
            </a:pPr>
            <a:r>
              <a:rPr lang="sv-SE" sz="1400" dirty="0" smtClean="0">
                <a:latin typeface="Arial" panose="020B0604020202020204" pitchFamily="34" charset="0"/>
                <a:sym typeface="Wingdings" panose="05000000000000000000" pitchFamily="2" charset="2"/>
              </a:rPr>
              <a:t>Al </a:t>
            </a:r>
            <a:r>
              <a:rPr lang="sv-SE" sz="1400" dirty="0">
                <a:latin typeface="Arial" panose="020B0604020202020204" pitchFamily="34" charset="0"/>
                <a:sym typeface="Wingdings" panose="05000000000000000000" pitchFamily="2" charset="2"/>
              </a:rPr>
              <a:t>vacuum tanks can reduce residual dose rate at 1 meter distance by almost half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</a:rPr>
              <a:t>Al Vacuum tanks directly addresses some of the hottest parts of the extraction beamline</a:t>
            </a:r>
            <a:endParaRPr lang="en-GB" sz="1400" u="sng" dirty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endParaRPr lang="sv-SE" sz="1400" u="sng" dirty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sv-SE" sz="1400" u="sng" dirty="0">
                <a:latin typeface="Arial" panose="020B0604020202020204" pitchFamily="34" charset="0"/>
                <a:sym typeface="Wingdings" panose="05000000000000000000" pitchFamily="2" charset="2"/>
              </a:rPr>
              <a:t>Implementation challenge</a:t>
            </a:r>
            <a:r>
              <a:rPr lang="sv-SE" sz="1400" dirty="0">
                <a:latin typeface="Arial" panose="020B0604020202020204" pitchFamily="34" charset="0"/>
                <a:sym typeface="Wingdings" panose="05000000000000000000" pitchFamily="2" charset="2"/>
              </a:rPr>
              <a:t>: d</a:t>
            </a:r>
            <a:r>
              <a:rPr lang="sv-SE" sz="1400" dirty="0">
                <a:latin typeface="Arial" panose="020B0604020202020204" pitchFamily="34" charset="0"/>
              </a:rPr>
              <a:t>evelopment of large Ø590 mm flanges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986350" y="1483643"/>
            <a:ext cx="15504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/>
              <a:t>Fraction residual dose rate</a:t>
            </a:r>
            <a:endParaRPr lang="en-GB" sz="9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954" y="27193"/>
            <a:ext cx="2126046" cy="65225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250361" y="27193"/>
            <a:ext cx="716863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900" dirty="0"/>
              <a:t>Reminder:</a:t>
            </a:r>
            <a:endParaRPr lang="en-GB" sz="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99"/>
          <a:stretch/>
        </p:blipFill>
        <p:spPr>
          <a:xfrm>
            <a:off x="5055415" y="2603879"/>
            <a:ext cx="4088585" cy="166291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86732" y="525102"/>
            <a:ext cx="5170956" cy="2142414"/>
            <a:chOff x="886732" y="525102"/>
            <a:chExt cx="5170956" cy="2142414"/>
          </a:xfrm>
        </p:grpSpPr>
        <p:grpSp>
          <p:nvGrpSpPr>
            <p:cNvPr id="2" name="Group 1"/>
            <p:cNvGrpSpPr/>
            <p:nvPr/>
          </p:nvGrpSpPr>
          <p:grpSpPr>
            <a:xfrm>
              <a:off x="886732" y="525102"/>
              <a:ext cx="5170956" cy="2142414"/>
              <a:chOff x="1836744" y="508470"/>
              <a:chExt cx="5170956" cy="2142414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36744" y="761647"/>
                <a:ext cx="5170956" cy="1889237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1836744" y="508470"/>
                <a:ext cx="2481770" cy="213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788" dirty="0"/>
                  <a:t>Tanks exchanged for ZSs, TPST, MSTs and MSEs</a:t>
                </a:r>
                <a:endParaRPr lang="en-GB" sz="788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974645" y="2220074"/>
              <a:ext cx="992579" cy="21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788" dirty="0"/>
                <a:t>1 week cool down</a:t>
              </a:r>
              <a:endParaRPr lang="en-GB" sz="788" dirty="0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23rd of July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Borburgh, SX workshop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86D0-ED02-114B-B5A3-241DD781118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2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43760" y="102990"/>
            <a:ext cx="8700240" cy="745629"/>
          </a:xfrm>
          <a:prstGeom prst="rect">
            <a:avLst/>
          </a:prstGeom>
        </p:spPr>
        <p:txBody>
          <a:bodyPr vert="horz" lIns="51435" tIns="25718" rIns="51435" bIns="25718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dirty="0"/>
              <a:t>Aluminum vs </a:t>
            </a:r>
            <a:r>
              <a:rPr lang="sv-SE" sz="2800" dirty="0" smtClean="0"/>
              <a:t>stainless beampipes </a:t>
            </a:r>
            <a:r>
              <a:rPr lang="sv-SE" sz="2800" dirty="0"/>
              <a:t>between </a:t>
            </a:r>
            <a:r>
              <a:rPr lang="sv-SE" sz="2800" dirty="0" smtClean="0"/>
              <a:t>elements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43760" y="3769946"/>
            <a:ext cx="7223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5" indent="-160735">
              <a:buFont typeface="Arial" panose="020B0604020202020204" pitchFamily="34" charset="0"/>
              <a:buChar char="•"/>
            </a:pPr>
            <a:r>
              <a:rPr lang="sv-SE" sz="1400" dirty="0" smtClean="0"/>
              <a:t>Multiple </a:t>
            </a:r>
            <a:r>
              <a:rPr lang="sv-SE" sz="1400" dirty="0"/>
              <a:t>beneficial zones throughout the beamline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sv-SE" sz="1400" dirty="0"/>
              <a:t>Comparatively simple to implement</a:t>
            </a:r>
            <a:endParaRPr lang="en-GB" sz="1400" dirty="0"/>
          </a:p>
        </p:txBody>
      </p:sp>
      <p:grpSp>
        <p:nvGrpSpPr>
          <p:cNvPr id="4" name="Group 3"/>
          <p:cNvGrpSpPr/>
          <p:nvPr/>
        </p:nvGrpSpPr>
        <p:grpSpPr>
          <a:xfrm>
            <a:off x="443760" y="901132"/>
            <a:ext cx="5642043" cy="2821157"/>
            <a:chOff x="1950106" y="1349162"/>
            <a:chExt cx="5236264" cy="2660354"/>
          </a:xfrm>
        </p:grpSpPr>
        <p:sp>
          <p:nvSpPr>
            <p:cNvPr id="20" name="TextBox 19"/>
            <p:cNvSpPr txBox="1"/>
            <p:nvPr/>
          </p:nvSpPr>
          <p:spPr>
            <a:xfrm>
              <a:off x="6539932" y="3761307"/>
              <a:ext cx="510076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13" dirty="0"/>
                <a:t>0.047</a:t>
              </a:r>
              <a:endParaRPr lang="en-GB" sz="1013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950106" y="1349162"/>
              <a:ext cx="5236264" cy="2563375"/>
              <a:chOff x="1875142" y="1409070"/>
              <a:chExt cx="5236264" cy="256337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75142" y="1502683"/>
                <a:ext cx="5025629" cy="1087636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3855781" y="2195617"/>
                <a:ext cx="550151" cy="24820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sv-SE" sz="1013" dirty="0">
                    <a:solidFill>
                      <a:srgbClr val="5B9BD5"/>
                    </a:solidFill>
                  </a:rPr>
                  <a:t>~10 m</a:t>
                </a:r>
                <a:endParaRPr lang="en-GB" sz="1013" dirty="0">
                  <a:solidFill>
                    <a:srgbClr val="5B9BD5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036024" y="2195617"/>
                <a:ext cx="659155" cy="24820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sv-SE" sz="1013" dirty="0">
                    <a:solidFill>
                      <a:srgbClr val="5B9BD5"/>
                    </a:solidFill>
                  </a:rPr>
                  <a:t>~11.3 m</a:t>
                </a:r>
                <a:endParaRPr lang="en-GB" sz="1013" dirty="0">
                  <a:solidFill>
                    <a:srgbClr val="5B9BD5"/>
                  </a:solidFill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flipV="1">
                <a:off x="6017603" y="2195617"/>
                <a:ext cx="550598" cy="0"/>
              </a:xfrm>
              <a:prstGeom prst="straightConnector1">
                <a:avLst/>
              </a:prstGeom>
              <a:ln w="5715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V="1">
                <a:off x="3827651" y="2169104"/>
                <a:ext cx="472887" cy="0"/>
              </a:xfrm>
              <a:prstGeom prst="straightConnector1">
                <a:avLst/>
              </a:prstGeom>
              <a:ln w="5715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5609" y="2623372"/>
                <a:ext cx="4684514" cy="1268012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5288267" y="3758860"/>
                <a:ext cx="992579" cy="213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788" dirty="0"/>
                  <a:t>1 week cool down</a:t>
                </a:r>
                <a:endParaRPr lang="en-GB" sz="788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759754" y="1409070"/>
                <a:ext cx="1351652" cy="2482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sv-SE" sz="1013" dirty="0"/>
                  <a:t>Most beneficial area</a:t>
                </a:r>
                <a:endParaRPr lang="en-GB" sz="1013" dirty="0"/>
              </a:p>
            </p:txBody>
          </p:sp>
          <p:sp>
            <p:nvSpPr>
              <p:cNvPr id="19" name="Down Arrow 18"/>
              <p:cNvSpPr/>
              <p:nvPr/>
            </p:nvSpPr>
            <p:spPr>
              <a:xfrm>
                <a:off x="6209243" y="1609337"/>
                <a:ext cx="266089" cy="329228"/>
              </a:xfrm>
              <a:prstGeom prst="down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13"/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H="1" flipV="1">
                <a:off x="6349658" y="3744274"/>
                <a:ext cx="172587" cy="14711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23rd of July 2019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Borburgh, SX workshop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86D0-ED02-114B-B5A3-241DD781118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5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Cost-Benefit analysis [5]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388905"/>
            <a:ext cx="8452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5" indent="-160735">
              <a:buFont typeface="Arial" panose="020B0604020202020204" pitchFamily="34" charset="0"/>
              <a:buChar char="•"/>
            </a:pPr>
            <a:r>
              <a:rPr lang="sv-SE" sz="1400" dirty="0" smtClean="0"/>
              <a:t>TPST </a:t>
            </a:r>
            <a:r>
              <a:rPr lang="sv-SE" sz="1400" dirty="0"/>
              <a:t>shielding is the most cost-effective solution  alternative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sv-SE" sz="1400" dirty="0"/>
              <a:t>CNT wires and Al Vacuum tanks are the most efficient at reducing residual radiation exposure throughout the extraction </a:t>
            </a:r>
            <a:r>
              <a:rPr lang="sv-SE" sz="1400" dirty="0" smtClean="0"/>
              <a:t>region</a:t>
            </a:r>
            <a:endParaRPr lang="sv-SE" sz="1400" dirty="0"/>
          </a:p>
        </p:txBody>
      </p:sp>
      <p:grpSp>
        <p:nvGrpSpPr>
          <p:cNvPr id="5" name="Group 4"/>
          <p:cNvGrpSpPr/>
          <p:nvPr/>
        </p:nvGrpSpPr>
        <p:grpSpPr>
          <a:xfrm>
            <a:off x="457200" y="1050571"/>
            <a:ext cx="7430689" cy="2338333"/>
            <a:chOff x="1293019" y="2005219"/>
            <a:chExt cx="6942026" cy="205127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14595"/>
            <a:stretch/>
          </p:blipFill>
          <p:spPr>
            <a:xfrm>
              <a:off x="1293019" y="2005219"/>
              <a:ext cx="3100388" cy="2051272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>
              <a:stCxn id="6" idx="1"/>
            </p:cNvCxnSpPr>
            <p:nvPr/>
          </p:nvCxnSpPr>
          <p:spPr>
            <a:xfrm flipH="1">
              <a:off x="4186238" y="2370390"/>
              <a:ext cx="207169" cy="226364"/>
            </a:xfrm>
            <a:prstGeom prst="straightConnector1">
              <a:avLst/>
            </a:prstGeom>
            <a:ln w="38100">
              <a:solidFill>
                <a:srgbClr val="5B9BD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3993356" y="2076208"/>
              <a:ext cx="400050" cy="1813564"/>
            </a:xfrm>
            <a:prstGeom prst="rect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93407" y="2276707"/>
              <a:ext cx="1139962" cy="187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788" dirty="0" smtClean="0">
                  <a:solidFill>
                    <a:srgbClr val="0070C0"/>
                  </a:solidFill>
                </a:rPr>
                <a:t>Conservative estimate:</a:t>
              </a:r>
              <a:endParaRPr lang="en-GB" sz="788" dirty="0">
                <a:solidFill>
                  <a:srgbClr val="0070C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93256" y="2582159"/>
              <a:ext cx="400050" cy="486083"/>
            </a:xfrm>
            <a:prstGeom prst="rect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cxnSp>
          <p:nvCxnSpPr>
            <p:cNvPr id="12" name="Straight Arrow Connector 11"/>
            <p:cNvCxnSpPr>
              <a:stCxn id="6" idx="1"/>
            </p:cNvCxnSpPr>
            <p:nvPr/>
          </p:nvCxnSpPr>
          <p:spPr>
            <a:xfrm flipH="1">
              <a:off x="3532587" y="2370390"/>
              <a:ext cx="860819" cy="314242"/>
            </a:xfrm>
            <a:prstGeom prst="straightConnector1">
              <a:avLst/>
            </a:prstGeom>
            <a:ln w="38100">
              <a:solidFill>
                <a:srgbClr val="5B9BD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368072" y="2282799"/>
              <a:ext cx="2866973" cy="334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788" i="1" dirty="0">
                  <a:solidFill>
                    <a:srgbClr val="0070C0"/>
                  </a:solidFill>
                </a:rPr>
                <a:t>Scattered particles off ZS septa same </a:t>
              </a:r>
              <a:r>
                <a:rPr lang="en-GB" sz="788" i="1" dirty="0">
                  <a:solidFill>
                    <a:srgbClr val="0070C0"/>
                  </a:solidFill>
                </a:rPr>
                <a:t>as for the reference case with </a:t>
              </a:r>
              <a:r>
                <a:rPr lang="en-GB" sz="788" i="1" dirty="0" err="1">
                  <a:solidFill>
                    <a:srgbClr val="0070C0"/>
                  </a:solidFill>
                </a:rPr>
                <a:t>WRe</a:t>
              </a:r>
              <a:r>
                <a:rPr lang="en-GB" sz="788" i="1" dirty="0">
                  <a:solidFill>
                    <a:srgbClr val="0070C0"/>
                  </a:solidFill>
                </a:rPr>
                <a:t> wires</a:t>
              </a:r>
              <a:r>
                <a:rPr lang="sv-SE" sz="788" i="1" dirty="0">
                  <a:solidFill>
                    <a:srgbClr val="0070C0"/>
                  </a:solidFill>
                </a:rPr>
                <a:t> </a:t>
              </a:r>
              <a:endParaRPr lang="en-GB" sz="788" i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026292" y="1931797"/>
            <a:ext cx="5117708" cy="715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13" dirty="0"/>
              <a:t>F.o.M. = (Integrated measurement </a:t>
            </a:r>
            <a:r>
              <a:rPr lang="sv-SE" sz="1013" dirty="0" smtClean="0"/>
              <a:t>– integrated </a:t>
            </a:r>
            <a:r>
              <a:rPr lang="sv-SE" sz="1013" dirty="0"/>
              <a:t>measurement * local reduction factor) /cost</a:t>
            </a:r>
          </a:p>
          <a:p>
            <a:r>
              <a:rPr lang="sv-SE" sz="1013" dirty="0" smtClean="0"/>
              <a:t>→</a:t>
            </a:r>
            <a:endParaRPr lang="sv-SE" sz="1013" dirty="0"/>
          </a:p>
          <a:p>
            <a:r>
              <a:rPr lang="sv-SE" sz="1013" dirty="0"/>
              <a:t>F.o.M. = (Saved integrated residual dose rate exposure) /cost</a:t>
            </a:r>
            <a:endParaRPr lang="en-GB" sz="1013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23rd of July 2019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J. Borburgh, SX workshop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6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7528"/>
            <a:ext cx="8389815" cy="3500566"/>
          </a:xfrm>
        </p:spPr>
        <p:txBody>
          <a:bodyPr>
            <a:normAutofit/>
          </a:bodyPr>
          <a:lstStyle/>
          <a:p>
            <a:pPr marL="370332" indent="-342900"/>
            <a:r>
              <a:rPr lang="en-GB" sz="2100" dirty="0"/>
              <a:t>CNT wires and Al vacuum tanks are the most efficient at reducing residual radiation exposure throughout the extraction region.</a:t>
            </a:r>
          </a:p>
          <a:p>
            <a:pPr marL="370332" indent="-342900"/>
            <a:r>
              <a:rPr lang="en-GB" sz="2100" dirty="0"/>
              <a:t>Al6061 for non </a:t>
            </a:r>
            <a:r>
              <a:rPr lang="en-GB" sz="2100" dirty="0" smtClean="0"/>
              <a:t>baked </a:t>
            </a:r>
            <a:r>
              <a:rPr lang="en-GB" sz="2100" dirty="0"/>
              <a:t>tanks and </a:t>
            </a:r>
            <a:r>
              <a:rPr lang="en-GB" sz="2100" dirty="0" smtClean="0"/>
              <a:t>AL2219 </a:t>
            </a:r>
            <a:r>
              <a:rPr lang="en-GB" sz="2100" dirty="0"/>
              <a:t>for bake tanks appear suitable </a:t>
            </a:r>
            <a:r>
              <a:rPr lang="en-GB" sz="2100" dirty="0" smtClean="0"/>
              <a:t>vacuum tank materials.</a:t>
            </a:r>
            <a:endParaRPr lang="en-GB" sz="2100" dirty="0"/>
          </a:p>
          <a:p>
            <a:pPr marL="370332" indent="-342900"/>
            <a:r>
              <a:rPr lang="sv-SE" sz="2100" dirty="0"/>
              <a:t>TPST shielding is the </a:t>
            </a:r>
            <a:r>
              <a:rPr lang="sv-SE" sz="2100" dirty="0" smtClean="0"/>
              <a:t>most cost-effective measure.</a:t>
            </a:r>
            <a:endParaRPr lang="sv-SE" sz="2100" dirty="0"/>
          </a:p>
          <a:p>
            <a:pPr marL="370332" indent="-342900"/>
            <a:r>
              <a:rPr lang="en-GB" sz="2100" dirty="0"/>
              <a:t>Alternative to low Z anodes: use hollow electrodes, deflectors → maybe 3D printing ?</a:t>
            </a:r>
          </a:p>
          <a:p>
            <a:endParaRPr lang="en-GB" sz="2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23rd of July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J. Borburgh, SX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59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References for further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176" y="981321"/>
            <a:ext cx="8506069" cy="3394472"/>
          </a:xfrm>
        </p:spPr>
        <p:txBody>
          <a:bodyPr>
            <a:normAutofit fontScale="32500" lnSpcReduction="20000"/>
          </a:bodyPr>
          <a:lstStyle/>
          <a:p>
            <a:pPr marL="413195" indent="-385763">
              <a:buFont typeface="+mj-lt"/>
              <a:buAutoNum type="arabicPeriod"/>
            </a:pPr>
            <a:r>
              <a:rPr lang="en-GB" dirty="0"/>
              <a:t>M. </a:t>
            </a:r>
            <a:r>
              <a:rPr lang="en-GB" dirty="0" err="1"/>
              <a:t>Tomizawa</a:t>
            </a:r>
            <a:r>
              <a:rPr lang="en-GB" dirty="0"/>
              <a:t>, “ Slow extraction at J-</a:t>
            </a:r>
            <a:r>
              <a:rPr lang="en-GB" dirty="0" err="1"/>
              <a:t>Parc</a:t>
            </a:r>
            <a:r>
              <a:rPr lang="en-GB" dirty="0"/>
              <a:t>”, GSI Slow extraction workshop 1-3- June 2016, Darmstadt</a:t>
            </a:r>
          </a:p>
          <a:p>
            <a:pPr marL="413195" indent="-385763">
              <a:buFont typeface="+mj-lt"/>
              <a:buAutoNum type="arabicPeriod"/>
            </a:pPr>
            <a:r>
              <a:rPr lang="en-GB" dirty="0"/>
              <a:t>C. Theis and H. Vincke, "</a:t>
            </a:r>
            <a:r>
              <a:rPr lang="en-GB" dirty="0" err="1"/>
              <a:t>ActiWiz</a:t>
            </a:r>
            <a:r>
              <a:rPr lang="en-GB" dirty="0"/>
              <a:t> - optimizing your nuclide inventory at proton accelerators with a computer code", Health Phys., </a:t>
            </a:r>
            <a:r>
              <a:rPr lang="en-GB" dirty="0" err="1"/>
              <a:t>vol</a:t>
            </a:r>
            <a:r>
              <a:rPr lang="en-GB" dirty="0"/>
              <a:t> 4, pages 228 - 232, 2014.</a:t>
            </a:r>
          </a:p>
          <a:p>
            <a:pPr marL="413195" indent="-385763">
              <a:buFont typeface="+mj-lt"/>
              <a:buAutoNum type="arabicPeriod"/>
            </a:pPr>
            <a:r>
              <a:rPr lang="en-GB" dirty="0"/>
              <a:t>D. </a:t>
            </a:r>
            <a:r>
              <a:rPr lang="en-GB" dirty="0" err="1"/>
              <a:t>Björkman</a:t>
            </a:r>
            <a:r>
              <a:rPr lang="en-GB" dirty="0"/>
              <a:t>, "First RP results of the ZS material inventory using the LSS2 FLUKA model”, CERN, Geneva, Switzerland, 1 Aug. 2018. </a:t>
            </a:r>
            <a:r>
              <a:rPr lang="en-GB" dirty="0">
                <a:hlinkClick r:id="rId2"/>
              </a:rPr>
              <a:t>https://indico.cern.ch/event/744318/</a:t>
            </a:r>
            <a:endParaRPr lang="en-GB" dirty="0"/>
          </a:p>
          <a:p>
            <a:pPr marL="413195" indent="-385763">
              <a:buFont typeface="+mj-lt"/>
              <a:buAutoNum type="arabicPeriod"/>
            </a:pPr>
            <a:r>
              <a:rPr lang="en-GB" dirty="0"/>
              <a:t>D. </a:t>
            </a:r>
            <a:r>
              <a:rPr lang="en-GB" dirty="0" err="1"/>
              <a:t>Björkman</a:t>
            </a:r>
            <a:r>
              <a:rPr lang="en-GB" dirty="0"/>
              <a:t>, "LSS2 material inventory and shielding suggestion based on the LSS2 FLUKA model”, CERN, Geneva, Switzerland, 21 Nov. 2018. </a:t>
            </a:r>
            <a:r>
              <a:rPr lang="en-GB" dirty="0">
                <a:hlinkClick r:id="rId3"/>
              </a:rPr>
              <a:t>https://indico.cern.ch/event/774574/</a:t>
            </a:r>
            <a:endParaRPr lang="en-GB" dirty="0"/>
          </a:p>
          <a:p>
            <a:pPr marL="413195" indent="-385763">
              <a:buFont typeface="+mj-lt"/>
              <a:buAutoNum type="arabicPeriod"/>
            </a:pPr>
            <a:r>
              <a:rPr lang="en-GB" dirty="0"/>
              <a:t>D. </a:t>
            </a:r>
            <a:r>
              <a:rPr lang="en-GB" dirty="0" err="1"/>
              <a:t>Björkman</a:t>
            </a:r>
            <a:r>
              <a:rPr lang="en-GB" dirty="0"/>
              <a:t> et al., “ALTERNATIVE MATERIAL CHOICES TO REDUCE ACTIVATION OF EXTRACTION EQUIPMENT”, </a:t>
            </a:r>
            <a:r>
              <a:rPr lang="en-GB" dirty="0">
                <a:hlinkClick r:id="rId4"/>
              </a:rPr>
              <a:t>IPAC 2019, Melbourne Australia</a:t>
            </a:r>
            <a:endParaRPr lang="en-GB" dirty="0"/>
          </a:p>
          <a:p>
            <a:pPr marL="413195" indent="-385763">
              <a:buFont typeface="+mj-lt"/>
              <a:buAutoNum type="arabicPeriod"/>
            </a:pPr>
            <a:r>
              <a:rPr lang="en-GB" dirty="0" smtClean="0"/>
              <a:t>C. </a:t>
            </a:r>
            <a:r>
              <a:rPr lang="en-GB" dirty="0" err="1" smtClean="0"/>
              <a:t>Germain</a:t>
            </a:r>
            <a:r>
              <a:rPr lang="en-GB" dirty="0" smtClean="0"/>
              <a:t> et al., “Technical developments of the CERN electrostatic program”, 2</a:t>
            </a:r>
            <a:r>
              <a:rPr lang="en-GB" baseline="30000" dirty="0" smtClean="0"/>
              <a:t>nd</a:t>
            </a:r>
            <a:r>
              <a:rPr lang="en-GB" dirty="0" smtClean="0"/>
              <a:t> Int. </a:t>
            </a:r>
            <a:r>
              <a:rPr lang="en-GB" dirty="0" err="1" smtClean="0"/>
              <a:t>Symp</a:t>
            </a:r>
            <a:r>
              <a:rPr lang="en-GB" dirty="0" smtClean="0"/>
              <a:t>. On Insulation of High Voltages in Vacuum, p.279 -291, Boston (1966).</a:t>
            </a:r>
          </a:p>
          <a:p>
            <a:pPr marL="413195" indent="-385763">
              <a:buFont typeface="+mj-lt"/>
              <a:buAutoNum type="arabicPeriod"/>
            </a:pPr>
            <a:r>
              <a:rPr lang="en-GB" dirty="0" smtClean="0"/>
              <a:t>C. Geyer, “Da </a:t>
            </a:r>
            <a:r>
              <a:rPr lang="en-GB" dirty="0" err="1" smtClean="0"/>
              <a:t>electrostatische</a:t>
            </a:r>
            <a:r>
              <a:rPr lang="en-GB" dirty="0" smtClean="0"/>
              <a:t> Septum des Heidelberger </a:t>
            </a:r>
            <a:r>
              <a:rPr lang="en-GB" dirty="0" err="1" smtClean="0"/>
              <a:t>Testspeicherrings</a:t>
            </a:r>
            <a:r>
              <a:rPr lang="en-GB" dirty="0" smtClean="0"/>
              <a:t> TSR”, Max-</a:t>
            </a:r>
            <a:r>
              <a:rPr lang="en-GB" dirty="0" err="1" smtClean="0"/>
              <a:t>Planck_Institut</a:t>
            </a:r>
            <a:r>
              <a:rPr lang="en-GB" dirty="0" smtClean="0"/>
              <a:t> </a:t>
            </a:r>
            <a:r>
              <a:rPr lang="en-GB" dirty="0" err="1" smtClean="0"/>
              <a:t>fuer</a:t>
            </a:r>
            <a:r>
              <a:rPr lang="en-GB" dirty="0" smtClean="0"/>
              <a:t> </a:t>
            </a:r>
            <a:r>
              <a:rPr lang="en-GB" dirty="0" err="1" smtClean="0"/>
              <a:t>Kernphysik</a:t>
            </a:r>
            <a:r>
              <a:rPr lang="en-GB" dirty="0" smtClean="0"/>
              <a:t>, Heidelberg, 1988</a:t>
            </a:r>
          </a:p>
          <a:p>
            <a:pPr marL="413195" indent="-385763">
              <a:buFont typeface="+mj-lt"/>
              <a:buAutoNum type="arabicPeriod"/>
            </a:pPr>
            <a:r>
              <a:rPr lang="en-GB" dirty="0" smtClean="0"/>
              <a:t>M. </a:t>
            </a:r>
            <a:r>
              <a:rPr lang="en-GB" dirty="0" err="1" smtClean="0"/>
              <a:t>Thivent</a:t>
            </a:r>
            <a:r>
              <a:rPr lang="en-GB" dirty="0" smtClean="0"/>
              <a:t>, “</a:t>
            </a:r>
            <a:r>
              <a:rPr lang="en-GB" dirty="0" err="1" smtClean="0"/>
              <a:t>Developpements</a:t>
            </a:r>
            <a:r>
              <a:rPr lang="en-GB" dirty="0" smtClean="0"/>
              <a:t> </a:t>
            </a:r>
            <a:r>
              <a:rPr lang="en-GB" dirty="0" err="1" smtClean="0"/>
              <a:t>liés</a:t>
            </a:r>
            <a:r>
              <a:rPr lang="en-GB" dirty="0" smtClean="0"/>
              <a:t> à la construction des </a:t>
            </a:r>
            <a:r>
              <a:rPr lang="en-GB" dirty="0" err="1" smtClean="0"/>
              <a:t>déflecteurs</a:t>
            </a:r>
            <a:r>
              <a:rPr lang="en-GB" dirty="0" smtClean="0"/>
              <a:t> </a:t>
            </a:r>
            <a:r>
              <a:rPr lang="en-GB" dirty="0" err="1" smtClean="0"/>
              <a:t>Electrostatiques</a:t>
            </a:r>
            <a:r>
              <a:rPr lang="en-GB" dirty="0" smtClean="0"/>
              <a:t>:, PS/PSR/Note 83-8, 1983</a:t>
            </a:r>
          </a:p>
          <a:p>
            <a:pPr marL="413195" indent="-385763">
              <a:buFont typeface="+mj-lt"/>
              <a:buAutoNum type="arabicPeriod"/>
            </a:pPr>
            <a:r>
              <a:rPr lang="en-GB" dirty="0" smtClean="0"/>
              <a:t>A. </a:t>
            </a:r>
            <a:r>
              <a:rPr lang="en-GB" dirty="0" err="1" smtClean="0"/>
              <a:t>Mamun</a:t>
            </a:r>
            <a:r>
              <a:rPr lang="en-GB" dirty="0"/>
              <a:t> et al., “</a:t>
            </a:r>
            <a:r>
              <a:rPr lang="en-GB" dirty="0" err="1"/>
              <a:t>TiN</a:t>
            </a:r>
            <a:r>
              <a:rPr lang="en-GB" dirty="0"/>
              <a:t> coated </a:t>
            </a:r>
            <a:r>
              <a:rPr lang="en-GB" dirty="0" err="1"/>
              <a:t>aluminum</a:t>
            </a:r>
            <a:r>
              <a:rPr lang="en-GB" dirty="0"/>
              <a:t> electrodes for DC high voltage electron guns”, Journal of Vacuum Science &amp; Technology A 33, 031604 (2015</a:t>
            </a:r>
            <a:r>
              <a:rPr lang="en-GB" dirty="0" smtClean="0"/>
              <a:t>)</a:t>
            </a:r>
            <a:endParaRPr lang="en-GB" dirty="0"/>
          </a:p>
          <a:p>
            <a:pPr marL="413195" indent="-385763">
              <a:buFont typeface="+mj-lt"/>
              <a:buAutoNum type="arabicPeriod"/>
            </a:pPr>
            <a:r>
              <a:rPr lang="en-GB" dirty="0" smtClean="0"/>
              <a:t>V. </a:t>
            </a:r>
            <a:r>
              <a:rPr lang="en-GB" dirty="0" err="1" smtClean="0"/>
              <a:t>Nagalsaev</a:t>
            </a:r>
            <a:r>
              <a:rPr lang="en-GB" dirty="0" smtClean="0"/>
              <a:t>, “</a:t>
            </a:r>
            <a:r>
              <a:rPr lang="en-GB" dirty="0"/>
              <a:t>Requirements, Design and Challenge of slow extraction for the Mu2E experiment at </a:t>
            </a:r>
            <a:r>
              <a:rPr lang="en-GB" dirty="0" err="1" smtClean="0"/>
              <a:t>Fermilab</a:t>
            </a:r>
            <a:r>
              <a:rPr lang="en-GB" dirty="0" smtClean="0"/>
              <a:t>”, GSI Slow extraction workshop 1-3- June 2016, Darmstadt</a:t>
            </a:r>
          </a:p>
          <a:p>
            <a:pPr marL="413195" indent="-385763">
              <a:buFont typeface="+mj-lt"/>
              <a:buAutoNum type="arabicPeriod"/>
            </a:pPr>
            <a:r>
              <a:rPr lang="en-GB" dirty="0" smtClean="0"/>
              <a:t>J. </a:t>
            </a:r>
            <a:r>
              <a:rPr lang="en-GB" dirty="0"/>
              <a:t>Borburgh, “ZS HW modifications”, SLAWG #5: SE loss reduction brainstorming 1/9/2016, </a:t>
            </a:r>
            <a:r>
              <a:rPr lang="en-GB" dirty="0">
                <a:hlinkClick r:id="rId5"/>
              </a:rPr>
              <a:t>https://indico.cern.ch/event/562757</a:t>
            </a:r>
            <a:r>
              <a:rPr lang="en-GB" dirty="0" smtClean="0">
                <a:hlinkClick r:id="rId5"/>
              </a:rPr>
              <a:t>/</a:t>
            </a:r>
            <a:endParaRPr lang="en-GB" dirty="0" smtClean="0"/>
          </a:p>
          <a:p>
            <a:pPr marL="413195" indent="-385763">
              <a:buFont typeface="+mj-lt"/>
              <a:buAutoNum type="arabicPeriod"/>
            </a:pPr>
            <a:r>
              <a:rPr lang="en-GB" dirty="0" smtClean="0"/>
              <a:t>J. </a:t>
            </a:r>
            <a:r>
              <a:rPr lang="en-GB" dirty="0"/>
              <a:t>Borburgh, “Activation reduction due to different septum tank materials”, SLAWG #7: P.o.t. scaling, septa materials and activation reduction prioritisation, 28/9/2019, </a:t>
            </a:r>
            <a:r>
              <a:rPr lang="en-GB" dirty="0">
                <a:hlinkClick r:id="rId6"/>
              </a:rPr>
              <a:t>https://indico.cern.ch/event/570165</a:t>
            </a:r>
            <a:r>
              <a:rPr lang="en-GB" dirty="0" smtClean="0">
                <a:hlinkClick r:id="rId6"/>
              </a:rPr>
              <a:t>/</a:t>
            </a:r>
            <a:endParaRPr lang="en-GB" dirty="0" smtClean="0"/>
          </a:p>
          <a:p>
            <a:pPr marL="413195" indent="-385763">
              <a:buFont typeface="+mj-lt"/>
              <a:buAutoNum type="arabicPeriod"/>
            </a:pPr>
            <a:r>
              <a:rPr lang="en-GB" dirty="0"/>
              <a:t>D. </a:t>
            </a:r>
            <a:r>
              <a:rPr lang="en-GB" dirty="0" err="1"/>
              <a:t>Björkman</a:t>
            </a:r>
            <a:r>
              <a:rPr lang="en-GB" dirty="0"/>
              <a:t>, "Progress on the LSS2 FLUKA model", </a:t>
            </a:r>
            <a:r>
              <a:rPr lang="en-GB" dirty="0" smtClean="0"/>
              <a:t>CERN, Geneva</a:t>
            </a:r>
            <a:r>
              <a:rPr lang="en-GB" dirty="0"/>
              <a:t>, Switzerland, 5 Apr. 2017. </a:t>
            </a:r>
            <a:r>
              <a:rPr lang="en-GB" dirty="0">
                <a:hlinkClick r:id="rId7"/>
              </a:rPr>
              <a:t>https://</a:t>
            </a:r>
            <a:r>
              <a:rPr lang="en-GB" dirty="0" smtClean="0">
                <a:hlinkClick r:id="rId7"/>
              </a:rPr>
              <a:t>indico.cern.ch/event/621754/</a:t>
            </a:r>
            <a:endParaRPr lang="en-GB" dirty="0" smtClean="0"/>
          </a:p>
          <a:p>
            <a:pPr marL="413195" indent="-385763">
              <a:buFont typeface="+mj-lt"/>
              <a:buAutoNum type="arabicPeriod"/>
            </a:pPr>
            <a:r>
              <a:rPr lang="en-GB" dirty="0"/>
              <a:t>D. </a:t>
            </a:r>
            <a:r>
              <a:rPr lang="en-GB" dirty="0" err="1"/>
              <a:t>Björkman</a:t>
            </a:r>
            <a:r>
              <a:rPr lang="en-GB" dirty="0"/>
              <a:t> and L.S. Esposito, "Optics and loss proﬁle </a:t>
            </a:r>
            <a:r>
              <a:rPr lang="en-GB" dirty="0" smtClean="0"/>
              <a:t>of the </a:t>
            </a:r>
            <a:r>
              <a:rPr lang="en-GB" dirty="0"/>
              <a:t>LSS2 FLUKA model”, CERN, Geneva, Switzerland, </a:t>
            </a:r>
            <a:r>
              <a:rPr lang="en-GB" dirty="0" smtClean="0"/>
              <a:t>4 Jan</a:t>
            </a:r>
            <a:r>
              <a:rPr lang="en-GB" dirty="0"/>
              <a:t>. </a:t>
            </a:r>
            <a:r>
              <a:rPr lang="en-GB" dirty="0" smtClean="0"/>
              <a:t>2018. </a:t>
            </a:r>
            <a:r>
              <a:rPr lang="en-GB" dirty="0" smtClean="0">
                <a:hlinkClick r:id="rId8"/>
              </a:rPr>
              <a:t>https</a:t>
            </a:r>
            <a:r>
              <a:rPr lang="en-GB" dirty="0">
                <a:hlinkClick r:id="rId8"/>
              </a:rPr>
              <a:t>://indico.cern.ch/event/687186</a:t>
            </a:r>
            <a:r>
              <a:rPr lang="en-GB" dirty="0" smtClean="0">
                <a:hlinkClick r:id="rId8"/>
              </a:rPr>
              <a:t>/</a:t>
            </a:r>
            <a:endParaRPr lang="en-GB" dirty="0" smtClean="0"/>
          </a:p>
          <a:p>
            <a:pPr marL="27432" indent="0">
              <a:buNone/>
            </a:pPr>
            <a:endParaRPr lang="en-GB" dirty="0" smtClean="0"/>
          </a:p>
          <a:p>
            <a:pPr marL="413195" indent="-385763">
              <a:buFont typeface="+mj-lt"/>
              <a:buAutoNum type="arabicPeriod"/>
            </a:pPr>
            <a:endParaRPr lang="en-GB" dirty="0"/>
          </a:p>
          <a:p>
            <a:pPr marL="413195" indent="-385763">
              <a:buFont typeface="+mj-lt"/>
              <a:buAutoNum type="arabicPeriod"/>
            </a:pPr>
            <a:endParaRPr lang="en-GB" dirty="0"/>
          </a:p>
          <a:p>
            <a:pPr marL="413195" indent="-385763">
              <a:buFont typeface="+mj-lt"/>
              <a:buAutoNum type="arabicPeriod"/>
            </a:pPr>
            <a:endParaRPr lang="en-GB" dirty="0"/>
          </a:p>
          <a:p>
            <a:pPr marL="413195" indent="-385763">
              <a:buFont typeface="+mj-lt"/>
              <a:buAutoNum type="arabicPeriod"/>
            </a:pPr>
            <a:endParaRPr lang="en-GB" dirty="0"/>
          </a:p>
          <a:p>
            <a:pPr marL="413195" indent="-385763">
              <a:buFont typeface="+mj-lt"/>
              <a:buAutoNum type="arabicPeriod"/>
            </a:pPr>
            <a:endParaRPr lang="en-GB" dirty="0"/>
          </a:p>
          <a:p>
            <a:pPr marL="413195" indent="-385763">
              <a:buFont typeface="+mj-lt"/>
              <a:buAutoNum type="arabicPeriod"/>
            </a:pPr>
            <a:endParaRPr lang="en-GB" dirty="0"/>
          </a:p>
          <a:p>
            <a:pPr marL="413195" indent="-385763">
              <a:buFont typeface="+mj-lt"/>
              <a:buAutoNum type="arabicPeriod"/>
            </a:pPr>
            <a:endParaRPr lang="en-GB" dirty="0" smtClean="0"/>
          </a:p>
          <a:p>
            <a:pPr marL="413195" indent="-385763">
              <a:buFont typeface="+mj-lt"/>
              <a:buAutoNum type="arabicPeriod"/>
            </a:pPr>
            <a:endParaRPr lang="en-GB" dirty="0"/>
          </a:p>
          <a:p>
            <a:pPr marL="413195" indent="-385763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23rd of July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J. Borburgh, SX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5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099383"/>
            <a:ext cx="6172200" cy="857250"/>
          </a:xfrm>
        </p:spPr>
        <p:txBody>
          <a:bodyPr/>
          <a:lstStyle/>
          <a:p>
            <a:r>
              <a:rPr lang="en-GB" dirty="0" smtClean="0"/>
              <a:t>Back up slides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23rd of July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J. Borburgh, SX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29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 Z tanks, supports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3551746"/>
            <a:ext cx="6172200" cy="1023662"/>
          </a:xfrm>
        </p:spPr>
        <p:txBody>
          <a:bodyPr>
            <a:normAutofit fontScale="32500" lnSpcReduction="20000"/>
          </a:bodyPr>
          <a:lstStyle/>
          <a:p>
            <a:r>
              <a:rPr lang="en-US" dirty="0"/>
              <a:t>Present steel ZS tank 6 mm wall thickness. Would end up with 10 mm in Al </a:t>
            </a:r>
            <a:r>
              <a:rPr lang="en-US" dirty="0" smtClean="0"/>
              <a:t>and  &lt; 6 mm in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smtClean="0"/>
              <a:t>(buckling not considered). </a:t>
            </a:r>
            <a:endParaRPr lang="en-US" dirty="0"/>
          </a:p>
          <a:p>
            <a:r>
              <a:rPr lang="en-US" dirty="0" smtClean="0"/>
              <a:t>RP risk (</a:t>
            </a:r>
            <a:r>
              <a:rPr lang="en-US" dirty="0" err="1" smtClean="0"/>
              <a:t>Actiwiz</a:t>
            </a:r>
            <a:r>
              <a:rPr lang="en-US" dirty="0" smtClean="0"/>
              <a:t>): long term </a:t>
            </a:r>
            <a:r>
              <a:rPr lang="en-US" dirty="0" err="1" smtClean="0"/>
              <a:t>Ti</a:t>
            </a:r>
            <a:r>
              <a:rPr lang="en-US" dirty="0" smtClean="0"/>
              <a:t> similar to steel but worse for waste; Al alloy most suitable.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*</a:t>
            </a:r>
            <a:r>
              <a:rPr lang="en-US" dirty="0" err="1" smtClean="0"/>
              <a:t>ActiWiz</a:t>
            </a:r>
            <a:r>
              <a:rPr lang="en-US" dirty="0" smtClean="0"/>
              <a:t> data, see </a:t>
            </a:r>
            <a:r>
              <a:rPr lang="en-US" dirty="0" smtClean="0">
                <a:hlinkClick r:id="rId2"/>
              </a:rPr>
              <a:t>actiwiz.cern.ch 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616300" y="1067790"/>
          <a:ext cx="612379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5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Inox</a:t>
                      </a:r>
                      <a:r>
                        <a:rPr lang="en-GB" sz="1400" dirty="0" smtClean="0"/>
                        <a:t> 304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Al (6061)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Ti-A6-V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Young’s modulus [</a:t>
                      </a:r>
                      <a:r>
                        <a:rPr lang="en-GB" sz="1400" dirty="0" err="1" smtClean="0"/>
                        <a:t>GPa</a:t>
                      </a:r>
                      <a:r>
                        <a:rPr lang="en-GB" sz="1400" dirty="0" smtClean="0"/>
                        <a:t>]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200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69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120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Yield strength [MPa]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200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120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760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Density [Mg/m</a:t>
                      </a:r>
                      <a:r>
                        <a:rPr lang="en-GB" sz="1400" baseline="30000" dirty="0" smtClean="0"/>
                        <a:t>3</a:t>
                      </a:r>
                      <a:r>
                        <a:rPr lang="en-GB" sz="1400" dirty="0" smtClean="0"/>
                        <a:t>]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7.85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2.7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4.43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Global</a:t>
                      </a:r>
                      <a:r>
                        <a:rPr lang="en-GB" sz="1400" baseline="0" dirty="0" smtClean="0"/>
                        <a:t> RP hazard evaluation (operation) 1 week*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0.89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0.29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1.04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Global</a:t>
                      </a:r>
                      <a:r>
                        <a:rPr lang="en-GB" sz="1400" baseline="0" dirty="0" smtClean="0"/>
                        <a:t> RP hazard evaluation (waste) 1week*</a:t>
                      </a:r>
                      <a:endParaRPr lang="en-GB" sz="14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1.84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0.36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0.92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Global</a:t>
                      </a:r>
                      <a:r>
                        <a:rPr lang="en-GB" sz="1400" baseline="0" dirty="0" smtClean="0"/>
                        <a:t> RP hazard evaluation (operation) 20 years*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0.78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0.26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0.77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Global</a:t>
                      </a:r>
                      <a:r>
                        <a:rPr lang="en-GB" sz="1400" baseline="0" dirty="0" smtClean="0"/>
                        <a:t> RP hazard evaluation (waste) 20 years*</a:t>
                      </a:r>
                      <a:endParaRPr lang="en-GB" sz="14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1.00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0.18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1.38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23rd of July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J. Borburgh, SX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20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dirty="0"/>
              <a:t>ALTERNATIVE MATERIAL CHOICES TO REDUCE </a:t>
            </a:r>
            <a:br>
              <a:rPr lang="en-GB" sz="2400" dirty="0"/>
            </a:br>
            <a:r>
              <a:rPr lang="en-GB" sz="2400" dirty="0"/>
              <a:t>ACTIVATION OF EXTRACTION EQUIPMENT</a:t>
            </a:r>
            <a:endParaRPr lang="fr-F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037020"/>
            <a:ext cx="77724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350" dirty="0">
                <a:solidFill>
                  <a:srgbClr val="002060"/>
                </a:solidFill>
              </a:rPr>
              <a:t>Bruno Balhan, Daniel Björkman, </a:t>
            </a:r>
            <a:r>
              <a:rPr lang="en-US" sz="1350" u="sng" dirty="0">
                <a:solidFill>
                  <a:srgbClr val="002060"/>
                </a:solidFill>
              </a:rPr>
              <a:t>Jan Borburgh</a:t>
            </a:r>
            <a:r>
              <a:rPr lang="en-US" sz="1350" dirty="0">
                <a:solidFill>
                  <a:srgbClr val="002060"/>
                </a:solidFill>
              </a:rPr>
              <a:t>, Francesco Cerutti, Luigi S. Esposito, </a:t>
            </a:r>
          </a:p>
          <a:p>
            <a:pPr algn="ctr"/>
            <a:r>
              <a:rPr lang="en-US" sz="1350" dirty="0">
                <a:solidFill>
                  <a:srgbClr val="002060"/>
                </a:solidFill>
              </a:rPr>
              <a:t>Matthew A. Fraser, Brennan Goddard, Linda S. Stoel, </a:t>
            </a:r>
            <a:r>
              <a:rPr lang="sv-SE" sz="1350" dirty="0">
                <a:solidFill>
                  <a:srgbClr val="002060"/>
                </a:solidFill>
              </a:rPr>
              <a:t>Helmut Vincke</a:t>
            </a:r>
          </a:p>
          <a:p>
            <a:pPr algn="ctr"/>
            <a:endParaRPr lang="en-US" sz="1350" i="1" dirty="0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23rd of July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Borburgh, SX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86D0-ED02-114B-B5A3-241DD781118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8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ActiWiz</a:t>
            </a:r>
            <a:r>
              <a:rPr lang="en-GB" dirty="0" smtClean="0"/>
              <a:t> radiological hazard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" indent="0">
              <a:buNone/>
            </a:pPr>
            <a:r>
              <a:rPr lang="en-GB" sz="1800" dirty="0"/>
              <a:t>To establish the radiological hazard factors the following approach was used:</a:t>
            </a:r>
          </a:p>
          <a:p>
            <a:r>
              <a:rPr lang="en-GB" sz="1800" dirty="0"/>
              <a:t>Operational hazard factor: </a:t>
            </a:r>
            <a:r>
              <a:rPr lang="en-GB" sz="1500" dirty="0"/>
              <a:t>the </a:t>
            </a:r>
            <a:r>
              <a:rPr lang="en-GB" sz="1500" b="1" dirty="0"/>
              <a:t>volume</a:t>
            </a:r>
            <a:r>
              <a:rPr lang="en-GB" sz="1500" dirty="0"/>
              <a:t> of each topology (tank volume) is multiplied by the compound risk factor.</a:t>
            </a:r>
          </a:p>
          <a:p>
            <a:r>
              <a:rPr lang="en-GB" sz="1800" dirty="0"/>
              <a:t>Waste hazard calculation: </a:t>
            </a:r>
            <a:r>
              <a:rPr lang="en-GB" sz="1500" dirty="0"/>
              <a:t>a normalised hazard factor is calculated based on the </a:t>
            </a:r>
            <a:r>
              <a:rPr lang="en-GB" sz="1500" b="1" dirty="0"/>
              <a:t>weight </a:t>
            </a:r>
            <a:r>
              <a:rPr lang="en-GB" sz="1500" dirty="0"/>
              <a:t>of the anode and the tank ratio.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23rd of July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J. Borburgh, SX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148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100" dirty="0"/>
              <a:t>Global radiation hazard for activated materials as waste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1488282" y="1366890"/>
          <a:ext cx="6169819" cy="350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05170" y="939247"/>
            <a:ext cx="69654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First estimates obtained using </a:t>
            </a:r>
            <a:r>
              <a:rPr lang="en-GB" sz="1350" dirty="0" err="1"/>
              <a:t>ActiWiz</a:t>
            </a:r>
            <a:r>
              <a:rPr lang="en-GB" sz="1350" dirty="0"/>
              <a:t>, for various combinations of tank/anode materials.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23rd of July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J. Borburgh, SX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2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Aluminium alloys for tank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27432" indent="0">
              <a:buNone/>
            </a:pPr>
            <a:r>
              <a:rPr lang="en-GB" dirty="0" smtClean="0"/>
              <a:t>Al 6061 </a:t>
            </a:r>
          </a:p>
          <a:p>
            <a:r>
              <a:rPr lang="en-GB" dirty="0"/>
              <a:t>easy to </a:t>
            </a:r>
            <a:r>
              <a:rPr lang="en-GB" dirty="0" smtClean="0"/>
              <a:t>machine, easily </a:t>
            </a:r>
            <a:r>
              <a:rPr lang="en-GB" dirty="0" err="1" smtClean="0"/>
              <a:t>weldable</a:t>
            </a:r>
            <a:r>
              <a:rPr lang="en-GB" dirty="0" smtClean="0"/>
              <a:t>, </a:t>
            </a:r>
            <a:r>
              <a:rPr lang="en-GB" dirty="0"/>
              <a:t>most commonly used general-purpose </a:t>
            </a:r>
            <a:r>
              <a:rPr lang="en-GB" dirty="0" smtClean="0"/>
              <a:t>alloy, </a:t>
            </a:r>
          </a:p>
          <a:p>
            <a:r>
              <a:rPr lang="en-GB" dirty="0" smtClean="0"/>
              <a:t>compatible with vacuum applications, </a:t>
            </a:r>
          </a:p>
          <a:p>
            <a:r>
              <a:rPr lang="en-GB" dirty="0" smtClean="0"/>
              <a:t>Al 6000 series looses strength when heated up: not recommended for bake-able tank.</a:t>
            </a:r>
          </a:p>
          <a:p>
            <a:pPr marL="27432" indent="0">
              <a:buNone/>
            </a:pPr>
            <a:r>
              <a:rPr lang="en-GB" dirty="0" smtClean="0"/>
              <a:t>Al 2219</a:t>
            </a:r>
          </a:p>
          <a:p>
            <a:r>
              <a:rPr lang="en-GB" dirty="0" smtClean="0"/>
              <a:t>Strong, </a:t>
            </a:r>
            <a:r>
              <a:rPr lang="en-GB" dirty="0"/>
              <a:t>alloyed with </a:t>
            </a:r>
            <a:r>
              <a:rPr lang="en-GB" dirty="0" smtClean="0"/>
              <a:t>copper,</a:t>
            </a:r>
          </a:p>
          <a:p>
            <a:r>
              <a:rPr lang="en-GB" dirty="0" smtClean="0"/>
              <a:t>More </a:t>
            </a:r>
            <a:r>
              <a:rPr lang="en-GB" dirty="0"/>
              <a:t>difficult to weld than </a:t>
            </a:r>
            <a:r>
              <a:rPr lang="en-GB" dirty="0" smtClean="0"/>
              <a:t>other Al alloys,</a:t>
            </a:r>
          </a:p>
          <a:p>
            <a:r>
              <a:rPr lang="en-GB" dirty="0" smtClean="0"/>
              <a:t>Susceptible </a:t>
            </a:r>
            <a:r>
              <a:rPr lang="en-GB" dirty="0"/>
              <a:t>to stress corrosion </a:t>
            </a:r>
            <a:r>
              <a:rPr lang="en-GB" dirty="0" smtClean="0"/>
              <a:t>cracking, increasingly </a:t>
            </a:r>
            <a:r>
              <a:rPr lang="en-GB" dirty="0"/>
              <a:t>replaced by 7000 series (alloyed with </a:t>
            </a:r>
            <a:r>
              <a:rPr lang="en-GB" dirty="0" smtClean="0"/>
              <a:t>zinc),</a:t>
            </a:r>
            <a:endParaRPr lang="en-GB" dirty="0"/>
          </a:p>
          <a:p>
            <a:r>
              <a:rPr lang="en-GB" dirty="0"/>
              <a:t>Can be used for </a:t>
            </a:r>
            <a:r>
              <a:rPr lang="en-GB" dirty="0" smtClean="0"/>
              <a:t>bake-able </a:t>
            </a:r>
            <a:r>
              <a:rPr lang="en-GB" dirty="0"/>
              <a:t>application. </a:t>
            </a:r>
            <a:endParaRPr lang="en-GB" dirty="0" smtClean="0"/>
          </a:p>
          <a:p>
            <a:pPr marL="27432" indent="0">
              <a:buNone/>
            </a:pPr>
            <a:r>
              <a:rPr lang="en-GB" dirty="0" smtClean="0"/>
              <a:t>Al </a:t>
            </a:r>
            <a:r>
              <a:rPr lang="en-GB" dirty="0"/>
              <a:t>5083</a:t>
            </a:r>
          </a:p>
          <a:p>
            <a:r>
              <a:rPr lang="en-GB" dirty="0"/>
              <a:t>Strong, alloyed with magnesium,</a:t>
            </a:r>
          </a:p>
          <a:p>
            <a:r>
              <a:rPr lang="en-GB" dirty="0"/>
              <a:t>More difficult to weld than Al 6061,</a:t>
            </a:r>
          </a:p>
          <a:p>
            <a:r>
              <a:rPr lang="en-GB" dirty="0"/>
              <a:t>5083 retains </a:t>
            </a:r>
            <a:r>
              <a:rPr lang="en-GB" dirty="0" smtClean="0"/>
              <a:t>strength </a:t>
            </a:r>
            <a:r>
              <a:rPr lang="en-GB" dirty="0"/>
              <a:t>after welding. It has the highest strength of the non-heat treatable alloys, but is not recommended for use in temperatures in excess of 65°C.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23rd of July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J. Borburgh, SX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476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Alternative </a:t>
            </a:r>
            <a:r>
              <a:rPr lang="en-GB" dirty="0" err="1" smtClean="0"/>
              <a:t>e.s.materials</a:t>
            </a:r>
            <a:r>
              <a:rPr lang="en-GB" dirty="0" smtClean="0"/>
              <a:t> considered using </a:t>
            </a:r>
            <a:r>
              <a:rPr lang="en-GB" dirty="0" err="1" smtClean="0"/>
              <a:t>ActiWiz</a:t>
            </a:r>
            <a:endParaRPr lang="en-GB" dirty="0" smtClean="0"/>
          </a:p>
          <a:p>
            <a:r>
              <a:rPr lang="en-GB" dirty="0" err="1" smtClean="0"/>
              <a:t>Fluka</a:t>
            </a:r>
            <a:r>
              <a:rPr lang="en-GB" dirty="0" smtClean="0"/>
              <a:t> simulation results for the SPS </a:t>
            </a:r>
            <a:r>
              <a:rPr lang="en-GB" dirty="0" err="1" smtClean="0"/>
              <a:t>s.x</a:t>
            </a:r>
            <a:r>
              <a:rPr lang="en-GB" dirty="0" smtClean="0"/>
              <a:t>. region</a:t>
            </a:r>
          </a:p>
          <a:p>
            <a:r>
              <a:rPr lang="en-GB" dirty="0" smtClean="0"/>
              <a:t>Cost benefit analysis</a:t>
            </a:r>
          </a:p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23rd of July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J. Borburgh, SX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31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" indent="0">
              <a:buNone/>
            </a:pPr>
            <a:r>
              <a:rPr lang="en-GB" sz="2100" dirty="0"/>
              <a:t>Low-Z materials could be selected for the vacuum vessel, or even </a:t>
            </a:r>
            <a:r>
              <a:rPr lang="en-GB" sz="2100" dirty="0" smtClean="0"/>
              <a:t>the anode </a:t>
            </a:r>
            <a:r>
              <a:rPr lang="en-GB" sz="2100" dirty="0"/>
              <a:t>support.</a:t>
            </a:r>
          </a:p>
          <a:p>
            <a:r>
              <a:rPr lang="en-GB" sz="2100" dirty="0"/>
              <a:t>J-</a:t>
            </a:r>
            <a:r>
              <a:rPr lang="en-GB" sz="2100" dirty="0" err="1"/>
              <a:t>Parc</a:t>
            </a:r>
            <a:r>
              <a:rPr lang="en-GB" sz="2100" dirty="0"/>
              <a:t> built a </a:t>
            </a:r>
            <a:r>
              <a:rPr lang="en-GB" sz="2100" dirty="0" err="1"/>
              <a:t>Ti</a:t>
            </a:r>
            <a:r>
              <a:rPr lang="en-GB" sz="2100" dirty="0"/>
              <a:t> vacuum vessel, anode support and endplates to reduce residual radioactivity [</a:t>
            </a:r>
            <a:r>
              <a:rPr lang="en-GB" sz="2100" dirty="0" smtClean="0"/>
              <a:t>1]</a:t>
            </a:r>
            <a:endParaRPr lang="en-GB" sz="2100" dirty="0"/>
          </a:p>
          <a:p>
            <a:r>
              <a:rPr lang="en-GB" sz="2100" dirty="0"/>
              <a:t>LEP used Al vacuum chambers</a:t>
            </a:r>
          </a:p>
          <a:p>
            <a:r>
              <a:rPr lang="en-GB" sz="2100" dirty="0" smtClean="0"/>
              <a:t>CERN PS electrostatic septa use </a:t>
            </a:r>
            <a:r>
              <a:rPr lang="en-GB" sz="2100" dirty="0"/>
              <a:t>Al anode supports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23rd of July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J. Borburgh, SX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730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Alternative materials considered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0452"/>
            <a:ext cx="8585200" cy="3394472"/>
          </a:xfrm>
        </p:spPr>
        <p:txBody>
          <a:bodyPr>
            <a:noAutofit/>
          </a:bodyPr>
          <a:lstStyle/>
          <a:p>
            <a:pPr marL="27432" indent="0">
              <a:buNone/>
            </a:pPr>
            <a:r>
              <a:rPr lang="en-GB" sz="2000" dirty="0" smtClean="0"/>
              <a:t>Electrostatic septum tank:</a:t>
            </a:r>
          </a:p>
          <a:p>
            <a:r>
              <a:rPr lang="en-GB" sz="2000" dirty="0" smtClean="0"/>
              <a:t>Stainless steel: dimensions as present</a:t>
            </a:r>
          </a:p>
          <a:p>
            <a:r>
              <a:rPr lang="en-GB" sz="2000" dirty="0" smtClean="0"/>
              <a:t>Aluminium: 67% thicker material (10 mm tank body, 50 mm covers)</a:t>
            </a:r>
          </a:p>
          <a:p>
            <a:r>
              <a:rPr lang="en-GB" sz="2000" dirty="0" smtClean="0"/>
              <a:t>Titanium: 33% thinner material (4 mm tank body, 25 mm covers)</a:t>
            </a:r>
          </a:p>
          <a:p>
            <a:pPr marL="27432" indent="0">
              <a:buNone/>
            </a:pPr>
            <a:r>
              <a:rPr lang="en-GB" sz="2000" dirty="0" smtClean="0"/>
              <a:t>Anode (dimensions identical for all cases):</a:t>
            </a:r>
          </a:p>
          <a:p>
            <a:r>
              <a:rPr lang="en-GB" sz="2000" dirty="0" smtClean="0"/>
              <a:t>Stainless steel</a:t>
            </a:r>
          </a:p>
          <a:p>
            <a:r>
              <a:rPr lang="en-GB" sz="2000" dirty="0" smtClean="0"/>
              <a:t>Invar</a:t>
            </a:r>
          </a:p>
          <a:p>
            <a:r>
              <a:rPr lang="en-GB" sz="2000" dirty="0" smtClean="0"/>
              <a:t>Titanium</a:t>
            </a:r>
          </a:p>
          <a:p>
            <a:endParaRPr lang="en-GB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23rd of July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J. Borburgh, SX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529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Actual SPS </a:t>
            </a:r>
            <a:r>
              <a:rPr lang="en-GB" dirty="0" err="1" smtClean="0"/>
              <a:t>e.s</a:t>
            </a:r>
            <a:r>
              <a:rPr lang="en-GB" dirty="0" smtClean="0"/>
              <a:t>. simplified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51" y="922703"/>
            <a:ext cx="8566534" cy="350056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Tank: 3.2m x Ø0.6m tank made of stainless steel 304L, 6 mm thick sheet.</a:t>
            </a:r>
          </a:p>
          <a:p>
            <a:r>
              <a:rPr lang="en-GB" sz="2400" dirty="0" smtClean="0"/>
              <a:t>Anode support: 3.1m x 200 x 94 mm C-shaped support made of Invar or </a:t>
            </a:r>
            <a:r>
              <a:rPr lang="en-GB" sz="2400" dirty="0"/>
              <a:t>s</a:t>
            </a:r>
            <a:r>
              <a:rPr lang="en-GB" sz="2400" dirty="0" smtClean="0"/>
              <a:t>tainless steel.</a:t>
            </a:r>
          </a:p>
          <a:p>
            <a:r>
              <a:rPr lang="en-GB" sz="2400" dirty="0" smtClean="0"/>
              <a:t>Accessories and supports neglected </a:t>
            </a:r>
          </a:p>
          <a:p>
            <a:pPr marL="27432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 for the time being.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2208706"/>
            <a:ext cx="2952750" cy="221456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23rd of July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J. Borburgh, SX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762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err="1" smtClean="0"/>
              <a:t>ActiWiz</a:t>
            </a:r>
            <a:r>
              <a:rPr lang="en-GB" dirty="0" smtClean="0"/>
              <a:t> Modelling</a:t>
            </a:r>
            <a:endParaRPr lang="en-GB" dirty="0"/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idx="1"/>
            <p:extLst/>
          </p:nvPr>
        </p:nvGraphicFramePr>
        <p:xfrm>
          <a:off x="1433421" y="963645"/>
          <a:ext cx="4495800" cy="1037273"/>
        </p:xfrm>
        <a:graphic>
          <a:graphicData uri="http://schemas.openxmlformats.org/drawingml/2006/table">
            <a:tbl>
              <a:tblPr/>
              <a:tblGrid>
                <a:gridCol w="116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 tank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1700216" y="1224849"/>
            <a:ext cx="2315765" cy="54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825"/>
          </a:p>
        </p:txBody>
      </p:sp>
      <p:sp>
        <p:nvSpPr>
          <p:cNvPr id="21" name="Rectangle 20"/>
          <p:cNvSpPr/>
          <p:nvPr/>
        </p:nvSpPr>
        <p:spPr>
          <a:xfrm>
            <a:off x="1700215" y="1828496"/>
            <a:ext cx="2327672" cy="39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825"/>
          </a:p>
        </p:txBody>
      </p:sp>
      <p:sp>
        <p:nvSpPr>
          <p:cNvPr id="22" name="Rectangle 21"/>
          <p:cNvSpPr/>
          <p:nvPr/>
        </p:nvSpPr>
        <p:spPr>
          <a:xfrm>
            <a:off x="4009200" y="1126027"/>
            <a:ext cx="114300" cy="853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825"/>
          </a:p>
        </p:txBody>
      </p:sp>
      <p:sp>
        <p:nvSpPr>
          <p:cNvPr id="23" name="Rectangle 22"/>
          <p:cNvSpPr/>
          <p:nvPr/>
        </p:nvSpPr>
        <p:spPr>
          <a:xfrm>
            <a:off x="1607347" y="1117692"/>
            <a:ext cx="100013" cy="892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825"/>
          </a:p>
        </p:txBody>
      </p:sp>
      <p:sp>
        <p:nvSpPr>
          <p:cNvPr id="24" name="Oval 23"/>
          <p:cNvSpPr/>
          <p:nvPr/>
        </p:nvSpPr>
        <p:spPr>
          <a:xfrm>
            <a:off x="4410078" y="1096261"/>
            <a:ext cx="892969" cy="871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825"/>
          </a:p>
        </p:txBody>
      </p:sp>
      <p:sp>
        <p:nvSpPr>
          <p:cNvPr id="25" name="Oval 24"/>
          <p:cNvSpPr/>
          <p:nvPr/>
        </p:nvSpPr>
        <p:spPr>
          <a:xfrm>
            <a:off x="4438653" y="1124836"/>
            <a:ext cx="835819" cy="8072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825"/>
          </a:p>
        </p:txBody>
      </p:sp>
      <p:sp>
        <p:nvSpPr>
          <p:cNvPr id="26" name="Rectangle 25"/>
          <p:cNvSpPr/>
          <p:nvPr/>
        </p:nvSpPr>
        <p:spPr>
          <a:xfrm>
            <a:off x="4667254" y="1365342"/>
            <a:ext cx="359462" cy="390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825"/>
          </a:p>
        </p:txBody>
      </p:sp>
      <p:sp>
        <p:nvSpPr>
          <p:cNvPr id="27" name="Rectangle 26"/>
          <p:cNvSpPr/>
          <p:nvPr/>
        </p:nvSpPr>
        <p:spPr>
          <a:xfrm>
            <a:off x="4745835" y="1482281"/>
            <a:ext cx="321469" cy="194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825"/>
          </a:p>
        </p:txBody>
      </p:sp>
      <p:sp>
        <p:nvSpPr>
          <p:cNvPr id="28" name="Rectangle 27"/>
          <p:cNvSpPr/>
          <p:nvPr/>
        </p:nvSpPr>
        <p:spPr>
          <a:xfrm>
            <a:off x="1783407" y="1365343"/>
            <a:ext cx="2178844" cy="78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825"/>
          </a:p>
        </p:txBody>
      </p:sp>
      <p:sp>
        <p:nvSpPr>
          <p:cNvPr id="29" name="Rectangle 28"/>
          <p:cNvSpPr/>
          <p:nvPr/>
        </p:nvSpPr>
        <p:spPr>
          <a:xfrm>
            <a:off x="1783407" y="1676924"/>
            <a:ext cx="2178844" cy="78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825"/>
          </a:p>
        </p:txBody>
      </p:sp>
      <p:sp>
        <p:nvSpPr>
          <p:cNvPr id="30" name="Rectangle 29"/>
          <p:cNvSpPr/>
          <p:nvPr/>
        </p:nvSpPr>
        <p:spPr>
          <a:xfrm>
            <a:off x="1783406" y="1365343"/>
            <a:ext cx="2178845" cy="4003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825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b="807"/>
          <a:stretch/>
        </p:blipFill>
        <p:spPr>
          <a:xfrm>
            <a:off x="2117891" y="2241522"/>
            <a:ext cx="2569687" cy="136063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245520" y="3935896"/>
            <a:ext cx="24232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Case 1: Activation occurring at the beam impact area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208" y="2163711"/>
            <a:ext cx="2706859" cy="143116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970201" y="3899197"/>
            <a:ext cx="28618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Case 2: Activation occurring at 10 cm lateral distance to the target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5396946" y="301876"/>
          <a:ext cx="2545674" cy="1645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48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4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4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900" dirty="0" smtClean="0"/>
                        <a:t>Tank 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900" dirty="0" smtClean="0"/>
                        <a:t>Anode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Weight [kg]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Volume [dm</a:t>
                      </a:r>
                      <a:r>
                        <a:rPr lang="en-GB" sz="900" baseline="30000" dirty="0" smtClean="0"/>
                        <a:t>3</a:t>
                      </a:r>
                      <a:r>
                        <a:rPr lang="en-GB" sz="900" dirty="0" smtClean="0"/>
                        <a:t>]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Weight [kg]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Volume [dm</a:t>
                      </a:r>
                      <a:r>
                        <a:rPr lang="en-GB" sz="900" baseline="30000" dirty="0" smtClean="0"/>
                        <a:t>3</a:t>
                      </a:r>
                      <a:r>
                        <a:rPr lang="en-GB" sz="900" dirty="0" smtClean="0"/>
                        <a:t>]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Stainless steel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367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47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239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30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Aluminium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211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78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err="1" smtClean="0"/>
                        <a:t>n.c.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err="1" smtClean="0"/>
                        <a:t>n.c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Titanium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146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33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135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30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Invar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err="1" smtClean="0"/>
                        <a:t>n.c.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err="1" smtClean="0"/>
                        <a:t>n.c.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245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30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23rd of July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J. Borburgh, SX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410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205979"/>
            <a:ext cx="8839200" cy="857250"/>
          </a:xfrm>
        </p:spPr>
        <p:txBody>
          <a:bodyPr>
            <a:normAutofit/>
          </a:bodyPr>
          <a:lstStyle/>
          <a:p>
            <a:pPr algn="l"/>
            <a:r>
              <a:rPr lang="en-GB" sz="2200" dirty="0"/>
              <a:t>Activation in operation for various tank/anode material combinations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81773"/>
              </p:ext>
            </p:extLst>
          </p:nvPr>
        </p:nvGraphicFramePr>
        <p:xfrm>
          <a:off x="3178589" y="991750"/>
          <a:ext cx="6169819" cy="350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0677" y="1089288"/>
            <a:ext cx="33875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First estimates obtained using </a:t>
            </a:r>
            <a:r>
              <a:rPr lang="en-GB" sz="1350" dirty="0" err="1" smtClean="0"/>
              <a:t>ActiWiz</a:t>
            </a:r>
            <a:r>
              <a:rPr lang="en-GB" sz="1350" dirty="0" smtClean="0"/>
              <a:t> [2].</a:t>
            </a:r>
            <a:endParaRPr lang="en-GB" sz="13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23rd of July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J. Borburgh, SX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348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152" y="1701712"/>
            <a:ext cx="5114780" cy="2227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Fluka</a:t>
            </a:r>
            <a:r>
              <a:rPr lang="en-GB" dirty="0"/>
              <a:t> simulation of </a:t>
            </a:r>
            <a:r>
              <a:rPr lang="en-GB" dirty="0" smtClean="0"/>
              <a:t>the CERN SPS slow extraction channel (LSS2)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330372" y="1564843"/>
            <a:ext cx="1540806" cy="24820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013" dirty="0"/>
              <a:t>LSS2 Fluka model [1,2]</a:t>
            </a:r>
            <a:endParaRPr lang="en-GB" sz="1013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25" y="1866523"/>
            <a:ext cx="1546776" cy="11500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081318" y="1866523"/>
            <a:ext cx="1552082" cy="11571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2" name="TextBox 11"/>
          <p:cNvSpPr txBox="1"/>
          <p:nvPr/>
        </p:nvSpPr>
        <p:spPr>
          <a:xfrm>
            <a:off x="7023397" y="1621792"/>
            <a:ext cx="1749255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75" dirty="0">
                <a:solidFill>
                  <a:schemeClr val="accent1">
                    <a:lumMod val="75000"/>
                  </a:schemeClr>
                </a:solidFill>
              </a:rPr>
              <a:t>Source representing last four turns of the third-integer resontant slow extraction process</a:t>
            </a:r>
            <a:endParaRPr lang="en-GB" sz="67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05500" y="3016401"/>
            <a:ext cx="1527900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75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MADX input distribution including contribution from protons scattered off ZS septa  [3,4]</a:t>
            </a:r>
            <a:endParaRPr lang="en-GB" sz="675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0527" y="3472698"/>
            <a:ext cx="2278797" cy="95538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23rd of July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J. Borburgh, SX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91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16-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CERNCorporate16-9</Template>
  <TotalTime>196</TotalTime>
  <Words>1813</Words>
  <Application>Microsoft Office PowerPoint</Application>
  <PresentationFormat>On-screen Show (16:9)</PresentationFormat>
  <Paragraphs>270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CERNCorporate16-9</vt:lpstr>
      <vt:lpstr>PowerPoint Presentation</vt:lpstr>
      <vt:lpstr>ALTERNATIVE MATERIAL CHOICES TO REDUCE  ACTIVATION OF EXTRACTION EQUIPMENT</vt:lpstr>
      <vt:lpstr>Outline</vt:lpstr>
      <vt:lpstr>Introduction</vt:lpstr>
      <vt:lpstr>Alternative materials considered</vt:lpstr>
      <vt:lpstr>Actual SPS e.s. simplified model</vt:lpstr>
      <vt:lpstr>ActiWiz Modelling</vt:lpstr>
      <vt:lpstr>Activation in operation for various tank/anode material combinations </vt:lpstr>
      <vt:lpstr>Fluka simulation of the CERN SPS slow extraction channel (LSS2)</vt:lpstr>
      <vt:lpstr>Overview of material exchange</vt:lpstr>
      <vt:lpstr>Carbon vs. WRe septum wires</vt:lpstr>
      <vt:lpstr>Titanium vs Invar /Stainless steel anode supports</vt:lpstr>
      <vt:lpstr>PowerPoint Presentation</vt:lpstr>
      <vt:lpstr>PowerPoint Presentation</vt:lpstr>
      <vt:lpstr>Cost-Benefit analysis [5]</vt:lpstr>
      <vt:lpstr>Conclusions</vt:lpstr>
      <vt:lpstr>References for further reading</vt:lpstr>
      <vt:lpstr>Back up slides</vt:lpstr>
      <vt:lpstr>Low Z tanks, supports</vt:lpstr>
      <vt:lpstr>ActiWiz radiological hazard factors</vt:lpstr>
      <vt:lpstr>Global radiation hazard for activated materials as waste</vt:lpstr>
      <vt:lpstr>Aluminium alloys for tank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Borburgh</dc:creator>
  <cp:lastModifiedBy>Jan Borburgh</cp:lastModifiedBy>
  <cp:revision>28</cp:revision>
  <dcterms:created xsi:type="dcterms:W3CDTF">2019-07-02T13:54:44Z</dcterms:created>
  <dcterms:modified xsi:type="dcterms:W3CDTF">2019-07-19T11:37:50Z</dcterms:modified>
</cp:coreProperties>
</file>