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5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151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pac2019.vrws.de/papers/wepmp04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244395"/>
            <a:ext cx="8499231" cy="1390219"/>
          </a:xfrm>
        </p:spPr>
        <p:txBody>
          <a:bodyPr/>
          <a:lstStyle/>
          <a:p>
            <a:r>
              <a:rPr lang="en-US" dirty="0"/>
              <a:t>Matthew Alvarez</a:t>
            </a:r>
          </a:p>
          <a:p>
            <a:r>
              <a:rPr lang="en-US" dirty="0"/>
              <a:t>June 20,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96182"/>
            <a:ext cx="8499232" cy="1216507"/>
          </a:xfrm>
        </p:spPr>
        <p:txBody>
          <a:bodyPr>
            <a:noAutofit/>
          </a:bodyPr>
          <a:lstStyle/>
          <a:p>
            <a:r>
              <a:rPr lang="en-US" dirty="0"/>
              <a:t>Mu2e Electrostatic Septa Volumetric Exchange of FC-40 Dielectric in High Radiation Environments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Integrated Relative Transparency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21BCEA-DFF3-422A-B03A-9B3B58AEBC62}"/>
              </a:ext>
            </a:extLst>
          </p:cNvPr>
          <p:cNvSpPr txBox="1">
            <a:spLocks/>
          </p:cNvSpPr>
          <p:nvPr/>
        </p:nvSpPr>
        <p:spPr>
          <a:xfrm>
            <a:off x="222250" y="3793152"/>
            <a:ext cx="8915399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Integrated each time step which contains spectral intensities for each wavelength from 350nm to 846nm to get one number. </a:t>
            </a:r>
          </a:p>
          <a:p>
            <a:pPr lvl="1"/>
            <a:r>
              <a:rPr lang="en-US" dirty="0"/>
              <a:t>150 points show in figure above. (0.1s sample rate)</a:t>
            </a:r>
          </a:p>
          <a:p>
            <a:r>
              <a:rPr lang="en-US" dirty="0"/>
              <a:t>It takes 10s to exchange the volume given an incoming flow rate to the feedthrough of 1.9LPM</a:t>
            </a:r>
          </a:p>
          <a:p>
            <a:r>
              <a:rPr lang="en-US" dirty="0"/>
              <a:t>Or 3.2 exchanges per liter of incoming water.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AD53F25-D87D-477E-876A-3D4E456F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612490"/>
            <a:ext cx="7228114" cy="314159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CA0ADC-6ACB-48A5-B999-7728B50609FB}"/>
              </a:ext>
            </a:extLst>
          </p:cNvPr>
          <p:cNvCxnSpPr/>
          <p:nvPr/>
        </p:nvCxnSpPr>
        <p:spPr>
          <a:xfrm>
            <a:off x="2619375" y="3076575"/>
            <a:ext cx="3733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7021F8-51E8-4124-9B2E-FB2A6A9E2353}"/>
              </a:ext>
            </a:extLst>
          </p:cNvPr>
          <p:cNvSpPr txBox="1"/>
          <p:nvPr/>
        </p:nvSpPr>
        <p:spPr>
          <a:xfrm>
            <a:off x="2854778" y="2566315"/>
            <a:ext cx="422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to exchange volume=~10s</a:t>
            </a:r>
          </a:p>
        </p:txBody>
      </p:sp>
    </p:spTree>
    <p:extLst>
      <p:ext uri="{BB962C8B-B14F-4D97-AF65-F5344CB8AC3E}">
        <p14:creationId xmlns:p14="http://schemas.microsoft.com/office/powerpoint/2010/main" val="242267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Integrated Relative Transparency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21BCEA-DFF3-422A-B03A-9B3B58AEBC62}"/>
              </a:ext>
            </a:extLst>
          </p:cNvPr>
          <p:cNvSpPr txBox="1">
            <a:spLocks/>
          </p:cNvSpPr>
          <p:nvPr/>
        </p:nvSpPr>
        <p:spPr>
          <a:xfrm>
            <a:off x="114300" y="899318"/>
            <a:ext cx="8915399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 exchanges per minute of operation @ 1.9LPM</a:t>
            </a:r>
          </a:p>
          <a:p>
            <a:r>
              <a:rPr lang="en-US" dirty="0"/>
              <a:t>3.2 exchanges per liter of incoming water</a:t>
            </a:r>
          </a:p>
          <a:p>
            <a:r>
              <a:rPr lang="en-US" dirty="0"/>
              <a:t>360 exchanges per hour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A0281-D7DB-488A-9BC1-BDC525CD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2095578"/>
            <a:ext cx="6569075" cy="408279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4F43A32-0F31-43FF-8A6A-A55CE93F355A}"/>
              </a:ext>
            </a:extLst>
          </p:cNvPr>
          <p:cNvSpPr/>
          <p:nvPr/>
        </p:nvSpPr>
        <p:spPr>
          <a:xfrm>
            <a:off x="7229475" y="3389261"/>
            <a:ext cx="1600200" cy="14954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21BCEA-DFF3-422A-B03A-9B3B58AEBC62}"/>
              </a:ext>
            </a:extLst>
          </p:cNvPr>
          <p:cNvSpPr txBox="1">
            <a:spLocks/>
          </p:cNvSpPr>
          <p:nvPr/>
        </p:nvSpPr>
        <p:spPr>
          <a:xfrm>
            <a:off x="114300" y="899318"/>
            <a:ext cx="8915399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 test was successful</a:t>
            </a:r>
          </a:p>
          <a:p>
            <a:pPr lvl="1"/>
            <a:r>
              <a:rPr lang="en-US" dirty="0"/>
              <a:t>Measured 6 volume exchanges per minute or 360 volume exchange per hour of operation at 1.9LPM</a:t>
            </a:r>
          </a:p>
          <a:p>
            <a:pPr lvl="1"/>
            <a:r>
              <a:rPr lang="en-US" dirty="0"/>
              <a:t>3.2 exchanges per liter of incoming fluid</a:t>
            </a:r>
          </a:p>
          <a:p>
            <a:r>
              <a:rPr lang="en-US" dirty="0"/>
              <a:t>360 exchanges per hour is greater than the Fluorine ions generated on an hourly basis (5PPM/hr) when exposed to radiation.</a:t>
            </a:r>
          </a:p>
          <a:p>
            <a:r>
              <a:rPr lang="en-US" dirty="0"/>
              <a:t>The fluorine ion production of the entire system will be investigate further to see if it is below 3PPM (Hazardous to humans and likely equipment) given 1.9LPM flowrate. </a:t>
            </a:r>
          </a:p>
          <a:p>
            <a:r>
              <a:rPr lang="en-US" dirty="0"/>
              <a:t>Test the setup with FC-40 to estimate the volume exchange of the region. </a:t>
            </a:r>
          </a:p>
          <a:p>
            <a:r>
              <a:rPr lang="en-US" dirty="0"/>
              <a:t>Link to Paper: </a:t>
            </a:r>
            <a:r>
              <a:rPr lang="en-US" dirty="0">
                <a:hlinkClick r:id="rId2"/>
              </a:rPr>
              <a:t>https://ipac2019.vrws.de/papers/wepmp044.pdf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Mechanical Design of HVF</a:t>
            </a:r>
          </a:p>
          <a:p>
            <a:r>
              <a:rPr lang="en-US" dirty="0"/>
              <a:t>Test Setup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F5FBF-E010-4F55-ABEE-29A416C4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34" y="2623930"/>
            <a:ext cx="5665068" cy="29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 Experiment </a:t>
            </a:r>
          </a:p>
          <a:p>
            <a:pPr lvl="1"/>
            <a:r>
              <a:rPr lang="en-US" dirty="0"/>
              <a:t>8GeV Proton Beam needed to observe Muon to Electron Decay.</a:t>
            </a:r>
          </a:p>
          <a:p>
            <a:pPr lvl="1"/>
            <a:r>
              <a:rPr lang="en-US" dirty="0"/>
              <a:t>Requires Septa to deliver beam from the storage ring.</a:t>
            </a:r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8DB24D87-818C-4C9C-BE26-29930827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1" r="15651"/>
          <a:stretch/>
        </p:blipFill>
        <p:spPr>
          <a:xfrm>
            <a:off x="4261096" y="2524180"/>
            <a:ext cx="4486697" cy="3590999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FE7C1FD-850B-428F-9015-A5CF5388CC37}"/>
              </a:ext>
            </a:extLst>
          </p:cNvPr>
          <p:cNvSpPr/>
          <p:nvPr/>
        </p:nvSpPr>
        <p:spPr>
          <a:xfrm>
            <a:off x="103367" y="2937445"/>
            <a:ext cx="3921178" cy="165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Mu2e proposes to measure the ratio of the rate of the </a:t>
            </a:r>
            <a:r>
              <a:rPr lang="en-US" sz="1600" dirty="0" err="1">
                <a:solidFill>
                  <a:schemeClr val="tx1"/>
                </a:solidFill>
              </a:rPr>
              <a:t>neutrinoless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coherent conversion of muons into electrons </a:t>
            </a:r>
            <a:r>
              <a:rPr lang="en-US" sz="1600" dirty="0">
                <a:solidFill>
                  <a:schemeClr val="tx1"/>
                </a:solidFill>
              </a:rPr>
              <a:t>in the field of a nucleus, relative to the rate of ordinary muon capture on the nucleus: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                      </a:t>
            </a:r>
            <a:r>
              <a:rPr lang="en-US" sz="1400" i="1" dirty="0">
                <a:solidFill>
                  <a:schemeClr val="tx1"/>
                </a:solidFill>
              </a:rPr>
              <a:t>Mu2e TDR,  </a:t>
            </a:r>
            <a:r>
              <a:rPr lang="en-US" sz="1400" dirty="0">
                <a:solidFill>
                  <a:srgbClr val="003BF6"/>
                </a:solidFill>
              </a:rPr>
              <a:t>arXiv:1501.05241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6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20467"/>
            <a:ext cx="5693229" cy="5059363"/>
          </a:xfrm>
        </p:spPr>
        <p:txBody>
          <a:bodyPr/>
          <a:lstStyle/>
          <a:p>
            <a:r>
              <a:rPr lang="en-US" dirty="0"/>
              <a:t>Electrostatic Septa</a:t>
            </a:r>
          </a:p>
          <a:p>
            <a:pPr lvl="1"/>
            <a:r>
              <a:rPr lang="en-US" dirty="0"/>
              <a:t>100kV nominal voltage is used to extract the beam for the Mu2e experiment. </a:t>
            </a:r>
          </a:p>
          <a:p>
            <a:pPr lvl="1"/>
            <a:r>
              <a:rPr lang="en-US" dirty="0"/>
              <a:t>MARS simulations show</a:t>
            </a:r>
          </a:p>
          <a:p>
            <a:pPr lvl="2"/>
            <a:r>
              <a:rPr lang="en-US" dirty="0"/>
              <a:t>HVF sees 1e7Gy/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High radiation was observed during extraction near the septa in the AP-30 region. </a:t>
            </a:r>
          </a:p>
          <a:p>
            <a:pPr lvl="1"/>
            <a:r>
              <a:rPr lang="en-US" dirty="0"/>
              <a:t>Radiation exposure of the HVF indicate likely breakdown of the FC-40 insulating capabilities.- Voltage Instabilities)</a:t>
            </a:r>
          </a:p>
          <a:p>
            <a:pPr lvl="1"/>
            <a:r>
              <a:rPr lang="en-US" dirty="0"/>
              <a:t>Creates toxic gases.</a:t>
            </a:r>
          </a:p>
          <a:p>
            <a:pPr lvl="2"/>
            <a:r>
              <a:rPr lang="en-US" dirty="0"/>
              <a:t>5 ppm/hr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1" descr="Machine generated alternative text:&#10;cm &#10;18 &#10;13.500 &#10;4.500 &#10;Peak dose &#10;3.8+08 &#10;1:3.053e+OO &#10;Elevation view: &#10;15 &#10;-0.82 cm K Y K 0.82 cm &#10;30 &#10;cm &#10;45 &#10;Absorberd dose (Gy/yr) ">
            <a:extLst>
              <a:ext uri="{FF2B5EF4-FFF2-40B4-BE49-F238E27FC236}">
                <a16:creationId xmlns:a16="http://schemas.microsoft.com/office/drawing/2014/main" id="{FB7F8A64-2FD4-4C15-94D4-8CE1426C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52" y="3141210"/>
            <a:ext cx="2877248" cy="28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0379D7-0FE6-466E-A9AF-83741CC4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79" y="251752"/>
            <a:ext cx="2676921" cy="2564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66F450-D3B4-47F0-8898-74B04815CD5D}"/>
              </a:ext>
            </a:extLst>
          </p:cNvPr>
          <p:cNvSpPr txBox="1"/>
          <p:nvPr/>
        </p:nvSpPr>
        <p:spPr>
          <a:xfrm>
            <a:off x="6238480" y="110914"/>
            <a:ext cx="287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JPARC Test Results</a:t>
            </a:r>
          </a:p>
        </p:txBody>
      </p:sp>
    </p:spTree>
    <p:extLst>
      <p:ext uri="{BB962C8B-B14F-4D97-AF65-F5344CB8AC3E}">
        <p14:creationId xmlns:p14="http://schemas.microsoft.com/office/powerpoint/2010/main" val="323569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1" y="971550"/>
            <a:ext cx="6521932" cy="5059363"/>
          </a:xfrm>
        </p:spPr>
        <p:txBody>
          <a:bodyPr/>
          <a:lstStyle/>
          <a:p>
            <a:r>
              <a:rPr lang="en-US" dirty="0"/>
              <a:t>5PPM/hr of Fluorine ions generated</a:t>
            </a:r>
          </a:p>
          <a:p>
            <a:pPr lvl="1"/>
            <a:r>
              <a:rPr lang="en-US" dirty="0"/>
              <a:t>Free </a:t>
            </a:r>
            <a:r>
              <a:rPr lang="en-US" dirty="0" err="1"/>
              <a:t>fluoring</a:t>
            </a:r>
            <a:r>
              <a:rPr lang="en-US" dirty="0"/>
              <a:t> ions can recombine into hydrofluoric acid and </a:t>
            </a:r>
            <a:r>
              <a:rPr lang="en-US" dirty="0" err="1"/>
              <a:t>Perfluoroisobutlylene</a:t>
            </a:r>
            <a:r>
              <a:rPr lang="en-US" dirty="0"/>
              <a:t> (PFIB)</a:t>
            </a:r>
          </a:p>
          <a:p>
            <a:pPr lvl="2"/>
            <a:r>
              <a:rPr lang="en-US" dirty="0"/>
              <a:t>Very dangerous when inhaled or in contact with your skin. Therefore, it is bad for the equipment.</a:t>
            </a:r>
          </a:p>
          <a:p>
            <a:r>
              <a:rPr lang="en-US" dirty="0"/>
              <a:t>What is the danger level for humans?</a:t>
            </a:r>
          </a:p>
          <a:p>
            <a:pPr lvl="1"/>
            <a:r>
              <a:rPr lang="en-US" b="1" dirty="0"/>
              <a:t>3ppm</a:t>
            </a:r>
            <a:r>
              <a:rPr lang="en-US" dirty="0"/>
              <a:t> in air according to National Research Council Subcommittee on Acute Exposure Guideline Levels.</a:t>
            </a:r>
          </a:p>
          <a:p>
            <a:r>
              <a:rPr lang="en-US" dirty="0"/>
              <a:t>We need to mitigate this by having an FC-40 Recirculating HVF with chemical filters.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3FDFC-B83E-408B-9DBF-B18A5AC0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533" y="679629"/>
            <a:ext cx="2084376" cy="20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915399" cy="5059363"/>
          </a:xfrm>
        </p:spPr>
        <p:txBody>
          <a:bodyPr/>
          <a:lstStyle/>
          <a:p>
            <a:r>
              <a:rPr lang="en-US" dirty="0"/>
              <a:t>Recirculating FC-40 through the HVF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Design of HVF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78D5D-D52A-44BF-A36F-61A7195A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52451"/>
            <a:ext cx="4809072" cy="2988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D4510-8560-4FD8-902B-13B926D5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22" y="2971308"/>
            <a:ext cx="3927368" cy="31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915399" cy="5059363"/>
          </a:xfrm>
        </p:spPr>
        <p:txBody>
          <a:bodyPr/>
          <a:lstStyle/>
          <a:p>
            <a:r>
              <a:rPr lang="en-US" dirty="0"/>
              <a:t>Water as the working fluid</a:t>
            </a:r>
          </a:p>
          <a:p>
            <a:r>
              <a:rPr lang="en-US" dirty="0" err="1"/>
              <a:t>StellarNet</a:t>
            </a:r>
            <a:r>
              <a:rPr lang="en-US" dirty="0"/>
              <a:t> Portable Black-Comet-SR Spectrometer (190nm-850nm)</a:t>
            </a:r>
          </a:p>
          <a:p>
            <a:r>
              <a:rPr lang="en-US" dirty="0"/>
              <a:t>1.9LPM flow rate (0.5GPM)</a:t>
            </a:r>
          </a:p>
          <a:p>
            <a:r>
              <a:rPr lang="en-US" dirty="0"/>
              <a:t>10Hz sample rate (for 15s) measured 350nm to 846nm wavelengths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AF544-0F34-4B63-A165-63F2C075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9" y="3425120"/>
            <a:ext cx="4917221" cy="2897714"/>
          </a:xfrm>
          <a:prstGeom prst="rect">
            <a:avLst/>
          </a:prstGeom>
        </p:spPr>
      </p:pic>
      <p:pic>
        <p:nvPicPr>
          <p:cNvPr id="11" name="Picture 10" descr="A picture containing indoor, table, floor, red&#10;&#10;Description generated with high confidence">
            <a:extLst>
              <a:ext uri="{FF2B5EF4-FFF2-40B4-BE49-F238E27FC236}">
                <a16:creationId xmlns:a16="http://schemas.microsoft.com/office/drawing/2014/main" id="{FB73DAFF-7CB7-44BD-AFDA-709D7C477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8431" r="22687" b="16569"/>
          <a:stretch/>
        </p:blipFill>
        <p:spPr>
          <a:xfrm>
            <a:off x="5469557" y="3657600"/>
            <a:ext cx="3445843" cy="25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915399" cy="5059363"/>
          </a:xfrm>
        </p:spPr>
        <p:txBody>
          <a:bodyPr/>
          <a:lstStyle/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Raw Data Spectral Intensity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8737549-B67A-45D9-AE65-6A126F58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90" y="679629"/>
            <a:ext cx="7786020" cy="3384077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21BCEA-DFF3-422A-B03A-9B3B58AEBC62}"/>
              </a:ext>
            </a:extLst>
          </p:cNvPr>
          <p:cNvSpPr txBox="1">
            <a:spLocks/>
          </p:cNvSpPr>
          <p:nvPr/>
        </p:nvSpPr>
        <p:spPr>
          <a:xfrm>
            <a:off x="203962" y="4076566"/>
            <a:ext cx="8915399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 spectral intensity (SI) observed due to the dye absorbing the light. Note: The mockup was filled with dyed water first then purged.</a:t>
            </a:r>
          </a:p>
          <a:p>
            <a:r>
              <a:rPr lang="en-US" dirty="0"/>
              <a:t>More light passes through the region of interest therefore increasing the SI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9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915399" cy="5059363"/>
          </a:xfrm>
        </p:spPr>
        <p:txBody>
          <a:bodyPr/>
          <a:lstStyle/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Transparency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Alvarez | Mu2e ESS Volumetric Exchange of FC-40 Dielectric in High Radiation Environments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21BCEA-DFF3-422A-B03A-9B3B58AEBC62}"/>
              </a:ext>
            </a:extLst>
          </p:cNvPr>
          <p:cNvSpPr txBox="1">
            <a:spLocks/>
          </p:cNvSpPr>
          <p:nvPr/>
        </p:nvSpPr>
        <p:spPr>
          <a:xfrm>
            <a:off x="203962" y="4076566"/>
            <a:ext cx="8915399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Spectral Transparency (ST)- ratio of collected light to emitted light</a:t>
            </a:r>
          </a:p>
          <a:p>
            <a:r>
              <a:rPr lang="en-US" dirty="0"/>
              <a:t>ST nears 1-&gt; region becomes more transparent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52D6BAC1-862A-4C5B-AAE1-FD95C383E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674021"/>
            <a:ext cx="7841416" cy="34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833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(2)</Template>
  <TotalTime>1566</TotalTime>
  <Words>748</Words>
  <Application>Microsoft Office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Outline</vt:lpstr>
      <vt:lpstr>Introduction</vt:lpstr>
      <vt:lpstr>Background</vt:lpstr>
      <vt:lpstr>Background</vt:lpstr>
      <vt:lpstr>Mechanical Design of HVF</vt:lpstr>
      <vt:lpstr>Test Setup</vt:lpstr>
      <vt:lpstr>Results: Raw Data Spectral Intensity</vt:lpstr>
      <vt:lpstr>Results: Transparency</vt:lpstr>
      <vt:lpstr>Results: Integrated Relative Transparency</vt:lpstr>
      <vt:lpstr>Results: Integrated Relative Transparency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L. Alvarez</dc:creator>
  <cp:lastModifiedBy>Matthew L. Alvarez</cp:lastModifiedBy>
  <cp:revision>16</cp:revision>
  <cp:lastPrinted>2014-01-20T19:40:21Z</cp:lastPrinted>
  <dcterms:created xsi:type="dcterms:W3CDTF">2018-05-08T13:50:16Z</dcterms:created>
  <dcterms:modified xsi:type="dcterms:W3CDTF">2019-06-20T13:54:20Z</dcterms:modified>
</cp:coreProperties>
</file>