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275" r:id="rId3"/>
    <p:sldId id="336" r:id="rId4"/>
    <p:sldId id="267" r:id="rId5"/>
    <p:sldId id="268" r:id="rId6"/>
    <p:sldId id="270" r:id="rId7"/>
    <p:sldId id="272" r:id="rId8"/>
    <p:sldId id="338" r:id="rId9"/>
    <p:sldId id="279" r:id="rId10"/>
    <p:sldId id="341" r:id="rId11"/>
    <p:sldId id="339" r:id="rId12"/>
    <p:sldId id="303" r:id="rId13"/>
    <p:sldId id="340" r:id="rId14"/>
    <p:sldId id="269" r:id="rId15"/>
    <p:sldId id="342" r:id="rId16"/>
    <p:sldId id="343" r:id="rId17"/>
    <p:sldId id="271" r:id="rId18"/>
    <p:sldId id="261" r:id="rId19"/>
    <p:sldId id="263" r:id="rId20"/>
    <p:sldId id="305" r:id="rId21"/>
    <p:sldId id="327" r:id="rId22"/>
    <p:sldId id="304" r:id="rId23"/>
    <p:sldId id="329" r:id="rId24"/>
    <p:sldId id="330" r:id="rId25"/>
    <p:sldId id="331" r:id="rId26"/>
    <p:sldId id="333" r:id="rId27"/>
    <p:sldId id="334" r:id="rId28"/>
    <p:sldId id="306" r:id="rId29"/>
    <p:sldId id="335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666A"/>
    <a:srgbClr val="50504E"/>
    <a:srgbClr val="4E4E4E"/>
    <a:srgbClr val="404040"/>
    <a:srgbClr val="004C97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6" autoAdjust="0"/>
    <p:restoredTop sz="94660"/>
  </p:normalViewPr>
  <p:slideViewPr>
    <p:cSldViewPr snapToGrid="0" snapToObjects="1" showGuides="1">
      <p:cViewPr varScale="1">
        <p:scale>
          <a:sx n="91" d="100"/>
          <a:sy n="91" d="100"/>
        </p:scale>
        <p:origin x="855" y="6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b\borburgh\Documents\septa\ZS\Tank%20activ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Global radiation hazard</a:t>
            </a:r>
            <a:r>
              <a:rPr lang="en-GB" baseline="0"/>
              <a:t> factor for a ZS tank in operation</a:t>
            </a:r>
            <a:r>
              <a:rPr lang="en-GB"/>
              <a:t> </a:t>
            </a:r>
          </a:p>
        </c:rich>
      </c:tx>
      <c:layout>
        <c:manualLayout>
          <c:xMode val="edge"/>
          <c:yMode val="edge"/>
          <c:x val="0.136284558180227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'tank configurations'!$A$30</c:f>
              <c:strCache>
                <c:ptCount val="1"/>
                <c:pt idx="0">
                  <c:v>Case 2: Activation occuring at 10 cm lateral disctance to the target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'tank configurations'!$B$8:$L$8</c:f>
              <c:strCache>
                <c:ptCount val="11"/>
                <c:pt idx="0">
                  <c:v>inox/invar</c:v>
                </c:pt>
                <c:pt idx="1">
                  <c:v>inox/inox</c:v>
                </c:pt>
                <c:pt idx="2">
                  <c:v>inox/ti</c:v>
                </c:pt>
                <c:pt idx="3">
                  <c:v>Al6061/Invar</c:v>
                </c:pt>
                <c:pt idx="4">
                  <c:v>Al6061/Inox</c:v>
                </c:pt>
                <c:pt idx="5">
                  <c:v>Al6061/Ti</c:v>
                </c:pt>
                <c:pt idx="6">
                  <c:v>Al5083/Ti</c:v>
                </c:pt>
                <c:pt idx="7">
                  <c:v>Al2219/Ti</c:v>
                </c:pt>
                <c:pt idx="8">
                  <c:v>Ti/Invar</c:v>
                </c:pt>
                <c:pt idx="9">
                  <c:v>Ti/Inox</c:v>
                </c:pt>
                <c:pt idx="10">
                  <c:v>Ti/Ti</c:v>
                </c:pt>
              </c:strCache>
            </c:strRef>
          </c:cat>
          <c:val>
            <c:numRef>
              <c:f>'tank configurations'!$B$31:$M$31</c:f>
              <c:numCache>
                <c:formatCode>0</c:formatCode>
                <c:ptCount val="12"/>
                <c:pt idx="0">
                  <c:v>139.74053376000001</c:v>
                </c:pt>
                <c:pt idx="1">
                  <c:v>123.60275455999999</c:v>
                </c:pt>
                <c:pt idx="2">
                  <c:v>103.50665216</c:v>
                </c:pt>
                <c:pt idx="3">
                  <c:v>85.916989919999992</c:v>
                </c:pt>
                <c:pt idx="4">
                  <c:v>69.779210720000009</c:v>
                </c:pt>
                <c:pt idx="5">
                  <c:v>49.683108320000002</c:v>
                </c:pt>
                <c:pt idx="6">
                  <c:v>50.463159680000004</c:v>
                </c:pt>
                <c:pt idx="7">
                  <c:v>51.243211040000006</c:v>
                </c:pt>
                <c:pt idx="8">
                  <c:v>95.891559135999998</c:v>
                </c:pt>
                <c:pt idx="9">
                  <c:v>79.753779936000001</c:v>
                </c:pt>
                <c:pt idx="10">
                  <c:v>59.657677536000008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2-4DCB-8701-26E2FE916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586664"/>
        <c:axId val="1805874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'tank configurations'!$A$23</c15:sqref>
                        </c15:formulaRef>
                      </c:ext>
                    </c:extLst>
                    <c:strCache>
                      <c:ptCount val="1"/>
                      <c:pt idx="0">
                        <c:v>Case 1: Activation occuring at the beam impact area at 400 GeV/c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'tank configurations'!$B$8:$L$8</c15:sqref>
                        </c15:formulaRef>
                      </c:ext>
                    </c:extLst>
                    <c:strCache>
                      <c:ptCount val="11"/>
                      <c:pt idx="0">
                        <c:v>inox/invar</c:v>
                      </c:pt>
                      <c:pt idx="1">
                        <c:v>inox/inox</c:v>
                      </c:pt>
                      <c:pt idx="2">
                        <c:v>inox/ti</c:v>
                      </c:pt>
                      <c:pt idx="3">
                        <c:v>Al6061/Invar</c:v>
                      </c:pt>
                      <c:pt idx="4">
                        <c:v>Al6061/Inox</c:v>
                      </c:pt>
                      <c:pt idx="5">
                        <c:v>Al6061/Ti</c:v>
                      </c:pt>
                      <c:pt idx="6">
                        <c:v>Al5083/Ti</c:v>
                      </c:pt>
                      <c:pt idx="7">
                        <c:v>Al2219/Ti</c:v>
                      </c:pt>
                      <c:pt idx="8">
                        <c:v>Ti/Invar</c:v>
                      </c:pt>
                      <c:pt idx="9">
                        <c:v>Ti/Inox</c:v>
                      </c:pt>
                      <c:pt idx="10">
                        <c:v>Ti/Ti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'tank configurations'!$B$24:$M$24</c15:sqref>
                        </c15:formulaRef>
                      </c:ext>
                    </c:extLst>
                    <c:numCache>
                      <c:formatCode>0</c:formatCode>
                      <c:ptCount val="12"/>
                      <c:pt idx="0">
                        <c:v>129.252381568</c:v>
                      </c:pt>
                      <c:pt idx="1">
                        <c:v>114.332547968</c:v>
                      </c:pt>
                      <c:pt idx="2">
                        <c:v>95.149904767999999</c:v>
                      </c:pt>
                      <c:pt idx="3">
                        <c:v>79.485104800000002</c:v>
                      </c:pt>
                      <c:pt idx="4">
                        <c:v>64.565271199999998</c:v>
                      </c:pt>
                      <c:pt idx="5">
                        <c:v>45.382628000000004</c:v>
                      </c:pt>
                      <c:pt idx="6">
                        <c:v>46.942730720000007</c:v>
                      </c:pt>
                      <c:pt idx="7">
                        <c:v>47.722782080000002</c:v>
                      </c:pt>
                      <c:pt idx="8">
                        <c:v>88.048249040000002</c:v>
                      </c:pt>
                      <c:pt idx="9">
                        <c:v>73.128415439999998</c:v>
                      </c:pt>
                      <c:pt idx="10">
                        <c:v>53.945772240000011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652-4DCB-8701-26E2FE916AED}"/>
                  </c:ext>
                </c:extLst>
              </c15:ser>
            </c15:filteredBarSeries>
          </c:ext>
        </c:extLst>
      </c:barChart>
      <c:catAx>
        <c:axId val="18058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87448"/>
        <c:crosses val="autoZero"/>
        <c:auto val="1"/>
        <c:lblAlgn val="ctr"/>
        <c:lblOffset val="100"/>
        <c:noMultiLvlLbl val="0"/>
      </c:catAx>
      <c:valAx>
        <c:axId val="180587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A.U.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86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Regular calibration: to be confirmed when used in operation over longer periods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C542B-B4D2-4B6C-9099-558CACCA97E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26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6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7/24/2019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7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244395"/>
            <a:ext cx="8499231" cy="1390219"/>
          </a:xfrm>
        </p:spPr>
        <p:txBody>
          <a:bodyPr/>
          <a:lstStyle/>
          <a:p>
            <a:r>
              <a:rPr lang="en-US" dirty="0"/>
              <a:t>Matthew Alvarez (FNAL), Yoshitsugu Arakaki (JPARC), Bruno Balhan (CERN), Jan Borburgh (CERN), Noah Curfman (FNAL)</a:t>
            </a:r>
          </a:p>
          <a:p>
            <a:endParaRPr lang="en-US" dirty="0"/>
          </a:p>
          <a:p>
            <a:r>
              <a:rPr lang="en-US" dirty="0"/>
              <a:t>July 24,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896182"/>
            <a:ext cx="8499232" cy="1216507"/>
          </a:xfrm>
        </p:spPr>
        <p:txBody>
          <a:bodyPr>
            <a:noAutofit/>
          </a:bodyPr>
          <a:lstStyle/>
          <a:p>
            <a:r>
              <a:rPr lang="en-US" dirty="0"/>
              <a:t>ICFA Mini-Workshop on Slow Extraction Workshop: Engineering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2525"/>
            <a:ext cx="8448794" cy="2218798"/>
          </a:xfrm>
        </p:spPr>
        <p:txBody>
          <a:bodyPr/>
          <a:lstStyle/>
          <a:p>
            <a:pPr algn="ctr"/>
            <a:r>
              <a:rPr lang="en-US" sz="4800" dirty="0"/>
              <a:t>Measuring and Maintaining Septum Frame Rail Straightness (MI-52 Septum)-FNAL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8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12ft. (3.7m) in length</a:t>
            </a:r>
          </a:p>
          <a:p>
            <a:r>
              <a:rPr lang="en-US" dirty="0">
                <a:solidFill>
                  <a:srgbClr val="50504E"/>
                </a:solidFill>
              </a:rPr>
              <a:t>0.004in (.1mm) W25Re Wires under 2.9N of tension</a:t>
            </a:r>
          </a:p>
          <a:p>
            <a:r>
              <a:rPr lang="en-US" dirty="0">
                <a:solidFill>
                  <a:srgbClr val="50504E"/>
                </a:solidFill>
              </a:rPr>
              <a:t>0.1in (2.54mm) wire spacing</a:t>
            </a:r>
          </a:p>
          <a:p>
            <a:r>
              <a:rPr lang="en-US" u="heavy" dirty="0">
                <a:uFill>
                  <a:solidFill>
                    <a:srgbClr val="FF0000"/>
                  </a:solidFill>
                </a:uFill>
              </a:rPr>
              <a:t>Intentionally bowed 0.006” (0.15mm) out of true</a:t>
            </a:r>
            <a:endParaRPr lang="en-US" dirty="0">
              <a:solidFill>
                <a:srgbClr val="50504E"/>
              </a:solidFill>
            </a:endParaRPr>
          </a:p>
          <a:p>
            <a:r>
              <a:rPr lang="en-US" dirty="0">
                <a:solidFill>
                  <a:srgbClr val="50504E"/>
                </a:solidFill>
              </a:rPr>
              <a:t>-100kV cathode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MI-52 Electrostatic Septa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7/24/2019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Noah Curfman | Slow Extraction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470389-5943-4FB9-83F2-AFE65D657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856" y="2946786"/>
            <a:ext cx="4515544" cy="317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CA279-8FB0-40BF-839F-800BCD06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4" y="3829092"/>
            <a:ext cx="3591089" cy="1714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08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50504E"/>
                </a:solidFill>
              </a:rPr>
              <a:t>Frame is 0.0047” (4700</a:t>
            </a:r>
            <a:r>
              <a:rPr lang="el-GR" dirty="0">
                <a:solidFill>
                  <a:srgbClr val="50504E"/>
                </a:solidFill>
              </a:rPr>
              <a:t>μ</a:t>
            </a:r>
            <a:r>
              <a:rPr lang="en-US" dirty="0">
                <a:solidFill>
                  <a:srgbClr val="50504E"/>
                </a:solidFill>
              </a:rPr>
              <a:t>in)  bowed out of true</a:t>
            </a:r>
          </a:p>
          <a:p>
            <a:r>
              <a:rPr lang="en-US" dirty="0">
                <a:solidFill>
                  <a:srgbClr val="50504E"/>
                </a:solidFill>
              </a:rPr>
              <a:t>Stabilized conditions would improve measurement quality</a:t>
            </a:r>
          </a:p>
          <a:p>
            <a:pPr lvl="1"/>
            <a:r>
              <a:rPr lang="en-US" dirty="0">
                <a:solidFill>
                  <a:srgbClr val="50504E"/>
                </a:solidFill>
              </a:rPr>
              <a:t>Prohibitively expensive to achieve at this time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Measurement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7/24/2019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Noah Curfman | Slow Extraction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7A715-B15C-44C7-BAB2-F56A4B69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85" y="2234315"/>
            <a:ext cx="8004742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55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Wire Retainer Bolt Torques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7/24/2019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Noah Curfman | Slow Extraction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C0ACD3-F771-451A-8936-69961E12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225" y="2014995"/>
            <a:ext cx="4574835" cy="2972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82E17F-86DF-4592-9E3C-3413B853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081018"/>
            <a:ext cx="4042371" cy="284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3720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463"/>
            <a:ext cx="4763427" cy="35725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23rd of July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Borburgh, SX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22" y="857251"/>
            <a:ext cx="3498079" cy="2623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13" y="3395129"/>
            <a:ext cx="2972512" cy="2229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78" y="1032370"/>
            <a:ext cx="5188721" cy="705332"/>
          </a:xfrm>
        </p:spPr>
        <p:txBody>
          <a:bodyPr>
            <a:noAutofit/>
          </a:bodyPr>
          <a:lstStyle/>
          <a:p>
            <a:r>
              <a:rPr lang="en-GB" sz="3600" dirty="0"/>
              <a:t>Stepping motor system (SPS diffuser)</a:t>
            </a:r>
          </a:p>
        </p:txBody>
      </p:sp>
    </p:spTree>
    <p:extLst>
      <p:ext uri="{BB962C8B-B14F-4D97-AF65-F5344CB8AC3E}">
        <p14:creationId xmlns:p14="http://schemas.microsoft.com/office/powerpoint/2010/main" val="92488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26" y="1032370"/>
            <a:ext cx="8226854" cy="705332"/>
          </a:xfrm>
        </p:spPr>
        <p:txBody>
          <a:bodyPr>
            <a:normAutofit/>
          </a:bodyPr>
          <a:lstStyle/>
          <a:p>
            <a:r>
              <a:rPr lang="en-GB" dirty="0"/>
              <a:t>Stepping motor system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227" y="1851456"/>
            <a:ext cx="8916773" cy="320314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+"/>
            </a:pPr>
            <a:r>
              <a:rPr lang="en-GB" sz="2200" dirty="0"/>
              <a:t>Precise resolver/motor combination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GB" sz="2200" dirty="0"/>
              <a:t>Ball screw back-lash compensated by vacuum force. Linearity </a:t>
            </a:r>
            <a:r>
              <a:rPr lang="en-GB" sz="2200" dirty="0" err="1"/>
              <a:t>n.a</a:t>
            </a:r>
            <a:r>
              <a:rPr lang="en-GB" sz="2200" dirty="0"/>
              <a:t>. 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GB" sz="2200" b="1" dirty="0"/>
              <a:t>Position step size 5 µm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sz="2200" dirty="0"/>
              <a:t>Mechanical position with respect to tank mid-plane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sz="2200" dirty="0"/>
              <a:t>Needs possibly regular calibration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sz="2200" b="1" dirty="0"/>
              <a:t>Minimal torque available when not powered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sz="2200" dirty="0"/>
              <a:t>Max. torque available limited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sz="2200" dirty="0"/>
              <a:t>Absolute system precision dominated by calibration system</a:t>
            </a:r>
          </a:p>
          <a:p>
            <a:pPr>
              <a:buFont typeface="Arial" panose="020B0604020202020204" pitchFamily="34" charset="0"/>
              <a:buChar char="-"/>
            </a:pPr>
            <a:endParaRPr lang="en-GB" sz="2200" dirty="0"/>
          </a:p>
          <a:p>
            <a:pPr>
              <a:buFont typeface="Arial" panose="020B0604020202020204" pitchFamily="34" charset="0"/>
              <a:buChar char="+"/>
            </a:pPr>
            <a:endParaRPr lang="en-GB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23rd of July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Borburgh, SX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0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2525"/>
            <a:ext cx="8448794" cy="2218798"/>
          </a:xfrm>
        </p:spPr>
        <p:txBody>
          <a:bodyPr/>
          <a:lstStyle/>
          <a:p>
            <a:pPr algn="ctr"/>
            <a:r>
              <a:rPr lang="en-US" sz="4800" dirty="0"/>
              <a:t>JPARC ESS Foil and Rail Flatness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8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66" y="955222"/>
            <a:ext cx="6021300" cy="49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90" y="3553507"/>
            <a:ext cx="2441909" cy="20340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289" y="2187519"/>
            <a:ext cx="2833564" cy="23099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7" y="1389229"/>
            <a:ext cx="2633299" cy="216427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73788" y="1694461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Surface of the yoke</a:t>
            </a:r>
            <a:endParaRPr kumimoji="1" lang="ja-JP" altLang="en-US" sz="1800" dirty="0"/>
          </a:p>
        </p:txBody>
      </p:sp>
      <p:cxnSp>
        <p:nvCxnSpPr>
          <p:cNvPr id="9" name="直線矢印コネクタ 8"/>
          <p:cNvCxnSpPr>
            <a:stCxn id="7" idx="1"/>
          </p:cNvCxnSpPr>
          <p:nvPr/>
        </p:nvCxnSpPr>
        <p:spPr>
          <a:xfrm flipH="1">
            <a:off x="2921330" y="1879127"/>
            <a:ext cx="352458" cy="438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2912423" y="1971460"/>
            <a:ext cx="431865" cy="3054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41037" y="2075438"/>
            <a:ext cx="570246" cy="242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27512" y="2187518"/>
            <a:ext cx="659081" cy="2116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-182628" y="1742399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800" dirty="0"/>
              <a:t>Ribbons</a:t>
            </a:r>
            <a:endParaRPr kumimoji="1" lang="ja-JP" altLang="en-US" sz="1800" dirty="0"/>
          </a:p>
        </p:txBody>
      </p:sp>
      <p:sp>
        <p:nvSpPr>
          <p:cNvPr id="17" name="円/楕円 16"/>
          <p:cNvSpPr/>
          <p:nvPr/>
        </p:nvSpPr>
        <p:spPr>
          <a:xfrm>
            <a:off x="4203865" y="2816679"/>
            <a:ext cx="89065" cy="1104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2431473" y="1389229"/>
            <a:ext cx="338447" cy="353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600696" y="1057097"/>
            <a:ext cx="709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Floating (Small dust </a:t>
            </a:r>
            <a:r>
              <a:rPr lang="en-US" altLang="ja-JP" sz="1800" dirty="0"/>
              <a:t>might be</a:t>
            </a:r>
            <a:r>
              <a:rPr kumimoji="1" lang="en-US" altLang="ja-JP" sz="1800" dirty="0"/>
              <a:t> </a:t>
            </a:r>
            <a:r>
              <a:rPr lang="en-US" altLang="ja-JP" sz="1800" dirty="0"/>
              <a:t>caught</a:t>
            </a:r>
            <a:r>
              <a:rPr kumimoji="1" lang="en-US" altLang="ja-JP" sz="1800" dirty="0"/>
              <a:t> between ribbon and surface of yoke)</a:t>
            </a:r>
            <a:endParaRPr kumimoji="1" lang="ja-JP" altLang="en-US" sz="1800" dirty="0"/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4355276" y="2019398"/>
            <a:ext cx="721426" cy="797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076701" y="1832960"/>
            <a:ext cx="90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Twisted</a:t>
            </a:r>
            <a:endParaRPr kumimoji="1" lang="ja-JP" altLang="en-US" sz="1800" dirty="0"/>
          </a:p>
        </p:txBody>
      </p:sp>
      <p:sp>
        <p:nvSpPr>
          <p:cNvPr id="24" name="円/楕円 23"/>
          <p:cNvSpPr/>
          <p:nvPr/>
        </p:nvSpPr>
        <p:spPr>
          <a:xfrm>
            <a:off x="5076702" y="2620735"/>
            <a:ext cx="195943" cy="8777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69476" y="4918611"/>
            <a:ext cx="490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The </a:t>
            </a:r>
            <a:r>
              <a:rPr lang="en-US" altLang="ja-JP" sz="1800" dirty="0" err="1"/>
              <a:t>difective</a:t>
            </a:r>
            <a:r>
              <a:rPr lang="en-US" altLang="ja-JP" sz="1800" dirty="0"/>
              <a:t> ribbons were exchanged to new one.</a:t>
            </a:r>
            <a:endParaRPr kumimoji="1" lang="ja-JP" altLang="en-US" sz="18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13962" y="1223163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Upper side</a:t>
            </a:r>
            <a:endParaRPr kumimoji="1" lang="ja-JP" altLang="en-US" sz="1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13962" y="3415007"/>
            <a:ext cx="116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Down side</a:t>
            </a:r>
            <a:endParaRPr kumimoji="1" lang="ja-JP" altLang="en-US" sz="18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967683" y="2011679"/>
            <a:ext cx="81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Center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056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43903" y="1171877"/>
            <a:ext cx="565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of alinement error of the ribbons seen from standard</a:t>
            </a:r>
            <a:endParaRPr kumimoji="1" lang="ja-JP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01882" y="5196472"/>
            <a:ext cx="534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The effective thickness of the ribbons</a:t>
            </a:r>
            <a:r>
              <a:rPr lang="ja-JP" altLang="en-US" sz="1800" dirty="0"/>
              <a:t> </a:t>
            </a:r>
            <a:r>
              <a:rPr lang="en-US" altLang="ja-JP" sz="1800" dirty="0"/>
              <a:t>are 30+28=58μm</a:t>
            </a:r>
            <a:endParaRPr kumimoji="1" lang="en-US" altLang="ja-JP" sz="1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82" y="2546283"/>
            <a:ext cx="3336131" cy="212169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440700" y="2269283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Titanium ESS1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38" y="3661204"/>
            <a:ext cx="2740961" cy="19716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38" y="1566678"/>
            <a:ext cx="2740961" cy="200098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023262" y="2797779"/>
            <a:ext cx="81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Center</a:t>
            </a:r>
            <a:endParaRPr kumimoji="1" lang="ja-JP" altLang="en-US" sz="1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43200" y="1685555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Upper side</a:t>
            </a:r>
            <a:endParaRPr kumimoji="1" lang="ja-JP" altLang="en-US" sz="1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10576" y="3793301"/>
            <a:ext cx="116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Down side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81579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Septum Wire Deflection Under High ES Field</a:t>
            </a:r>
          </a:p>
          <a:p>
            <a:r>
              <a:rPr lang="en-US" dirty="0"/>
              <a:t>Frame Adjustment Bar Test</a:t>
            </a:r>
          </a:p>
          <a:p>
            <a:r>
              <a:rPr lang="en-US" dirty="0"/>
              <a:t>CNT Wire Inspection and HV Testing</a:t>
            </a:r>
          </a:p>
          <a:p>
            <a:r>
              <a:rPr lang="en-US" dirty="0"/>
              <a:t>Recirculating HVF Water Test</a:t>
            </a:r>
          </a:p>
          <a:p>
            <a:r>
              <a:rPr lang="en-US" dirty="0"/>
              <a:t>Alternative Material Choices to Reduce Activation of Extraction Equipment</a:t>
            </a:r>
          </a:p>
          <a:p>
            <a:r>
              <a:rPr lang="en-US" dirty="0"/>
              <a:t>Motion System Selection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55467"/>
            <a:ext cx="8448794" cy="715856"/>
          </a:xfrm>
        </p:spPr>
        <p:txBody>
          <a:bodyPr/>
          <a:lstStyle/>
          <a:p>
            <a:pPr algn="ctr"/>
            <a:r>
              <a:rPr lang="en-US" sz="4800" dirty="0"/>
              <a:t>Frame Adjustment-FNAL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8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Machine generated alternative text:&#10;Frame Flat &#10;ness vs. Distancetinj &#10;40 &#10;20 &#10;-40 &#10;X: 6.458 &#10;Y 3911 &#10;10 &#10;20 &#10;rop NO Load &#10;Bottom Rai No Lced &#10;rop Rail 871b Load &#10;Bottom Rai 87b Load &#10;30 &#10;Distance [in] &#10;40 ">
            <a:extLst>
              <a:ext uri="{FF2B5EF4-FFF2-40B4-BE49-F238E27FC236}">
                <a16:creationId xmlns:a16="http://schemas.microsoft.com/office/drawing/2014/main" id="{0CF9DB81-6376-42D8-80A5-58226E18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4580120"/>
            <a:ext cx="3762134" cy="17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Adjustment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421BCEA-DFF3-422A-B03A-9B3B58AEBC62}"/>
              </a:ext>
            </a:extLst>
          </p:cNvPr>
          <p:cNvSpPr txBox="1">
            <a:spLocks/>
          </p:cNvSpPr>
          <p:nvPr/>
        </p:nvSpPr>
        <p:spPr>
          <a:xfrm>
            <a:off x="114300" y="899318"/>
            <a:ext cx="8915399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Frame has a convex curvature relative to the optical head</a:t>
            </a:r>
          </a:p>
          <a:p>
            <a:r>
              <a:rPr lang="en-US" dirty="0"/>
              <a:t>Strong back/ Adjustment bar capable of flattening the profile of the frame by 30um with 40kg (87lb) load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6A3F50-82A1-4911-BFDD-DCA83536B733}"/>
              </a:ext>
            </a:extLst>
          </p:cNvPr>
          <p:cNvSpPr/>
          <p:nvPr/>
        </p:nvSpPr>
        <p:spPr>
          <a:xfrm>
            <a:off x="939486" y="2722349"/>
            <a:ext cx="7082287" cy="56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F6BAC1-2C45-4F96-866F-0187C657C29F}"/>
              </a:ext>
            </a:extLst>
          </p:cNvPr>
          <p:cNvCxnSpPr>
            <a:cxnSpLocks/>
          </p:cNvCxnSpPr>
          <p:nvPr/>
        </p:nvCxnSpPr>
        <p:spPr>
          <a:xfrm flipV="1">
            <a:off x="1168609" y="3291692"/>
            <a:ext cx="0" cy="90577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13795B-A1A5-423A-9057-14675D31E1E1}"/>
              </a:ext>
            </a:extLst>
          </p:cNvPr>
          <p:cNvCxnSpPr>
            <a:cxnSpLocks/>
          </p:cNvCxnSpPr>
          <p:nvPr/>
        </p:nvCxnSpPr>
        <p:spPr>
          <a:xfrm flipV="1">
            <a:off x="7851205" y="3336261"/>
            <a:ext cx="0" cy="90577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CCBA0FF-1BF4-4A37-B580-31F64A98AE23}"/>
              </a:ext>
            </a:extLst>
          </p:cNvPr>
          <p:cNvSpPr/>
          <p:nvPr/>
        </p:nvSpPr>
        <p:spPr>
          <a:xfrm>
            <a:off x="939486" y="4207552"/>
            <a:ext cx="7082287" cy="2541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49173-FEDE-40EB-B592-44E83627CC6B}"/>
              </a:ext>
            </a:extLst>
          </p:cNvPr>
          <p:cNvSpPr txBox="1"/>
          <p:nvPr/>
        </p:nvSpPr>
        <p:spPr>
          <a:xfrm>
            <a:off x="3531724" y="4427241"/>
            <a:ext cx="263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Unistrut 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824769-20B5-406C-AC79-EAB4FE854E8B}"/>
              </a:ext>
            </a:extLst>
          </p:cNvPr>
          <p:cNvSpPr txBox="1"/>
          <p:nvPr/>
        </p:nvSpPr>
        <p:spPr>
          <a:xfrm>
            <a:off x="4016501" y="2799970"/>
            <a:ext cx="100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38A007-1FBB-474B-B660-F07997F85883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>
            <a:off x="4480630" y="3291692"/>
            <a:ext cx="0" cy="91586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19CBBD-679A-4EA9-B521-7B6FFB5EE75D}"/>
              </a:ext>
            </a:extLst>
          </p:cNvPr>
          <p:cNvSpPr txBox="1"/>
          <p:nvPr/>
        </p:nvSpPr>
        <p:spPr>
          <a:xfrm>
            <a:off x="7870286" y="3511381"/>
            <a:ext cx="122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F=43lbs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90CCBD-C96D-4668-8EFD-73844A5E7967}"/>
              </a:ext>
            </a:extLst>
          </p:cNvPr>
          <p:cNvSpPr txBox="1"/>
          <p:nvPr/>
        </p:nvSpPr>
        <p:spPr>
          <a:xfrm>
            <a:off x="61748" y="3473121"/>
            <a:ext cx="122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F=43lbs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31AAC1-46E3-45BE-B6B9-A77F1E6E3A13}"/>
              </a:ext>
            </a:extLst>
          </p:cNvPr>
          <p:cNvSpPr/>
          <p:nvPr/>
        </p:nvSpPr>
        <p:spPr>
          <a:xfrm>
            <a:off x="4165765" y="2055871"/>
            <a:ext cx="314865" cy="4467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7B7BAC-D10C-40A1-9D25-3AF95F3DA053}"/>
              </a:ext>
            </a:extLst>
          </p:cNvPr>
          <p:cNvSpPr txBox="1"/>
          <p:nvPr/>
        </p:nvSpPr>
        <p:spPr>
          <a:xfrm>
            <a:off x="4899010" y="2055871"/>
            <a:ext cx="184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head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523A0F-0462-45EE-A430-7DC853EDCB2A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4323198" y="2502660"/>
            <a:ext cx="0" cy="219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67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14" y="2655467"/>
            <a:ext cx="7788165" cy="715856"/>
          </a:xfrm>
        </p:spPr>
        <p:txBody>
          <a:bodyPr/>
          <a:lstStyle/>
          <a:p>
            <a:pPr algn="ctr"/>
            <a:r>
              <a:rPr lang="en-US" sz="4800" dirty="0"/>
              <a:t>CNT Wire Investigation and Preliminary HV Testing-FNAL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84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96399"/>
            <a:ext cx="4206240" cy="3633788"/>
          </a:xfrm>
        </p:spPr>
        <p:txBody>
          <a:bodyPr/>
          <a:lstStyle/>
          <a:p>
            <a:r>
              <a:rPr lang="en-US" dirty="0"/>
              <a:t>Smoother Surface</a:t>
            </a:r>
          </a:p>
          <a:p>
            <a:r>
              <a:rPr lang="en-US" dirty="0"/>
              <a:t>Easy to Cut with Scissors</a:t>
            </a:r>
          </a:p>
          <a:p>
            <a:r>
              <a:rPr lang="en-US" dirty="0"/>
              <a:t>Round Profile</a:t>
            </a:r>
          </a:p>
          <a:p>
            <a:pPr lvl="1"/>
            <a:r>
              <a:rPr lang="en-US" dirty="0"/>
              <a:t>Dia. 76-80um</a:t>
            </a:r>
          </a:p>
          <a:p>
            <a:r>
              <a:rPr lang="en-US" dirty="0"/>
              <a:t>Breaking Load 3.3N~3.5N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0" y="727625"/>
            <a:ext cx="4502989" cy="3633788"/>
          </a:xfrm>
        </p:spPr>
        <p:txBody>
          <a:bodyPr/>
          <a:lstStyle/>
          <a:p>
            <a:r>
              <a:rPr lang="en-US" dirty="0"/>
              <a:t>Course Surface</a:t>
            </a:r>
          </a:p>
          <a:p>
            <a:r>
              <a:rPr lang="en-US" dirty="0"/>
              <a:t>Required wire Snips to cut the wire</a:t>
            </a:r>
          </a:p>
          <a:p>
            <a:r>
              <a:rPr lang="en-US" dirty="0"/>
              <a:t>Elliptical Profile</a:t>
            </a:r>
          </a:p>
          <a:p>
            <a:r>
              <a:rPr lang="en-US" dirty="0"/>
              <a:t>100 um ±30um</a:t>
            </a:r>
          </a:p>
          <a:p>
            <a:r>
              <a:rPr lang="en-US" dirty="0"/>
              <a:t>Breaking Load: 6.45 ± 1.87N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6064988"/>
            <a:ext cx="4205476" cy="1265812"/>
          </a:xfrm>
        </p:spPr>
        <p:txBody>
          <a:bodyPr/>
          <a:lstStyle/>
          <a:p>
            <a:r>
              <a:rPr lang="en-US" dirty="0"/>
              <a:t>JPARC CNT using SEM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4661661" y="5989949"/>
            <a:ext cx="4206239" cy="1265812"/>
          </a:xfrm>
        </p:spPr>
        <p:txBody>
          <a:bodyPr/>
          <a:lstStyle/>
          <a:p>
            <a:r>
              <a:rPr lang="en-US" dirty="0" err="1"/>
              <a:t>DexMat</a:t>
            </a:r>
            <a:r>
              <a:rPr lang="en-US" dirty="0"/>
              <a:t> CNT using SEM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DexMat</a:t>
            </a:r>
            <a:r>
              <a:rPr lang="en-US" dirty="0"/>
              <a:t> vs. JPARC CNTs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E478D-1CD1-4294-B04D-7DC68C5E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98" y="3183643"/>
            <a:ext cx="2501758" cy="284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20941-4B69-404A-BEE4-088A27ED5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75615"/>
            <a:ext cx="3820724" cy="25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08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 Testing of DEXMAT CNTs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03F135E-7107-414F-A2D7-5B62584F2024}"/>
              </a:ext>
            </a:extLst>
          </p:cNvPr>
          <p:cNvSpPr txBox="1">
            <a:spLocks/>
          </p:cNvSpPr>
          <p:nvPr/>
        </p:nvSpPr>
        <p:spPr>
          <a:xfrm>
            <a:off x="222250" y="1046565"/>
            <a:ext cx="8693150" cy="36337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356BC6-BE36-48C7-B217-3E4A860E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24" y="681902"/>
            <a:ext cx="6971536" cy="5592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B9DAC-1576-47C2-967C-BC4EC3F3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067" y="990226"/>
            <a:ext cx="2438804" cy="17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9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 Testing of DEXMAT CNTs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421BCEA-DFF3-422A-B03A-9B3B58AEBC62}"/>
              </a:ext>
            </a:extLst>
          </p:cNvPr>
          <p:cNvSpPr txBox="1">
            <a:spLocks/>
          </p:cNvSpPr>
          <p:nvPr/>
        </p:nvSpPr>
        <p:spPr>
          <a:xfrm>
            <a:off x="114300" y="899318"/>
            <a:ext cx="8915399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CNT wires did not allow me to reach 100kV </a:t>
            </a:r>
          </a:p>
          <a:p>
            <a:r>
              <a:rPr lang="en-US" dirty="0"/>
              <a:t>Knowing that the CNTs had a coarse profile and potential whiskers, we conditioned the CNTs by spoiling vacuum (5e-5 torr to 5e-4 torr)</a:t>
            </a:r>
          </a:p>
          <a:p>
            <a:pPr lvl="1"/>
            <a:r>
              <a:rPr lang="en-US" dirty="0"/>
              <a:t>We achieved 33kV over </a:t>
            </a:r>
          </a:p>
          <a:p>
            <a:r>
              <a:rPr lang="en-US" dirty="0"/>
              <a:t>Currently we do not see any difference between HV CNTs vs. new wires….will investigate the CNTs tested in HV soon.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6EC51-8C6C-4FD3-8ED7-01AC90D0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3" y="4183117"/>
            <a:ext cx="1676851" cy="2135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159A8-1890-44DB-8E82-19D4E3F03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64" y="4046483"/>
            <a:ext cx="2347823" cy="22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63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>
          <a:xfrm>
            <a:off x="1640169" y="5837326"/>
            <a:ext cx="1470017" cy="412118"/>
          </a:xfrm>
        </p:spPr>
        <p:txBody>
          <a:bodyPr/>
          <a:lstStyle/>
          <a:p>
            <a:pPr algn="ctr"/>
            <a:r>
              <a:rPr lang="en-US" dirty="0"/>
              <a:t>HV Test Wire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5949243" y="5837449"/>
            <a:ext cx="1470017" cy="383253"/>
          </a:xfrm>
        </p:spPr>
        <p:txBody>
          <a:bodyPr/>
          <a:lstStyle/>
          <a:p>
            <a:pPr algn="ctr"/>
            <a:r>
              <a:rPr lang="en-US" dirty="0"/>
              <a:t>New Wire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7/24/2019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CNT Wires in HV Environments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7BF7A-4C04-4B0E-9077-FCBACA3D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6" y="2797134"/>
            <a:ext cx="3864745" cy="2898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F31F48-1B80-48B9-B1B3-006190FFD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149" y="2797134"/>
            <a:ext cx="3864745" cy="28985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50388F-AB40-4A08-A42D-4F9DEDCEC5DB}"/>
              </a:ext>
            </a:extLst>
          </p:cNvPr>
          <p:cNvCxnSpPr/>
          <p:nvPr/>
        </p:nvCxnSpPr>
        <p:spPr>
          <a:xfrm>
            <a:off x="4848148" y="5184559"/>
            <a:ext cx="3864745" cy="0"/>
          </a:xfrm>
          <a:prstGeom prst="line">
            <a:avLst/>
          </a:prstGeom>
          <a:ln>
            <a:solidFill>
              <a:srgbClr val="00F6F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73724B-5FEB-42B6-9369-2A1DE25330CA}"/>
              </a:ext>
            </a:extLst>
          </p:cNvPr>
          <p:cNvCxnSpPr/>
          <p:nvPr/>
        </p:nvCxnSpPr>
        <p:spPr>
          <a:xfrm>
            <a:off x="437456" y="3796683"/>
            <a:ext cx="3864745" cy="0"/>
          </a:xfrm>
          <a:prstGeom prst="line">
            <a:avLst/>
          </a:prstGeom>
          <a:ln>
            <a:solidFill>
              <a:srgbClr val="00F6F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54DA13F-CC31-41B2-8E72-E265F5CD0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8" y="730509"/>
            <a:ext cx="4320532" cy="1555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B639DC-FE43-407A-BB92-6D21109B2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722" y="733290"/>
            <a:ext cx="4535550" cy="15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7/24/2019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CNT Wires in HV Environments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EEF488-D4B0-4A52-9413-DDF6A4400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2"/>
          <a:stretch/>
        </p:blipFill>
        <p:spPr>
          <a:xfrm>
            <a:off x="3299039" y="912398"/>
            <a:ext cx="2347803" cy="20753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ED2135-46E4-4E18-A73B-8CAC1FF72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4" r="25"/>
          <a:stretch/>
        </p:blipFill>
        <p:spPr>
          <a:xfrm>
            <a:off x="6212176" y="912397"/>
            <a:ext cx="2423105" cy="20753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FB20A-C8CF-4D29-906B-F0564F012C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5" r="8291" b="3809"/>
          <a:stretch/>
        </p:blipFill>
        <p:spPr>
          <a:xfrm>
            <a:off x="6212175" y="3222571"/>
            <a:ext cx="2423105" cy="26407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DD88D9-9DE8-45D5-8FEC-C177F9576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038" y="3222571"/>
            <a:ext cx="2347804" cy="26407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CCFA4A-24DB-454A-87B3-1E5C8BA7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43" y="3222570"/>
            <a:ext cx="2231662" cy="2640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12D368-70C4-49E4-B332-66AD8F0F8B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324"/>
          <a:stretch/>
        </p:blipFill>
        <p:spPr>
          <a:xfrm>
            <a:off x="502043" y="913039"/>
            <a:ext cx="2231662" cy="20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5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55467"/>
            <a:ext cx="8448794" cy="715856"/>
          </a:xfrm>
        </p:spPr>
        <p:txBody>
          <a:bodyPr/>
          <a:lstStyle/>
          <a:p>
            <a:pPr algn="ctr"/>
            <a:r>
              <a:rPr lang="en-US" sz="4800" dirty="0"/>
              <a:t>Recirculating HVF Water Test-FNAL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60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915399" cy="5059363"/>
          </a:xfrm>
        </p:spPr>
        <p:txBody>
          <a:bodyPr/>
          <a:lstStyle/>
          <a:p>
            <a:r>
              <a:rPr lang="en-US" dirty="0"/>
              <a:t>We create 5ppm/</a:t>
            </a:r>
            <a:r>
              <a:rPr lang="en-US" dirty="0" err="1"/>
              <a:t>hr</a:t>
            </a:r>
            <a:r>
              <a:rPr lang="en-US" dirty="0"/>
              <a:t> of fluorine ions that recombine into HF and PFIB.</a:t>
            </a:r>
          </a:p>
          <a:p>
            <a:r>
              <a:rPr lang="en-US" dirty="0"/>
              <a:t>We found that it takes 10s to exchange the volume to achieve a relative transparency of 1. </a:t>
            </a:r>
          </a:p>
          <a:p>
            <a:r>
              <a:rPr lang="en-US" dirty="0"/>
              <a:t>3.6 volume exchanges per liter of incoming water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HVF- Water Test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1" name="Picture 10" descr="A picture containing indoor, table, floor, red&#10;&#10;Description generated with high confidence">
            <a:extLst>
              <a:ext uri="{FF2B5EF4-FFF2-40B4-BE49-F238E27FC236}">
                <a16:creationId xmlns:a16="http://schemas.microsoft.com/office/drawing/2014/main" id="{FB73DAFF-7CB7-44BD-AFDA-709D7C477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8431" r="22687" b="16569"/>
          <a:stretch/>
        </p:blipFill>
        <p:spPr>
          <a:xfrm>
            <a:off x="5469557" y="3657600"/>
            <a:ext cx="3445843" cy="2507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64FE86-BB11-4676-93A2-0F19F816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114794"/>
            <a:ext cx="4907145" cy="30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55467"/>
            <a:ext cx="8448794" cy="715856"/>
          </a:xfrm>
        </p:spPr>
        <p:txBody>
          <a:bodyPr/>
          <a:lstStyle/>
          <a:p>
            <a:pPr algn="ctr"/>
            <a:r>
              <a:rPr lang="en-US" sz="4800" dirty="0"/>
              <a:t>Septum Wire Deflection Under High ES Field -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8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260693"/>
            <a:ext cx="8553450" cy="705332"/>
          </a:xfrm>
        </p:spPr>
        <p:txBody>
          <a:bodyPr>
            <a:normAutofit/>
          </a:bodyPr>
          <a:lstStyle/>
          <a:p>
            <a:r>
              <a:rPr lang="en-GB" dirty="0"/>
              <a:t>Wire deflection measurement setup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3362" t="1" r="22049" b="-15810"/>
          <a:stretch/>
        </p:blipFill>
        <p:spPr>
          <a:xfrm>
            <a:off x="-3981" y="1824960"/>
            <a:ext cx="2702731" cy="3243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7954" r="25475" b="5414"/>
          <a:stretch/>
        </p:blipFill>
        <p:spPr>
          <a:xfrm>
            <a:off x="2881180" y="4057885"/>
            <a:ext cx="1824915" cy="1200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2893" t="30670" r="49446" b="22191"/>
          <a:stretch/>
        </p:blipFill>
        <p:spPr>
          <a:xfrm>
            <a:off x="4805276" y="4064236"/>
            <a:ext cx="1238250" cy="11938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23244" y="3154748"/>
            <a:ext cx="158750" cy="1269576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92048" y="4528242"/>
            <a:ext cx="101588" cy="8477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31374" y="4571145"/>
            <a:ext cx="91928" cy="76189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98750" y="1222513"/>
            <a:ext cx="6565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Under vacuum ZS equipped with upstream flange viewport.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Optical system installed to allow observation of the wire due to the electrical field; cross hair aligned on the wire centre.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Displacement could not be measured directly due to the angle between the wire array and the line of sight.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Using the radial displacement system of the anode, the anode position was manually adjusted to line up the wire with the previously set cross hair of the theodolite.</a:t>
            </a:r>
          </a:p>
        </p:txBody>
      </p:sp>
    </p:spTree>
    <p:extLst>
      <p:ext uri="{BB962C8B-B14F-4D97-AF65-F5344CB8AC3E}">
        <p14:creationId xmlns:p14="http://schemas.microsoft.com/office/powerpoint/2010/main" val="187112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10547"/>
          <a:stretch/>
        </p:blipFill>
        <p:spPr>
          <a:xfrm>
            <a:off x="102311" y="1684598"/>
            <a:ext cx="3933825" cy="34144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22-24 July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B.Balhan</a:t>
            </a:r>
            <a:r>
              <a:rPr lang="en-US" dirty="0"/>
              <a:t>, SX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30245" y="3888327"/>
              <a:ext cx="5000623" cy="1202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9751">
                      <a:extLst>
                        <a:ext uri="{9D8B030D-6E8A-4147-A177-3AD203B41FA5}">
                          <a16:colId xmlns:a16="http://schemas.microsoft.com/office/drawing/2014/main" val="4104354300"/>
                        </a:ext>
                      </a:extLst>
                    </a:gridCol>
                    <a:gridCol w="1307525">
                      <a:extLst>
                        <a:ext uri="{9D8B030D-6E8A-4147-A177-3AD203B41FA5}">
                          <a16:colId xmlns:a16="http://schemas.microsoft.com/office/drawing/2014/main" val="3495912683"/>
                        </a:ext>
                      </a:extLst>
                    </a:gridCol>
                    <a:gridCol w="1602722">
                      <a:extLst>
                        <a:ext uri="{9D8B030D-6E8A-4147-A177-3AD203B41FA5}">
                          <a16:colId xmlns:a16="http://schemas.microsoft.com/office/drawing/2014/main" val="991702767"/>
                        </a:ext>
                      </a:extLst>
                    </a:gridCol>
                    <a:gridCol w="1190625">
                      <a:extLst>
                        <a:ext uri="{9D8B030D-6E8A-4147-A177-3AD203B41FA5}">
                          <a16:colId xmlns:a16="http://schemas.microsoft.com/office/drawing/2014/main" val="2624694337"/>
                        </a:ext>
                      </a:extLst>
                    </a:gridCol>
                  </a:tblGrid>
                  <a:tr h="57862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1" kern="1200" dirty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Wires 󠄍ø  [µm]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1" kern="1200" dirty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Calculated at 11 MV/m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1" kern="1200" dirty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Measurement at 12.5 MV/m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Scaled</m:t>
                                </m:r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at</m:t>
                                </m:r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11 </m:t>
                                </m:r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MV</m:t>
                                </m:r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kumimoji="0" lang="en-GB" sz="1600" b="0" i="1" kern="1200" dirty="0" smtClean="0">
                                    <a:solidFill>
                                      <a:srgbClr val="0055A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kumimoji="0" lang="en-GB" sz="1600" b="0" i="1" kern="1200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2449525"/>
                      </a:ext>
                    </a:extLst>
                  </a:tr>
                  <a:tr h="3115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i="1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51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FF0000"/>
                              </a:solidFill>
                            </a:rPr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2432409"/>
                      </a:ext>
                    </a:extLst>
                  </a:tr>
                  <a:tr h="3115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i="1" dirty="0"/>
                            <a:t>154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FF0000"/>
                              </a:solidFill>
                            </a:rPr>
                            <a:t>105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301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30245" y="3888327"/>
              <a:ext cx="5000623" cy="1202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9751">
                      <a:extLst>
                        <a:ext uri="{9D8B030D-6E8A-4147-A177-3AD203B41FA5}">
                          <a16:colId xmlns:a16="http://schemas.microsoft.com/office/drawing/2014/main" val="4104354300"/>
                        </a:ext>
                      </a:extLst>
                    </a:gridCol>
                    <a:gridCol w="1307525">
                      <a:extLst>
                        <a:ext uri="{9D8B030D-6E8A-4147-A177-3AD203B41FA5}">
                          <a16:colId xmlns:a16="http://schemas.microsoft.com/office/drawing/2014/main" val="3495912683"/>
                        </a:ext>
                      </a:extLst>
                    </a:gridCol>
                    <a:gridCol w="1602722">
                      <a:extLst>
                        <a:ext uri="{9D8B030D-6E8A-4147-A177-3AD203B41FA5}">
                          <a16:colId xmlns:a16="http://schemas.microsoft.com/office/drawing/2014/main" val="991702767"/>
                        </a:ext>
                      </a:extLst>
                    </a:gridCol>
                    <a:gridCol w="1190625">
                      <a:extLst>
                        <a:ext uri="{9D8B030D-6E8A-4147-A177-3AD203B41FA5}">
                          <a16:colId xmlns:a16="http://schemas.microsoft.com/office/drawing/2014/main" val="2624694337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1" kern="1200" dirty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Wires 󠄍ø  [µm]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1" kern="1200" dirty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Calculated at 11 MV/m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1" kern="1200" dirty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Measurement at 12.5 MV/m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1538" t="-3125" r="-2564" b="-1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2449525"/>
                      </a:ext>
                    </a:extLst>
                  </a:tr>
                  <a:tr h="3115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i="1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51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FF0000"/>
                              </a:solidFill>
                            </a:rPr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2432409"/>
                      </a:ext>
                    </a:extLst>
                  </a:tr>
                  <a:tr h="3115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i="1" dirty="0"/>
                            <a:t>154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FF0000"/>
                              </a:solidFill>
                            </a:rPr>
                            <a:t>105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301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Wire deflection measurement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6" r="31750"/>
          <a:stretch/>
        </p:blipFill>
        <p:spPr>
          <a:xfrm rot="5400000">
            <a:off x="5697707" y="1055864"/>
            <a:ext cx="1961808" cy="32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3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1692629"/>
            <a:ext cx="8169563" cy="3203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66" y="1056545"/>
            <a:ext cx="8226854" cy="705332"/>
          </a:xfrm>
        </p:spPr>
        <p:txBody>
          <a:bodyPr>
            <a:normAutofit/>
          </a:bodyPr>
          <a:lstStyle/>
          <a:p>
            <a:r>
              <a:rPr lang="en-GB" dirty="0"/>
              <a:t>Derived deformation along 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22-24 July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B.Balhan, SX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99" y="3256757"/>
            <a:ext cx="1231451" cy="4460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00" y="4827226"/>
            <a:ext cx="4661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 Derived upstream wire deformation along Z at nominal field.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22724" y="4730750"/>
            <a:ext cx="361336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60243" y="4453752"/>
            <a:ext cx="986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80 mm</a:t>
            </a:r>
          </a:p>
        </p:txBody>
      </p:sp>
    </p:spTree>
    <p:extLst>
      <p:ext uri="{BB962C8B-B14F-4D97-AF65-F5344CB8AC3E}">
        <p14:creationId xmlns:p14="http://schemas.microsoft.com/office/powerpoint/2010/main" val="111066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6" y="1127284"/>
            <a:ext cx="8886824" cy="2959486"/>
          </a:xfrm>
        </p:spPr>
        <p:txBody>
          <a:bodyPr>
            <a:normAutofit fontScale="70000" lnSpcReduction="20000"/>
          </a:bodyPr>
          <a:lstStyle/>
          <a:p>
            <a:r>
              <a:rPr lang="en-GB" sz="2800" dirty="0"/>
              <a:t>Septum straightness measured at construction better than 20 µm.</a:t>
            </a:r>
          </a:p>
          <a:p>
            <a:r>
              <a:rPr lang="en-GB" sz="2800" dirty="0"/>
              <a:t>Wires being deflected towards cathode due to E-field.</a:t>
            </a:r>
          </a:p>
          <a:p>
            <a:r>
              <a:rPr lang="en-GB" sz="2800" dirty="0"/>
              <a:t>ZS tank alignment survey does not take into account the offset. </a:t>
            </a:r>
          </a:p>
          <a:p>
            <a:r>
              <a:rPr lang="en-GB" sz="2800" b="1" dirty="0"/>
              <a:t>Analytic calculation of wire deflection was done; wire deflection directly proportional to the spring load.</a:t>
            </a:r>
          </a:p>
          <a:p>
            <a:r>
              <a:rPr lang="en-GB" sz="2800" dirty="0"/>
              <a:t>Diameter of the wire not really taken into account in the formula, not intuitive. Too simplified?</a:t>
            </a:r>
          </a:p>
          <a:p>
            <a:r>
              <a:rPr lang="en-GB" sz="2800" b="1" dirty="0"/>
              <a:t>Measurement of the deflection done; more deflection than anticipated.</a:t>
            </a:r>
          </a:p>
          <a:p>
            <a:r>
              <a:rPr lang="en-GB" sz="2800" dirty="0" err="1"/>
              <a:t>Fluka</a:t>
            </a:r>
            <a:r>
              <a:rPr lang="en-GB" sz="2800" dirty="0"/>
              <a:t> simulations show that the varying wire deflection at the extremities of the anode do not influence the extraction efficiency too much.</a:t>
            </a:r>
            <a:endParaRPr lang="en-GB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0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7BC6D-2F08-4C0B-AEE4-D0E0BA5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2525"/>
            <a:ext cx="8448794" cy="2218798"/>
          </a:xfrm>
        </p:spPr>
        <p:txBody>
          <a:bodyPr/>
          <a:lstStyle/>
          <a:p>
            <a:pPr algn="ctr"/>
            <a:r>
              <a:rPr lang="en-US" sz="4800" dirty="0"/>
              <a:t>Alternative Material Choices to Reduce Activation of Extraction Equipment-CERN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2B70-6966-4853-8DD1-55CBE5C8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FAD3-C166-427B-A576-95FA4801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9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1063229"/>
            <a:ext cx="8839200" cy="857250"/>
          </a:xfrm>
        </p:spPr>
        <p:txBody>
          <a:bodyPr>
            <a:normAutofit/>
          </a:bodyPr>
          <a:lstStyle/>
          <a:p>
            <a:pPr algn="l"/>
            <a:r>
              <a:rPr lang="en-GB" sz="2200" dirty="0"/>
              <a:t>Activation in operation for various tank/anode material combinations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178590" y="1849000"/>
          <a:ext cx="6169819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678" y="1946538"/>
            <a:ext cx="31306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First estimates obtained using </a:t>
            </a:r>
            <a:r>
              <a:rPr lang="en-GB" sz="1350" dirty="0" err="1"/>
              <a:t>ActiWiz</a:t>
            </a:r>
            <a:r>
              <a:rPr lang="en-GB" sz="1350" dirty="0"/>
              <a:t> [2].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986E2E-0E80-4933-96D1-0C7C7E4FC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05763"/>
            <a:ext cx="4572002" cy="12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821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 (2)</Template>
  <TotalTime>16361</TotalTime>
  <Words>934</Words>
  <Application>Microsoft Office PowerPoint</Application>
  <PresentationFormat>On-screen Show (4:3)</PresentationFormat>
  <Paragraphs>185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Cambria Math</vt:lpstr>
      <vt:lpstr>Geneva</vt:lpstr>
      <vt:lpstr>Helvetica</vt:lpstr>
      <vt:lpstr>Times New Roman</vt:lpstr>
      <vt:lpstr>Fermilab_PPT_090815</vt:lpstr>
      <vt:lpstr>PowerPoint Presentation</vt:lpstr>
      <vt:lpstr>Outline</vt:lpstr>
      <vt:lpstr>Septum Wire Deflection Under High ES Field - CERN</vt:lpstr>
      <vt:lpstr>Wire deflection measurement setup</vt:lpstr>
      <vt:lpstr>Wire deflection measurement</vt:lpstr>
      <vt:lpstr>Derived deformation along Z</vt:lpstr>
      <vt:lpstr>Conclusions</vt:lpstr>
      <vt:lpstr>Alternative Material Choices to Reduce Activation of Extraction Equipment-CERN</vt:lpstr>
      <vt:lpstr>Activation in operation for various tank/anode material combinations </vt:lpstr>
      <vt:lpstr>Measuring and Maintaining Septum Frame Rail Straightness (MI-52 Septum)-FNAL</vt:lpstr>
      <vt:lpstr>MI-52 Electrostatic Septa</vt:lpstr>
      <vt:lpstr>Initial Measurement Results</vt:lpstr>
      <vt:lpstr>Effect of Wire Retainer Bolt Torques</vt:lpstr>
      <vt:lpstr>Stepping motor system (SPS diffuser)</vt:lpstr>
      <vt:lpstr>Stepping motor system features</vt:lpstr>
      <vt:lpstr>JPARC ESS Foil and Rail Flatness</vt:lpstr>
      <vt:lpstr>PowerPoint Presentation</vt:lpstr>
      <vt:lpstr>PowerPoint Presentation</vt:lpstr>
      <vt:lpstr>PowerPoint Presentation</vt:lpstr>
      <vt:lpstr>Frame Adjustment-FNAL</vt:lpstr>
      <vt:lpstr>Frame Adjustment</vt:lpstr>
      <vt:lpstr>CNT Wire Investigation and Preliminary HV Testing-FNAL</vt:lpstr>
      <vt:lpstr>DexMat vs. JPARC CNTs</vt:lpstr>
      <vt:lpstr>High Voltage Testing of DEXMAT CNTs</vt:lpstr>
      <vt:lpstr>High Voltage Testing of DEXMAT CNTs</vt:lpstr>
      <vt:lpstr>CNT Wires in HV Environments</vt:lpstr>
      <vt:lpstr>CNT Wires in HV Environments</vt:lpstr>
      <vt:lpstr>Recirculating HVF Water Test-FNAL</vt:lpstr>
      <vt:lpstr>HVF- Water Test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L. Alvarez</dc:creator>
  <cp:lastModifiedBy>Matthew L. Alvarez x8746 15441N</cp:lastModifiedBy>
  <cp:revision>53</cp:revision>
  <cp:lastPrinted>2014-01-20T19:40:21Z</cp:lastPrinted>
  <dcterms:created xsi:type="dcterms:W3CDTF">2018-05-08T13:50:16Z</dcterms:created>
  <dcterms:modified xsi:type="dcterms:W3CDTF">2019-07-24T16:43:39Z</dcterms:modified>
</cp:coreProperties>
</file>