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28"/>
  </p:notesMasterIdLst>
  <p:handoutMasterIdLst>
    <p:handoutMasterId r:id="rId29"/>
  </p:handoutMasterIdLst>
  <p:sldIdLst>
    <p:sldId id="265" r:id="rId3"/>
    <p:sldId id="266" r:id="rId4"/>
    <p:sldId id="267" r:id="rId5"/>
    <p:sldId id="268" r:id="rId6"/>
    <p:sldId id="271" r:id="rId7"/>
    <p:sldId id="277" r:id="rId8"/>
    <p:sldId id="278" r:id="rId9"/>
    <p:sldId id="273" r:id="rId10"/>
    <p:sldId id="293" r:id="rId11"/>
    <p:sldId id="276" r:id="rId12"/>
    <p:sldId id="279" r:id="rId13"/>
    <p:sldId id="280" r:id="rId14"/>
    <p:sldId id="281" r:id="rId15"/>
    <p:sldId id="274" r:id="rId16"/>
    <p:sldId id="284" r:id="rId17"/>
    <p:sldId id="285" r:id="rId18"/>
    <p:sldId id="275" r:id="rId19"/>
    <p:sldId id="287" r:id="rId20"/>
    <p:sldId id="294" r:id="rId21"/>
    <p:sldId id="291" r:id="rId22"/>
    <p:sldId id="288" r:id="rId23"/>
    <p:sldId id="289" r:id="rId24"/>
    <p:sldId id="290" r:id="rId25"/>
    <p:sldId id="295" r:id="rId26"/>
    <p:sldId id="292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10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7/22/2019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7/22/2019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Shape 1"/>
          <p:cNvSpPr txBox="1"/>
          <p:nvPr/>
        </p:nvSpPr>
        <p:spPr>
          <a:xfrm>
            <a:off x="777600" y="4776840"/>
            <a:ext cx="6218280" cy="45259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777600" y="4776840"/>
            <a:ext cx="6218280" cy="45259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extShape 1"/>
          <p:cNvSpPr txBox="1"/>
          <p:nvPr/>
        </p:nvSpPr>
        <p:spPr>
          <a:xfrm>
            <a:off x="777600" y="4776840"/>
            <a:ext cx="6218280" cy="45259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777600" y="4776840"/>
            <a:ext cx="6218280" cy="45259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4A6D53A6-ABC1-43E8-949F-3C626C5AECE0}" type="datetime1">
              <a:rPr lang="en-US" altLang="en-US" smtClean="0"/>
              <a:t>7/22/2019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Denton Morris | Broken Wires in the Main Injector at Fermilab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CCB4309C-9A50-410D-A7DD-92364418F43F}" type="datetime1">
              <a:rPr lang="en-US" altLang="en-US" smtClean="0"/>
              <a:t>7/22/2019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Denton Morris | Broken Wires in the Main Injector at Fermilab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FCFB520A-08C6-4B1B-B92D-7C45D9583DB1}" type="datetime1">
              <a:rPr lang="en-US" altLang="en-US" smtClean="0"/>
              <a:t>7/22/2019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Denton Morris | Broken Wires in the Main Injector at Fermilab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24293AC-C5D1-44D6-8FA0-06544F6BC754}" type="datetime1">
              <a:rPr lang="en-US" altLang="en-US" smtClean="0"/>
              <a:t>7/22/2019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Denton Morris | Broken Wires in the Main Injector at Fermilab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7BA1CB37-CF75-4FEE-A207-7E2F9B47CA6A}" type="datetime1">
              <a:rPr lang="en-US" altLang="en-US" smtClean="0"/>
              <a:t>7/22/2019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Denton Morris | Broken Wires in the Main Injector at Fermilab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935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76F7D8A8-E2CB-48B7-A767-4BC2940FB1AD}" type="datetime1">
              <a:rPr lang="en-US" altLang="en-US" smtClean="0"/>
              <a:t>7/22/2019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Denton Morris | Broken Wires in the Main Injector at Fermilab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F895E0FD-CAF5-4532-9127-9555DEBCCAC1}" type="datetime1">
              <a:rPr lang="en-US" altLang="en-US" smtClean="0"/>
              <a:t>7/22/2019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Denton Morris | Broken Wires in the Main Injector at Fermilab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F9E2B00A-6443-4FD0-B680-90AF6E573DF9}" type="datetime1">
              <a:rPr lang="en-US" altLang="en-US" smtClean="0"/>
              <a:t>7/22/2019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Denton Morris | Broken Wires in the Main Injector at Fermilab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2D3CE286-2DF4-4D90-8DA9-124B727C16BE}" type="datetime1">
              <a:rPr lang="en-US" altLang="en-US" smtClean="0"/>
              <a:t>7/22/2019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Denton Morris | Broken Wires in the Main Injector at Fermilab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6" r:id="rId6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CB185E2A-73A5-4CFD-AAED-07411D290F16}" type="datetime1">
              <a:rPr lang="en-US" altLang="en-US" smtClean="0"/>
              <a:t>7/22/2019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Denton Morris | Broken Wires in the Main Injector at Fermilab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Broken Wires in the Main Injector at Fermilab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Denton Morris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Slow Extraction Workshop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23 July 2019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228600" y="103320"/>
            <a:ext cx="8686800" cy="642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strike="noStrike" spc="-1" dirty="0">
                <a:solidFill>
                  <a:srgbClr val="074184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Broken Wire Versus Unexposed Wire</a:t>
            </a:r>
            <a:endParaRPr lang="en-US" b="0" strike="noStrike" spc="-1" dirty="0">
              <a:solidFill>
                <a:srgbClr val="004C97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228600" y="1042920"/>
            <a:ext cx="8672400" cy="4988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3"/>
          <p:cNvSpPr/>
          <p:nvPr/>
        </p:nvSpPr>
        <p:spPr>
          <a:xfrm>
            <a:off x="6450120" y="6515280"/>
            <a:ext cx="1076040" cy="241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22-July-2019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4"/>
          <p:cNvSpPr/>
          <p:nvPr/>
        </p:nvSpPr>
        <p:spPr>
          <a:xfrm>
            <a:off x="806400" y="6515280"/>
            <a:ext cx="5373720" cy="241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Denton Morris | </a:t>
            </a:r>
            <a:r>
              <a:rPr lang="en-US" sz="1200" b="0" strike="noStrike" spc="-1" dirty="0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MI Septa Failure Analysis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5"/>
          <p:cNvSpPr/>
          <p:nvPr/>
        </p:nvSpPr>
        <p:spPr>
          <a:xfrm>
            <a:off x="228600" y="6515280"/>
            <a:ext cx="447840" cy="241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59FD387-EF13-44AA-A048-98A68867897F}" type="slidenum">
              <a:rPr lang="en-US" sz="12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10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6"/>
          <p:cNvSpPr/>
          <p:nvPr/>
        </p:nvSpPr>
        <p:spPr>
          <a:xfrm>
            <a:off x="512640" y="1068480"/>
            <a:ext cx="16606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Septa Failure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February 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7" name="Picture 136"/>
          <p:cNvPicPr/>
          <p:nvPr/>
        </p:nvPicPr>
        <p:blipFill>
          <a:blip r:embed="rId3"/>
          <a:stretch/>
        </p:blipFill>
        <p:spPr>
          <a:xfrm>
            <a:off x="4292640" y="2689200"/>
            <a:ext cx="4606920" cy="3456000"/>
          </a:xfrm>
          <a:prstGeom prst="rect">
            <a:avLst/>
          </a:prstGeom>
          <a:ln>
            <a:noFill/>
          </a:ln>
        </p:spPr>
      </p:pic>
      <p:pic>
        <p:nvPicPr>
          <p:cNvPr id="138" name="Picture 137"/>
          <p:cNvPicPr/>
          <p:nvPr/>
        </p:nvPicPr>
        <p:blipFill>
          <a:blip r:embed="rId4"/>
          <a:stretch/>
        </p:blipFill>
        <p:spPr>
          <a:xfrm>
            <a:off x="336600" y="1924200"/>
            <a:ext cx="4606920" cy="345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F677D-6B05-411A-A75F-B6F7186C7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Broken Wires in the Main Injector Septa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C2CE4-DFBD-4D3D-96BE-2955B5B6F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43" y="916994"/>
            <a:ext cx="8672513" cy="46536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Opted to change out our leading septa and preplace it with our only 0.1 mm spare.</a:t>
            </a:r>
          </a:p>
          <a:p>
            <a:pPr marL="0" indent="0">
              <a:buNone/>
            </a:pPr>
            <a:r>
              <a:rPr lang="en-US" dirty="0"/>
              <a:t>	Replaced the broken wires by hand and conditioned the     		repaired septa to -100 KV.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December 2016:  Three shorted wires within 1 month.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eventually replaced the upstream septa with a 0.05mm</a:t>
            </a:r>
          </a:p>
          <a:p>
            <a:pPr marL="0" indent="0">
              <a:buNone/>
            </a:pPr>
            <a:r>
              <a:rPr lang="en-US" dirty="0"/>
              <a:t>	spare and ran it for several month prior to scheduled 	maintenance.  Upon inspection it had many failed wires.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1FE66-1E8D-4473-9FD6-569A60FE3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309C-9A50-410D-A7DD-92364418F43F}" type="datetime1">
              <a:rPr lang="en-US" altLang="en-US" smtClean="0"/>
              <a:t>7/22/2019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8A8BF-6DA0-467A-A07B-DA67B882E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Denton Morris | Broken Wires in the Main Injector at Fermilab</a:t>
            </a:r>
            <a:endParaRPr lang="en-US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1FEEBC-4820-4C9D-9ED8-31AAB00DC018}"/>
              </a:ext>
            </a:extLst>
          </p:cNvPr>
          <p:cNvSpPr txBox="1"/>
          <p:nvPr/>
        </p:nvSpPr>
        <p:spPr>
          <a:xfrm>
            <a:off x="3354524" y="5696681"/>
            <a:ext cx="242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4040"/>
                </a:solidFill>
              </a:rPr>
              <a:t>Now it’s personal.</a:t>
            </a:r>
          </a:p>
        </p:txBody>
      </p:sp>
    </p:spTree>
    <p:extLst>
      <p:ext uri="{BB962C8B-B14F-4D97-AF65-F5344CB8AC3E}">
        <p14:creationId xmlns:p14="http://schemas.microsoft.com/office/powerpoint/2010/main" val="96264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9B626-91E1-4B7D-8273-FC9EDD0BF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80F5A-EA8C-4797-8D72-8DE7F29DC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Metal migration?</a:t>
            </a:r>
          </a:p>
          <a:p>
            <a:pPr marL="0" indent="0">
              <a:buNone/>
            </a:pPr>
            <a:r>
              <a:rPr lang="en-US" dirty="0"/>
              <a:t>Beam degradation from slow extraction?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Wires over tensioned?</a:t>
            </a:r>
          </a:p>
          <a:p>
            <a:pPr marL="0" indent="0">
              <a:buNone/>
            </a:pPr>
            <a:r>
              <a:rPr lang="en-US" dirty="0"/>
              <a:t>E field changes due to broken wires?</a:t>
            </a:r>
          </a:p>
          <a:p>
            <a:pPr marL="0" indent="0">
              <a:buNone/>
            </a:pPr>
            <a:r>
              <a:rPr lang="en-US" dirty="0"/>
              <a:t>Beam energy deposition during high intensity NUMI cycles?</a:t>
            </a:r>
          </a:p>
          <a:p>
            <a:pPr marL="0" indent="0">
              <a:buNone/>
            </a:pPr>
            <a:r>
              <a:rPr lang="en-US" dirty="0"/>
              <a:t>Resonance heating from high intensity beam?</a:t>
            </a:r>
          </a:p>
          <a:p>
            <a:pPr marL="0" indent="0">
              <a:buNone/>
            </a:pPr>
            <a:r>
              <a:rPr lang="en-US" dirty="0"/>
              <a:t>Corrosion?</a:t>
            </a:r>
          </a:p>
          <a:p>
            <a:pPr marL="0" indent="0">
              <a:buNone/>
            </a:pPr>
            <a:r>
              <a:rPr lang="en-US" dirty="0"/>
              <a:t>Other?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B4CFD-CC35-43A0-A058-FA7B5F8C0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309C-9A50-410D-A7DD-92364418F43F}" type="datetime1">
              <a:rPr lang="en-US" altLang="en-US" smtClean="0"/>
              <a:t>7/22/2019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5E26D-8A51-467D-8C64-DC9BDCD78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Denton Morris | Broken Wires in the Main Injector at Fermilab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270263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83137-9DC5-40B7-8420-4799F6297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Tensile Strength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D13B7-E6ED-4D8F-9040-54D06CCBA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Conveniently we have a tensile strength test station.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Cold-worked Tungsten-Rhenium has about 2.25 times the tensile</a:t>
            </a:r>
          </a:p>
          <a:p>
            <a:pPr marL="0" indent="0">
              <a:buNone/>
            </a:pPr>
            <a:r>
              <a:rPr lang="en-US" sz="2000" dirty="0"/>
              <a:t>	strength as un-worked.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A8661-4BC3-4C93-B88D-20673E15B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309C-9A50-410D-A7DD-92364418F43F}" type="datetime1">
              <a:rPr lang="en-US" altLang="en-US" smtClean="0"/>
              <a:t>7/22/2019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D2DC9-1132-43F0-B47F-4D9A723F4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Denton Morris | Broken Wires in the Main Injector at Fermilab</a:t>
            </a:r>
            <a:endParaRPr lang="en-US" b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4682CA-5F6E-4DFD-9B5A-02A7B4EBC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970" y="3016647"/>
            <a:ext cx="1658256" cy="27983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96EB9E6-B371-46E2-9539-FF4802C7193E}"/>
              </a:ext>
            </a:extLst>
          </p:cNvPr>
          <p:cNvSpPr/>
          <p:nvPr/>
        </p:nvSpPr>
        <p:spPr>
          <a:xfrm>
            <a:off x="115503" y="2762450"/>
            <a:ext cx="70264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Three tests on unused 2 mil septa wire</a:t>
            </a:r>
          </a:p>
          <a:p>
            <a:endParaRPr lang="en-US" sz="2000" dirty="0">
              <a:solidFill>
                <a:srgbClr val="40404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#1 – 458,940 psi </a:t>
            </a:r>
          </a:p>
          <a:p>
            <a:r>
              <a:rPr lang="en-US" sz="2000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#2 – 436,314 psi </a:t>
            </a:r>
          </a:p>
          <a:p>
            <a:r>
              <a:rPr lang="en-US" sz="2000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#3 – 492,998 psi </a:t>
            </a:r>
          </a:p>
          <a:p>
            <a:endParaRPr lang="en-US" sz="2000" dirty="0">
              <a:solidFill>
                <a:srgbClr val="40404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Unworked Tungsten (75%) Rhenium (25%) alloy has a tensile strength</a:t>
            </a:r>
          </a:p>
          <a:p>
            <a:r>
              <a:rPr lang="en-US" sz="2000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~200,000 psi. (~300 gm-N)</a:t>
            </a:r>
          </a:p>
        </p:txBody>
      </p:sp>
    </p:spTree>
    <p:extLst>
      <p:ext uri="{BB962C8B-B14F-4D97-AF65-F5344CB8AC3E}">
        <p14:creationId xmlns:p14="http://schemas.microsoft.com/office/powerpoint/2010/main" val="3980655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228600" y="103320"/>
            <a:ext cx="8686800" cy="642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strike="noStrike" spc="-1" dirty="0">
                <a:solidFill>
                  <a:srgbClr val="074184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E-Field Changes</a:t>
            </a:r>
            <a:endParaRPr lang="en-US" b="0" strike="noStrike" spc="-1" dirty="0">
              <a:solidFill>
                <a:srgbClr val="004C97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228600" y="1042920"/>
            <a:ext cx="8672400" cy="4988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6450120" y="6515280"/>
            <a:ext cx="1076040" cy="241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1/3/17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4"/>
          <p:cNvSpPr/>
          <p:nvPr/>
        </p:nvSpPr>
        <p:spPr>
          <a:xfrm>
            <a:off x="806400" y="6515280"/>
            <a:ext cx="5373720" cy="241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Denton Morris | </a:t>
            </a:r>
            <a:r>
              <a:rPr lang="en-US" sz="12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MI Septa Failure Analysis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5"/>
          <p:cNvSpPr/>
          <p:nvPr/>
        </p:nvSpPr>
        <p:spPr>
          <a:xfrm>
            <a:off x="228600" y="6515280"/>
            <a:ext cx="447840" cy="241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4755A814-8500-48F7-A38D-FE8A824184A0}" type="slidenum">
              <a:rPr lang="en-US" sz="12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14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0" name="Picture 189"/>
          <p:cNvPicPr/>
          <p:nvPr/>
        </p:nvPicPr>
        <p:blipFill>
          <a:blip r:embed="rId3"/>
          <a:stretch/>
        </p:blipFill>
        <p:spPr>
          <a:xfrm>
            <a:off x="228600" y="1042920"/>
            <a:ext cx="4456080" cy="3165480"/>
          </a:xfrm>
          <a:prstGeom prst="rect">
            <a:avLst/>
          </a:prstGeom>
          <a:ln>
            <a:noFill/>
          </a:ln>
        </p:spPr>
      </p:pic>
      <p:pic>
        <p:nvPicPr>
          <p:cNvPr id="191" name="Picture 190"/>
          <p:cNvPicPr/>
          <p:nvPr/>
        </p:nvPicPr>
        <p:blipFill>
          <a:blip r:embed="rId4"/>
          <a:stretch/>
        </p:blipFill>
        <p:spPr>
          <a:xfrm>
            <a:off x="2286000" y="1455840"/>
            <a:ext cx="6629400" cy="4708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228600" y="103320"/>
            <a:ext cx="8686800" cy="642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spc="-1" dirty="0">
                <a:solidFill>
                  <a:srgbClr val="074184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E-Field Changes</a:t>
            </a:r>
            <a:endParaRPr lang="en-US" spc="-1" dirty="0">
              <a:solidFill>
                <a:srgbClr val="004C97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228600" y="1042920"/>
            <a:ext cx="8672400" cy="4988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CustomShape 3"/>
          <p:cNvSpPr/>
          <p:nvPr/>
        </p:nvSpPr>
        <p:spPr>
          <a:xfrm>
            <a:off x="6450120" y="6515280"/>
            <a:ext cx="1076040" cy="241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1/3/17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4"/>
          <p:cNvSpPr/>
          <p:nvPr/>
        </p:nvSpPr>
        <p:spPr>
          <a:xfrm>
            <a:off x="806400" y="6515280"/>
            <a:ext cx="5373720" cy="241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Denton Morris | </a:t>
            </a:r>
            <a:r>
              <a:rPr lang="en-US" sz="12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MI Septa Failure Analysis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5"/>
          <p:cNvSpPr/>
          <p:nvPr/>
        </p:nvSpPr>
        <p:spPr>
          <a:xfrm>
            <a:off x="228600" y="6515280"/>
            <a:ext cx="447840" cy="241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3A3F67B8-1602-4E47-AC92-6670FCF0BE8C}" type="slidenum">
              <a:rPr lang="en-US" sz="12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15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7" name="Picture 196"/>
          <p:cNvPicPr/>
          <p:nvPr/>
        </p:nvPicPr>
        <p:blipFill>
          <a:blip r:embed="rId3"/>
          <a:stretch/>
        </p:blipFill>
        <p:spPr>
          <a:xfrm>
            <a:off x="228600" y="1042920"/>
            <a:ext cx="4911840" cy="3032280"/>
          </a:xfrm>
          <a:prstGeom prst="rect">
            <a:avLst/>
          </a:prstGeom>
          <a:ln>
            <a:noFill/>
          </a:ln>
        </p:spPr>
      </p:pic>
      <p:pic>
        <p:nvPicPr>
          <p:cNvPr id="198" name="Picture 197"/>
          <p:cNvPicPr/>
          <p:nvPr/>
        </p:nvPicPr>
        <p:blipFill>
          <a:blip r:embed="rId4"/>
          <a:stretch/>
        </p:blipFill>
        <p:spPr>
          <a:xfrm>
            <a:off x="2347920" y="1698480"/>
            <a:ext cx="6566040" cy="4448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228600" y="103320"/>
            <a:ext cx="8686800" cy="642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spc="-1" dirty="0">
                <a:solidFill>
                  <a:srgbClr val="074184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E-Field Changes</a:t>
            </a:r>
            <a:endParaRPr lang="en-US" spc="-1" dirty="0">
              <a:solidFill>
                <a:srgbClr val="004C97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6450120" y="6515280"/>
            <a:ext cx="1076040" cy="241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1/3/17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3"/>
          <p:cNvSpPr/>
          <p:nvPr/>
        </p:nvSpPr>
        <p:spPr>
          <a:xfrm>
            <a:off x="806400" y="6515280"/>
            <a:ext cx="5373720" cy="241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Denton Morris | </a:t>
            </a:r>
            <a:r>
              <a:rPr lang="en-US" sz="12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MI Septa Failure Analysis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4"/>
          <p:cNvSpPr/>
          <p:nvPr/>
        </p:nvSpPr>
        <p:spPr>
          <a:xfrm>
            <a:off x="228600" y="6515280"/>
            <a:ext cx="447840" cy="241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CB81F093-E58A-4EC2-9309-08B3C5FF5EB2}" type="slidenum">
              <a:rPr lang="en-US" sz="12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Geneva"/>
              </a:rPr>
              <a:t>16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9" name="Picture 208"/>
          <p:cNvPicPr/>
          <p:nvPr/>
        </p:nvPicPr>
        <p:blipFill>
          <a:blip r:embed="rId3"/>
          <a:stretch/>
        </p:blipFill>
        <p:spPr>
          <a:xfrm>
            <a:off x="223920" y="1027080"/>
            <a:ext cx="4346640" cy="3030480"/>
          </a:xfrm>
          <a:prstGeom prst="rect">
            <a:avLst/>
          </a:prstGeom>
          <a:ln>
            <a:noFill/>
          </a:ln>
        </p:spPr>
      </p:pic>
      <p:pic>
        <p:nvPicPr>
          <p:cNvPr id="210" name="Picture 209"/>
          <p:cNvPicPr/>
          <p:nvPr/>
        </p:nvPicPr>
        <p:blipFill>
          <a:blip r:embed="rId4"/>
          <a:stretch/>
        </p:blipFill>
        <p:spPr>
          <a:xfrm>
            <a:off x="2220840" y="1355760"/>
            <a:ext cx="6694560" cy="4754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A7C14-9DB8-4171-9733-18C379F03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Conditions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9C7DDAF-4761-4CA3-B4F7-A792D0C2F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3391" y="1153208"/>
            <a:ext cx="5742930" cy="476748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A33DB-5AC4-4584-81E4-9C4F85CDC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309C-9A50-410D-A7DD-92364418F43F}" type="datetime1">
              <a:rPr lang="en-US" altLang="en-US" smtClean="0"/>
              <a:t>7/22/2019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D601B-FFF6-40C7-BBB8-DE5ECAF1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Denton Morris | Broken Wires in the Main Injector at Fermilab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3E2994-95CA-4DBA-BB57-C019FDC77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487" y="1153208"/>
            <a:ext cx="5749026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A7C14-9DB8-4171-9733-18C379F03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Conditions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A33DB-5AC4-4584-81E4-9C4F85CDC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309C-9A50-410D-A7DD-92364418F43F}" type="datetime1">
              <a:rPr lang="en-US" altLang="en-US" smtClean="0"/>
              <a:t>7/22/2019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D601B-FFF6-40C7-BBB8-DE5ECAF1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Denton Morris | Broken Wires in the Main Injector at Fermilab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3E2994-95CA-4DBA-BB57-C019FDC77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91996"/>
            <a:ext cx="4439653" cy="36816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16789C-5188-482D-9C6F-7C03BEDD16BB}"/>
              </a:ext>
            </a:extLst>
          </p:cNvPr>
          <p:cNvSpPr txBox="1"/>
          <p:nvPr/>
        </p:nvSpPr>
        <p:spPr>
          <a:xfrm>
            <a:off x="5034013" y="1786844"/>
            <a:ext cx="37986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Logged Beam Position Data</a:t>
            </a:r>
          </a:p>
          <a:p>
            <a:r>
              <a:rPr lang="en-US" dirty="0"/>
              <a:t>shows no position changes</a:t>
            </a:r>
          </a:p>
          <a:p>
            <a:r>
              <a:rPr lang="en-US" dirty="0"/>
              <a:t>on cycles before wires broke.</a:t>
            </a:r>
          </a:p>
        </p:txBody>
      </p:sp>
    </p:spTree>
    <p:extLst>
      <p:ext uri="{BB962C8B-B14F-4D97-AF65-F5344CB8AC3E}">
        <p14:creationId xmlns:p14="http://schemas.microsoft.com/office/powerpoint/2010/main" val="105416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7F0EF-6B98-47D5-97B7-BC2F7EC2F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Resonant Affects in Septa Tanks?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43C4-6401-42DF-9BC2-43481F9F4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Rob Ainsworth will present on this topic.</a:t>
            </a:r>
          </a:p>
          <a:p>
            <a:pPr marL="0" indent="0">
              <a:buNone/>
            </a:pPr>
            <a:r>
              <a:rPr lang="en-US" dirty="0"/>
              <a:t>(Hint:  Maybe, but for the last year we’ve run and record power on the NUMI cycles and no broken wires.)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E65B2-D51E-4571-A400-EB44942A3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309C-9A50-410D-A7DD-92364418F43F}" type="datetime1">
              <a:rPr lang="en-US" altLang="en-US" smtClean="0"/>
              <a:t>7/22/2019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9F589-3ED7-4CF1-8073-28EC7191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Denton Morris | Broken Wires in the Main Injector at Fermilab</a:t>
            </a:r>
            <a:endParaRPr lang="en-US" b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197FFB-D329-466A-8E5B-8D848561D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" y="2582147"/>
            <a:ext cx="4343400" cy="34747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19E340-9A3E-450B-B623-48B01659BF0A}"/>
              </a:ext>
            </a:extLst>
          </p:cNvPr>
          <p:cNvSpPr txBox="1"/>
          <p:nvPr/>
        </p:nvSpPr>
        <p:spPr>
          <a:xfrm>
            <a:off x="5078942" y="2562896"/>
            <a:ext cx="330808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4040"/>
                </a:solidFill>
              </a:rPr>
              <a:t>NUMI beam:</a:t>
            </a:r>
          </a:p>
          <a:p>
            <a:r>
              <a:rPr lang="en-US" dirty="0">
                <a:solidFill>
                  <a:srgbClr val="404040"/>
                </a:solidFill>
              </a:rPr>
              <a:t>	&gt;5e13 </a:t>
            </a:r>
            <a:r>
              <a:rPr lang="en-US" dirty="0" err="1">
                <a:solidFill>
                  <a:srgbClr val="404040"/>
                </a:solidFill>
              </a:rPr>
              <a:t>ppp</a:t>
            </a:r>
            <a:endParaRPr lang="en-US" dirty="0">
              <a:solidFill>
                <a:srgbClr val="404040"/>
              </a:solidFill>
            </a:endParaRPr>
          </a:p>
          <a:p>
            <a:r>
              <a:rPr lang="en-US" dirty="0">
                <a:solidFill>
                  <a:srgbClr val="404040"/>
                </a:solidFill>
              </a:rPr>
              <a:t>	120 GeV</a:t>
            </a:r>
          </a:p>
          <a:p>
            <a:r>
              <a:rPr lang="en-US" dirty="0">
                <a:solidFill>
                  <a:srgbClr val="404040"/>
                </a:solidFill>
              </a:rPr>
              <a:t>	1.33 second rep rate</a:t>
            </a:r>
          </a:p>
          <a:p>
            <a:r>
              <a:rPr lang="en-US" dirty="0">
                <a:solidFill>
                  <a:srgbClr val="404040"/>
                </a:solidFill>
              </a:rPr>
              <a:t>	750KW peak</a:t>
            </a:r>
          </a:p>
          <a:p>
            <a:endParaRPr lang="en-US" dirty="0">
              <a:solidFill>
                <a:srgbClr val="404040"/>
              </a:solidFill>
            </a:endParaRPr>
          </a:p>
          <a:p>
            <a:r>
              <a:rPr lang="en-US" dirty="0">
                <a:solidFill>
                  <a:srgbClr val="404040"/>
                </a:solidFill>
              </a:rPr>
              <a:t>SX beam:</a:t>
            </a:r>
          </a:p>
          <a:p>
            <a:r>
              <a:rPr lang="en-US" dirty="0">
                <a:solidFill>
                  <a:srgbClr val="404040"/>
                </a:solidFill>
              </a:rPr>
              <a:t>	Max 1e13</a:t>
            </a:r>
          </a:p>
          <a:p>
            <a:r>
              <a:rPr lang="en-US" dirty="0">
                <a:solidFill>
                  <a:srgbClr val="404040"/>
                </a:solidFill>
              </a:rPr>
              <a:t>	120 GeV</a:t>
            </a:r>
          </a:p>
          <a:p>
            <a:r>
              <a:rPr lang="en-US" dirty="0">
                <a:solidFill>
                  <a:srgbClr val="404040"/>
                </a:solidFill>
              </a:rPr>
              <a:t>	One cycle per minute</a:t>
            </a:r>
          </a:p>
        </p:txBody>
      </p:sp>
    </p:spTree>
    <p:extLst>
      <p:ext uri="{BB962C8B-B14F-4D97-AF65-F5344CB8AC3E}">
        <p14:creationId xmlns:p14="http://schemas.microsoft.com/office/powerpoint/2010/main" val="3776522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Electro-Static Septa’s Worst Nightmare?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284288"/>
            <a:ext cx="8549640" cy="10553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“The septa broke a wire.”</a:t>
            </a:r>
          </a:p>
          <a:p>
            <a:pPr marL="0" indent="0" eaLnBrk="1" hangingPunct="1">
              <a:buNone/>
            </a:pP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marL="0" indent="0" eaLnBrk="1" hangingPunct="1">
              <a:buNone/>
            </a:pP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Denton Morris | Broken Wires in the Main Injector at Fermilab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AD35F-70B9-409B-94D4-5C2757A54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E335-35B4-4D4D-BFD4-BA0007C8A76A}" type="datetime1">
              <a:rPr lang="en-US" altLang="en-US" smtClean="0"/>
              <a:t>7/22/2019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29EF7F-1EFC-48CF-847A-E07F0A687398}"/>
              </a:ext>
            </a:extLst>
          </p:cNvPr>
          <p:cNvSpPr txBox="1"/>
          <p:nvPr/>
        </p:nvSpPr>
        <p:spPr>
          <a:xfrm>
            <a:off x="228600" y="2496823"/>
            <a:ext cx="1899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4040"/>
                </a:solidFill>
              </a:rPr>
              <a:t>“It’s shorted.”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20EB79-759F-46BF-BD6C-2AF5177B611F}"/>
              </a:ext>
            </a:extLst>
          </p:cNvPr>
          <p:cNvSpPr txBox="1"/>
          <p:nvPr/>
        </p:nvSpPr>
        <p:spPr>
          <a:xfrm>
            <a:off x="228600" y="3471740"/>
            <a:ext cx="57382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4040"/>
                </a:solidFill>
              </a:rPr>
              <a:t>And if that’s one of the worst things to hear, </a:t>
            </a:r>
          </a:p>
          <a:p>
            <a:r>
              <a:rPr lang="en-US" dirty="0">
                <a:solidFill>
                  <a:srgbClr val="404040"/>
                </a:solidFill>
              </a:rPr>
              <a:t>how about hearing it again in a few weeks, </a:t>
            </a:r>
          </a:p>
          <a:p>
            <a:r>
              <a:rPr lang="en-US" dirty="0">
                <a:solidFill>
                  <a:srgbClr val="404040"/>
                </a:solidFill>
              </a:rPr>
              <a:t>and a few months again?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92A6D-0F4D-4341-A537-B6945FADB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Corrosion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25118-935E-4147-B14E-5FA00FB7B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DABB0-9265-4CEE-9CF8-0279622C45FD}" type="datetime1">
              <a:rPr lang="en-US" altLang="en-US" smtClean="0"/>
              <a:t>7/22/2019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03C26-7C0E-4E20-B285-7AF36C6E9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Denton Morris |  Broken </a:t>
            </a:r>
            <a:r>
              <a:rPr lang="fr-FR" dirty="0" err="1"/>
              <a:t>Wires</a:t>
            </a:r>
            <a:r>
              <a:rPr lang="fr-FR" dirty="0"/>
              <a:t> in the Main </a:t>
            </a:r>
            <a:r>
              <a:rPr lang="fr-FR" dirty="0" err="1"/>
              <a:t>Injector</a:t>
            </a:r>
            <a:r>
              <a:rPr lang="fr-FR" dirty="0"/>
              <a:t> at </a:t>
            </a:r>
            <a:r>
              <a:rPr lang="fr-FR" dirty="0" err="1"/>
              <a:t>Fermilab</a:t>
            </a:r>
            <a:r>
              <a:rPr lang="fr-FR" dirty="0"/>
              <a:t> 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79279-3F7B-4CD8-B799-94AEE457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09C99B-3C42-43BE-9732-B925A6808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9295"/>
            <a:ext cx="8669263" cy="473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33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92A6D-0F4D-4341-A537-B6945FADB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Corrosion</a:t>
            </a:r>
          </a:p>
        </p:txBody>
      </p:sp>
      <p:pic>
        <p:nvPicPr>
          <p:cNvPr id="23" name="Content Placeholder 22" descr="rgaApp - [rga1_Mar_27_2018_08-17-09_AM]">
            <a:extLst>
              <a:ext uri="{FF2B5EF4-FFF2-40B4-BE49-F238E27FC236}">
                <a16:creationId xmlns:a16="http://schemas.microsoft.com/office/drawing/2014/main" id="{7A6C3FC0-471C-4B9C-8E38-CB921D465A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171720"/>
            <a:ext cx="8672513" cy="473046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25118-935E-4147-B14E-5FA00FB7B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DABB0-9265-4CEE-9CF8-0279622C45FD}" type="datetime1">
              <a:rPr lang="en-US" altLang="en-US" smtClean="0"/>
              <a:t>7/22/2019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03C26-7C0E-4E20-B285-7AF36C6E9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Kevin Duel | 200 AMU Scans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79279-3F7B-4CD8-B799-94AEE457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78030D-7A11-4794-877D-9BDFCA02EE3B}"/>
              </a:ext>
            </a:extLst>
          </p:cNvPr>
          <p:cNvSpPr txBox="1"/>
          <p:nvPr/>
        </p:nvSpPr>
        <p:spPr>
          <a:xfrm>
            <a:off x="3245469" y="2898261"/>
            <a:ext cx="44114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dirty="0"/>
              <a:t>69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0B40389-E038-4B62-9426-987FD0DF30BF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3466042" y="3267593"/>
            <a:ext cx="90890" cy="5074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015ED8D-BD85-400D-A1E3-572EEB88788E}"/>
              </a:ext>
            </a:extLst>
          </p:cNvPr>
          <p:cNvSpPr txBox="1"/>
          <p:nvPr/>
        </p:nvSpPr>
        <p:spPr>
          <a:xfrm>
            <a:off x="4324175" y="2898261"/>
            <a:ext cx="56938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dirty="0"/>
              <a:t>100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5EE168D-9245-4054-967D-84CE82EC1E3E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4608869" y="3267593"/>
            <a:ext cx="62528" cy="12876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A8061F0-60EF-4B06-92E7-08ED608E45DA}"/>
              </a:ext>
            </a:extLst>
          </p:cNvPr>
          <p:cNvSpPr txBox="1"/>
          <p:nvPr/>
        </p:nvSpPr>
        <p:spPr>
          <a:xfrm>
            <a:off x="4921539" y="2898261"/>
            <a:ext cx="55226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dirty="0"/>
              <a:t>119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82060A-D3E0-492F-B2BC-A133E76D93DF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5197673" y="3267593"/>
            <a:ext cx="144098" cy="11701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3F229CC-FABD-4B41-928C-59CEABD09109}"/>
              </a:ext>
            </a:extLst>
          </p:cNvPr>
          <p:cNvSpPr txBox="1"/>
          <p:nvPr/>
        </p:nvSpPr>
        <p:spPr>
          <a:xfrm>
            <a:off x="5501783" y="2898261"/>
            <a:ext cx="56938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dirty="0"/>
              <a:t>131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DFF1D5-7F7F-49D7-9780-33EC05EF2910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5786477" y="3267593"/>
            <a:ext cx="0" cy="11701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9133587-9184-432C-8613-5F7948B2F9D5}"/>
              </a:ext>
            </a:extLst>
          </p:cNvPr>
          <p:cNvSpPr txBox="1"/>
          <p:nvPr/>
        </p:nvSpPr>
        <p:spPr>
          <a:xfrm>
            <a:off x="6180138" y="2898261"/>
            <a:ext cx="6591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dirty="0"/>
              <a:t>150*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1E5D218-BB74-4A64-99EB-AF36148EFC6C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6509716" y="3267593"/>
            <a:ext cx="0" cy="12876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EBBF3CF-9223-4A06-AA3D-9757CF7E29BE}"/>
              </a:ext>
            </a:extLst>
          </p:cNvPr>
          <p:cNvSpPr txBox="1"/>
          <p:nvPr/>
        </p:nvSpPr>
        <p:spPr>
          <a:xfrm>
            <a:off x="343949" y="5909908"/>
            <a:ext cx="3822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*RGA error beyond 142 AMU</a:t>
            </a:r>
          </a:p>
        </p:txBody>
      </p:sp>
    </p:spTree>
    <p:extLst>
      <p:ext uri="{BB962C8B-B14F-4D97-AF65-F5344CB8AC3E}">
        <p14:creationId xmlns:p14="http://schemas.microsoft.com/office/powerpoint/2010/main" val="1051216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A7C14-9DB8-4171-9733-18C379F03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Corrosion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A33DB-5AC4-4584-81E4-9C4F85CDC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309C-9A50-410D-A7DD-92364418F43F}" type="datetime1">
              <a:rPr lang="en-US" altLang="en-US" smtClean="0"/>
              <a:t>7/22/2019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D601B-FFF6-40C7-BBB8-DE5ECAF1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Denton Morris | Broken Wires in the Main Injector at Fermilab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FA22-4250-4092-81ED-95B8E322E5D1}"/>
              </a:ext>
            </a:extLst>
          </p:cNvPr>
          <p:cNvSpPr txBox="1"/>
          <p:nvPr/>
        </p:nvSpPr>
        <p:spPr>
          <a:xfrm>
            <a:off x="228600" y="1771049"/>
            <a:ext cx="875297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4040"/>
                </a:solidFill>
              </a:rPr>
              <a:t>RGA scans show unusual peaks,</a:t>
            </a:r>
          </a:p>
          <a:p>
            <a:r>
              <a:rPr lang="en-US" dirty="0">
                <a:solidFill>
                  <a:srgbClr val="404040"/>
                </a:solidFill>
              </a:rPr>
              <a:t>often separated by 12 and 19 </a:t>
            </a:r>
            <a:r>
              <a:rPr lang="en-US" dirty="0" err="1">
                <a:solidFill>
                  <a:srgbClr val="404040"/>
                </a:solidFill>
              </a:rPr>
              <a:t>a.u</a:t>
            </a:r>
            <a:r>
              <a:rPr lang="en-US" dirty="0">
                <a:solidFill>
                  <a:srgbClr val="404040"/>
                </a:solidFill>
              </a:rPr>
              <a:t>. ???</a:t>
            </a:r>
          </a:p>
          <a:p>
            <a:endParaRPr lang="en-US" dirty="0">
              <a:solidFill>
                <a:srgbClr val="404040"/>
              </a:solidFill>
            </a:endParaRPr>
          </a:p>
          <a:p>
            <a:r>
              <a:rPr lang="en-US" dirty="0">
                <a:solidFill>
                  <a:srgbClr val="404040"/>
                </a:solidFill>
              </a:rPr>
              <a:t>Fluorine and Carbon.</a:t>
            </a:r>
          </a:p>
          <a:p>
            <a:endParaRPr lang="en-US" dirty="0">
              <a:solidFill>
                <a:srgbClr val="404040"/>
              </a:solidFill>
            </a:endParaRPr>
          </a:p>
          <a:p>
            <a:r>
              <a:rPr lang="en-US" dirty="0">
                <a:solidFill>
                  <a:srgbClr val="404040"/>
                </a:solidFill>
              </a:rPr>
              <a:t>How does Fluorine get in our vacuum?</a:t>
            </a:r>
          </a:p>
          <a:p>
            <a:r>
              <a:rPr lang="en-US" dirty="0">
                <a:solidFill>
                  <a:srgbClr val="404040"/>
                </a:solidFill>
              </a:rPr>
              <a:t>	</a:t>
            </a:r>
            <a:r>
              <a:rPr lang="en-US" dirty="0" err="1">
                <a:solidFill>
                  <a:srgbClr val="404040"/>
                </a:solidFill>
              </a:rPr>
              <a:t>Fluorinert</a:t>
            </a:r>
            <a:r>
              <a:rPr lang="en-US" dirty="0">
                <a:solidFill>
                  <a:srgbClr val="404040"/>
                </a:solidFill>
              </a:rPr>
              <a:t> 40, </a:t>
            </a:r>
            <a:r>
              <a:rPr lang="en-US" dirty="0" err="1">
                <a:solidFill>
                  <a:srgbClr val="404040"/>
                </a:solidFill>
              </a:rPr>
              <a:t>Fluorinert</a:t>
            </a:r>
            <a:r>
              <a:rPr lang="en-US" dirty="0">
                <a:solidFill>
                  <a:srgbClr val="404040"/>
                </a:solidFill>
              </a:rPr>
              <a:t> 77, </a:t>
            </a:r>
            <a:r>
              <a:rPr lang="en-US" dirty="0" err="1">
                <a:solidFill>
                  <a:srgbClr val="404040"/>
                </a:solidFill>
              </a:rPr>
              <a:t>Fluorinert</a:t>
            </a:r>
            <a:r>
              <a:rPr lang="en-US" dirty="0">
                <a:solidFill>
                  <a:srgbClr val="404040"/>
                </a:solidFill>
              </a:rPr>
              <a:t> 770…</a:t>
            </a:r>
          </a:p>
          <a:p>
            <a:r>
              <a:rPr lang="en-US" dirty="0">
                <a:solidFill>
                  <a:srgbClr val="404040"/>
                </a:solidFill>
              </a:rPr>
              <a:t>	These are commonly used for cooling and electrical insulation.</a:t>
            </a:r>
          </a:p>
          <a:p>
            <a:r>
              <a:rPr lang="en-US" dirty="0">
                <a:solidFill>
                  <a:srgbClr val="404040"/>
                </a:solidFill>
              </a:rPr>
              <a:t>	We use </a:t>
            </a:r>
            <a:r>
              <a:rPr lang="en-US" dirty="0" err="1">
                <a:solidFill>
                  <a:srgbClr val="404040"/>
                </a:solidFill>
              </a:rPr>
              <a:t>Fluorinert</a:t>
            </a:r>
            <a:r>
              <a:rPr lang="en-US" dirty="0">
                <a:solidFill>
                  <a:srgbClr val="404040"/>
                </a:solidFill>
              </a:rPr>
              <a:t> to cool our fast kicker magnets in the tunnel.</a:t>
            </a:r>
          </a:p>
          <a:p>
            <a:r>
              <a:rPr lang="en-US" dirty="0">
                <a:solidFill>
                  <a:srgbClr val="404040"/>
                </a:solidFill>
              </a:rPr>
              <a:t>	One pair of those magnet are located 1 m upstream of our septa.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5C69CD-F49F-4A78-AE4D-6F5263332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373" y="944419"/>
            <a:ext cx="3811604" cy="240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81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A7C14-9DB8-4171-9733-18C379F03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A33DB-5AC4-4584-81E4-9C4F85CDC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309C-9A50-410D-A7DD-92364418F43F}" type="datetime1">
              <a:rPr lang="en-US" altLang="en-US" smtClean="0"/>
              <a:t>7/22/2019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D601B-FFF6-40C7-BBB8-DE5ECAF1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Denton Morris | Broken Wires in the Main Injector at Fermilab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5CC066-6B2D-4760-B081-9FE927494DCA}"/>
              </a:ext>
            </a:extLst>
          </p:cNvPr>
          <p:cNvSpPr txBox="1"/>
          <p:nvPr/>
        </p:nvSpPr>
        <p:spPr>
          <a:xfrm>
            <a:off x="308008" y="1251284"/>
            <a:ext cx="841743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4040"/>
                </a:solidFill>
              </a:rPr>
              <a:t>We removed the kickers in close proximity to the septa that use </a:t>
            </a:r>
          </a:p>
          <a:p>
            <a:r>
              <a:rPr lang="en-US" dirty="0" err="1">
                <a:solidFill>
                  <a:srgbClr val="404040"/>
                </a:solidFill>
              </a:rPr>
              <a:t>Fluorinert</a:t>
            </a:r>
            <a:r>
              <a:rPr lang="en-US" dirty="0">
                <a:solidFill>
                  <a:srgbClr val="404040"/>
                </a:solidFill>
              </a:rPr>
              <a:t> and baked the local components to remove any traces </a:t>
            </a:r>
          </a:p>
          <a:p>
            <a:r>
              <a:rPr lang="en-US" dirty="0">
                <a:solidFill>
                  <a:srgbClr val="404040"/>
                </a:solidFill>
              </a:rPr>
              <a:t>from the septa systems.  We also installed an additional RGA near</a:t>
            </a:r>
          </a:p>
          <a:p>
            <a:r>
              <a:rPr lang="en-US" dirty="0">
                <a:solidFill>
                  <a:srgbClr val="404040"/>
                </a:solidFill>
              </a:rPr>
              <a:t>other kickers at a different location, to monitor for </a:t>
            </a:r>
            <a:r>
              <a:rPr lang="en-US" dirty="0" err="1">
                <a:solidFill>
                  <a:srgbClr val="404040"/>
                </a:solidFill>
              </a:rPr>
              <a:t>Fluorinert</a:t>
            </a:r>
            <a:r>
              <a:rPr lang="en-US" dirty="0">
                <a:solidFill>
                  <a:srgbClr val="404040"/>
                </a:solidFill>
              </a:rPr>
              <a:t>.</a:t>
            </a:r>
          </a:p>
          <a:p>
            <a:endParaRPr lang="en-US" dirty="0">
              <a:solidFill>
                <a:srgbClr val="404040"/>
              </a:solidFill>
            </a:endParaRPr>
          </a:p>
          <a:p>
            <a:r>
              <a:rPr lang="en-US" dirty="0">
                <a:solidFill>
                  <a:srgbClr val="404040"/>
                </a:solidFill>
              </a:rPr>
              <a:t>Even though leak checks of the removed kickers showed no leaks, </a:t>
            </a:r>
          </a:p>
          <a:p>
            <a:r>
              <a:rPr lang="en-US" dirty="0">
                <a:solidFill>
                  <a:srgbClr val="404040"/>
                </a:solidFill>
              </a:rPr>
              <a:t>the RGA measurements showed no more traces of Fluorine.</a:t>
            </a:r>
          </a:p>
          <a:p>
            <a:endParaRPr lang="en-US" dirty="0">
              <a:solidFill>
                <a:srgbClr val="404040"/>
              </a:solidFill>
            </a:endParaRPr>
          </a:p>
          <a:p>
            <a:r>
              <a:rPr lang="en-US" dirty="0">
                <a:solidFill>
                  <a:srgbClr val="404040"/>
                </a:solidFill>
              </a:rPr>
              <a:t>We have had no shorted wires in over one year, even with the </a:t>
            </a:r>
          </a:p>
          <a:p>
            <a:r>
              <a:rPr lang="en-US" dirty="0">
                <a:solidFill>
                  <a:srgbClr val="404040"/>
                </a:solidFill>
              </a:rPr>
              <a:t>machine beam intensity increasing.</a:t>
            </a:r>
          </a:p>
          <a:p>
            <a:endParaRPr lang="en-US" dirty="0">
              <a:solidFill>
                <a:srgbClr val="404040"/>
              </a:solidFill>
            </a:endParaRPr>
          </a:p>
          <a:p>
            <a:r>
              <a:rPr lang="en-US" dirty="0">
                <a:solidFill>
                  <a:srgbClr val="404040"/>
                </a:solidFill>
              </a:rPr>
              <a:t>Silver lining…</a:t>
            </a:r>
          </a:p>
        </p:txBody>
      </p:sp>
    </p:spTree>
    <p:extLst>
      <p:ext uri="{BB962C8B-B14F-4D97-AF65-F5344CB8AC3E}">
        <p14:creationId xmlns:p14="http://schemas.microsoft.com/office/powerpoint/2010/main" val="2704047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73433-6583-4BF8-99CB-9BCC7EDA6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C5062-40F9-4C54-B60B-23FBFBAC6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have zero data points since removing the </a:t>
            </a:r>
            <a:r>
              <a:rPr lang="en-US" dirty="0" err="1"/>
              <a:t>Fluorinert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Good enough for me!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are still working to understand the nature of the wire failures and the wire damage we’ve observed.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the process of relearning how to build spare septa.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BE957-AEAD-46BF-9169-7C4E1D58B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309C-9A50-410D-A7DD-92364418F43F}" type="datetime1">
              <a:rPr lang="en-US" altLang="en-US" smtClean="0"/>
              <a:t>7/22/2019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5DD5A-D544-4A48-AEAE-3C320224A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Denton Morris | Broken Wires in the Main Injector at Fermilab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621344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6D5ED-B9B5-42B9-A011-C97456C28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746CA-6039-436F-ABD8-2F0B747B1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35066"/>
            <a:ext cx="8672513" cy="5465734"/>
          </a:xfrm>
        </p:spPr>
        <p:txBody>
          <a:bodyPr/>
          <a:lstStyle/>
          <a:p>
            <a:r>
              <a:rPr lang="en-US" dirty="0"/>
              <a:t>Documentation and archiving knowledge is useful</a:t>
            </a:r>
          </a:p>
          <a:p>
            <a:pPr lvl="1"/>
            <a:r>
              <a:rPr lang="en-US" sz="2000" dirty="0"/>
              <a:t>We had no information regarding the manufacturing process used during production of the Tungsten-Rhenium wire and did not know what it’s tensile strength was.</a:t>
            </a:r>
          </a:p>
          <a:p>
            <a:pPr lvl="1"/>
            <a:r>
              <a:rPr lang="en-US" sz="2000" dirty="0"/>
              <a:t>Intermittent failures need to be tracked to better understand possible cause and effect issues</a:t>
            </a:r>
            <a:r>
              <a:rPr lang="en-US" dirty="0"/>
              <a:t>.</a:t>
            </a:r>
          </a:p>
          <a:p>
            <a:r>
              <a:rPr lang="en-US" dirty="0"/>
              <a:t>Push for long term maintenance plans regardless of costs and resource requirements</a:t>
            </a:r>
          </a:p>
          <a:p>
            <a:pPr lvl="1"/>
            <a:r>
              <a:rPr lang="en-US" sz="2000" dirty="0"/>
              <a:t>Then you can blame management</a:t>
            </a:r>
            <a:r>
              <a:rPr lang="en-US" dirty="0"/>
              <a:t>.</a:t>
            </a:r>
          </a:p>
          <a:p>
            <a:r>
              <a:rPr lang="en-US" dirty="0"/>
              <a:t>Anecdotal information can be very important</a:t>
            </a:r>
          </a:p>
          <a:p>
            <a:pPr lvl="1"/>
            <a:r>
              <a:rPr lang="en-US" sz="2000" dirty="0"/>
              <a:t>A technician commented that during the first septa repair he polished the re-entrant cones on the cathode because they had areas  of corrosion on the aluminum surface.</a:t>
            </a:r>
            <a:r>
              <a:rPr lang="en-US" sz="1800" dirty="0"/>
              <a:t> </a:t>
            </a:r>
          </a:p>
          <a:p>
            <a:r>
              <a:rPr lang="en-US" dirty="0"/>
              <a:t>Information Transfer – Employees don’t </a:t>
            </a:r>
            <a:r>
              <a:rPr lang="en-US"/>
              <a:t>last forever</a:t>
            </a:r>
            <a:endParaRPr lang="en-US" dirty="0"/>
          </a:p>
          <a:p>
            <a:pPr marL="914400" lvl="2" indent="0">
              <a:buNone/>
            </a:pPr>
            <a:r>
              <a:rPr lang="en-US" dirty="0"/>
              <a:t>				</a:t>
            </a:r>
          </a:p>
          <a:p>
            <a:pPr marL="914400" lvl="2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867FF-3C19-42D0-A10A-807DA1404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309C-9A50-410D-A7DD-92364418F43F}" type="datetime1">
              <a:rPr lang="en-US" altLang="en-US" smtClean="0"/>
              <a:t>7/22/2019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002C9-1047-474F-B57B-4BD876147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Denton Morris | Broken Wires in the Main Injector at Fermilab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223916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E7CF8-8D37-4834-A29C-C92FF6522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Broken Septa Wires in the Main Injector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A4BB6-EE64-411A-8691-F8AD049EF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309C-9A50-410D-A7DD-92364418F43F}" type="datetime1">
              <a:rPr lang="en-US" altLang="en-US" smtClean="0"/>
              <a:t>7/22/2019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AA1B8-FEB6-44F7-9B56-7ECEE5B72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Denton Morris | Broken Wires in the Main Injector at Fermilab</a:t>
            </a:r>
            <a:endParaRPr lang="en-US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410BAF-AE1C-4DD4-88F2-BDE470435698}"/>
              </a:ext>
            </a:extLst>
          </p:cNvPr>
          <p:cNvSpPr txBox="1"/>
          <p:nvPr/>
        </p:nvSpPr>
        <p:spPr>
          <a:xfrm>
            <a:off x="336609" y="1155032"/>
            <a:ext cx="1915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NSFW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7A4CBF-0FE0-4412-A2D6-BA96CDB97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145" y="1155032"/>
            <a:ext cx="3737172" cy="49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35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Septa Tank Configuration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43C43EF-97ED-4795-8588-E15D1DE80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440" y="1109632"/>
            <a:ext cx="8253119" cy="4638735"/>
          </a:xfrm>
          <a:prstGeom prst="rect">
            <a:avLst/>
          </a:prstGeom>
        </p:spPr>
      </p:pic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Denton Morris | Broken Wires in the Main Injector at Fermilab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AD35F-70B9-409B-94D4-5C2757A54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E335-35B4-4D4D-BFD4-BA0007C8A76A}" type="datetime1">
              <a:rPr lang="en-US" altLang="en-US" smtClean="0"/>
              <a:t>7/22/2019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973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0B302-C7FA-4BDB-8A81-CBBF8A8C8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Fermilab Main Injection </a:t>
            </a:r>
            <a:r>
              <a:rPr lang="en-US" dirty="0" err="1"/>
              <a:t>Exraction</a:t>
            </a:r>
            <a:r>
              <a:rPr lang="en-US" dirty="0"/>
              <a:t> Septa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1C093-0DC1-423E-9C61-58AD09B11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0757E-3143-40B5-B0DB-BCE821DC4CA3}" type="datetime1">
              <a:rPr lang="en-US" altLang="en-US" smtClean="0"/>
              <a:t>7/22/2019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F3D0C-A654-4F86-89E5-F04A54DBB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D. Morris |</a:t>
            </a:r>
            <a:r>
              <a:rPr lang="en-US" altLang="en-US" dirty="0">
                <a:latin typeface="Helvetica" panose="020B0604020202020204" pitchFamily="34" charset="0"/>
                <a:ea typeface="MS PGothic" panose="020B0600070205080204" pitchFamily="34" charset="-128"/>
              </a:rPr>
              <a:t> Broken Wires in the Main Injector at Fermilab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66414-BC80-4A02-AC5A-783D7418D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A62B1A-054A-4E8F-999C-B5364439E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1054"/>
            <a:ext cx="9144000" cy="22981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DEC0E4-30B2-4432-AE64-80A543056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821" y="1101257"/>
            <a:ext cx="3950179" cy="30018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787228-B56F-493F-9C5E-9BF4EF2CC3E5}"/>
              </a:ext>
            </a:extLst>
          </p:cNvPr>
          <p:cNvSpPr txBox="1"/>
          <p:nvPr/>
        </p:nvSpPr>
        <p:spPr>
          <a:xfrm>
            <a:off x="369870" y="1101257"/>
            <a:ext cx="491378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4040"/>
                </a:solidFill>
              </a:rPr>
              <a:t>Extraction Septa:</a:t>
            </a:r>
          </a:p>
          <a:p>
            <a:r>
              <a:rPr lang="en-US" dirty="0">
                <a:solidFill>
                  <a:srgbClr val="404040"/>
                </a:solidFill>
              </a:rPr>
              <a:t>	</a:t>
            </a:r>
            <a:r>
              <a:rPr lang="en-US" sz="1800" dirty="0">
                <a:solidFill>
                  <a:srgbClr val="404040"/>
                </a:solidFill>
              </a:rPr>
              <a:t>Two 3m tanks</a:t>
            </a:r>
          </a:p>
          <a:p>
            <a:r>
              <a:rPr lang="en-US" sz="1800" dirty="0">
                <a:solidFill>
                  <a:srgbClr val="404040"/>
                </a:solidFill>
              </a:rPr>
              <a:t>	Wire plane is 0.1 mm Tungsten-Rhenium wire</a:t>
            </a:r>
          </a:p>
          <a:p>
            <a:r>
              <a:rPr lang="en-US" sz="1800" dirty="0">
                <a:solidFill>
                  <a:srgbClr val="404040"/>
                </a:solidFill>
              </a:rPr>
              <a:t>	Installed under 300 grams tension</a:t>
            </a:r>
          </a:p>
          <a:p>
            <a:r>
              <a:rPr lang="en-US" sz="1800" dirty="0">
                <a:solidFill>
                  <a:srgbClr val="404040"/>
                </a:solidFill>
              </a:rPr>
              <a:t>	1440 wires per tank spaced 2.5 mm apart</a:t>
            </a:r>
          </a:p>
          <a:p>
            <a:r>
              <a:rPr lang="en-US" sz="1800" dirty="0">
                <a:solidFill>
                  <a:srgbClr val="404040"/>
                </a:solidFill>
              </a:rPr>
              <a:t>	Cathode runs -100 </a:t>
            </a:r>
            <a:r>
              <a:rPr lang="en-US" sz="1800" dirty="0" err="1">
                <a:solidFill>
                  <a:srgbClr val="404040"/>
                </a:solidFill>
              </a:rPr>
              <a:t>Kvolts</a:t>
            </a:r>
            <a:endParaRPr lang="en-US" sz="1800" dirty="0">
              <a:solidFill>
                <a:srgbClr val="404040"/>
              </a:solidFill>
            </a:endParaRPr>
          </a:p>
          <a:p>
            <a:r>
              <a:rPr lang="en-US" sz="1800" dirty="0">
                <a:solidFill>
                  <a:srgbClr val="404040"/>
                </a:solidFill>
              </a:rPr>
              <a:t>	Wire plane to cathode = 14 mm</a:t>
            </a:r>
          </a:p>
        </p:txBody>
      </p:sp>
    </p:spTree>
    <p:extLst>
      <p:ext uri="{BB962C8B-B14F-4D97-AF65-F5344CB8AC3E}">
        <p14:creationId xmlns:p14="http://schemas.microsoft.com/office/powerpoint/2010/main" val="2091186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738EC-79BB-4D21-B42C-D724DEDF7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(First)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BCE91-8758-4E89-897E-E7206931F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11 December 2013</a:t>
            </a:r>
          </a:p>
          <a:p>
            <a:pPr marL="0" indent="0">
              <a:buNone/>
            </a:pPr>
            <a:r>
              <a:rPr lang="en-US" dirty="0"/>
              <a:t>	First broken wire that shorted to the cathode in 14 years</a:t>
            </a:r>
          </a:p>
          <a:p>
            <a:pPr marL="0" indent="0">
              <a:buNone/>
            </a:pPr>
            <a:r>
              <a:rPr lang="en-US" dirty="0"/>
              <a:t>		Removed the wire (upstream wire, upstream tank)</a:t>
            </a:r>
          </a:p>
          <a:p>
            <a:pPr marL="0" indent="0">
              <a:buNone/>
            </a:pPr>
            <a:r>
              <a:rPr lang="en-US" dirty="0"/>
              <a:t>		Noticed a few other wires had broken, but retracted 				properly</a:t>
            </a:r>
          </a:p>
          <a:p>
            <a:pPr marL="0" indent="0">
              <a:buNone/>
            </a:pPr>
            <a:r>
              <a:rPr lang="en-US" dirty="0"/>
              <a:t>Early 2015</a:t>
            </a:r>
          </a:p>
          <a:p>
            <a:pPr marL="0" indent="0">
              <a:buNone/>
            </a:pPr>
            <a:r>
              <a:rPr lang="en-US" dirty="0"/>
              <a:t>	Same situation</a:t>
            </a:r>
          </a:p>
          <a:p>
            <a:pPr marL="0" indent="0">
              <a:buNone/>
            </a:pPr>
            <a:r>
              <a:rPr lang="en-US" dirty="0"/>
              <a:t>		Removed the wire</a:t>
            </a:r>
          </a:p>
          <a:p>
            <a:pPr marL="0" indent="0">
              <a:buNone/>
            </a:pPr>
            <a:r>
              <a:rPr lang="en-US" dirty="0"/>
              <a:t>		Noticed a few other wires had broken, but retracted 				properly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C86D1-DE6A-4EA8-A8C7-2CDFDA824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309C-9A50-410D-A7DD-92364418F43F}" type="datetime1">
              <a:rPr lang="en-US" altLang="en-US" smtClean="0"/>
              <a:t>7/22/2019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9E688-6E6E-41D5-A0C5-28CEF4D20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Denton Morris | Broken Wires in the Main Injector at Fermilab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390217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25A27-231D-4F15-BEC3-E1204EA2C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E1709-B61B-4599-95B8-268110CEE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few months later the third call.  Is it time to worry?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A6417-9806-492B-AF8A-1E8C96D5D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309C-9A50-410D-A7DD-92364418F43F}" type="datetime1">
              <a:rPr lang="en-US" altLang="en-US" smtClean="0"/>
              <a:t>7/22/2019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BCEBF-89A3-4574-B306-47A94843F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Denton Morris | Broken Wires in the Main Injector at Fermilab</a:t>
            </a:r>
            <a:endParaRPr lang="en-US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C73576-0413-47E7-8622-3A21866E0C17}"/>
              </a:ext>
            </a:extLst>
          </p:cNvPr>
          <p:cNvSpPr txBox="1"/>
          <p:nvPr/>
        </p:nvSpPr>
        <p:spPr>
          <a:xfrm>
            <a:off x="878938" y="1690648"/>
            <a:ext cx="80023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4040"/>
                </a:solidFill>
              </a:rPr>
              <a:t>State of our spares:</a:t>
            </a:r>
          </a:p>
          <a:p>
            <a:r>
              <a:rPr lang="en-US" dirty="0">
                <a:solidFill>
                  <a:srgbClr val="404040"/>
                </a:solidFill>
              </a:rPr>
              <a:t>	One 0.1 mm spare (in storage for 20+ years)</a:t>
            </a:r>
          </a:p>
          <a:p>
            <a:r>
              <a:rPr lang="en-US" dirty="0">
                <a:solidFill>
                  <a:srgbClr val="404040"/>
                </a:solidFill>
              </a:rPr>
              <a:t>	Two 0.05 mm spares that have never been tried with beam</a:t>
            </a:r>
          </a:p>
        </p:txBody>
      </p:sp>
    </p:spTree>
    <p:extLst>
      <p:ext uri="{BB962C8B-B14F-4D97-AF65-F5344CB8AC3E}">
        <p14:creationId xmlns:p14="http://schemas.microsoft.com/office/powerpoint/2010/main" val="715983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B820-CA2C-472E-9CB3-E4041B024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Inspection Of A Wire From The First Failure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EBDD4C4-7C5A-4E02-98E2-BDF198693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0336" y="1174951"/>
            <a:ext cx="7363327" cy="490888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53ED5-926F-4982-A582-1CF9B1B50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309C-9A50-410D-A7DD-92364418F43F}" type="datetime1">
              <a:rPr lang="en-US" altLang="en-US" smtClean="0"/>
              <a:t>7/22/2019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AFF9B-D39C-4338-BA0B-D4E98B69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Denton Morris | Broken Wires in the Main Injector at Fermilab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290027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C1D7-B814-4792-B3F2-97B977B0E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Broken Wire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1111AA-7642-4233-B57C-CB9E6B18FF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5478" y="1198877"/>
            <a:ext cx="6153043" cy="461478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FD70D-BAB5-4741-88AE-0BFD826F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309C-9A50-410D-A7DD-92364418F43F}" type="datetime1">
              <a:rPr lang="en-US" altLang="en-US" smtClean="0"/>
              <a:t>7/22/2019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7B4DB-5B84-43C0-B6F4-309787728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Denton Morris | Broken Wires in the Main Injector at Fermilab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140990067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325</TotalTime>
  <Words>854</Words>
  <Application>Microsoft Office PowerPoint</Application>
  <PresentationFormat>On-screen Show (4:3)</PresentationFormat>
  <Paragraphs>199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MS PGothic</vt:lpstr>
      <vt:lpstr>MS PGothic</vt:lpstr>
      <vt:lpstr>Arial</vt:lpstr>
      <vt:lpstr>Calibri</vt:lpstr>
      <vt:lpstr>Geneva</vt:lpstr>
      <vt:lpstr>Helvetica</vt:lpstr>
      <vt:lpstr>FNAL_TemplateMac_060514</vt:lpstr>
      <vt:lpstr>Fermilab: Footer Only</vt:lpstr>
      <vt:lpstr>Broken Wires in the Main Injector at Fermilab</vt:lpstr>
      <vt:lpstr>Electro-Static Septa’s Worst Nightmare?</vt:lpstr>
      <vt:lpstr>Broken Septa Wires in the Main Injector </vt:lpstr>
      <vt:lpstr>Septa Tank Configuration</vt:lpstr>
      <vt:lpstr>Fermilab Main Injection Exraction Septa</vt:lpstr>
      <vt:lpstr>The (First) Call</vt:lpstr>
      <vt:lpstr>More Calls</vt:lpstr>
      <vt:lpstr>Inspection Of A Wire From The First Failure</vt:lpstr>
      <vt:lpstr>Broken Wire</vt:lpstr>
      <vt:lpstr>PowerPoint Presentation</vt:lpstr>
      <vt:lpstr>Broken Wires in the Main Injector Septa</vt:lpstr>
      <vt:lpstr>Causes?</vt:lpstr>
      <vt:lpstr>Tensile Strength</vt:lpstr>
      <vt:lpstr>PowerPoint Presentation</vt:lpstr>
      <vt:lpstr>PowerPoint Presentation</vt:lpstr>
      <vt:lpstr>PowerPoint Presentation</vt:lpstr>
      <vt:lpstr>Running Conditions</vt:lpstr>
      <vt:lpstr>Running Conditions</vt:lpstr>
      <vt:lpstr>Resonant Affects in Septa Tanks?</vt:lpstr>
      <vt:lpstr>Corrosion</vt:lpstr>
      <vt:lpstr>Corrosion</vt:lpstr>
      <vt:lpstr>Corrosion Results</vt:lpstr>
      <vt:lpstr>Solution?</vt:lpstr>
      <vt:lpstr>Conclusions?</vt:lpstr>
      <vt:lpstr>Lessons Learned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Broken Wires in the Main Injector at Fermilab</dc:title>
  <dc:creator>Denton Morris</dc:creator>
  <cp:lastModifiedBy>Denton K Morris</cp:lastModifiedBy>
  <cp:revision>25</cp:revision>
  <cp:lastPrinted>2014-01-20T19:40:21Z</cp:lastPrinted>
  <dcterms:created xsi:type="dcterms:W3CDTF">2019-07-15T19:58:33Z</dcterms:created>
  <dcterms:modified xsi:type="dcterms:W3CDTF">2019-07-22T23:18:22Z</dcterms:modified>
</cp:coreProperties>
</file>