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72" r:id="rId6"/>
    <p:sldMasterId id="2147483684" r:id="rId7"/>
  </p:sldMasterIdLst>
  <p:sldIdLst>
    <p:sldId id="1048" r:id="rId8"/>
    <p:sldId id="304" r:id="rId9"/>
    <p:sldId id="261" r:id="rId10"/>
    <p:sldId id="1049" r:id="rId11"/>
    <p:sldId id="314" r:id="rId12"/>
    <p:sldId id="258" r:id="rId13"/>
    <p:sldId id="260" r:id="rId14"/>
    <p:sldId id="1045" r:id="rId15"/>
    <p:sldId id="1046" r:id="rId16"/>
    <p:sldId id="1047" r:id="rId17"/>
    <p:sldId id="104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81D9AA-F86E-424A-8738-E2A3C2DB1F42}" v="10" dt="2019-07-24T15:37:53.1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7" autoAdjust="0"/>
    <p:restoredTop sz="94660"/>
  </p:normalViewPr>
  <p:slideViewPr>
    <p:cSldViewPr snapToGrid="0" showGuides="1">
      <p:cViewPr varScale="1">
        <p:scale>
          <a:sx n="70" d="100"/>
          <a:sy n="70" d="100"/>
        </p:scale>
        <p:origin x="86" y="4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8.xml"/><Relationship Id="rId23" Type="http://schemas.microsoft.com/office/2016/11/relationships/changesInfo" Target="changesInfos/changesInfo1.xml"/><Relationship Id="rId10"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ladimir P Nagaslaev" userId="a2218f54-588d-41db-bb1e-958d784dee02" providerId="ADAL" clId="{FB81D9AA-F86E-424A-8738-E2A3C2DB1F42}"/>
    <pc:docChg chg="custSel addSld delSld modSld sldOrd">
      <pc:chgData name="Vladimir P Nagaslaev" userId="a2218f54-588d-41db-bb1e-958d784dee02" providerId="ADAL" clId="{FB81D9AA-F86E-424A-8738-E2A3C2DB1F42}" dt="2019-07-24T15:38:43.593" v="346" actId="1076"/>
      <pc:docMkLst>
        <pc:docMk/>
      </pc:docMkLst>
      <pc:sldChg chg="del">
        <pc:chgData name="Vladimir P Nagaslaev" userId="a2218f54-588d-41db-bb1e-958d784dee02" providerId="ADAL" clId="{FB81D9AA-F86E-424A-8738-E2A3C2DB1F42}" dt="2019-07-24T15:26:45.961" v="0" actId="2696"/>
        <pc:sldMkLst>
          <pc:docMk/>
          <pc:sldMk cId="3345657562" sldId="256"/>
        </pc:sldMkLst>
      </pc:sldChg>
      <pc:sldChg chg="del">
        <pc:chgData name="Vladimir P Nagaslaev" userId="a2218f54-588d-41db-bb1e-958d784dee02" providerId="ADAL" clId="{FB81D9AA-F86E-424A-8738-E2A3C2DB1F42}" dt="2019-07-24T15:31:34.712" v="285" actId="2696"/>
        <pc:sldMkLst>
          <pc:docMk/>
          <pc:sldMk cId="2804142847" sldId="257"/>
        </pc:sldMkLst>
      </pc:sldChg>
      <pc:sldChg chg="modSp del">
        <pc:chgData name="Vladimir P Nagaslaev" userId="a2218f54-588d-41db-bb1e-958d784dee02" providerId="ADAL" clId="{FB81D9AA-F86E-424A-8738-E2A3C2DB1F42}" dt="2019-07-24T15:38:30.962" v="345" actId="2696"/>
        <pc:sldMkLst>
          <pc:docMk/>
          <pc:sldMk cId="2333478537" sldId="259"/>
        </pc:sldMkLst>
        <pc:spChg chg="mod">
          <ac:chgData name="Vladimir P Nagaslaev" userId="a2218f54-588d-41db-bb1e-958d784dee02" providerId="ADAL" clId="{FB81D9AA-F86E-424A-8738-E2A3C2DB1F42}" dt="2019-07-24T15:37:26.152" v="341" actId="1582"/>
          <ac:spMkLst>
            <pc:docMk/>
            <pc:sldMk cId="2333478537" sldId="259"/>
            <ac:spMk id="4" creationId="{3BA9A051-2139-46FE-87C3-0A8C2174355B}"/>
          </ac:spMkLst>
        </pc:spChg>
      </pc:sldChg>
      <pc:sldChg chg="modSp">
        <pc:chgData name="Vladimir P Nagaslaev" userId="a2218f54-588d-41db-bb1e-958d784dee02" providerId="ADAL" clId="{FB81D9AA-F86E-424A-8738-E2A3C2DB1F42}" dt="2019-07-24T15:38:43.593" v="346" actId="1076"/>
        <pc:sldMkLst>
          <pc:docMk/>
          <pc:sldMk cId="1529487048" sldId="260"/>
        </pc:sldMkLst>
        <pc:spChg chg="mod">
          <ac:chgData name="Vladimir P Nagaslaev" userId="a2218f54-588d-41db-bb1e-958d784dee02" providerId="ADAL" clId="{FB81D9AA-F86E-424A-8738-E2A3C2DB1F42}" dt="2019-07-24T15:38:43.593" v="346" actId="1076"/>
          <ac:spMkLst>
            <pc:docMk/>
            <pc:sldMk cId="1529487048" sldId="260"/>
            <ac:spMk id="4" creationId="{3BA9A051-2139-46FE-87C3-0A8C2174355B}"/>
          </ac:spMkLst>
        </pc:spChg>
      </pc:sldChg>
      <pc:sldChg chg="ord">
        <pc:chgData name="Vladimir P Nagaslaev" userId="a2218f54-588d-41db-bb1e-958d784dee02" providerId="ADAL" clId="{FB81D9AA-F86E-424A-8738-E2A3C2DB1F42}" dt="2019-07-24T15:27:52.098" v="1"/>
        <pc:sldMkLst>
          <pc:docMk/>
          <pc:sldMk cId="1776494731" sldId="261"/>
        </pc:sldMkLst>
      </pc:sldChg>
      <pc:sldChg chg="addSp modSp ord">
        <pc:chgData name="Vladimir P Nagaslaev" userId="a2218f54-588d-41db-bb1e-958d784dee02" providerId="ADAL" clId="{FB81D9AA-F86E-424A-8738-E2A3C2DB1F42}" dt="2019-07-24T15:37:53.112" v="344" actId="207"/>
        <pc:sldMkLst>
          <pc:docMk/>
          <pc:sldMk cId="1984048626" sldId="314"/>
        </pc:sldMkLst>
        <pc:spChg chg="add mod">
          <ac:chgData name="Vladimir P Nagaslaev" userId="a2218f54-588d-41db-bb1e-958d784dee02" providerId="ADAL" clId="{FB81D9AA-F86E-424A-8738-E2A3C2DB1F42}" dt="2019-07-24T15:37:53.112" v="344" actId="207"/>
          <ac:spMkLst>
            <pc:docMk/>
            <pc:sldMk cId="1984048626" sldId="314"/>
            <ac:spMk id="12" creationId="{1A71B810-726E-41F5-A6CE-1BF9CC8D397F}"/>
          </ac:spMkLst>
        </pc:spChg>
      </pc:sldChg>
      <pc:sldChg chg="add del modTransition">
        <pc:chgData name="Vladimir P Nagaslaev" userId="a2218f54-588d-41db-bb1e-958d784dee02" providerId="ADAL" clId="{FB81D9AA-F86E-424A-8738-E2A3C2DB1F42}" dt="2019-07-24T15:36:04.780" v="336" actId="2696"/>
        <pc:sldMkLst>
          <pc:docMk/>
          <pc:sldMk cId="3267360442" sldId="608"/>
        </pc:sldMkLst>
      </pc:sldChg>
      <pc:sldChg chg="modSp ord">
        <pc:chgData name="Vladimir P Nagaslaev" userId="a2218f54-588d-41db-bb1e-958d784dee02" providerId="ADAL" clId="{FB81D9AA-F86E-424A-8738-E2A3C2DB1F42}" dt="2019-07-24T15:31:54.135" v="286"/>
        <pc:sldMkLst>
          <pc:docMk/>
          <pc:sldMk cId="2061132309" sldId="1048"/>
        </pc:sldMkLst>
        <pc:spChg chg="mod">
          <ac:chgData name="Vladimir P Nagaslaev" userId="a2218f54-588d-41db-bb1e-958d784dee02" providerId="ADAL" clId="{FB81D9AA-F86E-424A-8738-E2A3C2DB1F42}" dt="2019-07-24T15:31:11.455" v="284" actId="20577"/>
          <ac:spMkLst>
            <pc:docMk/>
            <pc:sldMk cId="2061132309" sldId="1048"/>
            <ac:spMk id="7" creationId="{D117A270-7205-4416-B2C8-A00A44D95FCC}"/>
          </ac:spMkLst>
        </pc:spChg>
      </pc:sldChg>
      <pc:sldChg chg="addSp delSp modSp add ord">
        <pc:chgData name="Vladimir P Nagaslaev" userId="a2218f54-588d-41db-bb1e-958d784dee02" providerId="ADAL" clId="{FB81D9AA-F86E-424A-8738-E2A3C2DB1F42}" dt="2019-07-24T15:35:08.210" v="335" actId="1076"/>
        <pc:sldMkLst>
          <pc:docMk/>
          <pc:sldMk cId="209008733" sldId="1049"/>
        </pc:sldMkLst>
        <pc:spChg chg="mod">
          <ac:chgData name="Vladimir P Nagaslaev" userId="a2218f54-588d-41db-bb1e-958d784dee02" providerId="ADAL" clId="{FB81D9AA-F86E-424A-8738-E2A3C2DB1F42}" dt="2019-07-24T15:35:02.946" v="334" actId="1076"/>
          <ac:spMkLst>
            <pc:docMk/>
            <pc:sldMk cId="209008733" sldId="1049"/>
            <ac:spMk id="2" creationId="{B1839A9C-9666-441C-B35D-AB6236E7A3AB}"/>
          </ac:spMkLst>
        </pc:spChg>
        <pc:spChg chg="del">
          <ac:chgData name="Vladimir P Nagaslaev" userId="a2218f54-588d-41db-bb1e-958d784dee02" providerId="ADAL" clId="{FB81D9AA-F86E-424A-8738-E2A3C2DB1F42}" dt="2019-07-24T15:33:15.973" v="330" actId="478"/>
          <ac:spMkLst>
            <pc:docMk/>
            <pc:sldMk cId="209008733" sldId="1049"/>
            <ac:spMk id="4" creationId="{3BA9A051-2139-46FE-87C3-0A8C2174355B}"/>
          </ac:spMkLst>
        </pc:spChg>
        <pc:spChg chg="add mod">
          <ac:chgData name="Vladimir P Nagaslaev" userId="a2218f54-588d-41db-bb1e-958d784dee02" providerId="ADAL" clId="{FB81D9AA-F86E-424A-8738-E2A3C2DB1F42}" dt="2019-07-24T15:34:54.080" v="333" actId="1076"/>
          <ac:spMkLst>
            <pc:docMk/>
            <pc:sldMk cId="209008733" sldId="1049"/>
            <ac:spMk id="6" creationId="{555A8854-1A7C-458F-94BF-85D8EA194614}"/>
          </ac:spMkLst>
        </pc:spChg>
        <pc:spChg chg="add mod">
          <ac:chgData name="Vladimir P Nagaslaev" userId="a2218f54-588d-41db-bb1e-958d784dee02" providerId="ADAL" clId="{FB81D9AA-F86E-424A-8738-E2A3C2DB1F42}" dt="2019-07-24T15:34:54.080" v="333" actId="1076"/>
          <ac:spMkLst>
            <pc:docMk/>
            <pc:sldMk cId="209008733" sldId="1049"/>
            <ac:spMk id="31" creationId="{532CD8CB-1DF8-4A43-A4BC-CA855C94DBE3}"/>
          </ac:spMkLst>
        </pc:spChg>
        <pc:spChg chg="add mod">
          <ac:chgData name="Vladimir P Nagaslaev" userId="a2218f54-588d-41db-bb1e-958d784dee02" providerId="ADAL" clId="{FB81D9AA-F86E-424A-8738-E2A3C2DB1F42}" dt="2019-07-24T15:34:54.080" v="333" actId="1076"/>
          <ac:spMkLst>
            <pc:docMk/>
            <pc:sldMk cId="209008733" sldId="1049"/>
            <ac:spMk id="32" creationId="{E0BD817F-7621-4641-8580-C8DCEB2D34BD}"/>
          </ac:spMkLst>
        </pc:spChg>
        <pc:spChg chg="add mod">
          <ac:chgData name="Vladimir P Nagaslaev" userId="a2218f54-588d-41db-bb1e-958d784dee02" providerId="ADAL" clId="{FB81D9AA-F86E-424A-8738-E2A3C2DB1F42}" dt="2019-07-24T15:34:54.080" v="333" actId="1076"/>
          <ac:spMkLst>
            <pc:docMk/>
            <pc:sldMk cId="209008733" sldId="1049"/>
            <ac:spMk id="33" creationId="{33D2B748-8CBC-44C9-92F0-DB4B9683A2DA}"/>
          </ac:spMkLst>
        </pc:spChg>
        <pc:spChg chg="add mod">
          <ac:chgData name="Vladimir P Nagaslaev" userId="a2218f54-588d-41db-bb1e-958d784dee02" providerId="ADAL" clId="{FB81D9AA-F86E-424A-8738-E2A3C2DB1F42}" dt="2019-07-24T15:34:54.080" v="333" actId="1076"/>
          <ac:spMkLst>
            <pc:docMk/>
            <pc:sldMk cId="209008733" sldId="1049"/>
            <ac:spMk id="34" creationId="{1A3C5B3B-D372-4BEF-AB03-C1B10F169837}"/>
          </ac:spMkLst>
        </pc:spChg>
        <pc:spChg chg="add mod">
          <ac:chgData name="Vladimir P Nagaslaev" userId="a2218f54-588d-41db-bb1e-958d784dee02" providerId="ADAL" clId="{FB81D9AA-F86E-424A-8738-E2A3C2DB1F42}" dt="2019-07-24T15:34:54.080" v="333" actId="1076"/>
          <ac:spMkLst>
            <pc:docMk/>
            <pc:sldMk cId="209008733" sldId="1049"/>
            <ac:spMk id="36" creationId="{3048C336-C70D-4126-AB20-BDC02E217E6D}"/>
          </ac:spMkLst>
        </pc:spChg>
        <pc:spChg chg="add mod">
          <ac:chgData name="Vladimir P Nagaslaev" userId="a2218f54-588d-41db-bb1e-958d784dee02" providerId="ADAL" clId="{FB81D9AA-F86E-424A-8738-E2A3C2DB1F42}" dt="2019-07-24T15:34:54.080" v="333" actId="1076"/>
          <ac:spMkLst>
            <pc:docMk/>
            <pc:sldMk cId="209008733" sldId="1049"/>
            <ac:spMk id="37" creationId="{B68BDD1F-7EC5-4612-8333-C07523F7B378}"/>
          </ac:spMkLst>
        </pc:spChg>
        <pc:spChg chg="add mod">
          <ac:chgData name="Vladimir P Nagaslaev" userId="a2218f54-588d-41db-bb1e-958d784dee02" providerId="ADAL" clId="{FB81D9AA-F86E-424A-8738-E2A3C2DB1F42}" dt="2019-07-24T15:34:54.080" v="333" actId="1076"/>
          <ac:spMkLst>
            <pc:docMk/>
            <pc:sldMk cId="209008733" sldId="1049"/>
            <ac:spMk id="38" creationId="{89FEFBFD-3F58-48C9-8892-2C7E2EA99B11}"/>
          </ac:spMkLst>
        </pc:spChg>
        <pc:spChg chg="add mod">
          <ac:chgData name="Vladimir P Nagaslaev" userId="a2218f54-588d-41db-bb1e-958d784dee02" providerId="ADAL" clId="{FB81D9AA-F86E-424A-8738-E2A3C2DB1F42}" dt="2019-07-24T15:34:54.080" v="333" actId="1076"/>
          <ac:spMkLst>
            <pc:docMk/>
            <pc:sldMk cId="209008733" sldId="1049"/>
            <ac:spMk id="40" creationId="{B65A8586-DB51-4283-B700-4E6EEC1AD8A5}"/>
          </ac:spMkLst>
        </pc:spChg>
        <pc:spChg chg="add mod">
          <ac:chgData name="Vladimir P Nagaslaev" userId="a2218f54-588d-41db-bb1e-958d784dee02" providerId="ADAL" clId="{FB81D9AA-F86E-424A-8738-E2A3C2DB1F42}" dt="2019-07-24T15:34:54.080" v="333" actId="1076"/>
          <ac:spMkLst>
            <pc:docMk/>
            <pc:sldMk cId="209008733" sldId="1049"/>
            <ac:spMk id="42" creationId="{3F09AE11-BD9D-4248-AA31-5A75B67418C9}"/>
          </ac:spMkLst>
        </pc:spChg>
        <pc:spChg chg="add mod">
          <ac:chgData name="Vladimir P Nagaslaev" userId="a2218f54-588d-41db-bb1e-958d784dee02" providerId="ADAL" clId="{FB81D9AA-F86E-424A-8738-E2A3C2DB1F42}" dt="2019-07-24T15:34:54.080" v="333" actId="1076"/>
          <ac:spMkLst>
            <pc:docMk/>
            <pc:sldMk cId="209008733" sldId="1049"/>
            <ac:spMk id="43" creationId="{38FDF8D9-B52B-473E-87B4-89CA1E33C2C5}"/>
          </ac:spMkLst>
        </pc:spChg>
        <pc:spChg chg="add mod">
          <ac:chgData name="Vladimir P Nagaslaev" userId="a2218f54-588d-41db-bb1e-958d784dee02" providerId="ADAL" clId="{FB81D9AA-F86E-424A-8738-E2A3C2DB1F42}" dt="2019-07-24T15:34:54.080" v="333" actId="1076"/>
          <ac:spMkLst>
            <pc:docMk/>
            <pc:sldMk cId="209008733" sldId="1049"/>
            <ac:spMk id="45" creationId="{B3BA8099-7F64-433D-A73C-68A8AA97A85C}"/>
          </ac:spMkLst>
        </pc:spChg>
        <pc:spChg chg="add mod">
          <ac:chgData name="Vladimir P Nagaslaev" userId="a2218f54-588d-41db-bb1e-958d784dee02" providerId="ADAL" clId="{FB81D9AA-F86E-424A-8738-E2A3C2DB1F42}" dt="2019-07-24T15:34:54.080" v="333" actId="1076"/>
          <ac:spMkLst>
            <pc:docMk/>
            <pc:sldMk cId="209008733" sldId="1049"/>
            <ac:spMk id="46" creationId="{EE388D50-B232-4C2A-ABE6-52F2502AD01B}"/>
          </ac:spMkLst>
        </pc:spChg>
        <pc:spChg chg="add mod">
          <ac:chgData name="Vladimir P Nagaslaev" userId="a2218f54-588d-41db-bb1e-958d784dee02" providerId="ADAL" clId="{FB81D9AA-F86E-424A-8738-E2A3C2DB1F42}" dt="2019-07-24T15:34:54.080" v="333" actId="1076"/>
          <ac:spMkLst>
            <pc:docMk/>
            <pc:sldMk cId="209008733" sldId="1049"/>
            <ac:spMk id="48" creationId="{3B326A3F-B561-4D08-88AC-E8289514F5C5}"/>
          </ac:spMkLst>
        </pc:spChg>
        <pc:spChg chg="add mod">
          <ac:chgData name="Vladimir P Nagaslaev" userId="a2218f54-588d-41db-bb1e-958d784dee02" providerId="ADAL" clId="{FB81D9AA-F86E-424A-8738-E2A3C2DB1F42}" dt="2019-07-24T15:34:54.080" v="333" actId="1076"/>
          <ac:spMkLst>
            <pc:docMk/>
            <pc:sldMk cId="209008733" sldId="1049"/>
            <ac:spMk id="50" creationId="{A1D95661-8978-405E-A401-3B97F9DD9EAB}"/>
          </ac:spMkLst>
        </pc:spChg>
        <pc:grpChg chg="add mod">
          <ac:chgData name="Vladimir P Nagaslaev" userId="a2218f54-588d-41db-bb1e-958d784dee02" providerId="ADAL" clId="{FB81D9AA-F86E-424A-8738-E2A3C2DB1F42}" dt="2019-07-24T15:34:54.080" v="333" actId="1076"/>
          <ac:grpSpMkLst>
            <pc:docMk/>
            <pc:sldMk cId="209008733" sldId="1049"/>
            <ac:grpSpMk id="7" creationId="{60F201B2-8E94-441A-A880-352F87DE2F9F}"/>
          </ac:grpSpMkLst>
        </pc:grpChg>
        <pc:cxnChg chg="mod">
          <ac:chgData name="Vladimir P Nagaslaev" userId="a2218f54-588d-41db-bb1e-958d784dee02" providerId="ADAL" clId="{FB81D9AA-F86E-424A-8738-E2A3C2DB1F42}" dt="2019-07-24T15:35:08.210" v="335" actId="1076"/>
          <ac:cxnSpMkLst>
            <pc:docMk/>
            <pc:sldMk cId="209008733" sldId="1049"/>
            <ac:cxnSpMk id="5" creationId="{A02AF1F9-B97E-45F6-91BC-1645C7ACDFD2}"/>
          </ac:cxnSpMkLst>
        </pc:cxnChg>
        <pc:cxnChg chg="add mod">
          <ac:chgData name="Vladimir P Nagaslaev" userId="a2218f54-588d-41db-bb1e-958d784dee02" providerId="ADAL" clId="{FB81D9AA-F86E-424A-8738-E2A3C2DB1F42}" dt="2019-07-24T15:34:54.080" v="333" actId="1076"/>
          <ac:cxnSpMkLst>
            <pc:docMk/>
            <pc:sldMk cId="209008733" sldId="1049"/>
            <ac:cxnSpMk id="35" creationId="{B29B5582-04A6-427C-A775-E66911FC7B45}"/>
          </ac:cxnSpMkLst>
        </pc:cxnChg>
        <pc:cxnChg chg="add mod">
          <ac:chgData name="Vladimir P Nagaslaev" userId="a2218f54-588d-41db-bb1e-958d784dee02" providerId="ADAL" clId="{FB81D9AA-F86E-424A-8738-E2A3C2DB1F42}" dt="2019-07-24T15:34:54.080" v="333" actId="1076"/>
          <ac:cxnSpMkLst>
            <pc:docMk/>
            <pc:sldMk cId="209008733" sldId="1049"/>
            <ac:cxnSpMk id="39" creationId="{21096835-FE81-485A-B240-943FA774E399}"/>
          </ac:cxnSpMkLst>
        </pc:cxnChg>
        <pc:cxnChg chg="add mod">
          <ac:chgData name="Vladimir P Nagaslaev" userId="a2218f54-588d-41db-bb1e-958d784dee02" providerId="ADAL" clId="{FB81D9AA-F86E-424A-8738-E2A3C2DB1F42}" dt="2019-07-24T15:34:54.080" v="333" actId="1076"/>
          <ac:cxnSpMkLst>
            <pc:docMk/>
            <pc:sldMk cId="209008733" sldId="1049"/>
            <ac:cxnSpMk id="41" creationId="{F59BAEE7-FAA5-4211-A8E6-09D62E3DEE82}"/>
          </ac:cxnSpMkLst>
        </pc:cxnChg>
        <pc:cxnChg chg="add mod">
          <ac:chgData name="Vladimir P Nagaslaev" userId="a2218f54-588d-41db-bb1e-958d784dee02" providerId="ADAL" clId="{FB81D9AA-F86E-424A-8738-E2A3C2DB1F42}" dt="2019-07-24T15:34:54.080" v="333" actId="1076"/>
          <ac:cxnSpMkLst>
            <pc:docMk/>
            <pc:sldMk cId="209008733" sldId="1049"/>
            <ac:cxnSpMk id="44" creationId="{50352935-17C1-457B-82FE-5BA6BEFBC3C3}"/>
          </ac:cxnSpMkLst>
        </pc:cxnChg>
        <pc:cxnChg chg="add mod">
          <ac:chgData name="Vladimir P Nagaslaev" userId="a2218f54-588d-41db-bb1e-958d784dee02" providerId="ADAL" clId="{FB81D9AA-F86E-424A-8738-E2A3C2DB1F42}" dt="2019-07-24T15:34:54.080" v="333" actId="1076"/>
          <ac:cxnSpMkLst>
            <pc:docMk/>
            <pc:sldMk cId="209008733" sldId="1049"/>
            <ac:cxnSpMk id="47" creationId="{A43429C1-FF64-4038-93D3-8519977A8E6D}"/>
          </ac:cxnSpMkLst>
        </pc:cxnChg>
        <pc:cxnChg chg="add mod">
          <ac:chgData name="Vladimir P Nagaslaev" userId="a2218f54-588d-41db-bb1e-958d784dee02" providerId="ADAL" clId="{FB81D9AA-F86E-424A-8738-E2A3C2DB1F42}" dt="2019-07-24T15:34:54.080" v="333" actId="1076"/>
          <ac:cxnSpMkLst>
            <pc:docMk/>
            <pc:sldMk cId="209008733" sldId="1049"/>
            <ac:cxnSpMk id="49" creationId="{D24057A3-450D-440F-956D-BA48060A3AEB}"/>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C2ACC-54BB-4B29-A350-80CB95D64F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CB59A1-6650-4DF7-A533-3DD10AF11E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5EAF743-B99C-430A-AA87-3B32ECCF4C82}"/>
              </a:ext>
            </a:extLst>
          </p:cNvPr>
          <p:cNvSpPr>
            <a:spLocks noGrp="1"/>
          </p:cNvSpPr>
          <p:nvPr>
            <p:ph type="dt" sz="half" idx="10"/>
          </p:nvPr>
        </p:nvSpPr>
        <p:spPr/>
        <p:txBody>
          <a:bodyPr/>
          <a:lstStyle/>
          <a:p>
            <a:fld id="{CE070C19-79DE-453B-857B-E4CD3E003ED9}" type="datetimeFigureOut">
              <a:rPr lang="en-US" smtClean="0"/>
              <a:t>7/24/2019</a:t>
            </a:fld>
            <a:endParaRPr lang="en-US"/>
          </a:p>
        </p:txBody>
      </p:sp>
      <p:sp>
        <p:nvSpPr>
          <p:cNvPr id="5" name="Footer Placeholder 4">
            <a:extLst>
              <a:ext uri="{FF2B5EF4-FFF2-40B4-BE49-F238E27FC236}">
                <a16:creationId xmlns:a16="http://schemas.microsoft.com/office/drawing/2014/main" id="{4008EBE4-9C6A-4B18-9841-1D83D95C54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0E1E05-6E1E-416B-9506-AB0BF9211D96}"/>
              </a:ext>
            </a:extLst>
          </p:cNvPr>
          <p:cNvSpPr>
            <a:spLocks noGrp="1"/>
          </p:cNvSpPr>
          <p:nvPr>
            <p:ph type="sldNum" sz="quarter" idx="12"/>
          </p:nvPr>
        </p:nvSpPr>
        <p:spPr/>
        <p:txBody>
          <a:bodyPr/>
          <a:lstStyle/>
          <a:p>
            <a:fld id="{308257A2-B0D1-4415-B93F-10C31ADB9605}" type="slidenum">
              <a:rPr lang="en-US" smtClean="0"/>
              <a:t>‹#›</a:t>
            </a:fld>
            <a:endParaRPr lang="en-US"/>
          </a:p>
        </p:txBody>
      </p:sp>
    </p:spTree>
    <p:extLst>
      <p:ext uri="{BB962C8B-B14F-4D97-AF65-F5344CB8AC3E}">
        <p14:creationId xmlns:p14="http://schemas.microsoft.com/office/powerpoint/2010/main" val="3569498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0C08E-4FEE-425E-8EEC-DBEC91D13B5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EF8FFA-10ED-4E41-A61E-8E404AE2C5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9C93ED-8503-4639-B0FD-8A371AF9C523}"/>
              </a:ext>
            </a:extLst>
          </p:cNvPr>
          <p:cNvSpPr>
            <a:spLocks noGrp="1"/>
          </p:cNvSpPr>
          <p:nvPr>
            <p:ph type="dt" sz="half" idx="10"/>
          </p:nvPr>
        </p:nvSpPr>
        <p:spPr/>
        <p:txBody>
          <a:bodyPr/>
          <a:lstStyle/>
          <a:p>
            <a:fld id="{CE070C19-79DE-453B-857B-E4CD3E003ED9}" type="datetimeFigureOut">
              <a:rPr lang="en-US" smtClean="0"/>
              <a:t>7/24/2019</a:t>
            </a:fld>
            <a:endParaRPr lang="en-US"/>
          </a:p>
        </p:txBody>
      </p:sp>
      <p:sp>
        <p:nvSpPr>
          <p:cNvPr id="5" name="Footer Placeholder 4">
            <a:extLst>
              <a:ext uri="{FF2B5EF4-FFF2-40B4-BE49-F238E27FC236}">
                <a16:creationId xmlns:a16="http://schemas.microsoft.com/office/drawing/2014/main" id="{4619E7AB-8CCF-4196-B099-131E19A302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54B304-4698-44C4-8941-6679A31DDB28}"/>
              </a:ext>
            </a:extLst>
          </p:cNvPr>
          <p:cNvSpPr>
            <a:spLocks noGrp="1"/>
          </p:cNvSpPr>
          <p:nvPr>
            <p:ph type="sldNum" sz="quarter" idx="12"/>
          </p:nvPr>
        </p:nvSpPr>
        <p:spPr/>
        <p:txBody>
          <a:bodyPr/>
          <a:lstStyle/>
          <a:p>
            <a:fld id="{308257A2-B0D1-4415-B93F-10C31ADB9605}" type="slidenum">
              <a:rPr lang="en-US" smtClean="0"/>
              <a:t>‹#›</a:t>
            </a:fld>
            <a:endParaRPr lang="en-US"/>
          </a:p>
        </p:txBody>
      </p:sp>
    </p:spTree>
    <p:extLst>
      <p:ext uri="{BB962C8B-B14F-4D97-AF65-F5344CB8AC3E}">
        <p14:creationId xmlns:p14="http://schemas.microsoft.com/office/powerpoint/2010/main" val="1457950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806C98-D51E-43AA-A3E6-16EC56FEBF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51E6AC-7DC6-4924-93C3-E0F11460BB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2F7B8F-6898-4368-BD35-8C63AFE7A9AE}"/>
              </a:ext>
            </a:extLst>
          </p:cNvPr>
          <p:cNvSpPr>
            <a:spLocks noGrp="1"/>
          </p:cNvSpPr>
          <p:nvPr>
            <p:ph type="dt" sz="half" idx="10"/>
          </p:nvPr>
        </p:nvSpPr>
        <p:spPr/>
        <p:txBody>
          <a:bodyPr/>
          <a:lstStyle/>
          <a:p>
            <a:fld id="{CE070C19-79DE-453B-857B-E4CD3E003ED9}" type="datetimeFigureOut">
              <a:rPr lang="en-US" smtClean="0"/>
              <a:t>7/24/2019</a:t>
            </a:fld>
            <a:endParaRPr lang="en-US"/>
          </a:p>
        </p:txBody>
      </p:sp>
      <p:sp>
        <p:nvSpPr>
          <p:cNvPr id="5" name="Footer Placeholder 4">
            <a:extLst>
              <a:ext uri="{FF2B5EF4-FFF2-40B4-BE49-F238E27FC236}">
                <a16:creationId xmlns:a16="http://schemas.microsoft.com/office/drawing/2014/main" id="{74427961-881A-49A3-99F0-29A0739757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53A851-AA48-41EC-8648-A42F5D8E14AF}"/>
              </a:ext>
            </a:extLst>
          </p:cNvPr>
          <p:cNvSpPr>
            <a:spLocks noGrp="1"/>
          </p:cNvSpPr>
          <p:nvPr>
            <p:ph type="sldNum" sz="quarter" idx="12"/>
          </p:nvPr>
        </p:nvSpPr>
        <p:spPr/>
        <p:txBody>
          <a:bodyPr/>
          <a:lstStyle/>
          <a:p>
            <a:fld id="{308257A2-B0D1-4415-B93F-10C31ADB9605}" type="slidenum">
              <a:rPr lang="en-US" smtClean="0"/>
              <a:t>‹#›</a:t>
            </a:fld>
            <a:endParaRPr lang="en-US"/>
          </a:p>
        </p:txBody>
      </p:sp>
    </p:spTree>
    <p:extLst>
      <p:ext uri="{BB962C8B-B14F-4D97-AF65-F5344CB8AC3E}">
        <p14:creationId xmlns:p14="http://schemas.microsoft.com/office/powerpoint/2010/main" val="3733194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359026"/>
            <a:ext cx="10363200" cy="1470025"/>
          </a:xfrm>
        </p:spPr>
        <p:txBody>
          <a:bodyPr/>
          <a:lstStyle>
            <a:lvl1pPr algn="ctr">
              <a:defRPr sz="3200"/>
            </a:lvl1pPr>
          </a:lstStyle>
          <a:p>
            <a:r>
              <a:rPr lang="en-US"/>
              <a:t>Click to edit Master title style</a:t>
            </a:r>
            <a:endParaRPr lang="en-US" dirty="0"/>
          </a:p>
        </p:txBody>
      </p:sp>
      <p:sp>
        <p:nvSpPr>
          <p:cNvPr id="3" name="Subtitle 2"/>
          <p:cNvSpPr>
            <a:spLocks noGrp="1"/>
          </p:cNvSpPr>
          <p:nvPr>
            <p:ph type="subTitle" idx="1"/>
          </p:nvPr>
        </p:nvSpPr>
        <p:spPr>
          <a:xfrm>
            <a:off x="1828800" y="4114800"/>
            <a:ext cx="8534400" cy="1752600"/>
          </a:xfrm>
        </p:spPr>
        <p:txBody>
          <a:bodyPr/>
          <a:lstStyle>
            <a:lvl1pPr marL="292100" indent="-292100" algn="l">
              <a:buFont typeface="Wingdings" pitchFamily="2" charset="2"/>
              <a:buChar char="q"/>
              <a:defRPr/>
            </a:lvl1pPr>
            <a:lvl2pPr marL="690563" indent="-233363" algn="l">
              <a:buClr>
                <a:srgbClr val="0000FF"/>
              </a:buClr>
              <a:buFont typeface="Arial" pitchFamily="34" charset="0"/>
              <a:buChar char="–"/>
              <a:defRPr sz="1800"/>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Tree>
    <p:extLst>
      <p:ext uri="{BB962C8B-B14F-4D97-AF65-F5344CB8AC3E}">
        <p14:creationId xmlns:p14="http://schemas.microsoft.com/office/powerpoint/2010/main" val="1118516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r>
              <a:rPr lang="en-GB" dirty="0"/>
              <a:t>V. </a:t>
            </a:r>
            <a:r>
              <a:rPr lang="en-GB" dirty="0" err="1"/>
              <a:t>Kain</a:t>
            </a:r>
            <a:r>
              <a:rPr lang="en-GB" dirty="0"/>
              <a:t>, COSE, ICFA slow extraction workshop, </a:t>
            </a:r>
            <a:r>
              <a:rPr lang="en-GB" dirty="0" err="1"/>
              <a:t>Fermilab</a:t>
            </a:r>
            <a:r>
              <a:rPr lang="en-GB" dirty="0"/>
              <a:t>, 22-24 July 2019</a:t>
            </a:r>
            <a:endParaRPr lang="en-US" dirty="0"/>
          </a:p>
        </p:txBody>
      </p:sp>
      <p:sp>
        <p:nvSpPr>
          <p:cNvPr id="5" name="Slide Number Placeholder 4"/>
          <p:cNvSpPr>
            <a:spLocks noGrp="1"/>
          </p:cNvSpPr>
          <p:nvPr>
            <p:ph type="sldNum" sz="quarter" idx="12"/>
          </p:nvPr>
        </p:nvSpPr>
        <p:spPr/>
        <p:txBody>
          <a:bodyPr/>
          <a:lstStyle/>
          <a:p>
            <a:fld id="{B34AF9EC-BBAD-9F46-BF96-F510AA1EEAFA}" type="slidenum">
              <a:rPr lang="en-US" smtClean="0"/>
              <a:pPr/>
              <a:t>‹#›</a:t>
            </a:fld>
            <a:endParaRPr lang="en-US"/>
          </a:p>
        </p:txBody>
      </p:sp>
    </p:spTree>
    <p:extLst>
      <p:ext uri="{BB962C8B-B14F-4D97-AF65-F5344CB8AC3E}">
        <p14:creationId xmlns:p14="http://schemas.microsoft.com/office/powerpoint/2010/main" val="5298214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lnSpc>
                <a:spcPct val="100000"/>
              </a:lnSpc>
              <a:defRPr/>
            </a:lvl1pPr>
            <a:lvl2pPr>
              <a:lnSpc>
                <a:spcPct val="100000"/>
              </a:lnSpc>
              <a:defRPr sz="1800"/>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GB" dirty="0"/>
              <a:t>V. </a:t>
            </a:r>
            <a:r>
              <a:rPr lang="en-GB" dirty="0" err="1"/>
              <a:t>Kain</a:t>
            </a:r>
            <a:r>
              <a:rPr lang="en-GB" dirty="0"/>
              <a:t>, COSE, ICFA slow extraction workshop, </a:t>
            </a:r>
            <a:r>
              <a:rPr lang="en-GB" dirty="0" err="1"/>
              <a:t>Fermilab</a:t>
            </a:r>
            <a:r>
              <a:rPr lang="en-GB" dirty="0"/>
              <a:t>, 22-24 July 2019</a:t>
            </a:r>
            <a:endParaRPr lang="en-US" dirty="0"/>
          </a:p>
        </p:txBody>
      </p:sp>
      <p:sp>
        <p:nvSpPr>
          <p:cNvPr id="6" name="Slide Number Placeholder 5"/>
          <p:cNvSpPr>
            <a:spLocks noGrp="1"/>
          </p:cNvSpPr>
          <p:nvPr>
            <p:ph type="sldNum" sz="quarter" idx="12"/>
          </p:nvPr>
        </p:nvSpPr>
        <p:spPr/>
        <p:txBody>
          <a:bodyPr/>
          <a:lstStyle/>
          <a:p>
            <a:fld id="{B34AF9EC-BBAD-9F46-BF96-F510AA1EEAFA}" type="slidenum">
              <a:rPr lang="en-US" smtClean="0"/>
              <a:pPr/>
              <a:t>‹#›</a:t>
            </a:fld>
            <a:endParaRPr lang="en-US"/>
          </a:p>
        </p:txBody>
      </p:sp>
    </p:spTree>
    <p:extLst>
      <p:ext uri="{BB962C8B-B14F-4D97-AF65-F5344CB8AC3E}">
        <p14:creationId xmlns:p14="http://schemas.microsoft.com/office/powerpoint/2010/main" val="2421500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GB" dirty="0"/>
              <a:t>V. </a:t>
            </a:r>
            <a:r>
              <a:rPr lang="en-GB" dirty="0" err="1"/>
              <a:t>Kain</a:t>
            </a:r>
            <a:r>
              <a:rPr lang="en-GB" dirty="0"/>
              <a:t>, COSE, ICFA slow extraction workshop, </a:t>
            </a:r>
            <a:r>
              <a:rPr lang="en-GB" dirty="0" err="1"/>
              <a:t>Fermilab</a:t>
            </a:r>
            <a:r>
              <a:rPr lang="en-GB"/>
              <a:t>, 22-24 July 2019</a:t>
            </a:r>
            <a:endParaRPr lang="en-US"/>
          </a:p>
        </p:txBody>
      </p:sp>
      <p:sp>
        <p:nvSpPr>
          <p:cNvPr id="6" name="Slide Number Placeholder 5"/>
          <p:cNvSpPr>
            <a:spLocks noGrp="1"/>
          </p:cNvSpPr>
          <p:nvPr>
            <p:ph type="sldNum" sz="quarter" idx="12"/>
          </p:nvPr>
        </p:nvSpPr>
        <p:spPr/>
        <p:txBody>
          <a:bodyPr/>
          <a:lstStyle/>
          <a:p>
            <a:fld id="{B34AF9EC-BBAD-9F46-BF96-F510AA1EEAFA}" type="slidenum">
              <a:rPr lang="en-US" smtClean="0"/>
              <a:pPr/>
              <a:t>‹#›</a:t>
            </a:fld>
            <a:endParaRPr lang="en-US"/>
          </a:p>
        </p:txBody>
      </p:sp>
    </p:spTree>
    <p:extLst>
      <p:ext uri="{BB962C8B-B14F-4D97-AF65-F5344CB8AC3E}">
        <p14:creationId xmlns:p14="http://schemas.microsoft.com/office/powerpoint/2010/main" val="1874483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066801"/>
            <a:ext cx="53848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066801"/>
            <a:ext cx="53848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03062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246219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687556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3285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B45D4-067A-4A3F-9577-66406D665E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4C0EA2-938A-4EBC-8CFF-6F6DA8A8B5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FBFC88-7851-44DE-9D5A-4A9EA54BA205}"/>
              </a:ext>
            </a:extLst>
          </p:cNvPr>
          <p:cNvSpPr>
            <a:spLocks noGrp="1"/>
          </p:cNvSpPr>
          <p:nvPr>
            <p:ph type="dt" sz="half" idx="10"/>
          </p:nvPr>
        </p:nvSpPr>
        <p:spPr/>
        <p:txBody>
          <a:bodyPr/>
          <a:lstStyle/>
          <a:p>
            <a:fld id="{CE070C19-79DE-453B-857B-E4CD3E003ED9}" type="datetimeFigureOut">
              <a:rPr lang="en-US" smtClean="0"/>
              <a:t>7/24/2019</a:t>
            </a:fld>
            <a:endParaRPr lang="en-US"/>
          </a:p>
        </p:txBody>
      </p:sp>
      <p:sp>
        <p:nvSpPr>
          <p:cNvPr id="5" name="Footer Placeholder 4">
            <a:extLst>
              <a:ext uri="{FF2B5EF4-FFF2-40B4-BE49-F238E27FC236}">
                <a16:creationId xmlns:a16="http://schemas.microsoft.com/office/drawing/2014/main" id="{CEFE5D6B-3EB0-449D-9B75-02BD23976D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C9D2D4-4060-4E86-8729-FED455FA855C}"/>
              </a:ext>
            </a:extLst>
          </p:cNvPr>
          <p:cNvSpPr>
            <a:spLocks noGrp="1"/>
          </p:cNvSpPr>
          <p:nvPr>
            <p:ph type="sldNum" sz="quarter" idx="12"/>
          </p:nvPr>
        </p:nvSpPr>
        <p:spPr/>
        <p:txBody>
          <a:bodyPr/>
          <a:lstStyle/>
          <a:p>
            <a:fld id="{308257A2-B0D1-4415-B93F-10C31ADB9605}" type="slidenum">
              <a:rPr lang="en-US" smtClean="0"/>
              <a:t>‹#›</a:t>
            </a:fld>
            <a:endParaRPr lang="en-US"/>
          </a:p>
        </p:txBody>
      </p:sp>
    </p:spTree>
    <p:extLst>
      <p:ext uri="{BB962C8B-B14F-4D97-AF65-F5344CB8AC3E}">
        <p14:creationId xmlns:p14="http://schemas.microsoft.com/office/powerpoint/2010/main" val="4008070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126607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799134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76201"/>
            <a:ext cx="2743200" cy="6049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76201"/>
            <a:ext cx="8026400" cy="6049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900342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2019/7/24</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085949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2019/7/24</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563779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2019/7/24</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13753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2019/7/24</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204556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2019/7/24</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761376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2019/7/24</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56107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2019/7/24</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65541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D6B04-44C1-4E8A-B289-8E3DB8B540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EF9FDC-E434-431E-90BE-B70D4011E5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C8226D8-755B-4BAD-BA4C-9A8746FEE6FE}"/>
              </a:ext>
            </a:extLst>
          </p:cNvPr>
          <p:cNvSpPr>
            <a:spLocks noGrp="1"/>
          </p:cNvSpPr>
          <p:nvPr>
            <p:ph type="dt" sz="half" idx="10"/>
          </p:nvPr>
        </p:nvSpPr>
        <p:spPr/>
        <p:txBody>
          <a:bodyPr/>
          <a:lstStyle/>
          <a:p>
            <a:fld id="{CE070C19-79DE-453B-857B-E4CD3E003ED9}" type="datetimeFigureOut">
              <a:rPr lang="en-US" smtClean="0"/>
              <a:t>7/24/2019</a:t>
            </a:fld>
            <a:endParaRPr lang="en-US"/>
          </a:p>
        </p:txBody>
      </p:sp>
      <p:sp>
        <p:nvSpPr>
          <p:cNvPr id="5" name="Footer Placeholder 4">
            <a:extLst>
              <a:ext uri="{FF2B5EF4-FFF2-40B4-BE49-F238E27FC236}">
                <a16:creationId xmlns:a16="http://schemas.microsoft.com/office/drawing/2014/main" id="{411A4D0E-1732-41E0-90F4-FC697FB937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43ABC7-0596-4507-BB5F-0D18F4862616}"/>
              </a:ext>
            </a:extLst>
          </p:cNvPr>
          <p:cNvSpPr>
            <a:spLocks noGrp="1"/>
          </p:cNvSpPr>
          <p:nvPr>
            <p:ph type="sldNum" sz="quarter" idx="12"/>
          </p:nvPr>
        </p:nvSpPr>
        <p:spPr/>
        <p:txBody>
          <a:bodyPr/>
          <a:lstStyle/>
          <a:p>
            <a:fld id="{308257A2-B0D1-4415-B93F-10C31ADB9605}" type="slidenum">
              <a:rPr lang="en-US" smtClean="0"/>
              <a:t>‹#›</a:t>
            </a:fld>
            <a:endParaRPr lang="en-US"/>
          </a:p>
        </p:txBody>
      </p:sp>
    </p:spTree>
    <p:extLst>
      <p:ext uri="{BB962C8B-B14F-4D97-AF65-F5344CB8AC3E}">
        <p14:creationId xmlns:p14="http://schemas.microsoft.com/office/powerpoint/2010/main" val="525165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2019/7/24</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381738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2019/7/24</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004578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2019/7/24</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964487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2019/7/24</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3367212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Content Placeholder 2"/>
          <p:cNvSpPr>
            <a:spLocks noGrp="1"/>
          </p:cNvSpPr>
          <p:nvPr>
            <p:ph sz="half" idx="13"/>
          </p:nvPr>
        </p:nvSpPr>
        <p:spPr>
          <a:xfrm>
            <a:off x="304801" y="355192"/>
            <a:ext cx="5608320" cy="4250146"/>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sz="half" idx="15"/>
          </p:nvPr>
        </p:nvSpPr>
        <p:spPr>
          <a:xfrm>
            <a:off x="6278881" y="355192"/>
            <a:ext cx="5608320" cy="4250146"/>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3"/>
          <p:cNvSpPr>
            <a:spLocks noGrp="1"/>
          </p:cNvSpPr>
          <p:nvPr>
            <p:ph type="body" sz="half" idx="12"/>
          </p:nvPr>
        </p:nvSpPr>
        <p:spPr>
          <a:xfrm>
            <a:off x="305820" y="4765101"/>
            <a:ext cx="5607301"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ext Placeholder 3"/>
          <p:cNvSpPr>
            <a:spLocks noGrp="1"/>
          </p:cNvSpPr>
          <p:nvPr>
            <p:ph type="body" sz="half" idx="19"/>
          </p:nvPr>
        </p:nvSpPr>
        <p:spPr>
          <a:xfrm>
            <a:off x="6278881" y="4765101"/>
            <a:ext cx="5608319"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3"/>
          <p:cNvSpPr>
            <a:spLocks noGrp="1"/>
          </p:cNvSpPr>
          <p:nvPr>
            <p:ph type="dt" sz="half" idx="20"/>
          </p:nvPr>
        </p:nvSpPr>
        <p:spPr>
          <a:xfrm>
            <a:off x="8593667" y="6515100"/>
            <a:ext cx="1435100" cy="241300"/>
          </a:xfrm>
        </p:spPr>
        <p:txBody>
          <a:bodyPr/>
          <a:lstStyle>
            <a:lvl1pPr>
              <a:defRPr/>
            </a:lvl1pPr>
          </a:lstStyle>
          <a:p>
            <a:pPr>
              <a:defRPr/>
            </a:pPr>
            <a:r>
              <a:rPr lang="en-US"/>
              <a:t>07/22/2019 </a:t>
            </a:r>
            <a:endParaRPr lang="en-US" dirty="0"/>
          </a:p>
        </p:txBody>
      </p:sp>
      <p:sp>
        <p:nvSpPr>
          <p:cNvPr id="7" name="Footer Placeholder 4"/>
          <p:cNvSpPr>
            <a:spLocks noGrp="1"/>
          </p:cNvSpPr>
          <p:nvPr>
            <p:ph type="ftr" sz="quarter" idx="21"/>
          </p:nvPr>
        </p:nvSpPr>
        <p:spPr/>
        <p:txBody>
          <a:bodyPr/>
          <a:lstStyle>
            <a:lvl1pPr>
              <a:defRPr/>
            </a:lvl1pPr>
          </a:lstStyle>
          <a:p>
            <a:pPr>
              <a:defRPr/>
            </a:pPr>
            <a:r>
              <a:rPr lang="en-US"/>
              <a:t>V.Nagaslaev - Using higher multipolses in SX</a:t>
            </a:r>
            <a:endParaRPr lang="en-US" b="1" dirty="0"/>
          </a:p>
        </p:txBody>
      </p:sp>
      <p:sp>
        <p:nvSpPr>
          <p:cNvPr id="8" name="Slide Number Placeholder 5"/>
          <p:cNvSpPr>
            <a:spLocks noGrp="1"/>
          </p:cNvSpPr>
          <p:nvPr>
            <p:ph type="sldNum" sz="quarter" idx="22"/>
          </p:nvPr>
        </p:nvSpPr>
        <p:spPr/>
        <p:txBody>
          <a:bodyPr/>
          <a:lstStyle>
            <a:lvl1pPr>
              <a:defRPr/>
            </a:lvl1pPr>
          </a:lstStyle>
          <a:p>
            <a:pPr>
              <a:defRPr/>
            </a:pPr>
            <a:fld id="{D5468A71-83C6-EF40-AD36-EC1683BCD1EF}" type="slidenum">
              <a:rPr lang="en-US"/>
              <a:pPr>
                <a:defRPr/>
              </a:pPr>
              <a:t>‹#›</a:t>
            </a:fld>
            <a:endParaRPr lang="en-US" dirty="0"/>
          </a:p>
        </p:txBody>
      </p:sp>
    </p:spTree>
    <p:extLst>
      <p:ext uri="{BB962C8B-B14F-4D97-AF65-F5344CB8AC3E}">
        <p14:creationId xmlns:p14="http://schemas.microsoft.com/office/powerpoint/2010/main" val="94628643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304801" y="361951"/>
            <a:ext cx="11567584" cy="5668963"/>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3"/>
          <p:cNvSpPr>
            <a:spLocks noGrp="1"/>
          </p:cNvSpPr>
          <p:nvPr>
            <p:ph type="dt" sz="half" idx="14"/>
          </p:nvPr>
        </p:nvSpPr>
        <p:spPr>
          <a:xfrm>
            <a:off x="8593667" y="6515100"/>
            <a:ext cx="1435100" cy="241300"/>
          </a:xfrm>
        </p:spPr>
        <p:txBody>
          <a:bodyPr/>
          <a:lstStyle>
            <a:lvl1pPr>
              <a:defRPr/>
            </a:lvl1pPr>
          </a:lstStyle>
          <a:p>
            <a:pPr>
              <a:defRPr/>
            </a:pPr>
            <a:r>
              <a:rPr lang="en-US"/>
              <a:t>07/22/2019 </a:t>
            </a:r>
            <a:endParaRPr lang="en-US" dirty="0"/>
          </a:p>
        </p:txBody>
      </p:sp>
      <p:sp>
        <p:nvSpPr>
          <p:cNvPr id="4" name="Footer Placeholder 4"/>
          <p:cNvSpPr>
            <a:spLocks noGrp="1"/>
          </p:cNvSpPr>
          <p:nvPr>
            <p:ph type="ftr" sz="quarter" idx="15"/>
          </p:nvPr>
        </p:nvSpPr>
        <p:spPr/>
        <p:txBody>
          <a:bodyPr/>
          <a:lstStyle>
            <a:lvl1pPr>
              <a:defRPr/>
            </a:lvl1pPr>
          </a:lstStyle>
          <a:p>
            <a:pPr>
              <a:defRPr/>
            </a:pPr>
            <a:r>
              <a:rPr lang="en-US"/>
              <a:t>V.Nagaslaev - Using higher multipolses in SX</a:t>
            </a:r>
            <a:endParaRPr lang="en-US" b="1" dirty="0"/>
          </a:p>
        </p:txBody>
      </p:sp>
      <p:sp>
        <p:nvSpPr>
          <p:cNvPr id="5" name="Slide Number Placeholder 5"/>
          <p:cNvSpPr>
            <a:spLocks noGrp="1"/>
          </p:cNvSpPr>
          <p:nvPr>
            <p:ph type="sldNum" sz="quarter" idx="16"/>
          </p:nvPr>
        </p:nvSpPr>
        <p:spPr/>
        <p:txBody>
          <a:bodyPr/>
          <a:lstStyle>
            <a:lvl1pPr>
              <a:defRPr/>
            </a:lvl1pPr>
          </a:lstStyle>
          <a:p>
            <a:pPr>
              <a:defRPr/>
            </a:pPr>
            <a:fld id="{5D92DCEB-21D2-CD4C-B55A-F3EADD9B8B6E}" type="slidenum">
              <a:rPr lang="en-US"/>
              <a:pPr>
                <a:defRPr/>
              </a:pPr>
              <a:t>‹#›</a:t>
            </a:fld>
            <a:endParaRPr lang="en-US" dirty="0"/>
          </a:p>
        </p:txBody>
      </p:sp>
    </p:spTree>
    <p:extLst>
      <p:ext uri="{BB962C8B-B14F-4D97-AF65-F5344CB8AC3E}">
        <p14:creationId xmlns:p14="http://schemas.microsoft.com/office/powerpoint/2010/main" val="25893961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98765" y="361950"/>
            <a:ext cx="11601135" cy="4369742"/>
          </a:xfrm>
          <a:prstGeom prst="rect">
            <a:avLst/>
          </a:prstGeom>
        </p:spPr>
        <p:txBody>
          <a:bodyPr lIns="0" tIns="0" rIns="0" bIns="0" rtlCol="0">
            <a:normAutofit/>
          </a:bodyPr>
          <a:lstStyle>
            <a:lvl1pPr marL="0" indent="0">
              <a:buNone/>
              <a:defRPr sz="1600">
                <a:solidFill>
                  <a:srgbClr val="40404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10" name="Text Placeholder 3"/>
          <p:cNvSpPr>
            <a:spLocks noGrp="1"/>
          </p:cNvSpPr>
          <p:nvPr>
            <p:ph type="body" sz="half" idx="2"/>
          </p:nvPr>
        </p:nvSpPr>
        <p:spPr>
          <a:xfrm>
            <a:off x="298765" y="4943006"/>
            <a:ext cx="11601135" cy="1091259"/>
          </a:xfrm>
          <a:prstGeom prst="rect">
            <a:avLst/>
          </a:prstGeom>
        </p:spPr>
        <p:txBody>
          <a:bodyPr lIns="0" tIns="0" rIns="0" bIns="0"/>
          <a:lstStyle>
            <a:lvl1pPr marL="0" indent="0">
              <a:buNone/>
              <a:defRPr sz="2000">
                <a:solidFill>
                  <a:schemeClr val="accent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4"/>
          </p:nvPr>
        </p:nvSpPr>
        <p:spPr>
          <a:xfrm>
            <a:off x="8593667" y="6515100"/>
            <a:ext cx="1435100" cy="241300"/>
          </a:xfrm>
        </p:spPr>
        <p:txBody>
          <a:bodyPr/>
          <a:lstStyle>
            <a:lvl1pPr>
              <a:defRPr/>
            </a:lvl1pPr>
          </a:lstStyle>
          <a:p>
            <a:pPr>
              <a:defRPr/>
            </a:pPr>
            <a:r>
              <a:rPr lang="en-US"/>
              <a:t>07/22/2019 </a:t>
            </a:r>
            <a:endParaRPr lang="en-US" dirty="0"/>
          </a:p>
        </p:txBody>
      </p:sp>
      <p:sp>
        <p:nvSpPr>
          <p:cNvPr id="5" name="Footer Placeholder 4"/>
          <p:cNvSpPr>
            <a:spLocks noGrp="1"/>
          </p:cNvSpPr>
          <p:nvPr>
            <p:ph type="ftr" sz="quarter" idx="15"/>
          </p:nvPr>
        </p:nvSpPr>
        <p:spPr/>
        <p:txBody>
          <a:bodyPr/>
          <a:lstStyle>
            <a:lvl1pPr>
              <a:defRPr/>
            </a:lvl1pPr>
          </a:lstStyle>
          <a:p>
            <a:pPr>
              <a:defRPr/>
            </a:pPr>
            <a:r>
              <a:rPr lang="en-US"/>
              <a:t>V.Nagaslaev - Using higher multipolses in SX</a:t>
            </a:r>
            <a:endParaRPr lang="en-US" b="1" dirty="0"/>
          </a:p>
        </p:txBody>
      </p:sp>
      <p:sp>
        <p:nvSpPr>
          <p:cNvPr id="6" name="Slide Number Placeholder 5"/>
          <p:cNvSpPr>
            <a:spLocks noGrp="1"/>
          </p:cNvSpPr>
          <p:nvPr>
            <p:ph type="sldNum" sz="quarter" idx="16"/>
          </p:nvPr>
        </p:nvSpPr>
        <p:spPr/>
        <p:txBody>
          <a:bodyPr/>
          <a:lstStyle>
            <a:lvl1pPr>
              <a:defRPr/>
            </a:lvl1pPr>
          </a:lstStyle>
          <a:p>
            <a:pPr>
              <a:defRPr/>
            </a:pPr>
            <a:fld id="{D89B2117-9F9F-7143-9723-4103C8BEA5E0}" type="slidenum">
              <a:rPr lang="en-US"/>
              <a:pPr>
                <a:defRPr/>
              </a:pPr>
              <a:t>‹#›</a:t>
            </a:fld>
            <a:endParaRPr lang="en-US" dirty="0"/>
          </a:p>
        </p:txBody>
      </p:sp>
    </p:spTree>
    <p:extLst>
      <p:ext uri="{BB962C8B-B14F-4D97-AF65-F5344CB8AC3E}">
        <p14:creationId xmlns:p14="http://schemas.microsoft.com/office/powerpoint/2010/main" val="236033048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859E9-BB34-4968-84B9-A9A23D1138C7}"/>
              </a:ext>
            </a:extLst>
          </p:cNvPr>
          <p:cNvSpPr>
            <a:spLocks noGrp="1"/>
          </p:cNvSpPr>
          <p:nvPr>
            <p:ph type="title"/>
          </p:nvPr>
        </p:nvSpPr>
        <p:spPr>
          <a:xfrm>
            <a:off x="838200" y="365126"/>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099BA4A2-5F5A-41A4-B2A7-3ACE12431CCF}"/>
              </a:ext>
            </a:extLst>
          </p:cNvPr>
          <p:cNvSpPr>
            <a:spLocks noGrp="1"/>
          </p:cNvSpPr>
          <p:nvPr>
            <p:ph type="dt" sz="half" idx="10"/>
          </p:nvPr>
        </p:nvSpPr>
        <p:spPr/>
        <p:txBody>
          <a:bodyPr/>
          <a:lstStyle/>
          <a:p>
            <a:pPr>
              <a:defRPr/>
            </a:pPr>
            <a:r>
              <a:rPr lang="en-US"/>
              <a:t>07/22/2019 </a:t>
            </a:r>
            <a:endParaRPr lang="en-US" dirty="0"/>
          </a:p>
        </p:txBody>
      </p:sp>
      <p:sp>
        <p:nvSpPr>
          <p:cNvPr id="4" name="Footer Placeholder 3">
            <a:extLst>
              <a:ext uri="{FF2B5EF4-FFF2-40B4-BE49-F238E27FC236}">
                <a16:creationId xmlns:a16="http://schemas.microsoft.com/office/drawing/2014/main" id="{58C0FAC6-F6F7-4229-B7BF-9BEEC388BA38}"/>
              </a:ext>
            </a:extLst>
          </p:cNvPr>
          <p:cNvSpPr>
            <a:spLocks noGrp="1"/>
          </p:cNvSpPr>
          <p:nvPr>
            <p:ph type="ftr" sz="quarter" idx="11"/>
          </p:nvPr>
        </p:nvSpPr>
        <p:spPr/>
        <p:txBody>
          <a:bodyPr/>
          <a:lstStyle/>
          <a:p>
            <a:pPr>
              <a:defRPr/>
            </a:pPr>
            <a:r>
              <a:rPr lang="en-US"/>
              <a:t>V.Nagaslaev - Using higher multipolses in SX</a:t>
            </a:r>
            <a:endParaRPr lang="en-US" b="1" dirty="0"/>
          </a:p>
        </p:txBody>
      </p:sp>
      <p:sp>
        <p:nvSpPr>
          <p:cNvPr id="5" name="Slide Number Placeholder 4">
            <a:extLst>
              <a:ext uri="{FF2B5EF4-FFF2-40B4-BE49-F238E27FC236}">
                <a16:creationId xmlns:a16="http://schemas.microsoft.com/office/drawing/2014/main" id="{279E63DC-6503-4097-835B-71A46A0DF683}"/>
              </a:ext>
            </a:extLst>
          </p:cNvPr>
          <p:cNvSpPr>
            <a:spLocks noGrp="1"/>
          </p:cNvSpPr>
          <p:nvPr>
            <p:ph type="sldNum" sz="quarter" idx="12"/>
          </p:nvPr>
        </p:nvSpPr>
        <p:spPr/>
        <p:txBody>
          <a:bodyPr/>
          <a:lstStyle/>
          <a:p>
            <a:pPr>
              <a:defRPr/>
            </a:pPr>
            <a:fld id="{ABC452BA-E2D2-7F48-9628-85048FBCF9B3}" type="slidenum">
              <a:rPr lang="en-US" smtClean="0"/>
              <a:pPr>
                <a:defRPr/>
              </a:pPr>
              <a:t>‹#›</a:t>
            </a:fld>
            <a:endParaRPr lang="en-US" dirty="0"/>
          </a:p>
        </p:txBody>
      </p:sp>
    </p:spTree>
    <p:extLst>
      <p:ext uri="{BB962C8B-B14F-4D97-AF65-F5344CB8AC3E}">
        <p14:creationId xmlns:p14="http://schemas.microsoft.com/office/powerpoint/2010/main" val="40386017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Without Line">
    <p:spTree>
      <p:nvGrpSpPr>
        <p:cNvPr id="1" name=""/>
        <p:cNvGrpSpPr/>
        <p:nvPr/>
      </p:nvGrpSpPr>
      <p:grpSpPr>
        <a:xfrm>
          <a:off x="0" y="0"/>
          <a:ext cx="0" cy="0"/>
          <a:chOff x="0" y="0"/>
          <a:chExt cx="0" cy="0"/>
        </a:xfrm>
      </p:grpSpPr>
      <p:sp>
        <p:nvSpPr>
          <p:cNvPr id="6" name="Title 1"/>
          <p:cNvSpPr>
            <a:spLocks noGrp="1"/>
          </p:cNvSpPr>
          <p:nvPr>
            <p:ph type="title"/>
          </p:nvPr>
        </p:nvSpPr>
        <p:spPr>
          <a:xfrm>
            <a:off x="304800" y="103665"/>
            <a:ext cx="11582400" cy="641739"/>
          </a:xfrm>
          <a:prstGeom prst="rect">
            <a:avLst/>
          </a:prstGeom>
        </p:spPr>
        <p:txBody>
          <a:bodyPr lIns="0" tIns="0" rIns="0" bIns="0" anchor="b" anchorCtr="0"/>
          <a:lstStyle>
            <a:lvl1pPr>
              <a:defRPr sz="2400">
                <a:solidFill>
                  <a:srgbClr val="154D81"/>
                </a:solidFill>
              </a:defRPr>
            </a:lvl1pPr>
          </a:lstStyle>
          <a:p>
            <a:r>
              <a:rPr lang="en-US" dirty="0"/>
              <a:t>Click to edit Master title style</a:t>
            </a:r>
          </a:p>
        </p:txBody>
      </p:sp>
      <p:sp>
        <p:nvSpPr>
          <p:cNvPr id="7" name="Content Placeholder 2"/>
          <p:cNvSpPr>
            <a:spLocks noGrp="1"/>
          </p:cNvSpPr>
          <p:nvPr>
            <p:ph idx="1"/>
          </p:nvPr>
        </p:nvSpPr>
        <p:spPr>
          <a:xfrm>
            <a:off x="304801" y="1043047"/>
            <a:ext cx="11563351"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593667" y="6515100"/>
            <a:ext cx="1435100" cy="241300"/>
          </a:xfrm>
        </p:spPr>
        <p:txBody>
          <a:bodyPr/>
          <a:lstStyle>
            <a:lvl1pPr>
              <a:defRPr/>
            </a:lvl1pPr>
          </a:lstStyle>
          <a:p>
            <a:pPr>
              <a:defRPr/>
            </a:pPr>
            <a:r>
              <a:rPr lang="en-US"/>
              <a:t>07/22/2019 </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V.Nagaslaev - Using higher multipolses in SX</a:t>
            </a:r>
            <a:endParaRPr lang="en-US" b="1" dirty="0"/>
          </a:p>
        </p:txBody>
      </p:sp>
      <p:sp>
        <p:nvSpPr>
          <p:cNvPr id="8" name="Slide Number Placeholder 5"/>
          <p:cNvSpPr>
            <a:spLocks noGrp="1"/>
          </p:cNvSpPr>
          <p:nvPr>
            <p:ph type="sldNum" sz="quarter" idx="12"/>
          </p:nvPr>
        </p:nvSpPr>
        <p:spPr/>
        <p:txBody>
          <a:bodyPr/>
          <a:lstStyle>
            <a:lvl1pPr>
              <a:defRPr/>
            </a:lvl1pPr>
          </a:lstStyle>
          <a:p>
            <a:pPr>
              <a:defRPr/>
            </a:pPr>
            <a:fld id="{B6EB6373-8500-2042-A196-2287B72DC720}" type="slidenum">
              <a:rPr lang="en-US"/>
              <a:pPr>
                <a:defRPr/>
              </a:pPr>
              <a:t>‹#›</a:t>
            </a:fld>
            <a:endParaRPr lang="en-US" dirty="0"/>
          </a:p>
        </p:txBody>
      </p:sp>
    </p:spTree>
    <p:extLst>
      <p:ext uri="{BB962C8B-B14F-4D97-AF65-F5344CB8AC3E}">
        <p14:creationId xmlns:p14="http://schemas.microsoft.com/office/powerpoint/2010/main" val="377612561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82435" y="6504213"/>
            <a:ext cx="1823396" cy="242873"/>
          </a:xfrm>
        </p:spPr>
        <p:txBody>
          <a:bodyPr/>
          <a:lstStyle/>
          <a:p>
            <a:r>
              <a:rPr lang="en-US"/>
              <a:t>07/22/2019 </a:t>
            </a:r>
          </a:p>
        </p:txBody>
      </p:sp>
      <p:sp>
        <p:nvSpPr>
          <p:cNvPr id="3" name="Footer Placeholder 2"/>
          <p:cNvSpPr>
            <a:spLocks noGrp="1"/>
          </p:cNvSpPr>
          <p:nvPr>
            <p:ph type="ftr" sz="quarter" idx="11"/>
          </p:nvPr>
        </p:nvSpPr>
        <p:spPr>
          <a:xfrm>
            <a:off x="3613093" y="6504214"/>
            <a:ext cx="6099512" cy="242873"/>
          </a:xfrm>
        </p:spPr>
        <p:txBody>
          <a:bodyPr/>
          <a:lstStyle/>
          <a:p>
            <a:r>
              <a:rPr lang="en-US"/>
              <a:t>V.Nagaslaev - Using higher multipolses in SX</a:t>
            </a:r>
          </a:p>
        </p:txBody>
      </p:sp>
      <p:sp>
        <p:nvSpPr>
          <p:cNvPr id="4" name="Slide Number Placeholder 3"/>
          <p:cNvSpPr>
            <a:spLocks noGrp="1"/>
          </p:cNvSpPr>
          <p:nvPr>
            <p:ph type="sldNum" sz="quarter" idx="12"/>
          </p:nvPr>
        </p:nvSpPr>
        <p:spPr/>
        <p:txBody>
          <a:bodyPr/>
          <a:lstStyle/>
          <a:p>
            <a:fld id="{3FFB8AAC-D43F-40FC-8245-2896C0AE79FA}" type="slidenum">
              <a:rPr lang="en-US" smtClean="0"/>
              <a:t>‹#›</a:t>
            </a:fld>
            <a:endParaRPr lang="en-US"/>
          </a:p>
        </p:txBody>
      </p:sp>
    </p:spTree>
    <p:extLst>
      <p:ext uri="{BB962C8B-B14F-4D97-AF65-F5344CB8AC3E}">
        <p14:creationId xmlns:p14="http://schemas.microsoft.com/office/powerpoint/2010/main" val="3274510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A8731-450C-48D7-A041-6FE900CC9B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CF14D3-5B67-4F3A-B73B-3013118535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130844-F0C8-4BAB-AD9C-E71CCFB080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235E7E9-0579-4EB4-90F0-4E28E491BF8E}"/>
              </a:ext>
            </a:extLst>
          </p:cNvPr>
          <p:cNvSpPr>
            <a:spLocks noGrp="1"/>
          </p:cNvSpPr>
          <p:nvPr>
            <p:ph type="dt" sz="half" idx="10"/>
          </p:nvPr>
        </p:nvSpPr>
        <p:spPr/>
        <p:txBody>
          <a:bodyPr/>
          <a:lstStyle/>
          <a:p>
            <a:fld id="{CE070C19-79DE-453B-857B-E4CD3E003ED9}" type="datetimeFigureOut">
              <a:rPr lang="en-US" smtClean="0"/>
              <a:t>7/24/2019</a:t>
            </a:fld>
            <a:endParaRPr lang="en-US"/>
          </a:p>
        </p:txBody>
      </p:sp>
      <p:sp>
        <p:nvSpPr>
          <p:cNvPr id="6" name="Footer Placeholder 5">
            <a:extLst>
              <a:ext uri="{FF2B5EF4-FFF2-40B4-BE49-F238E27FC236}">
                <a16:creationId xmlns:a16="http://schemas.microsoft.com/office/drawing/2014/main" id="{ABA94E34-EB98-4DF6-8259-54EC5B307B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6A3897-AC00-41E1-B882-8545E3DFB9C3}"/>
              </a:ext>
            </a:extLst>
          </p:cNvPr>
          <p:cNvSpPr>
            <a:spLocks noGrp="1"/>
          </p:cNvSpPr>
          <p:nvPr>
            <p:ph type="sldNum" sz="quarter" idx="12"/>
          </p:nvPr>
        </p:nvSpPr>
        <p:spPr/>
        <p:txBody>
          <a:bodyPr/>
          <a:lstStyle/>
          <a:p>
            <a:fld id="{308257A2-B0D1-4415-B93F-10C31ADB9605}" type="slidenum">
              <a:rPr lang="en-US" smtClean="0"/>
              <a:t>‹#›</a:t>
            </a:fld>
            <a:endParaRPr lang="en-US"/>
          </a:p>
        </p:txBody>
      </p:sp>
    </p:spTree>
    <p:extLst>
      <p:ext uri="{BB962C8B-B14F-4D97-AF65-F5344CB8AC3E}">
        <p14:creationId xmlns:p14="http://schemas.microsoft.com/office/powerpoint/2010/main" val="295311968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Logo Bottom: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98764" y="971551"/>
            <a:ext cx="11582400" cy="3726717"/>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10" name="Text Placeholder 3"/>
          <p:cNvSpPr>
            <a:spLocks noGrp="1"/>
          </p:cNvSpPr>
          <p:nvPr>
            <p:ph type="body" sz="half" idx="2"/>
          </p:nvPr>
        </p:nvSpPr>
        <p:spPr>
          <a:xfrm>
            <a:off x="298764" y="4943006"/>
            <a:ext cx="11582400" cy="1091259"/>
          </a:xfrm>
          <a:prstGeom prst="rect">
            <a:avLst/>
          </a:prstGeom>
        </p:spPr>
        <p:txBody>
          <a:bodyPr lIns="0" tIns="0" rIns="0" bIns="0"/>
          <a:lstStyle>
            <a:lvl1pPr marL="0" indent="0">
              <a:buNone/>
              <a:defRPr sz="16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3"/>
          <p:cNvSpPr>
            <a:spLocks noGrp="1"/>
          </p:cNvSpPr>
          <p:nvPr>
            <p:ph type="dt" sz="half" idx="14"/>
          </p:nvPr>
        </p:nvSpPr>
        <p:spPr>
          <a:xfrm>
            <a:off x="982435" y="6504213"/>
            <a:ext cx="1768452" cy="241300"/>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r>
              <a:rPr lang="en-US"/>
              <a:t>07/22/2019 </a:t>
            </a:r>
            <a:endParaRPr lang="en-US" dirty="0"/>
          </a:p>
        </p:txBody>
      </p:sp>
      <p:sp>
        <p:nvSpPr>
          <p:cNvPr id="9" name="Footer Placeholder 4"/>
          <p:cNvSpPr>
            <a:spLocks noGrp="1"/>
          </p:cNvSpPr>
          <p:nvPr>
            <p:ph type="ftr" sz="quarter" idx="3"/>
          </p:nvPr>
        </p:nvSpPr>
        <p:spPr>
          <a:xfrm>
            <a:off x="3099231" y="6498626"/>
            <a:ext cx="5555749" cy="242873"/>
          </a:xfrm>
          <a:prstGeom prst="rect">
            <a:avLst/>
          </a:prstGeom>
        </p:spPr>
        <p:txBody>
          <a:bodyPr lIns="0" tIns="0" rIns="0" bIns="0" anchor="t" anchorCtr="0"/>
          <a:lstStyle>
            <a:lvl1pPr marL="0" algn="l">
              <a:defRPr sz="1200">
                <a:solidFill>
                  <a:srgbClr val="004C97"/>
                </a:solidFill>
                <a:latin typeface="Helvetica"/>
                <a:ea typeface="ＭＳ Ｐゴシック" charset="0"/>
                <a:cs typeface="ＭＳ Ｐゴシック" charset="0"/>
              </a:defRPr>
            </a:lvl1pPr>
          </a:lstStyle>
          <a:p>
            <a:pPr>
              <a:defRPr/>
            </a:pPr>
            <a:r>
              <a:rPr lang="en-US"/>
              <a:t>V.Nagaslaev - Using higher multipolses in SX</a:t>
            </a:r>
            <a:endParaRPr lang="en-US" b="1" dirty="0"/>
          </a:p>
        </p:txBody>
      </p:sp>
      <p:sp>
        <p:nvSpPr>
          <p:cNvPr id="11" name="Slide Number Placeholder 5"/>
          <p:cNvSpPr>
            <a:spLocks noGrp="1"/>
          </p:cNvSpPr>
          <p:nvPr>
            <p:ph type="sldNum" sz="quarter" idx="4"/>
          </p:nvPr>
        </p:nvSpPr>
        <p:spPr>
          <a:xfrm>
            <a:off x="296333" y="6504214"/>
            <a:ext cx="552451"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sp>
        <p:nvSpPr>
          <p:cNvPr id="12" name="Title 1"/>
          <p:cNvSpPr>
            <a:spLocks noGrp="1"/>
          </p:cNvSpPr>
          <p:nvPr>
            <p:ph type="title"/>
          </p:nvPr>
        </p:nvSpPr>
        <p:spPr>
          <a:xfrm>
            <a:off x="304800" y="251753"/>
            <a:ext cx="115824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spTree>
    <p:extLst>
      <p:ext uri="{BB962C8B-B14F-4D97-AF65-F5344CB8AC3E}">
        <p14:creationId xmlns:p14="http://schemas.microsoft.com/office/powerpoint/2010/main" val="3301567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7FF01-CDFE-4894-BAEC-9D640A70AF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44FD4D-460F-4166-97AB-A2E6E3B5FE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F5FDC1-9EB4-4B6E-A104-1B45EF21DD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994F99-E781-4774-8467-630FDEC089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EAF55E-EB4F-428F-ADA0-B93C6DD7A2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CCD264-959C-4723-82B7-620CEB4D7555}"/>
              </a:ext>
            </a:extLst>
          </p:cNvPr>
          <p:cNvSpPr>
            <a:spLocks noGrp="1"/>
          </p:cNvSpPr>
          <p:nvPr>
            <p:ph type="dt" sz="half" idx="10"/>
          </p:nvPr>
        </p:nvSpPr>
        <p:spPr/>
        <p:txBody>
          <a:bodyPr/>
          <a:lstStyle/>
          <a:p>
            <a:fld id="{CE070C19-79DE-453B-857B-E4CD3E003ED9}" type="datetimeFigureOut">
              <a:rPr lang="en-US" smtClean="0"/>
              <a:t>7/24/2019</a:t>
            </a:fld>
            <a:endParaRPr lang="en-US"/>
          </a:p>
        </p:txBody>
      </p:sp>
      <p:sp>
        <p:nvSpPr>
          <p:cNvPr id="8" name="Footer Placeholder 7">
            <a:extLst>
              <a:ext uri="{FF2B5EF4-FFF2-40B4-BE49-F238E27FC236}">
                <a16:creationId xmlns:a16="http://schemas.microsoft.com/office/drawing/2014/main" id="{D42D4821-58E9-43B5-89BD-284EDFE8D31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652FF6-C1D0-46A7-AFFB-9429848031AF}"/>
              </a:ext>
            </a:extLst>
          </p:cNvPr>
          <p:cNvSpPr>
            <a:spLocks noGrp="1"/>
          </p:cNvSpPr>
          <p:nvPr>
            <p:ph type="sldNum" sz="quarter" idx="12"/>
          </p:nvPr>
        </p:nvSpPr>
        <p:spPr/>
        <p:txBody>
          <a:bodyPr/>
          <a:lstStyle/>
          <a:p>
            <a:fld id="{308257A2-B0D1-4415-B93F-10C31ADB9605}" type="slidenum">
              <a:rPr lang="en-US" smtClean="0"/>
              <a:t>‹#›</a:t>
            </a:fld>
            <a:endParaRPr lang="en-US"/>
          </a:p>
        </p:txBody>
      </p:sp>
    </p:spTree>
    <p:extLst>
      <p:ext uri="{BB962C8B-B14F-4D97-AF65-F5344CB8AC3E}">
        <p14:creationId xmlns:p14="http://schemas.microsoft.com/office/powerpoint/2010/main" val="2773218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693A8-AAC8-4A4B-8A07-3B878D4551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67013E-9075-48C8-A113-7D335D5590FB}"/>
              </a:ext>
            </a:extLst>
          </p:cNvPr>
          <p:cNvSpPr>
            <a:spLocks noGrp="1"/>
          </p:cNvSpPr>
          <p:nvPr>
            <p:ph type="dt" sz="half" idx="10"/>
          </p:nvPr>
        </p:nvSpPr>
        <p:spPr/>
        <p:txBody>
          <a:bodyPr/>
          <a:lstStyle/>
          <a:p>
            <a:fld id="{CE070C19-79DE-453B-857B-E4CD3E003ED9}" type="datetimeFigureOut">
              <a:rPr lang="en-US" smtClean="0"/>
              <a:t>7/24/2019</a:t>
            </a:fld>
            <a:endParaRPr lang="en-US"/>
          </a:p>
        </p:txBody>
      </p:sp>
      <p:sp>
        <p:nvSpPr>
          <p:cNvPr id="4" name="Footer Placeholder 3">
            <a:extLst>
              <a:ext uri="{FF2B5EF4-FFF2-40B4-BE49-F238E27FC236}">
                <a16:creationId xmlns:a16="http://schemas.microsoft.com/office/drawing/2014/main" id="{6B7C7038-258C-47D7-A3B4-B4246C08099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563F569-CE50-4D68-9270-8F594A8ABB4D}"/>
              </a:ext>
            </a:extLst>
          </p:cNvPr>
          <p:cNvSpPr>
            <a:spLocks noGrp="1"/>
          </p:cNvSpPr>
          <p:nvPr>
            <p:ph type="sldNum" sz="quarter" idx="12"/>
          </p:nvPr>
        </p:nvSpPr>
        <p:spPr/>
        <p:txBody>
          <a:bodyPr/>
          <a:lstStyle/>
          <a:p>
            <a:fld id="{308257A2-B0D1-4415-B93F-10C31ADB9605}" type="slidenum">
              <a:rPr lang="en-US" smtClean="0"/>
              <a:t>‹#›</a:t>
            </a:fld>
            <a:endParaRPr lang="en-US"/>
          </a:p>
        </p:txBody>
      </p:sp>
    </p:spTree>
    <p:extLst>
      <p:ext uri="{BB962C8B-B14F-4D97-AF65-F5344CB8AC3E}">
        <p14:creationId xmlns:p14="http://schemas.microsoft.com/office/powerpoint/2010/main" val="2143280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5DC286-0B51-45B3-ABF6-EEC334311C04}"/>
              </a:ext>
            </a:extLst>
          </p:cNvPr>
          <p:cNvSpPr>
            <a:spLocks noGrp="1"/>
          </p:cNvSpPr>
          <p:nvPr>
            <p:ph type="dt" sz="half" idx="10"/>
          </p:nvPr>
        </p:nvSpPr>
        <p:spPr/>
        <p:txBody>
          <a:bodyPr/>
          <a:lstStyle/>
          <a:p>
            <a:fld id="{CE070C19-79DE-453B-857B-E4CD3E003ED9}" type="datetimeFigureOut">
              <a:rPr lang="en-US" smtClean="0"/>
              <a:t>7/24/2019</a:t>
            </a:fld>
            <a:endParaRPr lang="en-US"/>
          </a:p>
        </p:txBody>
      </p:sp>
      <p:sp>
        <p:nvSpPr>
          <p:cNvPr id="3" name="Footer Placeholder 2">
            <a:extLst>
              <a:ext uri="{FF2B5EF4-FFF2-40B4-BE49-F238E27FC236}">
                <a16:creationId xmlns:a16="http://schemas.microsoft.com/office/drawing/2014/main" id="{6EB83B7E-B614-47C7-82FD-1ED7773420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F3A637-F691-4E56-B447-A688CDC52966}"/>
              </a:ext>
            </a:extLst>
          </p:cNvPr>
          <p:cNvSpPr>
            <a:spLocks noGrp="1"/>
          </p:cNvSpPr>
          <p:nvPr>
            <p:ph type="sldNum" sz="quarter" idx="12"/>
          </p:nvPr>
        </p:nvSpPr>
        <p:spPr/>
        <p:txBody>
          <a:bodyPr/>
          <a:lstStyle/>
          <a:p>
            <a:fld id="{308257A2-B0D1-4415-B93F-10C31ADB9605}" type="slidenum">
              <a:rPr lang="en-US" smtClean="0"/>
              <a:t>‹#›</a:t>
            </a:fld>
            <a:endParaRPr lang="en-US"/>
          </a:p>
        </p:txBody>
      </p:sp>
    </p:spTree>
    <p:extLst>
      <p:ext uri="{BB962C8B-B14F-4D97-AF65-F5344CB8AC3E}">
        <p14:creationId xmlns:p14="http://schemas.microsoft.com/office/powerpoint/2010/main" val="348776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7715A-D9A1-420D-AEDC-6315D214D6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8EF206-214B-4CC1-9145-0D4B0B48D2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80FD83-79EC-4905-960F-F04E1AE32F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0EA3E6-EFB8-484E-94CE-2FF47350C1FF}"/>
              </a:ext>
            </a:extLst>
          </p:cNvPr>
          <p:cNvSpPr>
            <a:spLocks noGrp="1"/>
          </p:cNvSpPr>
          <p:nvPr>
            <p:ph type="dt" sz="half" idx="10"/>
          </p:nvPr>
        </p:nvSpPr>
        <p:spPr/>
        <p:txBody>
          <a:bodyPr/>
          <a:lstStyle/>
          <a:p>
            <a:fld id="{CE070C19-79DE-453B-857B-E4CD3E003ED9}" type="datetimeFigureOut">
              <a:rPr lang="en-US" smtClean="0"/>
              <a:t>7/24/2019</a:t>
            </a:fld>
            <a:endParaRPr lang="en-US"/>
          </a:p>
        </p:txBody>
      </p:sp>
      <p:sp>
        <p:nvSpPr>
          <p:cNvPr id="6" name="Footer Placeholder 5">
            <a:extLst>
              <a:ext uri="{FF2B5EF4-FFF2-40B4-BE49-F238E27FC236}">
                <a16:creationId xmlns:a16="http://schemas.microsoft.com/office/drawing/2014/main" id="{A2BD67BF-B7E5-40F0-BA72-893980BCAA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FF4D28-94DB-48F3-AA5F-C14B74781E72}"/>
              </a:ext>
            </a:extLst>
          </p:cNvPr>
          <p:cNvSpPr>
            <a:spLocks noGrp="1"/>
          </p:cNvSpPr>
          <p:nvPr>
            <p:ph type="sldNum" sz="quarter" idx="12"/>
          </p:nvPr>
        </p:nvSpPr>
        <p:spPr/>
        <p:txBody>
          <a:bodyPr/>
          <a:lstStyle/>
          <a:p>
            <a:fld id="{308257A2-B0D1-4415-B93F-10C31ADB9605}" type="slidenum">
              <a:rPr lang="en-US" smtClean="0"/>
              <a:t>‹#›</a:t>
            </a:fld>
            <a:endParaRPr lang="en-US"/>
          </a:p>
        </p:txBody>
      </p:sp>
    </p:spTree>
    <p:extLst>
      <p:ext uri="{BB962C8B-B14F-4D97-AF65-F5344CB8AC3E}">
        <p14:creationId xmlns:p14="http://schemas.microsoft.com/office/powerpoint/2010/main" val="4168954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34361-3425-45F3-9265-49A716012E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0AF7EF-5D2C-4978-B689-500CC1CD49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853BC3C-B844-438B-A395-65CA091C66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4FE6E0-1B23-483D-90EC-2259717EC0A6}"/>
              </a:ext>
            </a:extLst>
          </p:cNvPr>
          <p:cNvSpPr>
            <a:spLocks noGrp="1"/>
          </p:cNvSpPr>
          <p:nvPr>
            <p:ph type="dt" sz="half" idx="10"/>
          </p:nvPr>
        </p:nvSpPr>
        <p:spPr/>
        <p:txBody>
          <a:bodyPr/>
          <a:lstStyle/>
          <a:p>
            <a:fld id="{CE070C19-79DE-453B-857B-E4CD3E003ED9}" type="datetimeFigureOut">
              <a:rPr lang="en-US" smtClean="0"/>
              <a:t>7/24/2019</a:t>
            </a:fld>
            <a:endParaRPr lang="en-US"/>
          </a:p>
        </p:txBody>
      </p:sp>
      <p:sp>
        <p:nvSpPr>
          <p:cNvPr id="6" name="Footer Placeholder 5">
            <a:extLst>
              <a:ext uri="{FF2B5EF4-FFF2-40B4-BE49-F238E27FC236}">
                <a16:creationId xmlns:a16="http://schemas.microsoft.com/office/drawing/2014/main" id="{C274009C-88F5-4727-92A2-4DEC911EF5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EF8318-24EB-4C6B-81CF-90438378D0D8}"/>
              </a:ext>
            </a:extLst>
          </p:cNvPr>
          <p:cNvSpPr>
            <a:spLocks noGrp="1"/>
          </p:cNvSpPr>
          <p:nvPr>
            <p:ph type="sldNum" sz="quarter" idx="12"/>
          </p:nvPr>
        </p:nvSpPr>
        <p:spPr/>
        <p:txBody>
          <a:bodyPr/>
          <a:lstStyle/>
          <a:p>
            <a:fld id="{308257A2-B0D1-4415-B93F-10C31ADB9605}" type="slidenum">
              <a:rPr lang="en-US" smtClean="0"/>
              <a:t>‹#›</a:t>
            </a:fld>
            <a:endParaRPr lang="en-US"/>
          </a:p>
        </p:txBody>
      </p:sp>
    </p:spTree>
    <p:extLst>
      <p:ext uri="{BB962C8B-B14F-4D97-AF65-F5344CB8AC3E}">
        <p14:creationId xmlns:p14="http://schemas.microsoft.com/office/powerpoint/2010/main" val="2152494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402401-2D73-49BE-B4C4-565691BB31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58FDF6-2BDA-41DB-BDA9-400865E473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9DD4A6-71A0-47C4-B4D0-E5BB171702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070C19-79DE-453B-857B-E4CD3E003ED9}" type="datetimeFigureOut">
              <a:rPr lang="en-US" smtClean="0"/>
              <a:t>7/24/2019</a:t>
            </a:fld>
            <a:endParaRPr lang="en-US"/>
          </a:p>
        </p:txBody>
      </p:sp>
      <p:sp>
        <p:nvSpPr>
          <p:cNvPr id="5" name="Footer Placeholder 4">
            <a:extLst>
              <a:ext uri="{FF2B5EF4-FFF2-40B4-BE49-F238E27FC236}">
                <a16:creationId xmlns:a16="http://schemas.microsoft.com/office/drawing/2014/main" id="{28A6FD82-9454-450B-B72C-CCB597B23C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9C6607D-D99B-436E-8A8A-2BA8847CE4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257A2-B0D1-4415-B93F-10C31ADB9605}" type="slidenum">
              <a:rPr lang="en-US" smtClean="0"/>
              <a:t>‹#›</a:t>
            </a:fld>
            <a:endParaRPr lang="en-US"/>
          </a:p>
        </p:txBody>
      </p:sp>
    </p:spTree>
    <p:extLst>
      <p:ext uri="{BB962C8B-B14F-4D97-AF65-F5344CB8AC3E}">
        <p14:creationId xmlns:p14="http://schemas.microsoft.com/office/powerpoint/2010/main" val="4107187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09600" y="1066801"/>
            <a:ext cx="10972800" cy="5059363"/>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7" name="Line 7"/>
          <p:cNvSpPr>
            <a:spLocks noChangeShapeType="1"/>
          </p:cNvSpPr>
          <p:nvPr/>
        </p:nvSpPr>
        <p:spPr bwMode="auto">
          <a:xfrm>
            <a:off x="101600" y="6629400"/>
            <a:ext cx="11988800" cy="0"/>
          </a:xfrm>
          <a:prstGeom prst="line">
            <a:avLst/>
          </a:prstGeom>
          <a:noFill/>
          <a:ln w="12700">
            <a:solidFill>
              <a:schemeClr val="bg2"/>
            </a:solidFill>
            <a:round/>
            <a:headEnd/>
            <a:tailEnd/>
          </a:ln>
        </p:spPr>
        <p:txBody>
          <a:bodyPr/>
          <a:lstStyle/>
          <a:p>
            <a:pPr>
              <a:defRPr/>
            </a:pPr>
            <a:endParaRPr lang="en-US" sz="1800">
              <a:ea typeface="+mn-ea"/>
            </a:endParaRPr>
          </a:p>
        </p:txBody>
      </p:sp>
      <p:sp>
        <p:nvSpPr>
          <p:cNvPr id="2" name="Rectangle 2"/>
          <p:cNvSpPr>
            <a:spLocks noGrp="1" noChangeArrowheads="1"/>
          </p:cNvSpPr>
          <p:nvPr>
            <p:ph type="title"/>
          </p:nvPr>
        </p:nvSpPr>
        <p:spPr bwMode="auto">
          <a:xfrm>
            <a:off x="0" y="0"/>
            <a:ext cx="12192000" cy="762000"/>
          </a:xfrm>
          <a:prstGeom prst="rect">
            <a:avLst/>
          </a:prstGeom>
          <a:solidFill>
            <a:schemeClr val="tx1">
              <a:lumMod val="65000"/>
              <a:lumOff val="35000"/>
            </a:schemeClr>
          </a:solidFill>
          <a:ln w="9525">
            <a:noFill/>
            <a:miter lim="800000"/>
            <a:headEnd/>
            <a:tailEnd/>
          </a:ln>
          <a:effectLst/>
        </p:spPr>
        <p:txBody>
          <a:bodyPr vert="horz" wrap="square" lIns="274320" tIns="45720" rIns="274320" bIns="45720" numCol="1" anchor="ctr" anchorCtr="0" compatLnSpc="1">
            <a:prstTxWarp prst="textNoShape">
              <a:avLst/>
            </a:prstTxWarp>
          </a:bodyPr>
          <a:lstStyle/>
          <a:p>
            <a:pPr lvl="0"/>
            <a:r>
              <a:rPr lang="en-US"/>
              <a:t>Click to edit Master title style</a:t>
            </a:r>
            <a:endParaRPr lang="en-US" dirty="0"/>
          </a:p>
        </p:txBody>
      </p:sp>
      <p:sp>
        <p:nvSpPr>
          <p:cNvPr id="4" name="Footer Placeholder 3"/>
          <p:cNvSpPr>
            <a:spLocks noGrp="1"/>
          </p:cNvSpPr>
          <p:nvPr>
            <p:ph type="ftr" sz="quarter" idx="3"/>
          </p:nvPr>
        </p:nvSpPr>
        <p:spPr>
          <a:xfrm>
            <a:off x="2058080" y="6629401"/>
            <a:ext cx="7769013" cy="20891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a:t>V. </a:t>
            </a:r>
            <a:r>
              <a:rPr lang="en-GB" dirty="0" err="1"/>
              <a:t>Kain</a:t>
            </a:r>
            <a:r>
              <a:rPr lang="en-GB" dirty="0"/>
              <a:t>, COSE, ICFA slow extraction workshop, </a:t>
            </a:r>
            <a:r>
              <a:rPr lang="en-GB" dirty="0" err="1"/>
              <a:t>Fermilab</a:t>
            </a:r>
            <a:r>
              <a:rPr lang="en-GB" dirty="0"/>
              <a:t>, 22-24 July 2019</a:t>
            </a:r>
            <a:endParaRPr lang="en-US" dirty="0"/>
          </a:p>
        </p:txBody>
      </p:sp>
      <p:sp>
        <p:nvSpPr>
          <p:cNvPr id="6" name="Slide Number Placeholder 5"/>
          <p:cNvSpPr>
            <a:spLocks noGrp="1"/>
          </p:cNvSpPr>
          <p:nvPr>
            <p:ph type="sldNum" sz="quarter" idx="4"/>
          </p:nvPr>
        </p:nvSpPr>
        <p:spPr>
          <a:xfrm>
            <a:off x="9839627" y="6629401"/>
            <a:ext cx="1751573" cy="208915"/>
          </a:xfrm>
          <a:prstGeom prst="rect">
            <a:avLst/>
          </a:prstGeom>
        </p:spPr>
        <p:txBody>
          <a:bodyPr vert="horz" lIns="91440" tIns="45720" rIns="91440" bIns="45720" rtlCol="0" anchor="ctr"/>
          <a:lstStyle>
            <a:lvl1pPr algn="r">
              <a:defRPr sz="1200">
                <a:solidFill>
                  <a:schemeClr val="tx1">
                    <a:tint val="75000"/>
                  </a:schemeClr>
                </a:solidFill>
              </a:defRPr>
            </a:lvl1pPr>
          </a:lstStyle>
          <a:p>
            <a:fld id="{B34AF9EC-BBAD-9F46-BF96-F510AA1EEAFA}" type="slidenum">
              <a:rPr lang="en-US" smtClean="0"/>
              <a:pPr/>
              <a:t>‹#›</a:t>
            </a:fld>
            <a:endParaRPr lang="en-US"/>
          </a:p>
        </p:txBody>
      </p:sp>
    </p:spTree>
    <p:extLst>
      <p:ext uri="{BB962C8B-B14F-4D97-AF65-F5344CB8AC3E}">
        <p14:creationId xmlns:p14="http://schemas.microsoft.com/office/powerpoint/2010/main" val="1632155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fontAlgn="base" hangingPunct="1">
        <a:spcBef>
          <a:spcPct val="0"/>
        </a:spcBef>
        <a:spcAft>
          <a:spcPct val="0"/>
        </a:spcAft>
        <a:defRPr sz="2400" b="1">
          <a:solidFill>
            <a:srgbClr val="EAEAEA"/>
          </a:solidFill>
          <a:effectLst>
            <a:outerShdw blurRad="38100" dist="38100" dir="2700000" algn="tl">
              <a:srgbClr val="000000">
                <a:alpha val="43137"/>
              </a:srgbClr>
            </a:outerShdw>
          </a:effectLst>
          <a:latin typeface="+mn-lt"/>
          <a:ea typeface="ＭＳ Ｐゴシック" charset="0"/>
          <a:cs typeface="+mj-cs"/>
        </a:defRPr>
      </a:lvl1pPr>
      <a:lvl2pPr algn="l" rtl="0" eaLnBrk="1" fontAlgn="base" hangingPunct="1">
        <a:spcBef>
          <a:spcPct val="0"/>
        </a:spcBef>
        <a:spcAft>
          <a:spcPct val="0"/>
        </a:spcAft>
        <a:defRPr sz="2400" b="1">
          <a:solidFill>
            <a:srgbClr val="EAEAEA"/>
          </a:solidFill>
          <a:latin typeface="Arial" charset="0"/>
          <a:ea typeface="ＭＳ Ｐゴシック" charset="0"/>
        </a:defRPr>
      </a:lvl2pPr>
      <a:lvl3pPr algn="l" rtl="0" eaLnBrk="1" fontAlgn="base" hangingPunct="1">
        <a:spcBef>
          <a:spcPct val="0"/>
        </a:spcBef>
        <a:spcAft>
          <a:spcPct val="0"/>
        </a:spcAft>
        <a:defRPr sz="2400" b="1">
          <a:solidFill>
            <a:srgbClr val="EAEAEA"/>
          </a:solidFill>
          <a:latin typeface="Arial" charset="0"/>
          <a:ea typeface="ＭＳ Ｐゴシック" charset="0"/>
        </a:defRPr>
      </a:lvl3pPr>
      <a:lvl4pPr algn="l" rtl="0" eaLnBrk="1" fontAlgn="base" hangingPunct="1">
        <a:spcBef>
          <a:spcPct val="0"/>
        </a:spcBef>
        <a:spcAft>
          <a:spcPct val="0"/>
        </a:spcAft>
        <a:defRPr sz="2400" b="1">
          <a:solidFill>
            <a:srgbClr val="EAEAEA"/>
          </a:solidFill>
          <a:latin typeface="Arial" charset="0"/>
          <a:ea typeface="ＭＳ Ｐゴシック" charset="0"/>
        </a:defRPr>
      </a:lvl4pPr>
      <a:lvl5pPr algn="l" rtl="0" eaLnBrk="1" fontAlgn="base" hangingPunct="1">
        <a:spcBef>
          <a:spcPct val="0"/>
        </a:spcBef>
        <a:spcAft>
          <a:spcPct val="0"/>
        </a:spcAft>
        <a:defRPr sz="2400" b="1">
          <a:solidFill>
            <a:srgbClr val="EAEAEA"/>
          </a:solidFill>
          <a:latin typeface="Arial" charset="0"/>
          <a:ea typeface="ＭＳ Ｐゴシック" charset="0"/>
        </a:defRPr>
      </a:lvl5pPr>
      <a:lvl6pPr marL="457200" algn="ctr" rtl="0" eaLnBrk="1" fontAlgn="base" hangingPunct="1">
        <a:spcBef>
          <a:spcPct val="0"/>
        </a:spcBef>
        <a:spcAft>
          <a:spcPct val="0"/>
        </a:spcAft>
        <a:defRPr sz="2000">
          <a:solidFill>
            <a:schemeClr val="tx2"/>
          </a:solidFill>
          <a:latin typeface="Comic Sans MS" pitchFamily="66" charset="0"/>
        </a:defRPr>
      </a:lvl6pPr>
      <a:lvl7pPr marL="914400" algn="ctr" rtl="0" eaLnBrk="1" fontAlgn="base" hangingPunct="1">
        <a:spcBef>
          <a:spcPct val="0"/>
        </a:spcBef>
        <a:spcAft>
          <a:spcPct val="0"/>
        </a:spcAft>
        <a:defRPr sz="2000">
          <a:solidFill>
            <a:schemeClr val="tx2"/>
          </a:solidFill>
          <a:latin typeface="Comic Sans MS" pitchFamily="66" charset="0"/>
        </a:defRPr>
      </a:lvl7pPr>
      <a:lvl8pPr marL="1371600" algn="ctr" rtl="0" eaLnBrk="1" fontAlgn="base" hangingPunct="1">
        <a:spcBef>
          <a:spcPct val="0"/>
        </a:spcBef>
        <a:spcAft>
          <a:spcPct val="0"/>
        </a:spcAft>
        <a:defRPr sz="2000">
          <a:solidFill>
            <a:schemeClr val="tx2"/>
          </a:solidFill>
          <a:latin typeface="Comic Sans MS" pitchFamily="66" charset="0"/>
        </a:defRPr>
      </a:lvl8pPr>
      <a:lvl9pPr marL="1828800" algn="ctr" rtl="0" eaLnBrk="1" fontAlgn="base" hangingPunct="1">
        <a:spcBef>
          <a:spcPct val="0"/>
        </a:spcBef>
        <a:spcAft>
          <a:spcPct val="0"/>
        </a:spcAft>
        <a:defRPr sz="2000">
          <a:solidFill>
            <a:schemeClr val="tx2"/>
          </a:solidFill>
          <a:latin typeface="Comic Sans MS" pitchFamily="66" charset="0"/>
        </a:defRPr>
      </a:lvl9pPr>
    </p:titleStyle>
    <p:bodyStyle>
      <a:lvl1pPr marL="342900" indent="-342900" algn="l" rtl="0" eaLnBrk="1" fontAlgn="base" hangingPunct="1">
        <a:spcBef>
          <a:spcPts val="600"/>
        </a:spcBef>
        <a:spcAft>
          <a:spcPct val="0"/>
        </a:spcAft>
        <a:buSzPct val="70000"/>
        <a:buFont typeface="Wingdings" charset="0"/>
        <a:buChar char="q"/>
        <a:defRPr sz="2000">
          <a:solidFill>
            <a:schemeClr val="tx1"/>
          </a:solidFill>
          <a:latin typeface="+mn-lt"/>
          <a:ea typeface="ＭＳ Ｐゴシック" charset="0"/>
          <a:cs typeface="+mn-cs"/>
        </a:defRPr>
      </a:lvl1pPr>
      <a:lvl2pPr marL="742950" indent="-285750" algn="l" rtl="0" eaLnBrk="1" fontAlgn="base" hangingPunct="1">
        <a:spcBef>
          <a:spcPts val="600"/>
        </a:spcBef>
        <a:spcAft>
          <a:spcPct val="0"/>
        </a:spcAft>
        <a:buChar char="–"/>
        <a:defRPr>
          <a:solidFill>
            <a:srgbClr val="0033CC"/>
          </a:solidFill>
          <a:latin typeface="+mn-lt"/>
          <a:ea typeface="ＭＳ Ｐゴシック" charset="0"/>
        </a:defRPr>
      </a:lvl2pPr>
      <a:lvl3pPr marL="1143000" indent="-228600" algn="l" rtl="0" eaLnBrk="1" fontAlgn="base" hangingPunct="1">
        <a:spcBef>
          <a:spcPts val="600"/>
        </a:spcBef>
        <a:spcAft>
          <a:spcPct val="0"/>
        </a:spcAft>
        <a:buFont typeface="Wingdings" charset="0"/>
        <a:buChar char="§"/>
        <a:defRPr sz="1600">
          <a:solidFill>
            <a:srgbClr val="008000"/>
          </a:solidFill>
          <a:latin typeface="+mn-lt"/>
          <a:ea typeface="ＭＳ Ｐゴシック" charset="0"/>
        </a:defRPr>
      </a:lvl3pPr>
      <a:lvl4pPr marL="1600200" indent="-228600" algn="l" rtl="0" eaLnBrk="1" fontAlgn="base" hangingPunct="1">
        <a:spcBef>
          <a:spcPts val="600"/>
        </a:spcBef>
        <a:spcAft>
          <a:spcPct val="0"/>
        </a:spcAft>
        <a:buChar char="–"/>
        <a:defRPr sz="1400">
          <a:solidFill>
            <a:schemeClr val="tx1"/>
          </a:solidFill>
          <a:latin typeface="+mn-lt"/>
          <a:ea typeface="ＭＳ Ｐゴシック" charset="0"/>
        </a:defRPr>
      </a:lvl4pPr>
      <a:lvl5pPr marL="2057400" indent="-228600" algn="l" rtl="0" eaLnBrk="1" fontAlgn="base" hangingPunct="1">
        <a:spcBef>
          <a:spcPts val="600"/>
        </a:spcBef>
        <a:spcAft>
          <a:spcPct val="0"/>
        </a:spcAft>
        <a:buChar char="»"/>
        <a:defRPr sz="1400">
          <a:solidFill>
            <a:schemeClr val="tx1"/>
          </a:solidFill>
          <a:latin typeface="+mn-lt"/>
          <a:ea typeface="ＭＳ Ｐゴシック" charset="0"/>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lang="ja-JP" altLang="en-US" smtClean="0">
                <a:solidFill>
                  <a:prstClr val="black">
                    <a:tint val="75000"/>
                  </a:prstClr>
                </a:solidFill>
              </a:rPr>
              <a:pPr/>
              <a:t>2019/7/24</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287828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9"/>
          <a:srcRect/>
          <a:stretch>
            <a:fillRect/>
          </a:stretch>
        </a:blip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8600018" y="6515100"/>
            <a:ext cx="14351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lgn="r" defTabSz="914400">
              <a:defRPr sz="900">
                <a:solidFill>
                  <a:srgbClr val="154D81"/>
                </a:solidFill>
                <a:latin typeface="Helvetica" charset="0"/>
                <a:cs typeface="Helvetica" charset="0"/>
              </a:defRPr>
            </a:lvl1pPr>
          </a:lstStyle>
          <a:p>
            <a:pPr>
              <a:defRPr/>
            </a:pPr>
            <a:r>
              <a:rPr lang="en-US"/>
              <a:t>07/22/2019 </a:t>
            </a:r>
            <a:endParaRPr lang="en-US" dirty="0"/>
          </a:p>
        </p:txBody>
      </p:sp>
      <p:sp>
        <p:nvSpPr>
          <p:cNvPr id="9219" name="Footer Placeholder 4"/>
          <p:cNvSpPr>
            <a:spLocks noGrp="1"/>
          </p:cNvSpPr>
          <p:nvPr>
            <p:ph type="ftr" sz="quarter" idx="3"/>
          </p:nvPr>
        </p:nvSpPr>
        <p:spPr bwMode="auto">
          <a:xfrm>
            <a:off x="1075267" y="6515100"/>
            <a:ext cx="7164917"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154D81"/>
                </a:solidFill>
                <a:latin typeface="Helvetica" charset="0"/>
              </a:defRPr>
            </a:lvl1pPr>
          </a:lstStyle>
          <a:p>
            <a:pPr>
              <a:defRPr/>
            </a:pPr>
            <a:r>
              <a:rPr lang="en-US"/>
              <a:t>V.Nagaslaev - Using higher multipolses in SX</a:t>
            </a:r>
            <a:endParaRPr lang="en-US" b="1" dirty="0"/>
          </a:p>
        </p:txBody>
      </p:sp>
      <p:sp>
        <p:nvSpPr>
          <p:cNvPr id="9220" name="Slide Number Placeholder 5"/>
          <p:cNvSpPr>
            <a:spLocks noGrp="1"/>
          </p:cNvSpPr>
          <p:nvPr>
            <p:ph type="sldNum" sz="quarter" idx="4"/>
          </p:nvPr>
        </p:nvSpPr>
        <p:spPr bwMode="auto">
          <a:xfrm>
            <a:off x="304801" y="6515100"/>
            <a:ext cx="5969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154D81"/>
                </a:solidFill>
                <a:latin typeface="Helvetica" charset="0"/>
              </a:defRPr>
            </a:lvl1pPr>
          </a:lstStyle>
          <a:p>
            <a:pPr>
              <a:defRPr/>
            </a:pPr>
            <a:fld id="{ABC452BA-E2D2-7F48-9628-85048FBCF9B3}" type="slidenum">
              <a:rPr lang="en-US"/>
              <a:pPr>
                <a:defRPr/>
              </a:pPr>
              <a:t>‹#›</a:t>
            </a:fld>
            <a:endParaRPr lang="en-US" dirty="0"/>
          </a:p>
        </p:txBody>
      </p:sp>
    </p:spTree>
    <p:extLst>
      <p:ext uri="{BB962C8B-B14F-4D97-AF65-F5344CB8AC3E}">
        <p14:creationId xmlns:p14="http://schemas.microsoft.com/office/powerpoint/2010/main" val="383999408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Lst>
  <p:hf hdr="0"/>
  <p:txStyles>
    <p:titleStyle>
      <a:lvl1pPr algn="l" defTabSz="457200" rtl="0" eaLnBrk="0" fontAlgn="base" hangingPunct="0">
        <a:spcBef>
          <a:spcPct val="0"/>
        </a:spcBef>
        <a:spcAft>
          <a:spcPct val="0"/>
        </a:spcAft>
        <a:defRPr sz="1700" b="1" kern="1200">
          <a:solidFill>
            <a:srgbClr val="2E5286"/>
          </a:solidFill>
          <a:latin typeface="Helvetica"/>
          <a:ea typeface="ＭＳ Ｐゴシック"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kern="1200">
          <a:solidFill>
            <a:srgbClr val="7F7F7F"/>
          </a:solidFill>
          <a:latin typeface="Helvetica"/>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1600" kern="1200">
          <a:solidFill>
            <a:srgbClr val="7F7F7F"/>
          </a:solidFill>
          <a:latin typeface="Helvetica"/>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1400" kern="1200">
          <a:solidFill>
            <a:srgbClr val="7F7F7F"/>
          </a:solidFill>
          <a:latin typeface="Helvetica"/>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1200" kern="1200">
          <a:solidFill>
            <a:srgbClr val="7F7F7F"/>
          </a:solidFill>
          <a:latin typeface="Helvetica"/>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1200" kern="1200">
          <a:solidFill>
            <a:srgbClr val="7F7F7F"/>
          </a:solidFill>
          <a:latin typeface="Helvetica"/>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23.xml"/><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emf"/><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tmp"/><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14.tmp"/><Relationship Id="rId2" Type="http://schemas.openxmlformats.org/officeDocument/2006/relationships/image" Target="../media/image13.tmp"/><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025212-8BD0-48EE-81B6-5A30A9FCFE52}"/>
              </a:ext>
            </a:extLst>
          </p:cNvPr>
          <p:cNvSpPr>
            <a:spLocks noGrp="1"/>
          </p:cNvSpPr>
          <p:nvPr>
            <p:ph type="title"/>
          </p:nvPr>
        </p:nvSpPr>
        <p:spPr>
          <a:xfrm>
            <a:off x="838200" y="354239"/>
            <a:ext cx="10515600" cy="636361"/>
          </a:xfrm>
        </p:spPr>
        <p:txBody>
          <a:bodyPr>
            <a:normAutofit fontScale="90000"/>
          </a:bodyPr>
          <a:lstStyle/>
          <a:p>
            <a:r>
              <a:rPr lang="en-US" b="1" dirty="0">
                <a:solidFill>
                  <a:srgbClr val="0070C0"/>
                </a:solidFill>
                <a:latin typeface="+mn-lt"/>
              </a:rPr>
              <a:t>Remaining questions to discuss:</a:t>
            </a:r>
          </a:p>
        </p:txBody>
      </p:sp>
      <p:cxnSp>
        <p:nvCxnSpPr>
          <p:cNvPr id="6" name="Straight Connector 5">
            <a:extLst>
              <a:ext uri="{FF2B5EF4-FFF2-40B4-BE49-F238E27FC236}">
                <a16:creationId xmlns:a16="http://schemas.microsoft.com/office/drawing/2014/main" id="{F66AF2A6-DA51-43C7-A968-E3183A98CB5F}"/>
              </a:ext>
            </a:extLst>
          </p:cNvPr>
          <p:cNvCxnSpPr/>
          <p:nvPr/>
        </p:nvCxnSpPr>
        <p:spPr>
          <a:xfrm>
            <a:off x="566057" y="1099458"/>
            <a:ext cx="1105988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D117A270-7205-4416-B2C8-A00A44D95FCC}"/>
              </a:ext>
            </a:extLst>
          </p:cNvPr>
          <p:cNvSpPr txBox="1"/>
          <p:nvPr/>
        </p:nvSpPr>
        <p:spPr>
          <a:xfrm>
            <a:off x="838200" y="1556657"/>
            <a:ext cx="8360229" cy="5632311"/>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chemeClr val="accent1"/>
                </a:solidFill>
              </a:rPr>
              <a:t>Quick overview of the Engineering sessions       	10-15 min</a:t>
            </a:r>
          </a:p>
          <a:p>
            <a:pPr marL="342900" indent="-342900">
              <a:buFont typeface="Arial" panose="020B0604020202020204" pitchFamily="34" charset="0"/>
              <a:buChar char="•"/>
            </a:pPr>
            <a:r>
              <a:rPr lang="en-US" sz="2400" dirty="0">
                <a:solidFill>
                  <a:schemeClr val="accent1"/>
                </a:solidFill>
              </a:rPr>
              <a:t>Analytical models for non-linear dynamics</a:t>
            </a:r>
          </a:p>
          <a:p>
            <a:pPr marL="342900" indent="-342900">
              <a:buFont typeface="Arial" panose="020B0604020202020204" pitchFamily="34" charset="0"/>
              <a:buChar char="•"/>
            </a:pPr>
            <a:r>
              <a:rPr lang="en-US" sz="2400" dirty="0">
                <a:solidFill>
                  <a:schemeClr val="accent1"/>
                </a:solidFill>
              </a:rPr>
              <a:t>Channeling: projection for lower energy</a:t>
            </a:r>
          </a:p>
          <a:p>
            <a:pPr marL="342900" indent="-342900">
              <a:buFont typeface="Arial" panose="020B0604020202020204" pitchFamily="34" charset="0"/>
              <a:buChar char="•"/>
            </a:pPr>
            <a:r>
              <a:rPr lang="en-US" sz="2400" dirty="0">
                <a:solidFill>
                  <a:schemeClr val="accent1"/>
                </a:solidFill>
              </a:rPr>
              <a:t>Darmstadt: did anybody use smearing of ripples by the transit time spread?</a:t>
            </a:r>
          </a:p>
          <a:p>
            <a:pPr marL="342900" indent="-342900">
              <a:buFont typeface="Arial" panose="020B0604020202020204" pitchFamily="34" charset="0"/>
              <a:buChar char="•"/>
            </a:pPr>
            <a:r>
              <a:rPr lang="en-US" sz="2400" dirty="0">
                <a:solidFill>
                  <a:schemeClr val="accent1"/>
                </a:solidFill>
              </a:rPr>
              <a:t>COSE extraction</a:t>
            </a:r>
          </a:p>
          <a:p>
            <a:pPr marL="342900" indent="-342900">
              <a:buFont typeface="Arial" panose="020B0604020202020204" pitchFamily="34" charset="0"/>
              <a:buChar char="•"/>
            </a:pPr>
            <a:r>
              <a:rPr lang="en-US" sz="2400" dirty="0">
                <a:solidFill>
                  <a:schemeClr val="accent1"/>
                </a:solidFill>
              </a:rPr>
              <a:t>Diffuser results: projections to other cases</a:t>
            </a:r>
          </a:p>
          <a:p>
            <a:pPr marL="342900" indent="-342900">
              <a:buFont typeface="Arial" panose="020B0604020202020204" pitchFamily="34" charset="0"/>
              <a:buChar char="•"/>
            </a:pPr>
            <a:r>
              <a:rPr lang="en-US" sz="2400" dirty="0">
                <a:solidFill>
                  <a:schemeClr val="accent1"/>
                </a:solidFill>
              </a:rPr>
              <a:t>Spill Quality</a:t>
            </a:r>
          </a:p>
          <a:p>
            <a:pPr marL="800100" lvl="1" indent="-342900">
              <a:buFont typeface="Arial" panose="020B0604020202020204" pitchFamily="34" charset="0"/>
              <a:buChar char="•"/>
            </a:pPr>
            <a:r>
              <a:rPr lang="en-US" sz="2400" dirty="0">
                <a:solidFill>
                  <a:schemeClr val="accent1"/>
                </a:solidFill>
              </a:rPr>
              <a:t>Spill Regulation System: looking for the collaboration</a:t>
            </a:r>
          </a:p>
          <a:p>
            <a:pPr marL="800100" lvl="1" indent="-342900">
              <a:buFont typeface="Arial" panose="020B0604020202020204" pitchFamily="34" charset="0"/>
              <a:buChar char="•"/>
            </a:pPr>
            <a:r>
              <a:rPr lang="en-US" sz="2400" dirty="0">
                <a:solidFill>
                  <a:schemeClr val="accent1"/>
                </a:solidFill>
              </a:rPr>
              <a:t>RFKO FM modulation: looking for commercial solutions?</a:t>
            </a:r>
          </a:p>
          <a:p>
            <a:pPr marL="800100" lvl="1" indent="-342900">
              <a:buFont typeface="Arial" panose="020B0604020202020204" pitchFamily="34" charset="0"/>
              <a:buChar char="•"/>
            </a:pPr>
            <a:r>
              <a:rPr lang="en-US" sz="2400" dirty="0">
                <a:solidFill>
                  <a:srgbClr val="FF0000"/>
                </a:solidFill>
              </a:rPr>
              <a:t>93% SDF at CERN: compare with the higher BW data?</a:t>
            </a:r>
          </a:p>
          <a:p>
            <a:pPr marL="342900" indent="-342900">
              <a:buFont typeface="Arial" panose="020B0604020202020204" pitchFamily="34" charset="0"/>
              <a:buChar char="•"/>
            </a:pPr>
            <a:r>
              <a:rPr lang="en-US" sz="2400" dirty="0">
                <a:solidFill>
                  <a:schemeClr val="accent1"/>
                </a:solidFill>
              </a:rPr>
              <a:t>Radiation hardness and Machine Protection:</a:t>
            </a:r>
          </a:p>
          <a:p>
            <a:pPr marL="800100" lvl="1" indent="-342900">
              <a:buFont typeface="Arial" panose="020B0604020202020204" pitchFamily="34" charset="0"/>
              <a:buChar char="•"/>
            </a:pPr>
            <a:r>
              <a:rPr lang="en-US" sz="2400" dirty="0">
                <a:solidFill>
                  <a:schemeClr val="accent1"/>
                </a:solidFill>
              </a:rPr>
              <a:t>Beam passing through the septum plane doesn’t get extracted</a:t>
            </a:r>
          </a:p>
          <a:p>
            <a:pPr marL="800100" lvl="1" indent="-342900">
              <a:buFont typeface="Arial" panose="020B0604020202020204" pitchFamily="34" charset="0"/>
              <a:buChar char="•"/>
            </a:pPr>
            <a:endParaRPr lang="en-US" sz="2400" dirty="0">
              <a:solidFill>
                <a:schemeClr val="accent1"/>
              </a:solidFill>
            </a:endParaRPr>
          </a:p>
        </p:txBody>
      </p:sp>
    </p:spTree>
    <p:extLst>
      <p:ext uri="{BB962C8B-B14F-4D97-AF65-F5344CB8AC3E}">
        <p14:creationId xmlns:p14="http://schemas.microsoft.com/office/powerpoint/2010/main" val="2061132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1B88C2-735A-4CCB-8000-CE492D57F068}"/>
              </a:ext>
            </a:extLst>
          </p:cNvPr>
          <p:cNvSpPr>
            <a:spLocks noGrp="1"/>
          </p:cNvSpPr>
          <p:nvPr>
            <p:ph type="title"/>
          </p:nvPr>
        </p:nvSpPr>
        <p:spPr/>
        <p:txBody>
          <a:bodyPr>
            <a:normAutofit/>
          </a:bodyPr>
          <a:lstStyle/>
          <a:p>
            <a:r>
              <a:rPr lang="en-US" sz="3600" b="1" dirty="0">
                <a:latin typeface="+mn-lt"/>
              </a:rPr>
              <a:t>PIMMS</a:t>
            </a:r>
          </a:p>
        </p:txBody>
      </p:sp>
      <p:sp>
        <p:nvSpPr>
          <p:cNvPr id="5" name="Content Placeholder 2">
            <a:extLst>
              <a:ext uri="{FF2B5EF4-FFF2-40B4-BE49-F238E27FC236}">
                <a16:creationId xmlns:a16="http://schemas.microsoft.com/office/drawing/2014/main" id="{55864FB6-FA57-4AA6-AC50-DEBCAD382815}"/>
              </a:ext>
            </a:extLst>
          </p:cNvPr>
          <p:cNvSpPr txBox="1">
            <a:spLocks/>
          </p:cNvSpPr>
          <p:nvPr/>
        </p:nvSpPr>
        <p:spPr>
          <a:xfrm>
            <a:off x="544285" y="1488168"/>
            <a:ext cx="10515600" cy="459619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n-US" dirty="0"/>
          </a:p>
          <a:p>
            <a:r>
              <a:rPr lang="en-US" dirty="0"/>
              <a:t>PIMSS family machines</a:t>
            </a:r>
          </a:p>
          <a:p>
            <a:pPr lvl="1"/>
            <a:r>
              <a:rPr lang="en-US" dirty="0"/>
              <a:t>Empty bucket </a:t>
            </a:r>
            <a:r>
              <a:rPr lang="en-US" dirty="0" err="1"/>
              <a:t>channelling</a:t>
            </a:r>
            <a:r>
              <a:rPr lang="en-US" dirty="0"/>
              <a:t> to </a:t>
            </a:r>
            <a:r>
              <a:rPr lang="en-US" dirty="0" err="1"/>
              <a:t>stabilise</a:t>
            </a:r>
            <a:r>
              <a:rPr lang="en-US" dirty="0"/>
              <a:t> spill improves SDF from 0.1 to 0.7 </a:t>
            </a:r>
            <a:r>
              <a:rPr lang="en-US" dirty="0">
                <a:solidFill>
                  <a:srgbClr val="FF0000"/>
                </a:solidFill>
              </a:rPr>
              <a:t>(0.9?)</a:t>
            </a:r>
          </a:p>
          <a:p>
            <a:pPr lvl="1"/>
            <a:r>
              <a:rPr lang="en-US" dirty="0"/>
              <a:t>CNAO air-core quad in FF is not reproducible. Use by injecting HF ripple, and in FB to suppress ripple below 1 kHz. </a:t>
            </a:r>
            <a:r>
              <a:rPr lang="en-US" dirty="0">
                <a:solidFill>
                  <a:srgbClr val="FF0000"/>
                </a:solidFill>
              </a:rPr>
              <a:t>Why so difficult to reproduce?</a:t>
            </a:r>
          </a:p>
        </p:txBody>
      </p:sp>
    </p:spTree>
    <p:extLst>
      <p:ext uri="{BB962C8B-B14F-4D97-AF65-F5344CB8AC3E}">
        <p14:creationId xmlns:p14="http://schemas.microsoft.com/office/powerpoint/2010/main" val="1365926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279577" y="116633"/>
            <a:ext cx="3877985" cy="646331"/>
          </a:xfrm>
          <a:prstGeom prst="rect">
            <a:avLst/>
          </a:prstGeom>
          <a:noFill/>
        </p:spPr>
        <p:txBody>
          <a:bodyPr wrap="none" rtlCol="0">
            <a:spAutoFit/>
          </a:bodyPr>
          <a:lstStyle/>
          <a:p>
            <a:pPr fontAlgn="base">
              <a:spcBef>
                <a:spcPct val="0"/>
              </a:spcBef>
              <a:spcAft>
                <a:spcPct val="0"/>
              </a:spcAft>
            </a:pPr>
            <a:r>
              <a:rPr kumimoji="1" lang="ja-JP" altLang="en-US" sz="3600" dirty="0">
                <a:solidFill>
                  <a:prstClr val="white"/>
                </a:solidFill>
                <a:latin typeface="Verdana" pitchFamily="34" charset="0"/>
                <a:ea typeface="ＭＳ Ｐゴシック" pitchFamily="50" charset="-128"/>
              </a:rPr>
              <a:t>高周波信号発生器</a:t>
            </a:r>
            <a:endParaRPr kumimoji="1" lang="en-US" altLang="ja-JP" sz="3600" dirty="0">
              <a:solidFill>
                <a:prstClr val="white"/>
              </a:solidFill>
              <a:latin typeface="Verdana" pitchFamily="34" charset="0"/>
              <a:ea typeface="ＭＳ Ｐゴシック" pitchFamily="50" charset="-128"/>
            </a:endParaRPr>
          </a:p>
        </p:txBody>
      </p:sp>
      <p:sp>
        <p:nvSpPr>
          <p:cNvPr id="69634"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kumimoji="1" lang="ja-JP" altLang="en-US" dirty="0">
              <a:solidFill>
                <a:prstClr val="black"/>
              </a:solidFill>
              <a:latin typeface="Arial" charset="0"/>
              <a:ea typeface="ＭＳ Ｐゴシック" pitchFamily="50" charset="-128"/>
            </a:endParaRPr>
          </a:p>
        </p:txBody>
      </p:sp>
      <p:sp>
        <p:nvSpPr>
          <p:cNvPr id="69636" name="Rectangle 4"/>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kumimoji="1" lang="ja-JP" altLang="en-US" dirty="0">
              <a:solidFill>
                <a:prstClr val="black"/>
              </a:solidFill>
              <a:latin typeface="Arial" charset="0"/>
              <a:ea typeface="ＭＳ Ｐゴシック" pitchFamily="50" charset="-128"/>
            </a:endParaRPr>
          </a:p>
        </p:txBody>
      </p:sp>
      <p:pic>
        <p:nvPicPr>
          <p:cNvPr id="20" name="図 19" descr="D:\MIZSHIMA\Research\11年度\Doctor論文\本文\20111114_ThamB_1.jpg"/>
          <p:cNvPicPr/>
          <p:nvPr/>
        </p:nvPicPr>
        <p:blipFill>
          <a:blip r:embed="rId2" cstate="print"/>
          <a:srcRect/>
          <a:stretch>
            <a:fillRect/>
          </a:stretch>
        </p:blipFill>
        <p:spPr bwMode="auto">
          <a:xfrm>
            <a:off x="2110613" y="3616198"/>
            <a:ext cx="2520280" cy="1891254"/>
          </a:xfrm>
          <a:prstGeom prst="rect">
            <a:avLst/>
          </a:prstGeom>
          <a:noFill/>
          <a:ln w="9525">
            <a:noFill/>
            <a:miter lim="800000"/>
            <a:headEnd/>
            <a:tailEnd/>
          </a:ln>
        </p:spPr>
      </p:pic>
      <p:sp>
        <p:nvSpPr>
          <p:cNvPr id="22" name="正方形/長方形 21"/>
          <p:cNvSpPr/>
          <p:nvPr/>
        </p:nvSpPr>
        <p:spPr>
          <a:xfrm>
            <a:off x="5459299" y="1636867"/>
            <a:ext cx="4680520" cy="1200329"/>
          </a:xfrm>
          <a:prstGeom prst="rect">
            <a:avLst/>
          </a:prstGeom>
        </p:spPr>
        <p:txBody>
          <a:bodyPr wrap="square">
            <a:spAutoFit/>
          </a:bodyPr>
          <a:lstStyle/>
          <a:p>
            <a:pPr marL="285750" indent="-285750" fontAlgn="base">
              <a:spcBef>
                <a:spcPct val="0"/>
              </a:spcBef>
              <a:spcAft>
                <a:spcPct val="0"/>
              </a:spcAft>
              <a:buFont typeface="Wingdings" panose="05000000000000000000" pitchFamily="2" charset="2"/>
              <a:buChar char="u"/>
            </a:pPr>
            <a:r>
              <a:rPr kumimoji="1" lang="en-US" altLang="ja-JP" dirty="0">
                <a:solidFill>
                  <a:prstClr val="black"/>
                </a:solidFill>
                <a:latin typeface="Arial" pitchFamily="34" charset="0"/>
                <a:ea typeface="ＭＳ Ｐゴシック" pitchFamily="50" charset="-128"/>
                <a:cs typeface="Arial" pitchFamily="34" charset="0"/>
              </a:rPr>
              <a:t>3 waves synthesizer applied with DDS</a:t>
            </a:r>
          </a:p>
          <a:p>
            <a:pPr marL="285750" indent="-285750" fontAlgn="base">
              <a:spcBef>
                <a:spcPct val="0"/>
              </a:spcBef>
              <a:spcAft>
                <a:spcPct val="0"/>
              </a:spcAft>
              <a:buFont typeface="Wingdings" panose="05000000000000000000" pitchFamily="2" charset="2"/>
              <a:buChar char="u"/>
            </a:pPr>
            <a:r>
              <a:rPr kumimoji="1" lang="en-US" altLang="ja-JP" dirty="0">
                <a:solidFill>
                  <a:prstClr val="black"/>
                </a:solidFill>
                <a:latin typeface="Arial" pitchFamily="34" charset="0"/>
                <a:ea typeface="ＭＳ Ｐゴシック" pitchFamily="50" charset="-128"/>
                <a:cs typeface="Arial" pitchFamily="34" charset="0"/>
              </a:rPr>
              <a:t>Amplitude feedback modulation with    10kHz-period</a:t>
            </a:r>
          </a:p>
          <a:p>
            <a:pPr marL="285750" indent="-285750" fontAlgn="base">
              <a:spcBef>
                <a:spcPct val="0"/>
              </a:spcBef>
              <a:spcAft>
                <a:spcPct val="0"/>
              </a:spcAft>
              <a:buFont typeface="Wingdings" panose="05000000000000000000" pitchFamily="2" charset="2"/>
              <a:buChar char="u"/>
            </a:pPr>
            <a:r>
              <a:rPr kumimoji="1" lang="en-US" altLang="ja-JP" dirty="0">
                <a:solidFill>
                  <a:prstClr val="black"/>
                </a:solidFill>
                <a:latin typeface="Arial" pitchFamily="34" charset="0"/>
                <a:ea typeface="ＭＳ Ｐゴシック" pitchFamily="50" charset="-128"/>
                <a:cs typeface="Arial" pitchFamily="34" charset="0"/>
              </a:rPr>
              <a:t>Intensity control trough PI-control</a:t>
            </a:r>
          </a:p>
        </p:txBody>
      </p:sp>
      <p:sp>
        <p:nvSpPr>
          <p:cNvPr id="11" name="正方形/長方形 10"/>
          <p:cNvSpPr/>
          <p:nvPr/>
        </p:nvSpPr>
        <p:spPr>
          <a:xfrm>
            <a:off x="5720024" y="1308374"/>
            <a:ext cx="2480166" cy="369332"/>
          </a:xfrm>
          <a:prstGeom prst="rect">
            <a:avLst/>
          </a:prstGeom>
        </p:spPr>
        <p:txBody>
          <a:bodyPr wrap="none">
            <a:spAutoFit/>
          </a:bodyPr>
          <a:lstStyle/>
          <a:p>
            <a:pPr algn="ctr" fontAlgn="base">
              <a:spcBef>
                <a:spcPct val="0"/>
              </a:spcBef>
              <a:spcAft>
                <a:spcPct val="0"/>
              </a:spcAft>
            </a:pPr>
            <a:r>
              <a:rPr kumimoji="1" lang="en-US" altLang="ja-JP" b="1" i="1" dirty="0">
                <a:solidFill>
                  <a:prstClr val="black"/>
                </a:solidFill>
                <a:latin typeface="Arial" charset="0"/>
                <a:ea typeface="ＭＳ Ｐゴシック" pitchFamily="50" charset="-128"/>
              </a:rPr>
              <a:t>RF Signal Generator </a:t>
            </a:r>
          </a:p>
        </p:txBody>
      </p:sp>
      <p:grpSp>
        <p:nvGrpSpPr>
          <p:cNvPr id="3" name="グループ化 2"/>
          <p:cNvGrpSpPr/>
          <p:nvPr/>
        </p:nvGrpSpPr>
        <p:grpSpPr>
          <a:xfrm>
            <a:off x="5404430" y="3041787"/>
            <a:ext cx="5429064" cy="3040077"/>
            <a:chOff x="3707904" y="2852936"/>
            <a:chExt cx="5429064" cy="3040077"/>
          </a:xfrm>
        </p:grpSpPr>
        <p:pic>
          <p:nvPicPr>
            <p:cNvPr id="259074" name="Picture 2" descr="D:\MIZSHIMA\Research\11年度\Doctor論文\本審査発表\RFG_blockdg.png"/>
            <p:cNvPicPr>
              <a:picLocks noChangeAspect="1" noChangeArrowheads="1"/>
            </p:cNvPicPr>
            <p:nvPr/>
          </p:nvPicPr>
          <p:blipFill>
            <a:blip r:embed="rId3" cstate="print"/>
            <a:srcRect/>
            <a:stretch>
              <a:fillRect/>
            </a:stretch>
          </p:blipFill>
          <p:spPr bwMode="auto">
            <a:xfrm>
              <a:off x="3707904" y="2852936"/>
              <a:ext cx="5311553" cy="3024336"/>
            </a:xfrm>
            <a:prstGeom prst="rect">
              <a:avLst/>
            </a:prstGeom>
            <a:noFill/>
          </p:spPr>
        </p:pic>
        <p:sp>
          <p:nvSpPr>
            <p:cNvPr id="2" name="テキスト ボックス 1"/>
            <p:cNvSpPr txBox="1"/>
            <p:nvPr/>
          </p:nvSpPr>
          <p:spPr>
            <a:xfrm>
              <a:off x="5510093" y="4409228"/>
              <a:ext cx="984565" cy="200055"/>
            </a:xfrm>
            <a:prstGeom prst="rect">
              <a:avLst/>
            </a:prstGeom>
            <a:solidFill>
              <a:schemeClr val="bg1"/>
            </a:solidFill>
            <a:ln>
              <a:solidFill>
                <a:schemeClr val="tx2">
                  <a:lumMod val="40000"/>
                  <a:lumOff val="60000"/>
                </a:schemeClr>
              </a:solidFill>
            </a:ln>
          </p:spPr>
          <p:txBody>
            <a:bodyPr wrap="none" rtlCol="0">
              <a:spAutoFit/>
            </a:bodyPr>
            <a:lstStyle/>
            <a:p>
              <a:pPr algn="ctr" fontAlgn="base">
                <a:spcBef>
                  <a:spcPct val="0"/>
                </a:spcBef>
                <a:spcAft>
                  <a:spcPct val="0"/>
                </a:spcAft>
              </a:pPr>
              <a:r>
                <a:rPr kumimoji="1" lang="en-US" altLang="ja-JP" sz="700" dirty="0">
                  <a:solidFill>
                    <a:prstClr val="black">
                      <a:lumMod val="50000"/>
                      <a:lumOff val="50000"/>
                    </a:prstClr>
                  </a:solidFill>
                  <a:latin typeface="Times New Roman" panose="02020603050405020304" pitchFamily="18" charset="0"/>
                  <a:ea typeface="ＭＳ Ｐゴシック" pitchFamily="50" charset="-128"/>
                  <a:cs typeface="Times New Roman" panose="02020603050405020304" pitchFamily="18" charset="0"/>
                </a:rPr>
                <a:t>   Feedback   Control  </a:t>
              </a:r>
              <a:endParaRPr kumimoji="1" lang="ja-JP" altLang="en-US" sz="700" dirty="0">
                <a:solidFill>
                  <a:prstClr val="black">
                    <a:lumMod val="50000"/>
                    <a:lumOff val="50000"/>
                  </a:prstClr>
                </a:solidFill>
                <a:latin typeface="Times New Roman" panose="02020603050405020304" pitchFamily="18" charset="0"/>
                <a:ea typeface="ＭＳ Ｐゴシック" pitchFamily="50" charset="-128"/>
                <a:cs typeface="Times New Roman" panose="02020603050405020304" pitchFamily="18" charset="0"/>
              </a:endParaRPr>
            </a:p>
          </p:txBody>
        </p:sp>
        <p:sp>
          <p:nvSpPr>
            <p:cNvPr id="12" name="テキスト ボックス 11"/>
            <p:cNvSpPr txBox="1"/>
            <p:nvPr/>
          </p:nvSpPr>
          <p:spPr>
            <a:xfrm>
              <a:off x="6124578" y="5390794"/>
              <a:ext cx="1099980" cy="215444"/>
            </a:xfrm>
            <a:prstGeom prst="rect">
              <a:avLst/>
            </a:prstGeom>
            <a:solidFill>
              <a:schemeClr val="bg1"/>
            </a:solidFill>
            <a:ln>
              <a:noFill/>
            </a:ln>
          </p:spPr>
          <p:txBody>
            <a:bodyPr wrap="none" rtlCol="0">
              <a:spAutoFit/>
            </a:bodyPr>
            <a:lstStyle/>
            <a:p>
              <a:pPr algn="ctr" fontAlgn="base">
                <a:spcBef>
                  <a:spcPct val="0"/>
                </a:spcBef>
                <a:spcAft>
                  <a:spcPct val="0"/>
                </a:spcAft>
              </a:pPr>
              <a:r>
                <a:rPr kumimoji="1" lang="en-US" altLang="ja-JP" sz="800" dirty="0">
                  <a:solidFill>
                    <a:prstClr val="black"/>
                  </a:solidFill>
                  <a:latin typeface="Times New Roman" panose="02020603050405020304" pitchFamily="18" charset="0"/>
                  <a:ea typeface="ＭＳ Ｐゴシック" pitchFamily="50" charset="-128"/>
                  <a:cs typeface="Times New Roman" panose="02020603050405020304" pitchFamily="18" charset="0"/>
                </a:rPr>
                <a:t> Beam Monitor Signal</a:t>
              </a:r>
              <a:endParaRPr kumimoji="1" lang="ja-JP" altLang="en-US" sz="800" dirty="0">
                <a:solidFill>
                  <a:prstClr val="black"/>
                </a:solidFill>
                <a:latin typeface="Times New Roman" panose="02020603050405020304" pitchFamily="18" charset="0"/>
                <a:ea typeface="ＭＳ Ｐゴシック" pitchFamily="50" charset="-128"/>
                <a:cs typeface="Times New Roman" panose="02020603050405020304" pitchFamily="18" charset="0"/>
              </a:endParaRPr>
            </a:p>
          </p:txBody>
        </p:sp>
        <p:sp>
          <p:nvSpPr>
            <p:cNvPr id="13" name="テキスト ボックス 12"/>
            <p:cNvSpPr txBox="1"/>
            <p:nvPr/>
          </p:nvSpPr>
          <p:spPr>
            <a:xfrm>
              <a:off x="8163625" y="3196309"/>
              <a:ext cx="973343" cy="215444"/>
            </a:xfrm>
            <a:prstGeom prst="rect">
              <a:avLst/>
            </a:prstGeom>
            <a:solidFill>
              <a:schemeClr val="bg1"/>
            </a:solidFill>
            <a:ln>
              <a:noFill/>
            </a:ln>
          </p:spPr>
          <p:txBody>
            <a:bodyPr wrap="none" rtlCol="0">
              <a:spAutoFit/>
            </a:bodyPr>
            <a:lstStyle/>
            <a:p>
              <a:pPr algn="ctr" fontAlgn="base">
                <a:spcBef>
                  <a:spcPct val="0"/>
                </a:spcBef>
                <a:spcAft>
                  <a:spcPct val="0"/>
                </a:spcAft>
              </a:pPr>
              <a:r>
                <a:rPr kumimoji="1" lang="en-US" altLang="ja-JP" sz="800" dirty="0">
                  <a:solidFill>
                    <a:prstClr val="black"/>
                  </a:solidFill>
                  <a:latin typeface="Times New Roman" panose="02020603050405020304" pitchFamily="18" charset="0"/>
                  <a:ea typeface="ＭＳ Ｐゴシック" pitchFamily="50" charset="-128"/>
                  <a:cs typeface="Times New Roman" panose="02020603050405020304" pitchFamily="18" charset="0"/>
                </a:rPr>
                <a:t> RF-Signal Output</a:t>
              </a:r>
              <a:endParaRPr kumimoji="1" lang="ja-JP" altLang="en-US" sz="800" dirty="0">
                <a:solidFill>
                  <a:prstClr val="black"/>
                </a:solidFill>
                <a:latin typeface="Times New Roman" panose="02020603050405020304" pitchFamily="18" charset="0"/>
                <a:ea typeface="ＭＳ Ｐゴシック" pitchFamily="50" charset="-128"/>
                <a:cs typeface="Times New Roman" panose="02020603050405020304" pitchFamily="18" charset="0"/>
              </a:endParaRPr>
            </a:p>
          </p:txBody>
        </p:sp>
        <p:sp>
          <p:nvSpPr>
            <p:cNvPr id="14" name="テキスト ボックス 13"/>
            <p:cNvSpPr txBox="1"/>
            <p:nvPr/>
          </p:nvSpPr>
          <p:spPr>
            <a:xfrm>
              <a:off x="8130967" y="4883043"/>
              <a:ext cx="801823" cy="215444"/>
            </a:xfrm>
            <a:prstGeom prst="rect">
              <a:avLst/>
            </a:prstGeom>
            <a:solidFill>
              <a:schemeClr val="bg1"/>
            </a:solidFill>
            <a:ln>
              <a:noFill/>
            </a:ln>
          </p:spPr>
          <p:txBody>
            <a:bodyPr wrap="none" rtlCol="0">
              <a:spAutoFit/>
            </a:bodyPr>
            <a:lstStyle/>
            <a:p>
              <a:pPr algn="ctr" fontAlgn="base">
                <a:spcBef>
                  <a:spcPct val="0"/>
                </a:spcBef>
                <a:spcAft>
                  <a:spcPct val="0"/>
                </a:spcAft>
              </a:pPr>
              <a:r>
                <a:rPr kumimoji="1" lang="en-US" altLang="ja-JP" sz="800" dirty="0">
                  <a:solidFill>
                    <a:prstClr val="black"/>
                  </a:solidFill>
                  <a:latin typeface="Times New Roman" panose="02020603050405020304" pitchFamily="18" charset="0"/>
                  <a:ea typeface="ＭＳ Ｐゴシック" pitchFamily="50" charset="-128"/>
                  <a:cs typeface="Times New Roman" panose="02020603050405020304" pitchFamily="18" charset="0"/>
                </a:rPr>
                <a:t> Status Output</a:t>
              </a:r>
              <a:endParaRPr kumimoji="1" lang="ja-JP" altLang="en-US" sz="800" dirty="0">
                <a:solidFill>
                  <a:prstClr val="black"/>
                </a:solidFill>
                <a:latin typeface="Times New Roman" panose="02020603050405020304" pitchFamily="18" charset="0"/>
                <a:ea typeface="ＭＳ Ｐゴシック" pitchFamily="50" charset="-128"/>
                <a:cs typeface="Times New Roman" panose="02020603050405020304" pitchFamily="18" charset="0"/>
              </a:endParaRPr>
            </a:p>
          </p:txBody>
        </p:sp>
        <p:sp>
          <p:nvSpPr>
            <p:cNvPr id="16" name="テキスト ボックス 15"/>
            <p:cNvSpPr txBox="1"/>
            <p:nvPr/>
          </p:nvSpPr>
          <p:spPr>
            <a:xfrm>
              <a:off x="7588867" y="5385016"/>
              <a:ext cx="1007006" cy="215444"/>
            </a:xfrm>
            <a:prstGeom prst="rect">
              <a:avLst/>
            </a:prstGeom>
            <a:solidFill>
              <a:schemeClr val="bg1"/>
            </a:solidFill>
            <a:ln>
              <a:noFill/>
            </a:ln>
          </p:spPr>
          <p:txBody>
            <a:bodyPr wrap="none" rtlCol="0">
              <a:spAutoFit/>
            </a:bodyPr>
            <a:lstStyle/>
            <a:p>
              <a:pPr algn="ctr" fontAlgn="base">
                <a:spcBef>
                  <a:spcPct val="0"/>
                </a:spcBef>
                <a:spcAft>
                  <a:spcPct val="0"/>
                </a:spcAft>
              </a:pPr>
              <a:r>
                <a:rPr kumimoji="1" lang="en-US" altLang="ja-JP" sz="800" dirty="0">
                  <a:solidFill>
                    <a:prstClr val="black"/>
                  </a:solidFill>
                  <a:latin typeface="Times New Roman" panose="02020603050405020304" pitchFamily="18" charset="0"/>
                  <a:ea typeface="ＭＳ Ｐゴシック" pitchFamily="50" charset="-128"/>
                  <a:cs typeface="Times New Roman" panose="02020603050405020304" pitchFamily="18" charset="0"/>
                </a:rPr>
                <a:t> Beam ON Request</a:t>
              </a:r>
              <a:endParaRPr kumimoji="1" lang="ja-JP" altLang="en-US" sz="800" dirty="0">
                <a:solidFill>
                  <a:prstClr val="black"/>
                </a:solidFill>
                <a:latin typeface="Times New Roman" panose="02020603050405020304" pitchFamily="18" charset="0"/>
                <a:ea typeface="ＭＳ Ｐゴシック" pitchFamily="50" charset="-128"/>
                <a:cs typeface="Times New Roman" panose="02020603050405020304" pitchFamily="18" charset="0"/>
              </a:endParaRPr>
            </a:p>
          </p:txBody>
        </p:sp>
        <p:sp>
          <p:nvSpPr>
            <p:cNvPr id="17" name="テキスト ボックス 16"/>
            <p:cNvSpPr txBox="1"/>
            <p:nvPr/>
          </p:nvSpPr>
          <p:spPr>
            <a:xfrm>
              <a:off x="5586610" y="5677569"/>
              <a:ext cx="1075936" cy="215444"/>
            </a:xfrm>
            <a:prstGeom prst="rect">
              <a:avLst/>
            </a:prstGeom>
            <a:solidFill>
              <a:schemeClr val="bg1"/>
            </a:solidFill>
            <a:ln>
              <a:noFill/>
            </a:ln>
          </p:spPr>
          <p:txBody>
            <a:bodyPr wrap="none" rtlCol="0">
              <a:spAutoFit/>
            </a:bodyPr>
            <a:lstStyle/>
            <a:p>
              <a:pPr algn="ctr" fontAlgn="base">
                <a:spcBef>
                  <a:spcPct val="0"/>
                </a:spcBef>
                <a:spcAft>
                  <a:spcPct val="0"/>
                </a:spcAft>
              </a:pPr>
              <a:r>
                <a:rPr kumimoji="1" lang="en-US" altLang="ja-JP" sz="800" dirty="0">
                  <a:solidFill>
                    <a:prstClr val="black"/>
                  </a:solidFill>
                  <a:latin typeface="Times New Roman" panose="02020603050405020304" pitchFamily="18" charset="0"/>
                  <a:ea typeface="ＭＳ Ｐゴシック" pitchFamily="50" charset="-128"/>
                  <a:cs typeface="Times New Roman" panose="02020603050405020304" pitchFamily="18" charset="0"/>
                </a:rPr>
                <a:t> Beam Intensity Input</a:t>
              </a:r>
              <a:endParaRPr kumimoji="1" lang="ja-JP" altLang="en-US" sz="800" dirty="0">
                <a:solidFill>
                  <a:prstClr val="black"/>
                </a:solidFill>
                <a:latin typeface="Times New Roman" panose="02020603050405020304" pitchFamily="18" charset="0"/>
                <a:ea typeface="ＭＳ Ｐゴシック" pitchFamily="50" charset="-128"/>
                <a:cs typeface="Times New Roman" panose="02020603050405020304" pitchFamily="18" charset="0"/>
              </a:endParaRPr>
            </a:p>
          </p:txBody>
        </p:sp>
      </p:grpSp>
      <p:sp>
        <p:nvSpPr>
          <p:cNvPr id="18" name="Rectangle 2"/>
          <p:cNvSpPr txBox="1">
            <a:spLocks noChangeArrowheads="1"/>
          </p:cNvSpPr>
          <p:nvPr/>
        </p:nvSpPr>
        <p:spPr bwMode="auto">
          <a:xfrm>
            <a:off x="1530626" y="7772"/>
            <a:ext cx="9163000" cy="1156396"/>
          </a:xfrm>
          <a:prstGeom prst="rect">
            <a:avLst/>
          </a:prstGeom>
          <a:solidFill>
            <a:srgbClr val="7030A0"/>
          </a:solidFill>
          <a:ln>
            <a:noFill/>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eaLnBrk="1" hangingPunct="1"/>
            <a:r>
              <a:rPr lang="en-US" altLang="ja-JP" sz="3600" b="1" dirty="0">
                <a:solidFill>
                  <a:prstClr val="white"/>
                </a:solidFill>
                <a:latin typeface="Times New Roman" panose="02020603050405020304" pitchFamily="18" charset="0"/>
                <a:ea typeface="ＭＳ Ｐゴシック" panose="020B0600070205080204" pitchFamily="34" charset="-128"/>
                <a:cs typeface="Times New Roman" panose="02020603050405020304" pitchFamily="18" charset="0"/>
              </a:rPr>
              <a:t>New Spill-Control System</a:t>
            </a:r>
          </a:p>
        </p:txBody>
      </p:sp>
      <p:grpSp>
        <p:nvGrpSpPr>
          <p:cNvPr id="19" name="グループ化 18">
            <a:extLst>
              <a:ext uri="{FF2B5EF4-FFF2-40B4-BE49-F238E27FC236}">
                <a16:creationId xmlns:a16="http://schemas.microsoft.com/office/drawing/2014/main" id="{727CDB1D-A54B-4A06-84BA-152FAF5A0C76}"/>
              </a:ext>
            </a:extLst>
          </p:cNvPr>
          <p:cNvGrpSpPr/>
          <p:nvPr/>
        </p:nvGrpSpPr>
        <p:grpSpPr>
          <a:xfrm>
            <a:off x="1628188" y="1375964"/>
            <a:ext cx="3776242" cy="2240235"/>
            <a:chOff x="251520" y="1130422"/>
            <a:chExt cx="4790814" cy="2842124"/>
          </a:xfrm>
        </p:grpSpPr>
        <p:pic>
          <p:nvPicPr>
            <p:cNvPr id="21" name="Picture 2" descr="D:\MIZSHIMA\Research\11年度\Doctor論文\本審査発表\fbsystem.png">
              <a:extLst>
                <a:ext uri="{FF2B5EF4-FFF2-40B4-BE49-F238E27FC236}">
                  <a16:creationId xmlns:a16="http://schemas.microsoft.com/office/drawing/2014/main" id="{9D78A0EE-0881-4A92-9A03-9480545E429C}"/>
                </a:ext>
              </a:extLst>
            </p:cNvPr>
            <p:cNvPicPr>
              <a:picLocks noChangeAspect="1" noChangeArrowheads="1"/>
            </p:cNvPicPr>
            <p:nvPr/>
          </p:nvPicPr>
          <p:blipFill>
            <a:blip r:embed="rId4" cstate="print"/>
            <a:srcRect/>
            <a:stretch>
              <a:fillRect/>
            </a:stretch>
          </p:blipFill>
          <p:spPr bwMode="auto">
            <a:xfrm>
              <a:off x="251520" y="1196752"/>
              <a:ext cx="4790814" cy="2775794"/>
            </a:xfrm>
            <a:prstGeom prst="rect">
              <a:avLst/>
            </a:prstGeom>
            <a:noFill/>
          </p:spPr>
        </p:pic>
        <p:sp>
          <p:nvSpPr>
            <p:cNvPr id="23" name="フリーフォーム 9">
              <a:extLst>
                <a:ext uri="{FF2B5EF4-FFF2-40B4-BE49-F238E27FC236}">
                  <a16:creationId xmlns:a16="http://schemas.microsoft.com/office/drawing/2014/main" id="{D6BAC0DA-522C-45CA-A3F5-70B40FA8B673}"/>
                </a:ext>
              </a:extLst>
            </p:cNvPr>
            <p:cNvSpPr/>
            <p:nvPr/>
          </p:nvSpPr>
          <p:spPr>
            <a:xfrm>
              <a:off x="1352291" y="2756544"/>
              <a:ext cx="234782" cy="978508"/>
            </a:xfrm>
            <a:custGeom>
              <a:avLst/>
              <a:gdLst>
                <a:gd name="connsiteX0" fmla="*/ 504825 w 504825"/>
                <a:gd name="connsiteY0" fmla="*/ 0 h 1038225"/>
                <a:gd name="connsiteX1" fmla="*/ 76200 w 504825"/>
                <a:gd name="connsiteY1" fmla="*/ 419100 h 1038225"/>
                <a:gd name="connsiteX2" fmla="*/ 47625 w 504825"/>
                <a:gd name="connsiteY2" fmla="*/ 1038225 h 1038225"/>
                <a:gd name="connsiteX0" fmla="*/ 710114 w 710114"/>
                <a:gd name="connsiteY0" fmla="*/ 0 h 834008"/>
                <a:gd name="connsiteX1" fmla="*/ 281489 w 710114"/>
                <a:gd name="connsiteY1" fmla="*/ 419100 h 834008"/>
                <a:gd name="connsiteX2" fmla="*/ 23813 w 710114"/>
                <a:gd name="connsiteY2" fmla="*/ 834008 h 834008"/>
                <a:gd name="connsiteX0" fmla="*/ 840454 w 840454"/>
                <a:gd name="connsiteY0" fmla="*/ 144628 h 468964"/>
                <a:gd name="connsiteX1" fmla="*/ 281489 w 840454"/>
                <a:gd name="connsiteY1" fmla="*/ 54056 h 468964"/>
                <a:gd name="connsiteX2" fmla="*/ 23813 w 840454"/>
                <a:gd name="connsiteY2" fmla="*/ 468964 h 468964"/>
                <a:gd name="connsiteX0" fmla="*/ 840454 w 840454"/>
                <a:gd name="connsiteY0" fmla="*/ 144628 h 468964"/>
                <a:gd name="connsiteX1" fmla="*/ 281489 w 840454"/>
                <a:gd name="connsiteY1" fmla="*/ 54056 h 468964"/>
                <a:gd name="connsiteX2" fmla="*/ 23813 w 840454"/>
                <a:gd name="connsiteY2" fmla="*/ 468964 h 468964"/>
                <a:gd name="connsiteX0" fmla="*/ 613609 w 613609"/>
                <a:gd name="connsiteY0" fmla="*/ 123354 h 540358"/>
                <a:gd name="connsiteX1" fmla="*/ 281489 w 613609"/>
                <a:gd name="connsiteY1" fmla="*/ 125450 h 540358"/>
                <a:gd name="connsiteX2" fmla="*/ 23813 w 613609"/>
                <a:gd name="connsiteY2" fmla="*/ 540358 h 540358"/>
                <a:gd name="connsiteX0" fmla="*/ 613609 w 613609"/>
                <a:gd name="connsiteY0" fmla="*/ 67405 h 484409"/>
                <a:gd name="connsiteX1" fmla="*/ 281489 w 613609"/>
                <a:gd name="connsiteY1" fmla="*/ 69501 h 484409"/>
                <a:gd name="connsiteX2" fmla="*/ 23813 w 613609"/>
                <a:gd name="connsiteY2" fmla="*/ 484409 h 484409"/>
                <a:gd name="connsiteX0" fmla="*/ 281489 w 281489"/>
                <a:gd name="connsiteY0" fmla="*/ 0 h 414908"/>
                <a:gd name="connsiteX1" fmla="*/ 23813 w 281489"/>
                <a:gd name="connsiteY1" fmla="*/ 414908 h 414908"/>
                <a:gd name="connsiteX0" fmla="*/ 257676 w 257676"/>
                <a:gd name="connsiteY0" fmla="*/ 0 h 414908"/>
                <a:gd name="connsiteX1" fmla="*/ 0 w 257676"/>
                <a:gd name="connsiteY1" fmla="*/ 414908 h 414908"/>
              </a:gdLst>
              <a:ahLst/>
              <a:cxnLst>
                <a:cxn ang="0">
                  <a:pos x="connsiteX0" y="connsiteY0"/>
                </a:cxn>
                <a:cxn ang="0">
                  <a:pos x="connsiteX1" y="connsiteY1"/>
                </a:cxn>
              </a:cxnLst>
              <a:rect l="l" t="t" r="r" b="b"/>
              <a:pathLst>
                <a:path w="257676" h="414908">
                  <a:moveTo>
                    <a:pt x="257676" y="0"/>
                  </a:moveTo>
                  <a:cubicBezTo>
                    <a:pt x="159377" y="69501"/>
                    <a:pt x="92633" y="148320"/>
                    <a:pt x="0" y="414908"/>
                  </a:cubicBezTo>
                </a:path>
              </a:pathLst>
            </a:cu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fontAlgn="base">
                <a:spcBef>
                  <a:spcPct val="0"/>
                </a:spcBef>
                <a:spcAft>
                  <a:spcPct val="0"/>
                </a:spcAft>
              </a:pPr>
              <a:endParaRPr kumimoji="1" lang="ja-JP" altLang="en-US">
                <a:solidFill>
                  <a:prstClr val="black"/>
                </a:solidFill>
                <a:latin typeface="Calibri"/>
                <a:ea typeface="ＭＳ Ｐゴシック" panose="020B0600070205080204" pitchFamily="34" charset="-128"/>
              </a:endParaRPr>
            </a:p>
          </p:txBody>
        </p:sp>
        <p:sp>
          <p:nvSpPr>
            <p:cNvPr id="24" name="テキスト ボックス 23">
              <a:extLst>
                <a:ext uri="{FF2B5EF4-FFF2-40B4-BE49-F238E27FC236}">
                  <a16:creationId xmlns:a16="http://schemas.microsoft.com/office/drawing/2014/main" id="{BCBCC899-659C-4B7D-BA14-CC8A645ADF8C}"/>
                </a:ext>
              </a:extLst>
            </p:cNvPr>
            <p:cNvSpPr txBox="1"/>
            <p:nvPr/>
          </p:nvSpPr>
          <p:spPr>
            <a:xfrm>
              <a:off x="1259632" y="1327558"/>
              <a:ext cx="996914" cy="273328"/>
            </a:xfrm>
            <a:prstGeom prst="rect">
              <a:avLst/>
            </a:prstGeom>
            <a:solidFill>
              <a:schemeClr val="bg1"/>
            </a:solidFill>
          </p:spPr>
          <p:txBody>
            <a:bodyPr wrap="none" rtlCol="0">
              <a:spAutoFit/>
            </a:bodyPr>
            <a:lstStyle/>
            <a:p>
              <a:pPr fontAlgn="base">
                <a:spcBef>
                  <a:spcPct val="0"/>
                </a:spcBef>
                <a:spcAft>
                  <a:spcPct val="0"/>
                </a:spcAft>
              </a:pPr>
              <a:r>
                <a:rPr kumimoji="1" lang="en-US" altLang="ja-JP" sz="800" dirty="0">
                  <a:solidFill>
                    <a:prstClr val="black"/>
                  </a:solidFill>
                  <a:latin typeface="Times New Roman" panose="02020603050405020304" pitchFamily="18" charset="0"/>
                  <a:ea typeface="ＭＳ Ｐゴシック" pitchFamily="50" charset="-128"/>
                  <a:cs typeface="Times New Roman" panose="02020603050405020304" pitchFamily="18" charset="0"/>
                </a:rPr>
                <a:t>Beam Monitor</a:t>
              </a:r>
              <a:endParaRPr kumimoji="1" lang="ja-JP" altLang="en-US" sz="800" dirty="0">
                <a:solidFill>
                  <a:prstClr val="black"/>
                </a:solidFill>
                <a:latin typeface="Times New Roman" panose="02020603050405020304" pitchFamily="18" charset="0"/>
                <a:ea typeface="ＭＳ Ｐゴシック" pitchFamily="50" charset="-128"/>
                <a:cs typeface="Times New Roman" panose="02020603050405020304" pitchFamily="18" charset="0"/>
              </a:endParaRPr>
            </a:p>
          </p:txBody>
        </p:sp>
        <p:sp>
          <p:nvSpPr>
            <p:cNvPr id="25" name="テキスト ボックス 24">
              <a:extLst>
                <a:ext uri="{FF2B5EF4-FFF2-40B4-BE49-F238E27FC236}">
                  <a16:creationId xmlns:a16="http://schemas.microsoft.com/office/drawing/2014/main" id="{CE902600-DECD-4B16-AA7A-3833940CB81F}"/>
                </a:ext>
              </a:extLst>
            </p:cNvPr>
            <p:cNvSpPr txBox="1"/>
            <p:nvPr/>
          </p:nvSpPr>
          <p:spPr>
            <a:xfrm>
              <a:off x="2081936" y="1327558"/>
              <a:ext cx="1147406" cy="273328"/>
            </a:xfrm>
            <a:prstGeom prst="rect">
              <a:avLst/>
            </a:prstGeom>
            <a:solidFill>
              <a:schemeClr val="bg1"/>
            </a:solidFill>
          </p:spPr>
          <p:txBody>
            <a:bodyPr wrap="none" rtlCol="0">
              <a:spAutoFit/>
            </a:bodyPr>
            <a:lstStyle/>
            <a:p>
              <a:pPr fontAlgn="base">
                <a:spcBef>
                  <a:spcPct val="0"/>
                </a:spcBef>
                <a:spcAft>
                  <a:spcPct val="0"/>
                </a:spcAft>
              </a:pPr>
              <a:r>
                <a:rPr kumimoji="1" lang="en-US" altLang="ja-JP" sz="800" dirty="0">
                  <a:solidFill>
                    <a:prstClr val="black"/>
                  </a:solidFill>
                  <a:latin typeface="Times New Roman" panose="02020603050405020304" pitchFamily="18" charset="0"/>
                  <a:ea typeface="ＭＳ Ｐゴシック" pitchFamily="50" charset="-128"/>
                  <a:cs typeface="Times New Roman" panose="02020603050405020304" pitchFamily="18" charset="0"/>
                </a:rPr>
                <a:t>Scanning Magnet</a:t>
              </a:r>
              <a:endParaRPr kumimoji="1" lang="ja-JP" altLang="en-US" sz="800" dirty="0">
                <a:solidFill>
                  <a:prstClr val="black"/>
                </a:solidFill>
                <a:latin typeface="Times New Roman" panose="02020603050405020304" pitchFamily="18" charset="0"/>
                <a:ea typeface="ＭＳ Ｐゴシック" pitchFamily="50" charset="-128"/>
                <a:cs typeface="Times New Roman" panose="02020603050405020304" pitchFamily="18" charset="0"/>
              </a:endParaRPr>
            </a:p>
          </p:txBody>
        </p:sp>
        <p:sp>
          <p:nvSpPr>
            <p:cNvPr id="26" name="テキスト ボックス 25">
              <a:extLst>
                <a:ext uri="{FF2B5EF4-FFF2-40B4-BE49-F238E27FC236}">
                  <a16:creationId xmlns:a16="http://schemas.microsoft.com/office/drawing/2014/main" id="{1250C836-4050-4F22-9F83-E3AA32CA9395}"/>
                </a:ext>
              </a:extLst>
            </p:cNvPr>
            <p:cNvSpPr txBox="1"/>
            <p:nvPr/>
          </p:nvSpPr>
          <p:spPr>
            <a:xfrm>
              <a:off x="645058" y="1130422"/>
              <a:ext cx="1011148" cy="273328"/>
            </a:xfrm>
            <a:prstGeom prst="rect">
              <a:avLst/>
            </a:prstGeom>
            <a:solidFill>
              <a:schemeClr val="bg1"/>
            </a:solidFill>
          </p:spPr>
          <p:txBody>
            <a:bodyPr wrap="none" rtlCol="0">
              <a:spAutoFit/>
            </a:bodyPr>
            <a:lstStyle/>
            <a:p>
              <a:pPr fontAlgn="base">
                <a:spcBef>
                  <a:spcPct val="0"/>
                </a:spcBef>
                <a:spcAft>
                  <a:spcPct val="0"/>
                </a:spcAft>
              </a:pPr>
              <a:r>
                <a:rPr kumimoji="1" lang="en-US" altLang="ja-JP" sz="800" dirty="0">
                  <a:solidFill>
                    <a:prstClr val="black"/>
                  </a:solidFill>
                  <a:latin typeface="Times New Roman" panose="02020603050405020304" pitchFamily="18" charset="0"/>
                  <a:ea typeface="ＭＳ Ｐゴシック" pitchFamily="50" charset="-128"/>
                  <a:cs typeface="Times New Roman" panose="02020603050405020304" pitchFamily="18" charset="0"/>
                </a:rPr>
                <a:t>Robotic Coach</a:t>
              </a:r>
              <a:endParaRPr kumimoji="1" lang="ja-JP" altLang="en-US" sz="800" dirty="0">
                <a:solidFill>
                  <a:prstClr val="black"/>
                </a:solidFill>
                <a:latin typeface="Times New Roman" panose="02020603050405020304" pitchFamily="18" charset="0"/>
                <a:ea typeface="ＭＳ Ｐゴシック" pitchFamily="50" charset="-128"/>
                <a:cs typeface="Times New Roman" panose="02020603050405020304" pitchFamily="18" charset="0"/>
              </a:endParaRPr>
            </a:p>
          </p:txBody>
        </p:sp>
      </p:grpSp>
      <p:sp>
        <p:nvSpPr>
          <p:cNvPr id="4" name="TextBox 3">
            <a:extLst>
              <a:ext uri="{FF2B5EF4-FFF2-40B4-BE49-F238E27FC236}">
                <a16:creationId xmlns:a16="http://schemas.microsoft.com/office/drawing/2014/main" id="{6B9B8D69-7862-4696-90EE-9FA2F97B6B9A}"/>
              </a:ext>
            </a:extLst>
          </p:cNvPr>
          <p:cNvSpPr txBox="1"/>
          <p:nvPr/>
        </p:nvSpPr>
        <p:spPr>
          <a:xfrm>
            <a:off x="10455413" y="1322728"/>
            <a:ext cx="1091966" cy="461665"/>
          </a:xfrm>
          <a:prstGeom prst="rect">
            <a:avLst/>
          </a:prstGeom>
          <a:noFill/>
          <a:ln>
            <a:solidFill>
              <a:schemeClr val="accent2">
                <a:lumMod val="75000"/>
              </a:schemeClr>
            </a:solidFill>
          </a:ln>
        </p:spPr>
        <p:txBody>
          <a:bodyPr wrap="none" rtlCol="0">
            <a:spAutoFit/>
          </a:bodyPr>
          <a:lstStyle/>
          <a:p>
            <a:r>
              <a:rPr lang="en-US" sz="2400" dirty="0" err="1">
                <a:solidFill>
                  <a:srgbClr val="0070C0"/>
                </a:solidFill>
              </a:rPr>
              <a:t>K.Noda</a:t>
            </a:r>
            <a:endParaRPr lang="en-US" sz="2400" dirty="0">
              <a:solidFill>
                <a:srgbClr val="0070C0"/>
              </a:solidFill>
            </a:endParaRPr>
          </a:p>
        </p:txBody>
      </p:sp>
    </p:spTree>
    <p:extLst>
      <p:ext uri="{BB962C8B-B14F-4D97-AF65-F5344CB8AC3E}">
        <p14:creationId xmlns:p14="http://schemas.microsoft.com/office/powerpoint/2010/main" val="1999408069"/>
      </p:ext>
    </p:extLst>
  </p:cSld>
  <p:clrMapOvr>
    <a:masterClrMapping/>
  </p:clrMapOvr>
  <mc:AlternateContent xmlns:mc="http://schemas.openxmlformats.org/markup-compatibility/2006" xmlns:p14="http://schemas.microsoft.com/office/powerpoint/2010/main">
    <mc:Choice Requires="p14">
      <p:transition spd="slow" p14:dur="2000" advTm="18644"/>
    </mc:Choice>
    <mc:Fallback xmlns="">
      <p:transition spd="slow" advTm="1864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A400BDD-8EA6-4A33-8EFA-23809D2A258C}"/>
              </a:ext>
            </a:extLst>
          </p:cNvPr>
          <p:cNvSpPr>
            <a:spLocks noGrp="1"/>
          </p:cNvSpPr>
          <p:nvPr>
            <p:ph type="dt" sz="half" idx="14"/>
          </p:nvPr>
        </p:nvSpPr>
        <p:spPr/>
        <p:txBody>
          <a:bodyPr/>
          <a:lstStyle/>
          <a:p>
            <a:pPr fontAlgn="base">
              <a:spcBef>
                <a:spcPct val="0"/>
              </a:spcBef>
              <a:spcAft>
                <a:spcPct val="0"/>
              </a:spcAft>
              <a:defRPr/>
            </a:pPr>
            <a:r>
              <a:rPr lang="en-US">
                <a:ea typeface="ＭＳ Ｐゴシック" charset="0"/>
              </a:rPr>
              <a:t>07/22/2019 </a:t>
            </a:r>
            <a:endParaRPr lang="en-US" dirty="0">
              <a:ea typeface="ＭＳ Ｐゴシック" charset="0"/>
            </a:endParaRPr>
          </a:p>
        </p:txBody>
      </p:sp>
      <p:sp>
        <p:nvSpPr>
          <p:cNvPr id="5" name="Footer Placeholder 4">
            <a:extLst>
              <a:ext uri="{FF2B5EF4-FFF2-40B4-BE49-F238E27FC236}">
                <a16:creationId xmlns:a16="http://schemas.microsoft.com/office/drawing/2014/main" id="{E89C1AD9-7AA0-4EEF-AB86-CF48056E51D1}"/>
              </a:ext>
            </a:extLst>
          </p:cNvPr>
          <p:cNvSpPr>
            <a:spLocks noGrp="1"/>
          </p:cNvSpPr>
          <p:nvPr>
            <p:ph type="ftr" sz="quarter" idx="15"/>
          </p:nvPr>
        </p:nvSpPr>
        <p:spPr/>
        <p:txBody>
          <a:bodyPr/>
          <a:lstStyle/>
          <a:p>
            <a:pPr fontAlgn="base">
              <a:spcBef>
                <a:spcPct val="0"/>
              </a:spcBef>
              <a:spcAft>
                <a:spcPct val="0"/>
              </a:spcAft>
              <a:defRPr/>
            </a:pPr>
            <a:r>
              <a:rPr lang="en-US">
                <a:ea typeface="ＭＳ Ｐゴシック" charset="0"/>
              </a:rPr>
              <a:t>V.Nagaslaev - Using higher multipolses in SX</a:t>
            </a:r>
            <a:endParaRPr lang="en-US" b="1" dirty="0">
              <a:ea typeface="ＭＳ Ｐゴシック" charset="0"/>
            </a:endParaRPr>
          </a:p>
        </p:txBody>
      </p:sp>
      <p:sp>
        <p:nvSpPr>
          <p:cNvPr id="6" name="Slide Number Placeholder 5">
            <a:extLst>
              <a:ext uri="{FF2B5EF4-FFF2-40B4-BE49-F238E27FC236}">
                <a16:creationId xmlns:a16="http://schemas.microsoft.com/office/drawing/2014/main" id="{C240772C-868C-4D25-8048-7C2BB6448ACC}"/>
              </a:ext>
            </a:extLst>
          </p:cNvPr>
          <p:cNvSpPr>
            <a:spLocks noGrp="1"/>
          </p:cNvSpPr>
          <p:nvPr>
            <p:ph type="sldNum" sz="quarter" idx="16"/>
          </p:nvPr>
        </p:nvSpPr>
        <p:spPr/>
        <p:txBody>
          <a:bodyPr/>
          <a:lstStyle/>
          <a:p>
            <a:pPr fontAlgn="base">
              <a:spcBef>
                <a:spcPct val="0"/>
              </a:spcBef>
              <a:spcAft>
                <a:spcPct val="0"/>
              </a:spcAft>
              <a:defRPr/>
            </a:pPr>
            <a:fld id="{D89B2117-9F9F-7143-9723-4103C8BEA5E0}" type="slidenum">
              <a:rPr lang="en-US">
                <a:ea typeface="ＭＳ Ｐゴシック" charset="0"/>
              </a:rPr>
              <a:pPr fontAlgn="base">
                <a:spcBef>
                  <a:spcPct val="0"/>
                </a:spcBef>
                <a:spcAft>
                  <a:spcPct val="0"/>
                </a:spcAft>
                <a:defRPr/>
              </a:pPr>
              <a:t>2</a:t>
            </a:fld>
            <a:endParaRPr lang="en-US" dirty="0">
              <a:ea typeface="ＭＳ Ｐゴシック" charset="0"/>
            </a:endParaRPr>
          </a:p>
        </p:txBody>
      </p:sp>
      <p:sp>
        <p:nvSpPr>
          <p:cNvPr id="7" name="TextBox 6">
            <a:extLst>
              <a:ext uri="{FF2B5EF4-FFF2-40B4-BE49-F238E27FC236}">
                <a16:creationId xmlns:a16="http://schemas.microsoft.com/office/drawing/2014/main" id="{C22F67D3-5618-4FE2-A39F-FD5317DE70AB}"/>
              </a:ext>
            </a:extLst>
          </p:cNvPr>
          <p:cNvSpPr txBox="1"/>
          <p:nvPr/>
        </p:nvSpPr>
        <p:spPr>
          <a:xfrm>
            <a:off x="2053612" y="124767"/>
            <a:ext cx="8282973" cy="523220"/>
          </a:xfrm>
          <a:prstGeom prst="rect">
            <a:avLst/>
          </a:prstGeom>
          <a:noFill/>
        </p:spPr>
        <p:txBody>
          <a:bodyPr wrap="none" rtlCol="0">
            <a:spAutoFit/>
          </a:bodyPr>
          <a:lstStyle/>
          <a:p>
            <a:pPr defTabSz="457200" fontAlgn="base">
              <a:spcBef>
                <a:spcPct val="0"/>
              </a:spcBef>
              <a:spcAft>
                <a:spcPct val="0"/>
              </a:spcAft>
            </a:pPr>
            <a:r>
              <a:rPr lang="en-US" sz="2800" b="1" dirty="0">
                <a:solidFill>
                  <a:srgbClr val="074184"/>
                </a:solidFill>
                <a:latin typeface="Calibri" charset="0"/>
                <a:ea typeface="ＭＳ Ｐゴシック" charset="0"/>
              </a:rPr>
              <a:t>Analytical comparison with high order mapping model</a:t>
            </a:r>
          </a:p>
        </p:txBody>
      </p:sp>
      <p:cxnSp>
        <p:nvCxnSpPr>
          <p:cNvPr id="9" name="Straight Connector 8">
            <a:extLst>
              <a:ext uri="{FF2B5EF4-FFF2-40B4-BE49-F238E27FC236}">
                <a16:creationId xmlns:a16="http://schemas.microsoft.com/office/drawing/2014/main" id="{AC899D95-4384-41EA-B2D6-D17326F110B0}"/>
              </a:ext>
            </a:extLst>
          </p:cNvPr>
          <p:cNvCxnSpPr/>
          <p:nvPr/>
        </p:nvCxnSpPr>
        <p:spPr>
          <a:xfrm>
            <a:off x="2200276" y="685800"/>
            <a:ext cx="7705725" cy="0"/>
          </a:xfrm>
          <a:prstGeom prst="line">
            <a:avLst/>
          </a:prstGeom>
          <a:ln w="38100">
            <a:solidFill>
              <a:schemeClr val="tx2">
                <a:lumMod val="60000"/>
                <a:lumOff val="40000"/>
              </a:schemeClr>
            </a:solidFill>
          </a:ln>
        </p:spPr>
        <p:style>
          <a:lnRef idx="2">
            <a:schemeClr val="accent1"/>
          </a:lnRef>
          <a:fillRef idx="0">
            <a:schemeClr val="accent1"/>
          </a:fillRef>
          <a:effectRef idx="1">
            <a:schemeClr val="accent1"/>
          </a:effectRef>
          <a:fontRef idx="minor">
            <a:schemeClr val="tx1"/>
          </a:fontRef>
        </p:style>
      </p:cxnSp>
      <p:pic>
        <p:nvPicPr>
          <p:cNvPr id="8" name="Picture 7">
            <a:extLst>
              <a:ext uri="{FF2B5EF4-FFF2-40B4-BE49-F238E27FC236}">
                <a16:creationId xmlns:a16="http://schemas.microsoft.com/office/drawing/2014/main" id="{68CE4362-7711-49E2-BFCC-DC0B14CD86F1}"/>
              </a:ext>
            </a:extLst>
          </p:cNvPr>
          <p:cNvPicPr>
            <a:picLocks noChangeAspect="1"/>
          </p:cNvPicPr>
          <p:nvPr/>
        </p:nvPicPr>
        <p:blipFill rotWithShape="1">
          <a:blip r:embed="rId2"/>
          <a:srcRect b="2405"/>
          <a:stretch/>
        </p:blipFill>
        <p:spPr>
          <a:xfrm>
            <a:off x="5888885" y="1397302"/>
            <a:ext cx="4160731" cy="2798116"/>
          </a:xfrm>
          <a:prstGeom prst="rect">
            <a:avLst/>
          </a:prstGeom>
        </p:spPr>
      </p:pic>
      <p:pic>
        <p:nvPicPr>
          <p:cNvPr id="10" name="Picture 9">
            <a:extLst>
              <a:ext uri="{FF2B5EF4-FFF2-40B4-BE49-F238E27FC236}">
                <a16:creationId xmlns:a16="http://schemas.microsoft.com/office/drawing/2014/main" id="{105CD4F1-3004-43DD-96FA-8D2536EA3A74}"/>
              </a:ext>
            </a:extLst>
          </p:cNvPr>
          <p:cNvPicPr>
            <a:picLocks noChangeAspect="1"/>
          </p:cNvPicPr>
          <p:nvPr/>
        </p:nvPicPr>
        <p:blipFill>
          <a:blip r:embed="rId3"/>
          <a:stretch>
            <a:fillRect/>
          </a:stretch>
        </p:blipFill>
        <p:spPr>
          <a:xfrm>
            <a:off x="1879469" y="1486899"/>
            <a:ext cx="3914134" cy="2451425"/>
          </a:xfrm>
          <a:prstGeom prst="rect">
            <a:avLst/>
          </a:prstGeom>
        </p:spPr>
      </p:pic>
    </p:spTree>
    <p:extLst>
      <p:ext uri="{BB962C8B-B14F-4D97-AF65-F5344CB8AC3E}">
        <p14:creationId xmlns:p14="http://schemas.microsoft.com/office/powerpoint/2010/main" val="2594112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39A9C-9666-441C-B35D-AB6236E7A3AB}"/>
              </a:ext>
            </a:extLst>
          </p:cNvPr>
          <p:cNvSpPr>
            <a:spLocks noGrp="1"/>
          </p:cNvSpPr>
          <p:nvPr>
            <p:ph type="title"/>
          </p:nvPr>
        </p:nvSpPr>
        <p:spPr>
          <a:xfrm>
            <a:off x="838200" y="365126"/>
            <a:ext cx="10515600" cy="723446"/>
          </a:xfrm>
        </p:spPr>
        <p:txBody>
          <a:bodyPr>
            <a:normAutofit/>
          </a:bodyPr>
          <a:lstStyle/>
          <a:p>
            <a:r>
              <a:rPr lang="en-US" sz="3600" b="1" dirty="0">
                <a:solidFill>
                  <a:srgbClr val="0070C0"/>
                </a:solidFill>
                <a:latin typeface="+mn-lt"/>
              </a:rPr>
              <a:t>Crystal Shadowing</a:t>
            </a:r>
          </a:p>
        </p:txBody>
      </p:sp>
      <p:sp>
        <p:nvSpPr>
          <p:cNvPr id="4" name="TextBox 3">
            <a:extLst>
              <a:ext uri="{FF2B5EF4-FFF2-40B4-BE49-F238E27FC236}">
                <a16:creationId xmlns:a16="http://schemas.microsoft.com/office/drawing/2014/main" id="{3BA9A051-2139-46FE-87C3-0A8C2174355B}"/>
              </a:ext>
            </a:extLst>
          </p:cNvPr>
          <p:cNvSpPr txBox="1"/>
          <p:nvPr/>
        </p:nvSpPr>
        <p:spPr>
          <a:xfrm>
            <a:off x="1070996" y="5492820"/>
            <a:ext cx="9263743" cy="923330"/>
          </a:xfrm>
          <a:prstGeom prst="rect">
            <a:avLst/>
          </a:prstGeom>
          <a:noFill/>
        </p:spPr>
        <p:txBody>
          <a:bodyPr wrap="square" rtlCol="0">
            <a:spAutoFit/>
          </a:bodyPr>
          <a:lstStyle/>
          <a:p>
            <a:pPr marL="342900" indent="-342900">
              <a:buAutoNum type="arabicPeriod"/>
            </a:pPr>
            <a:r>
              <a:rPr lang="en-US" dirty="0"/>
              <a:t>What happens when circulating beam emittance gets larger – larger angular spread in horizontal.</a:t>
            </a:r>
          </a:p>
          <a:p>
            <a:pPr marL="342900" indent="-342900">
              <a:buAutoNum type="arabicPeriod"/>
            </a:pPr>
            <a:r>
              <a:rPr lang="en-US" dirty="0"/>
              <a:t>Is the vertical beam scattered? Or does channeling work (partially) for the vertical?</a:t>
            </a:r>
          </a:p>
        </p:txBody>
      </p:sp>
      <p:cxnSp>
        <p:nvCxnSpPr>
          <p:cNvPr id="5" name="Straight Connector 4">
            <a:extLst>
              <a:ext uri="{FF2B5EF4-FFF2-40B4-BE49-F238E27FC236}">
                <a16:creationId xmlns:a16="http://schemas.microsoft.com/office/drawing/2014/main" id="{A02AF1F9-B97E-45F6-91BC-1645C7ACDFD2}"/>
              </a:ext>
            </a:extLst>
          </p:cNvPr>
          <p:cNvCxnSpPr/>
          <p:nvPr/>
        </p:nvCxnSpPr>
        <p:spPr>
          <a:xfrm>
            <a:off x="566057" y="1099458"/>
            <a:ext cx="11059886"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0A53DE13-CE24-48D1-977B-E2AA4FB6CA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6795" y="3888015"/>
            <a:ext cx="4954883" cy="816429"/>
          </a:xfrm>
          <a:prstGeom prst="rect">
            <a:avLst/>
          </a:prstGeom>
        </p:spPr>
      </p:pic>
      <p:sp>
        <p:nvSpPr>
          <p:cNvPr id="7" name="TextBox 6">
            <a:extLst>
              <a:ext uri="{FF2B5EF4-FFF2-40B4-BE49-F238E27FC236}">
                <a16:creationId xmlns:a16="http://schemas.microsoft.com/office/drawing/2014/main" id="{544A8F04-AB4E-42DB-A632-DA46DB89A053}"/>
              </a:ext>
            </a:extLst>
          </p:cNvPr>
          <p:cNvSpPr txBox="1"/>
          <p:nvPr/>
        </p:nvSpPr>
        <p:spPr>
          <a:xfrm>
            <a:off x="1070996" y="2800799"/>
            <a:ext cx="7931146" cy="523220"/>
          </a:xfrm>
          <a:prstGeom prst="rect">
            <a:avLst/>
          </a:prstGeom>
          <a:noFill/>
        </p:spPr>
        <p:txBody>
          <a:bodyPr wrap="none" rtlCol="0">
            <a:spAutoFit/>
          </a:bodyPr>
          <a:lstStyle/>
          <a:p>
            <a:r>
              <a:rPr lang="en-US" sz="2800" dirty="0" err="1"/>
              <a:t>Dechanneling</a:t>
            </a:r>
            <a:r>
              <a:rPr lang="en-US" sz="2800" dirty="0"/>
              <a:t> length – doesn’t take into account MS?</a:t>
            </a:r>
          </a:p>
        </p:txBody>
      </p:sp>
      <p:sp>
        <p:nvSpPr>
          <p:cNvPr id="8" name="TextBox 7">
            <a:extLst>
              <a:ext uri="{FF2B5EF4-FFF2-40B4-BE49-F238E27FC236}">
                <a16:creationId xmlns:a16="http://schemas.microsoft.com/office/drawing/2014/main" id="{49C9BD7E-18C8-4545-A230-7B5463275669}"/>
              </a:ext>
            </a:extLst>
          </p:cNvPr>
          <p:cNvSpPr txBox="1"/>
          <p:nvPr/>
        </p:nvSpPr>
        <p:spPr>
          <a:xfrm>
            <a:off x="7983426" y="3584217"/>
            <a:ext cx="2710999" cy="523220"/>
          </a:xfrm>
          <a:prstGeom prst="rect">
            <a:avLst/>
          </a:prstGeom>
          <a:noFill/>
        </p:spPr>
        <p:txBody>
          <a:bodyPr wrap="none" rtlCol="0">
            <a:spAutoFit/>
          </a:bodyPr>
          <a:lstStyle/>
          <a:p>
            <a:r>
              <a:rPr lang="en-US" sz="2800" dirty="0"/>
              <a:t>22cm @ 450 GeV</a:t>
            </a:r>
          </a:p>
        </p:txBody>
      </p:sp>
      <p:sp>
        <p:nvSpPr>
          <p:cNvPr id="9" name="TextBox 8">
            <a:extLst>
              <a:ext uri="{FF2B5EF4-FFF2-40B4-BE49-F238E27FC236}">
                <a16:creationId xmlns:a16="http://schemas.microsoft.com/office/drawing/2014/main" id="{079853A5-9C5A-4099-B8C4-F31533D1A1B2}"/>
              </a:ext>
            </a:extLst>
          </p:cNvPr>
          <p:cNvSpPr txBox="1"/>
          <p:nvPr/>
        </p:nvSpPr>
        <p:spPr>
          <a:xfrm>
            <a:off x="8122887" y="4577703"/>
            <a:ext cx="2571538" cy="523220"/>
          </a:xfrm>
          <a:prstGeom prst="rect">
            <a:avLst/>
          </a:prstGeom>
          <a:noFill/>
        </p:spPr>
        <p:txBody>
          <a:bodyPr wrap="none" rtlCol="0">
            <a:spAutoFit/>
          </a:bodyPr>
          <a:lstStyle/>
          <a:p>
            <a:r>
              <a:rPr lang="en-US" sz="2800" dirty="0"/>
              <a:t>3.9mm @ 8 GeV</a:t>
            </a:r>
          </a:p>
        </p:txBody>
      </p:sp>
      <p:sp>
        <p:nvSpPr>
          <p:cNvPr id="10" name="TextBox 9">
            <a:extLst>
              <a:ext uri="{FF2B5EF4-FFF2-40B4-BE49-F238E27FC236}">
                <a16:creationId xmlns:a16="http://schemas.microsoft.com/office/drawing/2014/main" id="{2DF50111-B2FE-432C-AB4E-F1C3C1A1EA32}"/>
              </a:ext>
            </a:extLst>
          </p:cNvPr>
          <p:cNvSpPr txBox="1"/>
          <p:nvPr/>
        </p:nvSpPr>
        <p:spPr>
          <a:xfrm>
            <a:off x="7983426" y="4107437"/>
            <a:ext cx="2662908" cy="523220"/>
          </a:xfrm>
          <a:prstGeom prst="rect">
            <a:avLst/>
          </a:prstGeom>
          <a:noFill/>
        </p:spPr>
        <p:txBody>
          <a:bodyPr wrap="none" rtlCol="0">
            <a:spAutoFit/>
          </a:bodyPr>
          <a:lstStyle/>
          <a:p>
            <a:r>
              <a:rPr lang="en-US" sz="2800" dirty="0"/>
              <a:t>15mm @ 30 GeV</a:t>
            </a:r>
          </a:p>
        </p:txBody>
      </p:sp>
      <p:sp>
        <p:nvSpPr>
          <p:cNvPr id="11" name="TextBox 10">
            <a:extLst>
              <a:ext uri="{FF2B5EF4-FFF2-40B4-BE49-F238E27FC236}">
                <a16:creationId xmlns:a16="http://schemas.microsoft.com/office/drawing/2014/main" id="{E4F7FE4D-5654-49C2-95C4-79E03B118306}"/>
              </a:ext>
            </a:extLst>
          </p:cNvPr>
          <p:cNvSpPr txBox="1"/>
          <p:nvPr/>
        </p:nvSpPr>
        <p:spPr>
          <a:xfrm>
            <a:off x="1060110" y="1562668"/>
            <a:ext cx="2057230" cy="523220"/>
          </a:xfrm>
          <a:prstGeom prst="rect">
            <a:avLst/>
          </a:prstGeom>
          <a:noFill/>
        </p:spPr>
        <p:txBody>
          <a:bodyPr wrap="none" rtlCol="0">
            <a:spAutoFit/>
          </a:bodyPr>
          <a:lstStyle/>
          <a:p>
            <a:r>
              <a:rPr lang="en-US" sz="2800" dirty="0"/>
              <a:t>Critical angle</a:t>
            </a:r>
          </a:p>
        </p:txBody>
      </p:sp>
      <mc:AlternateContent xmlns:mc="http://schemas.openxmlformats.org/markup-compatibility/2006">
        <mc:Choice xmlns:a14="http://schemas.microsoft.com/office/drawing/2010/main" Requires="a14">
          <p:sp>
            <p:nvSpPr>
              <p:cNvPr id="12" name="TextBox 11">
                <a:extLst>
                  <a:ext uri="{FF2B5EF4-FFF2-40B4-BE49-F238E27FC236}">
                    <a16:creationId xmlns:a16="http://schemas.microsoft.com/office/drawing/2014/main" id="{F55B4CB0-0B15-405D-947B-ACC19BCBE214}"/>
                  </a:ext>
                </a:extLst>
              </p:cNvPr>
              <p:cNvSpPr txBox="1"/>
              <p:nvPr/>
            </p:nvSpPr>
            <p:spPr>
              <a:xfrm>
                <a:off x="4623766" y="1459646"/>
                <a:ext cx="1192378" cy="8183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ea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𝜓</m:t>
                          </m:r>
                        </m:e>
                        <m:sub>
                          <m:r>
                            <a:rPr lang="en-US" b="0" i="1" smtClean="0">
                              <a:latin typeface="Cambria Math" panose="02040503050406030204" pitchFamily="18" charset="0"/>
                              <a:ea typeface="Cambria Math" panose="02040503050406030204" pitchFamily="18" charset="0"/>
                            </a:rPr>
                            <m:t>𝐶</m:t>
                          </m:r>
                        </m:sub>
                      </m:sSub>
                      <m:r>
                        <a:rPr lang="en-US" b="0" i="1" smtClean="0">
                          <a:latin typeface="Cambria Math" panose="02040503050406030204" pitchFamily="18" charset="0"/>
                          <a:ea typeface="Cambria Math" panose="02040503050406030204" pitchFamily="18" charset="0"/>
                        </a:rPr>
                        <m:t>=</m:t>
                      </m:r>
                      <m:rad>
                        <m:radPr>
                          <m:degHide m:val="on"/>
                          <m:ctrlPr>
                            <a:rPr lang="en-US" b="0" i="1" smtClean="0">
                              <a:latin typeface="Cambria Math" panose="02040503050406030204" pitchFamily="18" charset="0"/>
                              <a:ea typeface="Cambria Math" panose="02040503050406030204" pitchFamily="18" charset="0"/>
                            </a:rPr>
                          </m:ctrlPr>
                        </m:radPr>
                        <m:deg/>
                        <m:e>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2</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𝑈</m:t>
                                  </m:r>
                                </m:e>
                                <m:sub>
                                  <m:r>
                                    <a:rPr lang="en-US" b="0" i="1" smtClean="0">
                                      <a:latin typeface="Cambria Math" panose="02040503050406030204" pitchFamily="18" charset="0"/>
                                      <a:ea typeface="Cambria Math" panose="02040503050406030204" pitchFamily="18" charset="0"/>
                                    </a:rPr>
                                    <m:t>0</m:t>
                                  </m:r>
                                </m:sub>
                              </m:sSub>
                            </m:num>
                            <m:den>
                              <m:r>
                                <a:rPr lang="en-US" b="0" i="1" smtClean="0">
                                  <a:latin typeface="Cambria Math" panose="02040503050406030204" pitchFamily="18" charset="0"/>
                                  <a:ea typeface="Cambria Math" panose="02040503050406030204" pitchFamily="18" charset="0"/>
                                </a:rPr>
                                <m:t>𝑝𝑣</m:t>
                              </m:r>
                            </m:den>
                          </m:f>
                        </m:e>
                      </m:rad>
                    </m:oMath>
                  </m:oMathPara>
                </a14:m>
                <a:endParaRPr lang="en-US" dirty="0"/>
              </a:p>
            </p:txBody>
          </p:sp>
        </mc:Choice>
        <mc:Fallback>
          <p:sp>
            <p:nvSpPr>
              <p:cNvPr id="12" name="TextBox 11">
                <a:extLst>
                  <a:ext uri="{FF2B5EF4-FFF2-40B4-BE49-F238E27FC236}">
                    <a16:creationId xmlns:a16="http://schemas.microsoft.com/office/drawing/2014/main" id="{F55B4CB0-0B15-405D-947B-ACC19BCBE214}"/>
                  </a:ext>
                </a:extLst>
              </p:cNvPr>
              <p:cNvSpPr txBox="1">
                <a:spLocks noRot="1" noChangeAspect="1" noMove="1" noResize="1" noEditPoints="1" noAdjustHandles="1" noChangeArrowheads="1" noChangeShapeType="1" noTextEdit="1"/>
              </p:cNvSpPr>
              <p:nvPr/>
            </p:nvSpPr>
            <p:spPr>
              <a:xfrm>
                <a:off x="4623766" y="1459646"/>
                <a:ext cx="1192378" cy="818366"/>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776494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39A9C-9666-441C-B35D-AB6236E7A3AB}"/>
              </a:ext>
            </a:extLst>
          </p:cNvPr>
          <p:cNvSpPr>
            <a:spLocks noGrp="1"/>
          </p:cNvSpPr>
          <p:nvPr>
            <p:ph type="title"/>
          </p:nvPr>
        </p:nvSpPr>
        <p:spPr>
          <a:xfrm>
            <a:off x="914400" y="82830"/>
            <a:ext cx="10515600" cy="723446"/>
          </a:xfrm>
        </p:spPr>
        <p:txBody>
          <a:bodyPr>
            <a:normAutofit/>
          </a:bodyPr>
          <a:lstStyle/>
          <a:p>
            <a:r>
              <a:rPr lang="en-US" sz="3600" b="1" dirty="0">
                <a:solidFill>
                  <a:srgbClr val="0070C0"/>
                </a:solidFill>
                <a:latin typeface="+mn-lt"/>
              </a:rPr>
              <a:t>Smearing ripples with transit time spread</a:t>
            </a:r>
          </a:p>
        </p:txBody>
      </p:sp>
      <p:cxnSp>
        <p:nvCxnSpPr>
          <p:cNvPr id="5" name="Straight Connector 4">
            <a:extLst>
              <a:ext uri="{FF2B5EF4-FFF2-40B4-BE49-F238E27FC236}">
                <a16:creationId xmlns:a16="http://schemas.microsoft.com/office/drawing/2014/main" id="{A02AF1F9-B97E-45F6-91BC-1645C7ACDFD2}"/>
              </a:ext>
            </a:extLst>
          </p:cNvPr>
          <p:cNvCxnSpPr/>
          <p:nvPr/>
        </p:nvCxnSpPr>
        <p:spPr>
          <a:xfrm>
            <a:off x="642257" y="838934"/>
            <a:ext cx="11059886" cy="0"/>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6" name="TextBox 6">
                <a:extLst>
                  <a:ext uri="{FF2B5EF4-FFF2-40B4-BE49-F238E27FC236}">
                    <a16:creationId xmlns:a16="http://schemas.microsoft.com/office/drawing/2014/main" id="{555A8854-1A7C-458F-94BF-85D8EA194614}"/>
                  </a:ext>
                </a:extLst>
              </p:cNvPr>
              <p:cNvSpPr txBox="1"/>
              <p:nvPr/>
            </p:nvSpPr>
            <p:spPr>
              <a:xfrm>
                <a:off x="6086185" y="4121894"/>
                <a:ext cx="4367573" cy="2079544"/>
              </a:xfrm>
              <a:prstGeom prst="rect">
                <a:avLst/>
              </a:prstGeom>
              <a:noFill/>
            </p:spPr>
            <p:txBody>
              <a:bodyPr wrap="square" rtlCol="0">
                <a:spAutoFit/>
              </a:bodyPr>
              <a:lstStyle>
                <a:defPPr>
                  <a:defRPr lang="en-US"/>
                </a:defPPr>
                <a:lvl1pPr algn="l">
                  <a:defRPr sz="1600" b="0"/>
                </a:lvl1pPr>
              </a:lstStyle>
              <a:p>
                <a:pPr marL="285750" indent="-285750">
                  <a:buFont typeface="Wingdings" panose="05000000000000000000" pitchFamily="2" charset="2"/>
                  <a:buChar char="Ø"/>
                </a:pPr>
                <a:r>
                  <a:rPr lang="en-US" dirty="0"/>
                  <a:t>At small </a:t>
                </a:r>
                <a:r>
                  <a:rPr lang="en-US" dirty="0" err="1"/>
                  <a:t>sextupole</a:t>
                </a:r>
                <a:r>
                  <a:rPr lang="en-US" dirty="0"/>
                  <a:t> strength, tune ramp starts closer to resonance (to maintain spill length)</a:t>
                </a:r>
              </a:p>
              <a:p>
                <a:pPr marL="285750" indent="-285750">
                  <a:buFont typeface="Wingdings" panose="05000000000000000000" pitchFamily="2" charset="2"/>
                  <a:buChar char="Ø"/>
                </a:pPr>
                <a:r>
                  <a:rPr lang="en-US" dirty="0" err="1"/>
                  <a:t>Sextupole</a:t>
                </a:r>
                <a:r>
                  <a:rPr lang="en-US" dirty="0"/>
                  <a:t> strength (</a:t>
                </a:r>
                <a14:m>
                  <m:oMath xmlns:m="http://schemas.openxmlformats.org/officeDocument/2006/math">
                    <m:r>
                      <a:rPr lang="en-GB" i="1">
                        <a:latin typeface="Cambria Math" panose="02040503050406030204" pitchFamily="18" charset="0"/>
                      </a:rPr>
                      <m:t>𝑆</m:t>
                    </m:r>
                    <m:r>
                      <a:rPr lang="en-GB" i="1">
                        <a:latin typeface="Cambria Math" panose="02040503050406030204" pitchFamily="18" charset="0"/>
                      </a:rPr>
                      <m:t> )</m:t>
                    </m:r>
                  </m:oMath>
                </a14:m>
                <a:r>
                  <a:rPr lang="en-US" dirty="0"/>
                  <a:t>and distance to resonance           are </a:t>
                </a:r>
                <a:r>
                  <a:rPr lang="en-US" b="1" dirty="0"/>
                  <a:t>NOT independent</a:t>
                </a:r>
                <a:r>
                  <a:rPr lang="en-US" dirty="0"/>
                  <a:t> parameters </a:t>
                </a:r>
              </a:p>
              <a:p>
                <a:pPr marL="285750" indent="-285750">
                  <a:buFont typeface="Wingdings" panose="05000000000000000000" pitchFamily="2" charset="2"/>
                  <a:buChar char="Ø"/>
                </a:pPr>
                <a:r>
                  <a:rPr lang="en-US" dirty="0"/>
                  <a:t>Transit time mean and spread           are inversely proportional to distance to resonance </a:t>
                </a:r>
                <a14:m>
                  <m:oMath xmlns:m="http://schemas.openxmlformats.org/officeDocument/2006/math">
                    <m:sSub>
                      <m:sSubPr>
                        <m:ctrlPr>
                          <a:rPr lang="de-DE" i="1">
                            <a:latin typeface="Cambria Math" panose="02040503050406030204" pitchFamily="18" charset="0"/>
                          </a:rPr>
                        </m:ctrlPr>
                      </m:sSubPr>
                      <m:e>
                        <m:r>
                          <a:rPr lang="de-DE" i="1">
                            <a:latin typeface="Cambria Math" panose="02040503050406030204" pitchFamily="18" charset="0"/>
                          </a:rPr>
                          <m:t>(</m:t>
                        </m:r>
                        <m:r>
                          <a:rPr lang="de-DE" i="1">
                            <a:latin typeface="Cambria Math" panose="02040503050406030204" pitchFamily="18" charset="0"/>
                            <a:ea typeface="Cambria Math" panose="02040503050406030204" pitchFamily="18" charset="0"/>
                          </a:rPr>
                          <m:t>𝜖</m:t>
                        </m:r>
                      </m:e>
                      <m:sub>
                        <m:r>
                          <a:rPr lang="de-DE" i="1">
                            <a:latin typeface="Cambria Math" panose="02040503050406030204" pitchFamily="18" charset="0"/>
                          </a:rPr>
                          <m:t>𝑄</m:t>
                        </m:r>
                      </m:sub>
                    </m:sSub>
                  </m:oMath>
                </a14:m>
                <a:r>
                  <a:rPr lang="en-US" dirty="0"/>
                  <a:t>) </a:t>
                </a:r>
              </a:p>
            </p:txBody>
          </p:sp>
        </mc:Choice>
        <mc:Fallback>
          <p:sp>
            <p:nvSpPr>
              <p:cNvPr id="6" name="TextBox 6">
                <a:extLst>
                  <a:ext uri="{FF2B5EF4-FFF2-40B4-BE49-F238E27FC236}">
                    <a16:creationId xmlns:a16="http://schemas.microsoft.com/office/drawing/2014/main" id="{555A8854-1A7C-458F-94BF-85D8EA194614}"/>
                  </a:ext>
                </a:extLst>
              </p:cNvPr>
              <p:cNvSpPr txBox="1">
                <a:spLocks noRot="1" noChangeAspect="1" noMove="1" noResize="1" noEditPoints="1" noAdjustHandles="1" noChangeArrowheads="1" noChangeShapeType="1" noTextEdit="1"/>
              </p:cNvSpPr>
              <p:nvPr/>
            </p:nvSpPr>
            <p:spPr>
              <a:xfrm>
                <a:off x="6086185" y="4121894"/>
                <a:ext cx="4367573" cy="2079544"/>
              </a:xfrm>
              <a:prstGeom prst="rect">
                <a:avLst/>
              </a:prstGeom>
              <a:blipFill>
                <a:blip r:embed="rId2"/>
                <a:stretch>
                  <a:fillRect l="-558" t="-880" r="-1534" b="-2346"/>
                </a:stretch>
              </a:blipFill>
            </p:spPr>
            <p:txBody>
              <a:bodyPr/>
              <a:lstStyle/>
              <a:p>
                <a:r>
                  <a:rPr lang="en-US">
                    <a:noFill/>
                  </a:rPr>
                  <a:t> </a:t>
                </a:r>
              </a:p>
            </p:txBody>
          </p:sp>
        </mc:Fallback>
      </mc:AlternateContent>
      <p:grpSp>
        <p:nvGrpSpPr>
          <p:cNvPr id="7" name="Group 6">
            <a:extLst>
              <a:ext uri="{FF2B5EF4-FFF2-40B4-BE49-F238E27FC236}">
                <a16:creationId xmlns:a16="http://schemas.microsoft.com/office/drawing/2014/main" id="{60F201B2-8E94-441A-A880-352F87DE2F9F}"/>
              </a:ext>
            </a:extLst>
          </p:cNvPr>
          <p:cNvGrpSpPr/>
          <p:nvPr/>
        </p:nvGrpSpPr>
        <p:grpSpPr>
          <a:xfrm>
            <a:off x="1411245" y="1210029"/>
            <a:ext cx="4684755" cy="5556100"/>
            <a:chOff x="102306" y="937886"/>
            <a:chExt cx="4684755" cy="5556100"/>
          </a:xfrm>
        </p:grpSpPr>
        <p:cxnSp>
          <p:nvCxnSpPr>
            <p:cNvPr id="8" name="Straight Arrow Connector 7">
              <a:extLst>
                <a:ext uri="{FF2B5EF4-FFF2-40B4-BE49-F238E27FC236}">
                  <a16:creationId xmlns:a16="http://schemas.microsoft.com/office/drawing/2014/main" id="{92071D77-199C-4DDD-B103-FB32A367AAC5}"/>
                </a:ext>
              </a:extLst>
            </p:cNvPr>
            <p:cNvCxnSpPr/>
            <p:nvPr/>
          </p:nvCxnSpPr>
          <p:spPr bwMode="auto">
            <a:xfrm flipV="1">
              <a:off x="539552" y="1052736"/>
              <a:ext cx="0" cy="1584176"/>
            </a:xfrm>
            <a:prstGeom prst="straightConnector1">
              <a:avLst/>
            </a:prstGeom>
            <a:solidFill>
              <a:schemeClr val="accent1"/>
            </a:solidFill>
            <a:ln w="31750" cap="flat" cmpd="sng" algn="ctr">
              <a:solidFill>
                <a:srgbClr val="0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a:extLst>
                <a:ext uri="{FF2B5EF4-FFF2-40B4-BE49-F238E27FC236}">
                  <a16:creationId xmlns:a16="http://schemas.microsoft.com/office/drawing/2014/main" id="{64858565-D734-4538-978C-0A1B5F6D514C}"/>
                </a:ext>
              </a:extLst>
            </p:cNvPr>
            <p:cNvSpPr>
              <a:spLocks noChangeAspect="1"/>
            </p:cNvSpPr>
            <p:nvPr/>
          </p:nvSpPr>
          <p:spPr>
            <a:xfrm>
              <a:off x="3635896" y="937886"/>
              <a:ext cx="660308" cy="646331"/>
            </a:xfrm>
            <a:prstGeom prst="rect">
              <a:avLst/>
            </a:prstGeom>
            <a:noFill/>
          </p:spPr>
          <p:txBody>
            <a:bodyPr wrap="square" lIns="91440" tIns="45720" rIns="91440" bIns="45720">
              <a:spAutoFit/>
            </a:bodyPr>
            <a:lstStyle/>
            <a:p>
              <a:pPr algn="ctr"/>
              <a:r>
                <a:rPr lang="en-US" sz="3600" dirty="0">
                  <a:ln w="0"/>
                  <a:effectLst>
                    <a:outerShdw blurRad="38100" dist="19050" dir="2700000" algn="tl" rotWithShape="0">
                      <a:schemeClr val="dk1">
                        <a:alpha val="40000"/>
                      </a:schemeClr>
                    </a:outerShdw>
                  </a:effectLst>
                </a:rPr>
                <a:t>A</a:t>
              </a:r>
            </a:p>
          </p:txBody>
        </p:sp>
        <p:cxnSp>
          <p:nvCxnSpPr>
            <p:cNvPr id="10" name="Straight Arrow Connector 9">
              <a:extLst>
                <a:ext uri="{FF2B5EF4-FFF2-40B4-BE49-F238E27FC236}">
                  <a16:creationId xmlns:a16="http://schemas.microsoft.com/office/drawing/2014/main" id="{C1503E4F-C87D-4087-AA36-F8A3100F5B62}"/>
                </a:ext>
              </a:extLst>
            </p:cNvPr>
            <p:cNvCxnSpPr/>
            <p:nvPr/>
          </p:nvCxnSpPr>
          <p:spPr bwMode="auto">
            <a:xfrm flipV="1">
              <a:off x="539552" y="4725144"/>
              <a:ext cx="0" cy="1584176"/>
            </a:xfrm>
            <a:prstGeom prst="straightConnector1">
              <a:avLst/>
            </a:prstGeom>
            <a:solidFill>
              <a:schemeClr val="accent1"/>
            </a:solidFill>
            <a:ln w="31750" cap="flat" cmpd="sng" algn="ctr">
              <a:solidFill>
                <a:srgbClr val="0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10">
              <a:extLst>
                <a:ext uri="{FF2B5EF4-FFF2-40B4-BE49-F238E27FC236}">
                  <a16:creationId xmlns:a16="http://schemas.microsoft.com/office/drawing/2014/main" id="{FBFF85CF-85C2-4F44-B89E-018CD1E26397}"/>
                </a:ext>
              </a:extLst>
            </p:cNvPr>
            <p:cNvSpPr>
              <a:spLocks noChangeAspect="1"/>
            </p:cNvSpPr>
            <p:nvPr/>
          </p:nvSpPr>
          <p:spPr>
            <a:xfrm>
              <a:off x="3635896" y="4296978"/>
              <a:ext cx="660308" cy="646331"/>
            </a:xfrm>
            <a:prstGeom prst="rect">
              <a:avLst/>
            </a:prstGeom>
            <a:noFill/>
          </p:spPr>
          <p:txBody>
            <a:bodyPr wrap="square" lIns="91440" tIns="45720" rIns="91440" bIns="45720">
              <a:spAutoFit/>
            </a:bodyPr>
            <a:lstStyle/>
            <a:p>
              <a:pPr algn="ctr"/>
              <a:r>
                <a:rPr lang="en-US" sz="3600" dirty="0">
                  <a:ln w="0"/>
                  <a:effectLst>
                    <a:outerShdw blurRad="38100" dist="19050" dir="2700000" algn="tl" rotWithShape="0">
                      <a:schemeClr val="dk1">
                        <a:alpha val="40000"/>
                      </a:schemeClr>
                    </a:outerShdw>
                  </a:effectLst>
                </a:rPr>
                <a:t>B</a:t>
              </a:r>
            </a:p>
          </p:txBody>
        </p:sp>
        <p:grpSp>
          <p:nvGrpSpPr>
            <p:cNvPr id="12" name="Group 11">
              <a:extLst>
                <a:ext uri="{FF2B5EF4-FFF2-40B4-BE49-F238E27FC236}">
                  <a16:creationId xmlns:a16="http://schemas.microsoft.com/office/drawing/2014/main" id="{928D6D95-EDB9-47BF-90AF-878424CCAD12}"/>
                </a:ext>
              </a:extLst>
            </p:cNvPr>
            <p:cNvGrpSpPr/>
            <p:nvPr/>
          </p:nvGrpSpPr>
          <p:grpSpPr>
            <a:xfrm>
              <a:off x="2057648" y="2792327"/>
              <a:ext cx="263645" cy="519351"/>
              <a:chOff x="1944284" y="2708920"/>
              <a:chExt cx="263645" cy="519351"/>
            </a:xfrm>
          </p:grpSpPr>
          <p:sp>
            <p:nvSpPr>
              <p:cNvPr id="28" name="Oval 27">
                <a:extLst>
                  <a:ext uri="{FF2B5EF4-FFF2-40B4-BE49-F238E27FC236}">
                    <a16:creationId xmlns:a16="http://schemas.microsoft.com/office/drawing/2014/main" id="{E82A82F1-0D3A-4837-AD5C-40E50C108614}"/>
                  </a:ext>
                </a:extLst>
              </p:cNvPr>
              <p:cNvSpPr/>
              <p:nvPr/>
            </p:nvSpPr>
            <p:spPr bwMode="auto">
              <a:xfrm>
                <a:off x="1944284" y="2708920"/>
                <a:ext cx="263645" cy="519351"/>
              </a:xfrm>
              <a:prstGeom prst="ellipse">
                <a:avLst/>
              </a:prstGeom>
              <a:solidFill>
                <a:schemeClr val="accent1"/>
              </a:solidFill>
              <a:ln w="3175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algn="ctr" eaLnBrk="0" fontAlgn="base" hangingPunct="0">
                  <a:spcBef>
                    <a:spcPct val="50000"/>
                  </a:spcBef>
                  <a:spcAft>
                    <a:spcPct val="0"/>
                  </a:spcAft>
                </a:pPr>
                <a:endParaRPr lang="de-DE">
                  <a:latin typeface="Times New Roman" pitchFamily="18" charset="0"/>
                </a:endParaRPr>
              </a:p>
            </p:txBody>
          </p:sp>
          <p:cxnSp>
            <p:nvCxnSpPr>
              <p:cNvPr id="29" name="Straight Connector 28">
                <a:extLst>
                  <a:ext uri="{FF2B5EF4-FFF2-40B4-BE49-F238E27FC236}">
                    <a16:creationId xmlns:a16="http://schemas.microsoft.com/office/drawing/2014/main" id="{4DD2859A-D339-415F-AF82-61A333F14CCB}"/>
                  </a:ext>
                </a:extLst>
              </p:cNvPr>
              <p:cNvCxnSpPr>
                <a:stCxn id="28" idx="1"/>
                <a:endCxn id="28" idx="5"/>
              </p:cNvCxnSpPr>
              <p:nvPr/>
            </p:nvCxnSpPr>
            <p:spPr bwMode="auto">
              <a:xfrm>
                <a:off x="1982894" y="2784977"/>
                <a:ext cx="186425" cy="367237"/>
              </a:xfrm>
              <a:prstGeom prst="line">
                <a:avLst/>
              </a:prstGeom>
              <a:solidFill>
                <a:schemeClr val="accent1"/>
              </a:solidFill>
              <a:ln w="3175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Connector 29">
                <a:extLst>
                  <a:ext uri="{FF2B5EF4-FFF2-40B4-BE49-F238E27FC236}">
                    <a16:creationId xmlns:a16="http://schemas.microsoft.com/office/drawing/2014/main" id="{FAE0AD43-0287-4518-89BF-7C1E10A354EF}"/>
                  </a:ext>
                </a:extLst>
              </p:cNvPr>
              <p:cNvCxnSpPr>
                <a:stCxn id="28" idx="7"/>
                <a:endCxn id="28" idx="3"/>
              </p:cNvCxnSpPr>
              <p:nvPr/>
            </p:nvCxnSpPr>
            <p:spPr bwMode="auto">
              <a:xfrm flipH="1">
                <a:off x="1982894" y="2784977"/>
                <a:ext cx="186425" cy="367237"/>
              </a:xfrm>
              <a:prstGeom prst="line">
                <a:avLst/>
              </a:prstGeom>
              <a:solidFill>
                <a:schemeClr val="accent1"/>
              </a:solidFill>
              <a:ln w="3175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3" name="TextBox 12">
              <a:extLst>
                <a:ext uri="{FF2B5EF4-FFF2-40B4-BE49-F238E27FC236}">
                  <a16:creationId xmlns:a16="http://schemas.microsoft.com/office/drawing/2014/main" id="{C29219ED-97F4-4756-992F-5D1F44E75C1E}"/>
                </a:ext>
              </a:extLst>
            </p:cNvPr>
            <p:cNvSpPr txBox="1"/>
            <p:nvPr/>
          </p:nvSpPr>
          <p:spPr>
            <a:xfrm>
              <a:off x="2268211" y="2767703"/>
              <a:ext cx="1420011" cy="369332"/>
            </a:xfrm>
            <a:prstGeom prst="rect">
              <a:avLst/>
            </a:prstGeom>
            <a:noFill/>
          </p:spPr>
          <p:txBody>
            <a:bodyPr wrap="square" rtlCol="0">
              <a:spAutoFit/>
            </a:bodyPr>
            <a:lstStyle/>
            <a:p>
              <a:r>
                <a:rPr lang="de-DE" dirty="0" err="1"/>
                <a:t>Convolution</a:t>
              </a:r>
              <a:endParaRPr lang="de-DE" dirty="0"/>
            </a:p>
          </p:txBody>
        </p:sp>
        <p:sp>
          <p:nvSpPr>
            <p:cNvPr id="14" name="TextBox 13">
              <a:extLst>
                <a:ext uri="{FF2B5EF4-FFF2-40B4-BE49-F238E27FC236}">
                  <a16:creationId xmlns:a16="http://schemas.microsoft.com/office/drawing/2014/main" id="{1933D3FA-2F5D-466B-82BD-2CAEB2B61CAA}"/>
                </a:ext>
              </a:extLst>
            </p:cNvPr>
            <p:cNvSpPr txBox="1"/>
            <p:nvPr/>
          </p:nvSpPr>
          <p:spPr>
            <a:xfrm>
              <a:off x="847414" y="3102352"/>
              <a:ext cx="2808312" cy="369332"/>
            </a:xfrm>
            <a:prstGeom prst="rect">
              <a:avLst/>
            </a:prstGeom>
            <a:noFill/>
          </p:spPr>
          <p:txBody>
            <a:bodyPr wrap="square" rtlCol="0">
              <a:spAutoFit/>
            </a:bodyPr>
            <a:lstStyle/>
            <a:p>
              <a:r>
                <a:rPr lang="de-DE" dirty="0"/>
                <a:t>Transit time </a:t>
              </a:r>
              <a:r>
                <a:rPr lang="de-DE" dirty="0" err="1"/>
                <a:t>spread</a:t>
              </a:r>
              <a:endParaRPr lang="de-DE" dirty="0"/>
            </a:p>
          </p:txBody>
        </p:sp>
        <p:sp>
          <p:nvSpPr>
            <p:cNvPr id="15" name="TextBox 14">
              <a:extLst>
                <a:ext uri="{FF2B5EF4-FFF2-40B4-BE49-F238E27FC236}">
                  <a16:creationId xmlns:a16="http://schemas.microsoft.com/office/drawing/2014/main" id="{06EAFCA3-3CFA-4F51-BC32-46C8817FD51D}"/>
                </a:ext>
              </a:extLst>
            </p:cNvPr>
            <p:cNvSpPr txBox="1"/>
            <p:nvPr/>
          </p:nvSpPr>
          <p:spPr>
            <a:xfrm>
              <a:off x="3699942" y="2475792"/>
              <a:ext cx="663836" cy="369332"/>
            </a:xfrm>
            <a:prstGeom prst="rect">
              <a:avLst/>
            </a:prstGeom>
            <a:noFill/>
          </p:spPr>
          <p:txBody>
            <a:bodyPr wrap="none" rtlCol="0">
              <a:spAutoFit/>
            </a:bodyPr>
            <a:lstStyle/>
            <a:p>
              <a:r>
                <a:rPr lang="de-DE" dirty="0"/>
                <a:t>Time</a:t>
              </a:r>
            </a:p>
          </p:txBody>
        </p:sp>
        <p:sp>
          <p:nvSpPr>
            <p:cNvPr id="16" name="TextBox 15">
              <a:extLst>
                <a:ext uri="{FF2B5EF4-FFF2-40B4-BE49-F238E27FC236}">
                  <a16:creationId xmlns:a16="http://schemas.microsoft.com/office/drawing/2014/main" id="{F9CC094F-915F-41A9-87CD-C337B91D7044}"/>
                </a:ext>
              </a:extLst>
            </p:cNvPr>
            <p:cNvSpPr txBox="1"/>
            <p:nvPr/>
          </p:nvSpPr>
          <p:spPr>
            <a:xfrm rot="16200000">
              <a:off x="-131820" y="1558117"/>
              <a:ext cx="838691" cy="369332"/>
            </a:xfrm>
            <a:prstGeom prst="rect">
              <a:avLst/>
            </a:prstGeom>
            <a:noFill/>
          </p:spPr>
          <p:txBody>
            <a:bodyPr wrap="none" rtlCol="0">
              <a:spAutoFit/>
            </a:bodyPr>
            <a:lstStyle/>
            <a:p>
              <a:r>
                <a:rPr lang="de-DE" dirty="0"/>
                <a:t>Counts</a:t>
              </a:r>
            </a:p>
          </p:txBody>
        </p:sp>
        <p:sp>
          <p:nvSpPr>
            <p:cNvPr id="17" name="TextBox 16">
              <a:extLst>
                <a:ext uri="{FF2B5EF4-FFF2-40B4-BE49-F238E27FC236}">
                  <a16:creationId xmlns:a16="http://schemas.microsoft.com/office/drawing/2014/main" id="{548ACF9A-2E05-4DDD-887B-CB85C72BA869}"/>
                </a:ext>
              </a:extLst>
            </p:cNvPr>
            <p:cNvSpPr txBox="1"/>
            <p:nvPr/>
          </p:nvSpPr>
          <p:spPr>
            <a:xfrm>
              <a:off x="3699388" y="6124654"/>
              <a:ext cx="663836" cy="369332"/>
            </a:xfrm>
            <a:prstGeom prst="rect">
              <a:avLst/>
            </a:prstGeom>
            <a:noFill/>
          </p:spPr>
          <p:txBody>
            <a:bodyPr wrap="none" rtlCol="0">
              <a:spAutoFit/>
            </a:bodyPr>
            <a:lstStyle/>
            <a:p>
              <a:r>
                <a:rPr lang="de-DE" dirty="0"/>
                <a:t>Time</a:t>
              </a:r>
            </a:p>
          </p:txBody>
        </p:sp>
        <p:sp>
          <p:nvSpPr>
            <p:cNvPr id="18" name="TextBox 17">
              <a:extLst>
                <a:ext uri="{FF2B5EF4-FFF2-40B4-BE49-F238E27FC236}">
                  <a16:creationId xmlns:a16="http://schemas.microsoft.com/office/drawing/2014/main" id="{53CD9FD4-E118-4A3E-96ED-BDAFD89FF0FF}"/>
                </a:ext>
              </a:extLst>
            </p:cNvPr>
            <p:cNvSpPr txBox="1"/>
            <p:nvPr/>
          </p:nvSpPr>
          <p:spPr>
            <a:xfrm rot="16200000">
              <a:off x="-132374" y="5206979"/>
              <a:ext cx="838691" cy="369332"/>
            </a:xfrm>
            <a:prstGeom prst="rect">
              <a:avLst/>
            </a:prstGeom>
            <a:noFill/>
          </p:spPr>
          <p:txBody>
            <a:bodyPr wrap="none" rtlCol="0">
              <a:spAutoFit/>
            </a:bodyPr>
            <a:lstStyle/>
            <a:p>
              <a:r>
                <a:rPr lang="de-DE" dirty="0"/>
                <a:t>Counts</a:t>
              </a:r>
            </a:p>
          </p:txBody>
        </p:sp>
        <p:sp>
          <p:nvSpPr>
            <p:cNvPr id="19" name="Freeform 26">
              <a:extLst>
                <a:ext uri="{FF2B5EF4-FFF2-40B4-BE49-F238E27FC236}">
                  <a16:creationId xmlns:a16="http://schemas.microsoft.com/office/drawing/2014/main" id="{CBAF6E52-C9D8-4EFC-9A25-6A02E01E5F4F}"/>
                </a:ext>
              </a:extLst>
            </p:cNvPr>
            <p:cNvSpPr/>
            <p:nvPr/>
          </p:nvSpPr>
          <p:spPr bwMode="auto">
            <a:xfrm>
              <a:off x="580171" y="1275441"/>
              <a:ext cx="3197247" cy="369332"/>
            </a:xfrm>
            <a:custGeom>
              <a:avLst/>
              <a:gdLst>
                <a:gd name="connsiteX0" fmla="*/ 0 w 3197247"/>
                <a:gd name="connsiteY0" fmla="*/ 1127224 h 1151367"/>
                <a:gd name="connsiteX1" fmla="*/ 100899 w 3197247"/>
                <a:gd name="connsiteY1" fmla="*/ 553359 h 1151367"/>
                <a:gd name="connsiteX2" fmla="*/ 245942 w 3197247"/>
                <a:gd name="connsiteY2" fmla="*/ 496603 h 1151367"/>
                <a:gd name="connsiteX3" fmla="*/ 346841 w 3197247"/>
                <a:gd name="connsiteY3" fmla="*/ 1007406 h 1151367"/>
                <a:gd name="connsiteX4" fmla="*/ 485578 w 3197247"/>
                <a:gd name="connsiteY4" fmla="*/ 1114611 h 1151367"/>
                <a:gd name="connsiteX5" fmla="*/ 693683 w 3197247"/>
                <a:gd name="connsiteY5" fmla="*/ 458766 h 1151367"/>
                <a:gd name="connsiteX6" fmla="*/ 819807 w 3197247"/>
                <a:gd name="connsiteY6" fmla="*/ 755158 h 1151367"/>
                <a:gd name="connsiteX7" fmla="*/ 939625 w 3197247"/>
                <a:gd name="connsiteY7" fmla="*/ 1127224 h 1151367"/>
                <a:gd name="connsiteX8" fmla="*/ 1210792 w 3197247"/>
                <a:gd name="connsiteY8" fmla="*/ 843445 h 1151367"/>
                <a:gd name="connsiteX9" fmla="*/ 1406284 w 3197247"/>
                <a:gd name="connsiteY9" fmla="*/ 647952 h 1151367"/>
                <a:gd name="connsiteX10" fmla="*/ 1671145 w 3197247"/>
                <a:gd name="connsiteY10" fmla="*/ 900200 h 1151367"/>
                <a:gd name="connsiteX11" fmla="*/ 1696370 w 3197247"/>
                <a:gd name="connsiteY11" fmla="*/ 1108305 h 1151367"/>
                <a:gd name="connsiteX12" fmla="*/ 1891862 w 3197247"/>
                <a:gd name="connsiteY12" fmla="*/ 950650 h 1151367"/>
                <a:gd name="connsiteX13" fmla="*/ 1948618 w 3197247"/>
                <a:gd name="connsiteY13" fmla="*/ 496603 h 1151367"/>
                <a:gd name="connsiteX14" fmla="*/ 2024292 w 3197247"/>
                <a:gd name="connsiteY14" fmla="*/ 4719 h 1151367"/>
                <a:gd name="connsiteX15" fmla="*/ 2099967 w 3197247"/>
                <a:gd name="connsiteY15" fmla="*/ 282192 h 1151367"/>
                <a:gd name="connsiteX16" fmla="*/ 2112579 w 3197247"/>
                <a:gd name="connsiteY16" fmla="*/ 837138 h 1151367"/>
                <a:gd name="connsiteX17" fmla="*/ 2219785 w 3197247"/>
                <a:gd name="connsiteY17" fmla="*/ 1127224 h 1151367"/>
                <a:gd name="connsiteX18" fmla="*/ 2421583 w 3197247"/>
                <a:gd name="connsiteY18" fmla="*/ 849751 h 1151367"/>
                <a:gd name="connsiteX19" fmla="*/ 2453115 w 3197247"/>
                <a:gd name="connsiteY19" fmla="*/ 483991 h 1151367"/>
                <a:gd name="connsiteX20" fmla="*/ 2585545 w 3197247"/>
                <a:gd name="connsiteY20" fmla="*/ 414622 h 1151367"/>
                <a:gd name="connsiteX21" fmla="*/ 2642301 w 3197247"/>
                <a:gd name="connsiteY21" fmla="*/ 711014 h 1151367"/>
                <a:gd name="connsiteX22" fmla="*/ 2680138 w 3197247"/>
                <a:gd name="connsiteY22" fmla="*/ 1032631 h 1151367"/>
                <a:gd name="connsiteX23" fmla="*/ 2787343 w 3197247"/>
                <a:gd name="connsiteY23" fmla="*/ 1127224 h 1151367"/>
                <a:gd name="connsiteX24" fmla="*/ 2926080 w 3197247"/>
                <a:gd name="connsiteY24" fmla="*/ 887588 h 1151367"/>
                <a:gd name="connsiteX25" fmla="*/ 2989142 w 3197247"/>
                <a:gd name="connsiteY25" fmla="*/ 496603 h 1151367"/>
                <a:gd name="connsiteX26" fmla="*/ 3033286 w 3197247"/>
                <a:gd name="connsiteY26" fmla="*/ 370479 h 1151367"/>
                <a:gd name="connsiteX27" fmla="*/ 3077429 w 3197247"/>
                <a:gd name="connsiteY27" fmla="*/ 711014 h 1151367"/>
                <a:gd name="connsiteX28" fmla="*/ 3083735 w 3197247"/>
                <a:gd name="connsiteY28" fmla="*/ 950650 h 1151367"/>
                <a:gd name="connsiteX29" fmla="*/ 3197247 w 3197247"/>
                <a:gd name="connsiteY29" fmla="*/ 1114611 h 1151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197247" h="1151367">
                  <a:moveTo>
                    <a:pt x="0" y="1127224"/>
                  </a:moveTo>
                  <a:cubicBezTo>
                    <a:pt x="29954" y="892843"/>
                    <a:pt x="59909" y="658462"/>
                    <a:pt x="100899" y="553359"/>
                  </a:cubicBezTo>
                  <a:cubicBezTo>
                    <a:pt x="141889" y="448256"/>
                    <a:pt x="204952" y="420928"/>
                    <a:pt x="245942" y="496603"/>
                  </a:cubicBezTo>
                  <a:cubicBezTo>
                    <a:pt x="286932" y="572277"/>
                    <a:pt x="306902" y="904405"/>
                    <a:pt x="346841" y="1007406"/>
                  </a:cubicBezTo>
                  <a:cubicBezTo>
                    <a:pt x="386780" y="1110407"/>
                    <a:pt x="427771" y="1206051"/>
                    <a:pt x="485578" y="1114611"/>
                  </a:cubicBezTo>
                  <a:cubicBezTo>
                    <a:pt x="543385" y="1023171"/>
                    <a:pt x="637978" y="518675"/>
                    <a:pt x="693683" y="458766"/>
                  </a:cubicBezTo>
                  <a:cubicBezTo>
                    <a:pt x="749388" y="398857"/>
                    <a:pt x="778817" y="643748"/>
                    <a:pt x="819807" y="755158"/>
                  </a:cubicBezTo>
                  <a:cubicBezTo>
                    <a:pt x="860797" y="866568"/>
                    <a:pt x="874461" y="1112509"/>
                    <a:pt x="939625" y="1127224"/>
                  </a:cubicBezTo>
                  <a:cubicBezTo>
                    <a:pt x="1004789" y="1141939"/>
                    <a:pt x="1133016" y="923324"/>
                    <a:pt x="1210792" y="843445"/>
                  </a:cubicBezTo>
                  <a:cubicBezTo>
                    <a:pt x="1288569" y="763566"/>
                    <a:pt x="1329559" y="638493"/>
                    <a:pt x="1406284" y="647952"/>
                  </a:cubicBezTo>
                  <a:cubicBezTo>
                    <a:pt x="1483010" y="657411"/>
                    <a:pt x="1622797" y="823475"/>
                    <a:pt x="1671145" y="900200"/>
                  </a:cubicBezTo>
                  <a:cubicBezTo>
                    <a:pt x="1719493" y="976925"/>
                    <a:pt x="1659584" y="1099897"/>
                    <a:pt x="1696370" y="1108305"/>
                  </a:cubicBezTo>
                  <a:cubicBezTo>
                    <a:pt x="1733156" y="1116713"/>
                    <a:pt x="1849821" y="1052600"/>
                    <a:pt x="1891862" y="950650"/>
                  </a:cubicBezTo>
                  <a:cubicBezTo>
                    <a:pt x="1933903" y="848700"/>
                    <a:pt x="1926546" y="654258"/>
                    <a:pt x="1948618" y="496603"/>
                  </a:cubicBezTo>
                  <a:cubicBezTo>
                    <a:pt x="1970690" y="338948"/>
                    <a:pt x="1999067" y="40454"/>
                    <a:pt x="2024292" y="4719"/>
                  </a:cubicBezTo>
                  <a:cubicBezTo>
                    <a:pt x="2049517" y="-31016"/>
                    <a:pt x="2085253" y="143456"/>
                    <a:pt x="2099967" y="282192"/>
                  </a:cubicBezTo>
                  <a:cubicBezTo>
                    <a:pt x="2114681" y="420928"/>
                    <a:pt x="2092609" y="696299"/>
                    <a:pt x="2112579" y="837138"/>
                  </a:cubicBezTo>
                  <a:cubicBezTo>
                    <a:pt x="2132549" y="977977"/>
                    <a:pt x="2168284" y="1125122"/>
                    <a:pt x="2219785" y="1127224"/>
                  </a:cubicBezTo>
                  <a:cubicBezTo>
                    <a:pt x="2271286" y="1129326"/>
                    <a:pt x="2382695" y="956956"/>
                    <a:pt x="2421583" y="849751"/>
                  </a:cubicBezTo>
                  <a:cubicBezTo>
                    <a:pt x="2460471" y="742546"/>
                    <a:pt x="2425788" y="556512"/>
                    <a:pt x="2453115" y="483991"/>
                  </a:cubicBezTo>
                  <a:cubicBezTo>
                    <a:pt x="2480442" y="411469"/>
                    <a:pt x="2554014" y="376785"/>
                    <a:pt x="2585545" y="414622"/>
                  </a:cubicBezTo>
                  <a:cubicBezTo>
                    <a:pt x="2617076" y="452459"/>
                    <a:pt x="2626536" y="608013"/>
                    <a:pt x="2642301" y="711014"/>
                  </a:cubicBezTo>
                  <a:cubicBezTo>
                    <a:pt x="2658066" y="814015"/>
                    <a:pt x="2655964" y="963263"/>
                    <a:pt x="2680138" y="1032631"/>
                  </a:cubicBezTo>
                  <a:cubicBezTo>
                    <a:pt x="2704312" y="1101999"/>
                    <a:pt x="2746353" y="1151398"/>
                    <a:pt x="2787343" y="1127224"/>
                  </a:cubicBezTo>
                  <a:cubicBezTo>
                    <a:pt x="2828333" y="1103050"/>
                    <a:pt x="2892447" y="992691"/>
                    <a:pt x="2926080" y="887588"/>
                  </a:cubicBezTo>
                  <a:cubicBezTo>
                    <a:pt x="2959713" y="782484"/>
                    <a:pt x="2971274" y="582788"/>
                    <a:pt x="2989142" y="496603"/>
                  </a:cubicBezTo>
                  <a:cubicBezTo>
                    <a:pt x="3007010" y="410418"/>
                    <a:pt x="3018572" y="334744"/>
                    <a:pt x="3033286" y="370479"/>
                  </a:cubicBezTo>
                  <a:cubicBezTo>
                    <a:pt x="3048000" y="406214"/>
                    <a:pt x="3069021" y="614319"/>
                    <a:pt x="3077429" y="711014"/>
                  </a:cubicBezTo>
                  <a:cubicBezTo>
                    <a:pt x="3085837" y="807709"/>
                    <a:pt x="3063765" y="883384"/>
                    <a:pt x="3083735" y="950650"/>
                  </a:cubicBezTo>
                  <a:cubicBezTo>
                    <a:pt x="3103705" y="1017916"/>
                    <a:pt x="3150476" y="1066263"/>
                    <a:pt x="3197247" y="1114611"/>
                  </a:cubicBezTo>
                </a:path>
              </a:pathLst>
            </a:custGeom>
            <a:noFill/>
            <a:ln w="3175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algn="ctr" eaLnBrk="0" fontAlgn="base" hangingPunct="0">
                <a:spcBef>
                  <a:spcPct val="50000"/>
                </a:spcBef>
                <a:spcAft>
                  <a:spcPct val="0"/>
                </a:spcAft>
              </a:pPr>
              <a:endParaRPr lang="de-DE">
                <a:latin typeface="Times New Roman" pitchFamily="18" charset="0"/>
              </a:endParaRPr>
            </a:p>
          </p:txBody>
        </p:sp>
        <p:sp>
          <p:nvSpPr>
            <p:cNvPr id="20" name="Freeform 27">
              <a:extLst>
                <a:ext uri="{FF2B5EF4-FFF2-40B4-BE49-F238E27FC236}">
                  <a16:creationId xmlns:a16="http://schemas.microsoft.com/office/drawing/2014/main" id="{E750D45B-B2D5-4A9F-B80B-8F963935D514}"/>
                </a:ext>
              </a:extLst>
            </p:cNvPr>
            <p:cNvSpPr/>
            <p:nvPr/>
          </p:nvSpPr>
          <p:spPr bwMode="auto">
            <a:xfrm>
              <a:off x="1043608" y="3520652"/>
              <a:ext cx="2238703" cy="369332"/>
            </a:xfrm>
            <a:custGeom>
              <a:avLst/>
              <a:gdLst>
                <a:gd name="connsiteX0" fmla="*/ 0 w 2238703"/>
                <a:gd name="connsiteY0" fmla="*/ 618126 h 618126"/>
                <a:gd name="connsiteX1" fmla="*/ 252248 w 2238703"/>
                <a:gd name="connsiteY1" fmla="*/ 328040 h 618126"/>
                <a:gd name="connsiteX2" fmla="*/ 599090 w 2238703"/>
                <a:gd name="connsiteY2" fmla="*/ 12730 h 618126"/>
                <a:gd name="connsiteX3" fmla="*/ 1034218 w 2238703"/>
                <a:gd name="connsiteY3" fmla="*/ 94711 h 618126"/>
                <a:gd name="connsiteX4" fmla="*/ 1406284 w 2238703"/>
                <a:gd name="connsiteY4" fmla="*/ 397409 h 618126"/>
                <a:gd name="connsiteX5" fmla="*/ 1570245 w 2238703"/>
                <a:gd name="connsiteY5" fmla="*/ 492002 h 618126"/>
                <a:gd name="connsiteX6" fmla="*/ 1727901 w 2238703"/>
                <a:gd name="connsiteY6" fmla="*/ 561370 h 618126"/>
                <a:gd name="connsiteX7" fmla="*/ 1917087 w 2238703"/>
                <a:gd name="connsiteY7" fmla="*/ 605513 h 618126"/>
                <a:gd name="connsiteX8" fmla="*/ 2238703 w 2238703"/>
                <a:gd name="connsiteY8" fmla="*/ 592901 h 618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38703" h="618126">
                  <a:moveTo>
                    <a:pt x="0" y="618126"/>
                  </a:moveTo>
                  <a:cubicBezTo>
                    <a:pt x="76200" y="523532"/>
                    <a:pt x="152400" y="428939"/>
                    <a:pt x="252248" y="328040"/>
                  </a:cubicBezTo>
                  <a:cubicBezTo>
                    <a:pt x="352096" y="227141"/>
                    <a:pt x="468762" y="51618"/>
                    <a:pt x="599090" y="12730"/>
                  </a:cubicBezTo>
                  <a:cubicBezTo>
                    <a:pt x="729418" y="-26158"/>
                    <a:pt x="899686" y="30598"/>
                    <a:pt x="1034218" y="94711"/>
                  </a:cubicBezTo>
                  <a:cubicBezTo>
                    <a:pt x="1168750" y="158824"/>
                    <a:pt x="1316946" y="331194"/>
                    <a:pt x="1406284" y="397409"/>
                  </a:cubicBezTo>
                  <a:cubicBezTo>
                    <a:pt x="1495622" y="463624"/>
                    <a:pt x="1516642" y="464675"/>
                    <a:pt x="1570245" y="492002"/>
                  </a:cubicBezTo>
                  <a:cubicBezTo>
                    <a:pt x="1623848" y="519329"/>
                    <a:pt x="1670094" y="542451"/>
                    <a:pt x="1727901" y="561370"/>
                  </a:cubicBezTo>
                  <a:cubicBezTo>
                    <a:pt x="1785708" y="580289"/>
                    <a:pt x="1831953" y="600258"/>
                    <a:pt x="1917087" y="605513"/>
                  </a:cubicBezTo>
                  <a:cubicBezTo>
                    <a:pt x="2002221" y="610768"/>
                    <a:pt x="2120462" y="601834"/>
                    <a:pt x="2238703" y="592901"/>
                  </a:cubicBezTo>
                </a:path>
              </a:pathLst>
            </a:custGeom>
            <a:noFill/>
            <a:ln w="3175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algn="ctr" eaLnBrk="0" fontAlgn="base" hangingPunct="0">
                <a:spcBef>
                  <a:spcPct val="50000"/>
                </a:spcBef>
                <a:spcAft>
                  <a:spcPct val="0"/>
                </a:spcAft>
              </a:pPr>
              <a:endParaRPr lang="de-DE">
                <a:latin typeface="Times New Roman" pitchFamily="18" charset="0"/>
              </a:endParaRPr>
            </a:p>
          </p:txBody>
        </p:sp>
        <p:cxnSp>
          <p:nvCxnSpPr>
            <p:cNvPr id="21" name="Straight Arrow Connector 20">
              <a:extLst>
                <a:ext uri="{FF2B5EF4-FFF2-40B4-BE49-F238E27FC236}">
                  <a16:creationId xmlns:a16="http://schemas.microsoft.com/office/drawing/2014/main" id="{50B1DA0D-3A7D-49A1-97D9-B3E301082B1F}"/>
                </a:ext>
              </a:extLst>
            </p:cNvPr>
            <p:cNvCxnSpPr/>
            <p:nvPr/>
          </p:nvCxnSpPr>
          <p:spPr bwMode="auto">
            <a:xfrm flipV="1">
              <a:off x="559703" y="2770626"/>
              <a:ext cx="0" cy="1584176"/>
            </a:xfrm>
            <a:prstGeom prst="straightConnector1">
              <a:avLst/>
            </a:prstGeom>
            <a:solidFill>
              <a:schemeClr val="accent1"/>
            </a:solidFill>
            <a:ln w="31750" cap="flat" cmpd="sng" algn="ctr">
              <a:solidFill>
                <a:srgbClr val="0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Arrow Connector 21">
              <a:extLst>
                <a:ext uri="{FF2B5EF4-FFF2-40B4-BE49-F238E27FC236}">
                  <a16:creationId xmlns:a16="http://schemas.microsoft.com/office/drawing/2014/main" id="{A7D088FA-8CC7-4A1D-9F51-E84ED446CA16}"/>
                </a:ext>
              </a:extLst>
            </p:cNvPr>
            <p:cNvCxnSpPr/>
            <p:nvPr/>
          </p:nvCxnSpPr>
          <p:spPr bwMode="auto">
            <a:xfrm>
              <a:off x="307675" y="4138778"/>
              <a:ext cx="3577166" cy="0"/>
            </a:xfrm>
            <a:prstGeom prst="straightConnector1">
              <a:avLst/>
            </a:prstGeom>
            <a:solidFill>
              <a:schemeClr val="accent1"/>
            </a:solidFill>
            <a:ln w="31750" cap="flat" cmpd="sng" algn="ctr">
              <a:solidFill>
                <a:srgbClr val="0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Down Arrow 28">
              <a:extLst>
                <a:ext uri="{FF2B5EF4-FFF2-40B4-BE49-F238E27FC236}">
                  <a16:creationId xmlns:a16="http://schemas.microsoft.com/office/drawing/2014/main" id="{4CA9EAC3-6D9C-4FD0-ADE0-33DD37B5A2FE}"/>
                </a:ext>
              </a:extLst>
            </p:cNvPr>
            <p:cNvSpPr/>
            <p:nvPr/>
          </p:nvSpPr>
          <p:spPr bwMode="auto">
            <a:xfrm>
              <a:off x="2076107" y="4354802"/>
              <a:ext cx="245185" cy="430054"/>
            </a:xfrm>
            <a:prstGeom prst="downArrow">
              <a:avLst/>
            </a:prstGeom>
            <a:solidFill>
              <a:schemeClr val="accent1"/>
            </a:solidFill>
            <a:ln w="3175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algn="ctr" eaLnBrk="0" fontAlgn="base" hangingPunct="0">
                <a:spcBef>
                  <a:spcPct val="50000"/>
                </a:spcBef>
                <a:spcAft>
                  <a:spcPct val="0"/>
                </a:spcAft>
              </a:pPr>
              <a:endParaRPr lang="de-DE">
                <a:latin typeface="Times New Roman" pitchFamily="18" charset="0"/>
              </a:endParaRPr>
            </a:p>
          </p:txBody>
        </p:sp>
        <p:sp>
          <p:nvSpPr>
            <p:cNvPr id="24" name="Freeform 29">
              <a:extLst>
                <a:ext uri="{FF2B5EF4-FFF2-40B4-BE49-F238E27FC236}">
                  <a16:creationId xmlns:a16="http://schemas.microsoft.com/office/drawing/2014/main" id="{0F43E8CE-633E-415F-8D02-C06AB6D8BE95}"/>
                </a:ext>
              </a:extLst>
            </p:cNvPr>
            <p:cNvSpPr/>
            <p:nvPr/>
          </p:nvSpPr>
          <p:spPr bwMode="auto">
            <a:xfrm>
              <a:off x="1043608" y="5248000"/>
              <a:ext cx="3314580" cy="369332"/>
            </a:xfrm>
            <a:custGeom>
              <a:avLst/>
              <a:gdLst>
                <a:gd name="connsiteX0" fmla="*/ 0 w 3314580"/>
                <a:gd name="connsiteY0" fmla="*/ 686141 h 686141"/>
                <a:gd name="connsiteX1" fmla="*/ 75675 w 3314580"/>
                <a:gd name="connsiteY1" fmla="*/ 471730 h 686141"/>
                <a:gd name="connsiteX2" fmla="*/ 170268 w 3314580"/>
                <a:gd name="connsiteY2" fmla="*/ 194257 h 686141"/>
                <a:gd name="connsiteX3" fmla="*/ 315311 w 3314580"/>
                <a:gd name="connsiteY3" fmla="*/ 187950 h 686141"/>
                <a:gd name="connsiteX4" fmla="*/ 384679 w 3314580"/>
                <a:gd name="connsiteY4" fmla="*/ 326687 h 686141"/>
                <a:gd name="connsiteX5" fmla="*/ 536028 w 3314580"/>
                <a:gd name="connsiteY5" fmla="*/ 433892 h 686141"/>
                <a:gd name="connsiteX6" fmla="*/ 693683 w 3314580"/>
                <a:gd name="connsiteY6" fmla="*/ 351912 h 686141"/>
                <a:gd name="connsiteX7" fmla="*/ 800889 w 3314580"/>
                <a:gd name="connsiteY7" fmla="*/ 169032 h 686141"/>
                <a:gd name="connsiteX8" fmla="*/ 914400 w 3314580"/>
                <a:gd name="connsiteY8" fmla="*/ 263625 h 686141"/>
                <a:gd name="connsiteX9" fmla="*/ 1097280 w 3314580"/>
                <a:gd name="connsiteY9" fmla="*/ 414974 h 686141"/>
                <a:gd name="connsiteX10" fmla="*/ 1305385 w 3314580"/>
                <a:gd name="connsiteY10" fmla="*/ 478036 h 686141"/>
                <a:gd name="connsiteX11" fmla="*/ 1563940 w 3314580"/>
                <a:gd name="connsiteY11" fmla="*/ 326687 h 686141"/>
                <a:gd name="connsiteX12" fmla="*/ 1854025 w 3314580"/>
                <a:gd name="connsiteY12" fmla="*/ 282543 h 686141"/>
                <a:gd name="connsiteX13" fmla="*/ 1992762 w 3314580"/>
                <a:gd name="connsiteY13" fmla="*/ 421280 h 686141"/>
                <a:gd name="connsiteX14" fmla="*/ 2289154 w 3314580"/>
                <a:gd name="connsiteY14" fmla="*/ 213175 h 686141"/>
                <a:gd name="connsiteX15" fmla="*/ 2339603 w 3314580"/>
                <a:gd name="connsiteY15" fmla="*/ 5070 h 686141"/>
                <a:gd name="connsiteX16" fmla="*/ 2623382 w 3314580"/>
                <a:gd name="connsiteY16" fmla="*/ 93357 h 686141"/>
                <a:gd name="connsiteX17" fmla="*/ 2711669 w 3314580"/>
                <a:gd name="connsiteY17" fmla="*/ 408668 h 686141"/>
                <a:gd name="connsiteX18" fmla="*/ 2938693 w 3314580"/>
                <a:gd name="connsiteY18" fmla="*/ 541098 h 686141"/>
                <a:gd name="connsiteX19" fmla="*/ 3272922 w 3314580"/>
                <a:gd name="connsiteY19" fmla="*/ 515873 h 686141"/>
                <a:gd name="connsiteX20" fmla="*/ 3298147 w 3314580"/>
                <a:gd name="connsiteY20" fmla="*/ 509567 h 686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314580" h="686141">
                  <a:moveTo>
                    <a:pt x="0" y="686141"/>
                  </a:moveTo>
                  <a:cubicBezTo>
                    <a:pt x="23648" y="619926"/>
                    <a:pt x="47297" y="553711"/>
                    <a:pt x="75675" y="471730"/>
                  </a:cubicBezTo>
                  <a:cubicBezTo>
                    <a:pt x="104053" y="389749"/>
                    <a:pt x="130329" y="241554"/>
                    <a:pt x="170268" y="194257"/>
                  </a:cubicBezTo>
                  <a:cubicBezTo>
                    <a:pt x="210207" y="146960"/>
                    <a:pt x="279576" y="165878"/>
                    <a:pt x="315311" y="187950"/>
                  </a:cubicBezTo>
                  <a:cubicBezTo>
                    <a:pt x="351046" y="210022"/>
                    <a:pt x="347893" y="285697"/>
                    <a:pt x="384679" y="326687"/>
                  </a:cubicBezTo>
                  <a:cubicBezTo>
                    <a:pt x="421465" y="367677"/>
                    <a:pt x="484527" y="429688"/>
                    <a:pt x="536028" y="433892"/>
                  </a:cubicBezTo>
                  <a:cubicBezTo>
                    <a:pt x="587529" y="438096"/>
                    <a:pt x="649540" y="396055"/>
                    <a:pt x="693683" y="351912"/>
                  </a:cubicBezTo>
                  <a:cubicBezTo>
                    <a:pt x="737826" y="307769"/>
                    <a:pt x="764103" y="183746"/>
                    <a:pt x="800889" y="169032"/>
                  </a:cubicBezTo>
                  <a:cubicBezTo>
                    <a:pt x="837675" y="154318"/>
                    <a:pt x="914400" y="263625"/>
                    <a:pt x="914400" y="263625"/>
                  </a:cubicBezTo>
                  <a:cubicBezTo>
                    <a:pt x="963798" y="304615"/>
                    <a:pt x="1032116" y="379239"/>
                    <a:pt x="1097280" y="414974"/>
                  </a:cubicBezTo>
                  <a:cubicBezTo>
                    <a:pt x="1162444" y="450709"/>
                    <a:pt x="1227608" y="492750"/>
                    <a:pt x="1305385" y="478036"/>
                  </a:cubicBezTo>
                  <a:cubicBezTo>
                    <a:pt x="1383162" y="463322"/>
                    <a:pt x="1472500" y="359269"/>
                    <a:pt x="1563940" y="326687"/>
                  </a:cubicBezTo>
                  <a:cubicBezTo>
                    <a:pt x="1655380" y="294105"/>
                    <a:pt x="1782555" y="266778"/>
                    <a:pt x="1854025" y="282543"/>
                  </a:cubicBezTo>
                  <a:cubicBezTo>
                    <a:pt x="1925495" y="298308"/>
                    <a:pt x="1920241" y="432841"/>
                    <a:pt x="1992762" y="421280"/>
                  </a:cubicBezTo>
                  <a:cubicBezTo>
                    <a:pt x="2065283" y="409719"/>
                    <a:pt x="2231347" y="282543"/>
                    <a:pt x="2289154" y="213175"/>
                  </a:cubicBezTo>
                  <a:cubicBezTo>
                    <a:pt x="2346961" y="143807"/>
                    <a:pt x="2283898" y="25040"/>
                    <a:pt x="2339603" y="5070"/>
                  </a:cubicBezTo>
                  <a:cubicBezTo>
                    <a:pt x="2395308" y="-14900"/>
                    <a:pt x="2561371" y="26091"/>
                    <a:pt x="2623382" y="93357"/>
                  </a:cubicBezTo>
                  <a:cubicBezTo>
                    <a:pt x="2685393" y="160623"/>
                    <a:pt x="2659117" y="334045"/>
                    <a:pt x="2711669" y="408668"/>
                  </a:cubicBezTo>
                  <a:cubicBezTo>
                    <a:pt x="2764221" y="483291"/>
                    <a:pt x="2845151" y="523231"/>
                    <a:pt x="2938693" y="541098"/>
                  </a:cubicBezTo>
                  <a:cubicBezTo>
                    <a:pt x="3032235" y="558965"/>
                    <a:pt x="3272922" y="515873"/>
                    <a:pt x="3272922" y="515873"/>
                  </a:cubicBezTo>
                  <a:cubicBezTo>
                    <a:pt x="3332831" y="510618"/>
                    <a:pt x="3315489" y="510092"/>
                    <a:pt x="3298147" y="509567"/>
                  </a:cubicBezTo>
                </a:path>
              </a:pathLst>
            </a:custGeom>
            <a:noFill/>
            <a:ln w="3175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algn="ctr" eaLnBrk="0" fontAlgn="base" hangingPunct="0">
                <a:spcBef>
                  <a:spcPct val="50000"/>
                </a:spcBef>
                <a:spcAft>
                  <a:spcPct val="0"/>
                </a:spcAft>
              </a:pPr>
              <a:endParaRPr lang="de-DE">
                <a:latin typeface="Times New Roman" pitchFamily="18" charset="0"/>
              </a:endParaRPr>
            </a:p>
          </p:txBody>
        </p:sp>
        <p:cxnSp>
          <p:nvCxnSpPr>
            <p:cNvPr id="25" name="Straight Arrow Connector 24">
              <a:extLst>
                <a:ext uri="{FF2B5EF4-FFF2-40B4-BE49-F238E27FC236}">
                  <a16:creationId xmlns:a16="http://schemas.microsoft.com/office/drawing/2014/main" id="{FC64BD33-C612-47A4-8ADE-084845102DEB}"/>
                </a:ext>
              </a:extLst>
            </p:cNvPr>
            <p:cNvCxnSpPr/>
            <p:nvPr/>
          </p:nvCxnSpPr>
          <p:spPr bwMode="auto">
            <a:xfrm>
              <a:off x="358569" y="2420888"/>
              <a:ext cx="4428492" cy="0"/>
            </a:xfrm>
            <a:prstGeom prst="straightConnector1">
              <a:avLst/>
            </a:prstGeom>
            <a:solidFill>
              <a:schemeClr val="accent1"/>
            </a:solidFill>
            <a:ln w="31750" cap="flat" cmpd="sng" algn="ctr">
              <a:solidFill>
                <a:srgbClr val="0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Arrow Connector 25">
              <a:extLst>
                <a:ext uri="{FF2B5EF4-FFF2-40B4-BE49-F238E27FC236}">
                  <a16:creationId xmlns:a16="http://schemas.microsoft.com/office/drawing/2014/main" id="{1371F634-6A77-4B7E-B4AF-998651C8DE75}"/>
                </a:ext>
              </a:extLst>
            </p:cNvPr>
            <p:cNvCxnSpPr/>
            <p:nvPr/>
          </p:nvCxnSpPr>
          <p:spPr bwMode="auto">
            <a:xfrm>
              <a:off x="287524" y="6093296"/>
              <a:ext cx="4428492" cy="0"/>
            </a:xfrm>
            <a:prstGeom prst="straightConnector1">
              <a:avLst/>
            </a:prstGeom>
            <a:solidFill>
              <a:schemeClr val="accent1"/>
            </a:solidFill>
            <a:ln w="31750" cap="flat" cmpd="sng" algn="ctr">
              <a:solidFill>
                <a:srgbClr val="0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TextBox 26">
              <a:extLst>
                <a:ext uri="{FF2B5EF4-FFF2-40B4-BE49-F238E27FC236}">
                  <a16:creationId xmlns:a16="http://schemas.microsoft.com/office/drawing/2014/main" id="{188B15A8-4C4D-498E-93CE-3F53AFE84A8E}"/>
                </a:ext>
              </a:extLst>
            </p:cNvPr>
            <p:cNvSpPr txBox="1"/>
            <p:nvPr/>
          </p:nvSpPr>
          <p:spPr>
            <a:xfrm rot="16200000">
              <a:off x="-120178" y="3382548"/>
              <a:ext cx="838691" cy="369332"/>
            </a:xfrm>
            <a:prstGeom prst="rect">
              <a:avLst/>
            </a:prstGeom>
            <a:noFill/>
          </p:spPr>
          <p:txBody>
            <a:bodyPr wrap="none" rtlCol="0">
              <a:spAutoFit/>
            </a:bodyPr>
            <a:lstStyle/>
            <a:p>
              <a:r>
                <a:rPr lang="de-DE" dirty="0"/>
                <a:t>Counts</a:t>
              </a:r>
            </a:p>
          </p:txBody>
        </p:sp>
      </p:grpSp>
      <p:sp>
        <p:nvSpPr>
          <p:cNvPr id="31" name="Rectangle 30">
            <a:extLst>
              <a:ext uri="{FF2B5EF4-FFF2-40B4-BE49-F238E27FC236}">
                <a16:creationId xmlns:a16="http://schemas.microsoft.com/office/drawing/2014/main" id="{532CD8CB-1DF8-4A43-A4BC-CA855C94DBE3}"/>
              </a:ext>
            </a:extLst>
          </p:cNvPr>
          <p:cNvSpPr/>
          <p:nvPr/>
        </p:nvSpPr>
        <p:spPr>
          <a:xfrm>
            <a:off x="4435581" y="3372818"/>
            <a:ext cx="574195" cy="369332"/>
          </a:xfrm>
          <a:prstGeom prst="rect">
            <a:avLst/>
          </a:prstGeom>
        </p:spPr>
        <p:txBody>
          <a:bodyPr wrap="none">
            <a:spAutoFit/>
          </a:bodyPr>
          <a:lstStyle/>
          <a:p>
            <a:r>
              <a:rPr lang="en-US" b="1" i="1" dirty="0">
                <a:latin typeface="Calibri" panose="020F0502020204030204" pitchFamily="34" charset="0"/>
                <a:cs typeface="Arial" panose="020B0604020202020204" pitchFamily="34" charset="0"/>
              </a:rPr>
              <a:t>∆</a:t>
            </a:r>
            <a:r>
              <a:rPr lang="en-US" b="1" i="1" dirty="0" err="1">
                <a:latin typeface="Calibri" panose="020F0502020204030204" pitchFamily="34" charset="0"/>
                <a:cs typeface="Arial" panose="020B0604020202020204" pitchFamily="34" charset="0"/>
              </a:rPr>
              <a:t>T</a:t>
            </a:r>
            <a:r>
              <a:rPr lang="en-US" b="1" i="1" baseline="-25000" dirty="0" err="1">
                <a:latin typeface="Calibri" panose="020F0502020204030204" pitchFamily="34" charset="0"/>
                <a:cs typeface="Arial" panose="020B0604020202020204" pitchFamily="34" charset="0"/>
              </a:rPr>
              <a:t>tr</a:t>
            </a:r>
            <a:r>
              <a:rPr lang="en-US" b="1" i="1" baseline="-25000" dirty="0">
                <a:latin typeface="Calibri" panose="020F0502020204030204" pitchFamily="34" charset="0"/>
                <a:cs typeface="Arial" panose="020B0604020202020204" pitchFamily="34" charset="0"/>
              </a:rPr>
              <a:t> </a:t>
            </a:r>
            <a:endParaRPr lang="de-DE" dirty="0"/>
          </a:p>
        </p:txBody>
      </p:sp>
      <p:sp>
        <p:nvSpPr>
          <p:cNvPr id="32" name="Rectangle 31">
            <a:extLst>
              <a:ext uri="{FF2B5EF4-FFF2-40B4-BE49-F238E27FC236}">
                <a16:creationId xmlns:a16="http://schemas.microsoft.com/office/drawing/2014/main" id="{E0BD817F-7621-4641-8580-C8DCEB2D34BD}"/>
              </a:ext>
            </a:extLst>
          </p:cNvPr>
          <p:cNvSpPr/>
          <p:nvPr/>
        </p:nvSpPr>
        <p:spPr>
          <a:xfrm>
            <a:off x="8869038" y="5572845"/>
            <a:ext cx="574195" cy="369332"/>
          </a:xfrm>
          <a:prstGeom prst="rect">
            <a:avLst/>
          </a:prstGeom>
        </p:spPr>
        <p:txBody>
          <a:bodyPr wrap="none">
            <a:spAutoFit/>
          </a:bodyPr>
          <a:lstStyle/>
          <a:p>
            <a:r>
              <a:rPr lang="en-US" b="1" i="1" dirty="0">
                <a:latin typeface="Calibri" panose="020F0502020204030204" pitchFamily="34" charset="0"/>
                <a:cs typeface="Arial" panose="020B0604020202020204" pitchFamily="34" charset="0"/>
              </a:rPr>
              <a:t>∆</a:t>
            </a:r>
            <a:r>
              <a:rPr lang="en-US" b="1" i="1" dirty="0" err="1">
                <a:latin typeface="Calibri" panose="020F0502020204030204" pitchFamily="34" charset="0"/>
                <a:cs typeface="Arial" panose="020B0604020202020204" pitchFamily="34" charset="0"/>
              </a:rPr>
              <a:t>T</a:t>
            </a:r>
            <a:r>
              <a:rPr lang="en-US" b="1" i="1" baseline="-25000" dirty="0" err="1">
                <a:latin typeface="Calibri" panose="020F0502020204030204" pitchFamily="34" charset="0"/>
                <a:cs typeface="Arial" panose="020B0604020202020204" pitchFamily="34" charset="0"/>
              </a:rPr>
              <a:t>tr</a:t>
            </a:r>
            <a:r>
              <a:rPr lang="en-US" b="1" i="1" baseline="-25000" dirty="0">
                <a:latin typeface="Calibri" panose="020F0502020204030204" pitchFamily="34" charset="0"/>
                <a:cs typeface="Arial" panose="020B0604020202020204" pitchFamily="34" charset="0"/>
              </a:rPr>
              <a:t> </a:t>
            </a:r>
            <a:endParaRPr lang="de-DE" dirty="0"/>
          </a:p>
        </p:txBody>
      </p:sp>
      <p:sp>
        <p:nvSpPr>
          <p:cNvPr id="33" name="TextBox 32">
            <a:extLst>
              <a:ext uri="{FF2B5EF4-FFF2-40B4-BE49-F238E27FC236}">
                <a16:creationId xmlns:a16="http://schemas.microsoft.com/office/drawing/2014/main" id="{33D2B748-8CBC-44C9-92F0-DB4B9683A2DA}"/>
              </a:ext>
            </a:extLst>
          </p:cNvPr>
          <p:cNvSpPr txBox="1"/>
          <p:nvPr/>
        </p:nvSpPr>
        <p:spPr>
          <a:xfrm>
            <a:off x="2559110" y="5203513"/>
            <a:ext cx="2236510" cy="369332"/>
          </a:xfrm>
          <a:prstGeom prst="rect">
            <a:avLst/>
          </a:prstGeom>
          <a:noFill/>
        </p:spPr>
        <p:txBody>
          <a:bodyPr wrap="none" rtlCol="0">
            <a:spAutoFit/>
          </a:bodyPr>
          <a:lstStyle/>
          <a:p>
            <a:r>
              <a:rPr lang="de-DE" dirty="0"/>
              <a:t>Delay </a:t>
            </a:r>
            <a:r>
              <a:rPr lang="de-DE" dirty="0" err="1"/>
              <a:t>and</a:t>
            </a:r>
            <a:r>
              <a:rPr lang="de-DE" dirty="0"/>
              <a:t> </a:t>
            </a:r>
            <a:r>
              <a:rPr lang="de-DE" dirty="0" err="1"/>
              <a:t>smoothing</a:t>
            </a:r>
            <a:r>
              <a:rPr lang="de-DE" dirty="0"/>
              <a:t>!</a:t>
            </a:r>
          </a:p>
        </p:txBody>
      </p:sp>
      <mc:AlternateContent xmlns:mc="http://schemas.openxmlformats.org/markup-compatibility/2006">
        <mc:Choice xmlns:a14="http://schemas.microsoft.com/office/drawing/2010/main" Requires="a14">
          <p:sp>
            <p:nvSpPr>
              <p:cNvPr id="34" name="Rectangle 33">
                <a:extLst>
                  <a:ext uri="{FF2B5EF4-FFF2-40B4-BE49-F238E27FC236}">
                    <a16:creationId xmlns:a16="http://schemas.microsoft.com/office/drawing/2014/main" id="{1A3C5B3B-D372-4BEF-AB03-C1B10F169837}"/>
                  </a:ext>
                </a:extLst>
              </p:cNvPr>
              <p:cNvSpPr/>
              <p:nvPr/>
            </p:nvSpPr>
            <p:spPr>
              <a:xfrm>
                <a:off x="7127132" y="4987875"/>
                <a:ext cx="730905" cy="388889"/>
              </a:xfrm>
              <a:prstGeom prst="rect">
                <a:avLst/>
              </a:prstGeom>
            </p:spPr>
            <p:txBody>
              <a:bodyPr wrap="none">
                <a:spAutoFit/>
              </a:bodyPr>
              <a:lstStyle/>
              <a:p>
                <a:r>
                  <a:rPr lang="de-DE" dirty="0"/>
                  <a:t>  </a:t>
                </a:r>
                <a14:m>
                  <m:oMath xmlns:m="http://schemas.openxmlformats.org/officeDocument/2006/math">
                    <m:sSub>
                      <m:sSubPr>
                        <m:ctrlPr>
                          <a:rPr lang="de-DE" i="1">
                            <a:latin typeface="Cambria Math" panose="02040503050406030204" pitchFamily="18" charset="0"/>
                          </a:rPr>
                        </m:ctrlPr>
                      </m:sSubPr>
                      <m:e>
                        <m:r>
                          <a:rPr lang="de-DE" i="1">
                            <a:latin typeface="Cambria Math" panose="02040503050406030204" pitchFamily="18" charset="0"/>
                          </a:rPr>
                          <m:t>(</m:t>
                        </m:r>
                        <m:r>
                          <a:rPr lang="de-DE" i="1">
                            <a:latin typeface="Cambria Math" panose="02040503050406030204" pitchFamily="18" charset="0"/>
                            <a:ea typeface="Cambria Math" panose="02040503050406030204" pitchFamily="18" charset="0"/>
                          </a:rPr>
                          <m:t>𝜖</m:t>
                        </m:r>
                      </m:e>
                      <m:sub>
                        <m:r>
                          <a:rPr lang="de-DE" i="1">
                            <a:latin typeface="Cambria Math" panose="02040503050406030204" pitchFamily="18" charset="0"/>
                          </a:rPr>
                          <m:t>𝑄</m:t>
                        </m:r>
                      </m:sub>
                    </m:sSub>
                    <m:r>
                      <a:rPr lang="de-DE" i="1">
                        <a:latin typeface="Cambria Math" panose="02040503050406030204" pitchFamily="18" charset="0"/>
                      </a:rPr>
                      <m:t>)</m:t>
                    </m:r>
                  </m:oMath>
                </a14:m>
                <a:endParaRPr lang="de-DE" dirty="0"/>
              </a:p>
            </p:txBody>
          </p:sp>
        </mc:Choice>
        <mc:Fallback>
          <p:sp>
            <p:nvSpPr>
              <p:cNvPr id="34" name="Rectangle 33">
                <a:extLst>
                  <a:ext uri="{FF2B5EF4-FFF2-40B4-BE49-F238E27FC236}">
                    <a16:creationId xmlns:a16="http://schemas.microsoft.com/office/drawing/2014/main" id="{1A3C5B3B-D372-4BEF-AB03-C1B10F169837}"/>
                  </a:ext>
                </a:extLst>
              </p:cNvPr>
              <p:cNvSpPr>
                <a:spLocks noRot="1" noChangeAspect="1" noMove="1" noResize="1" noEditPoints="1" noAdjustHandles="1" noChangeArrowheads="1" noChangeShapeType="1" noTextEdit="1"/>
              </p:cNvSpPr>
              <p:nvPr/>
            </p:nvSpPr>
            <p:spPr>
              <a:xfrm>
                <a:off x="7127132" y="4987875"/>
                <a:ext cx="730905" cy="388889"/>
              </a:xfrm>
              <a:prstGeom prst="rect">
                <a:avLst/>
              </a:prstGeom>
              <a:blipFill>
                <a:blip r:embed="rId3"/>
                <a:stretch>
                  <a:fillRect r="-833" b="-9375"/>
                </a:stretch>
              </a:blipFill>
            </p:spPr>
            <p:txBody>
              <a:bodyPr/>
              <a:lstStyle/>
              <a:p>
                <a:r>
                  <a:rPr lang="en-US">
                    <a:noFill/>
                  </a:rPr>
                  <a:t> </a:t>
                </a:r>
              </a:p>
            </p:txBody>
          </p:sp>
        </mc:Fallback>
      </mc:AlternateContent>
      <p:cxnSp>
        <p:nvCxnSpPr>
          <p:cNvPr id="35" name="Gerade Verbindung mit Pfeil 30">
            <a:extLst>
              <a:ext uri="{FF2B5EF4-FFF2-40B4-BE49-F238E27FC236}">
                <a16:creationId xmlns:a16="http://schemas.microsoft.com/office/drawing/2014/main" id="{B29B5582-04A6-427C-A775-E66911FC7B45}"/>
              </a:ext>
            </a:extLst>
          </p:cNvPr>
          <p:cNvCxnSpPr/>
          <p:nvPr/>
        </p:nvCxnSpPr>
        <p:spPr bwMode="auto">
          <a:xfrm flipV="1">
            <a:off x="8484139" y="2203646"/>
            <a:ext cx="0" cy="1230350"/>
          </a:xfrm>
          <a:prstGeom prst="straightConnector1">
            <a:avLst/>
          </a:prstGeom>
          <a:solidFill>
            <a:schemeClr val="accent1"/>
          </a:solidFill>
          <a:ln w="3175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Textfeld 32">
            <a:extLst>
              <a:ext uri="{FF2B5EF4-FFF2-40B4-BE49-F238E27FC236}">
                <a16:creationId xmlns:a16="http://schemas.microsoft.com/office/drawing/2014/main" id="{3048C336-C70D-4126-AB20-BDC02E217E6D}"/>
              </a:ext>
            </a:extLst>
          </p:cNvPr>
          <p:cNvSpPr txBox="1"/>
          <p:nvPr/>
        </p:nvSpPr>
        <p:spPr>
          <a:xfrm>
            <a:off x="7994947" y="2088010"/>
            <a:ext cx="578968" cy="338554"/>
          </a:xfrm>
          <a:prstGeom prst="rect">
            <a:avLst/>
          </a:prstGeom>
          <a:noFill/>
        </p:spPr>
        <p:txBody>
          <a:bodyPr wrap="square" rtlCol="0">
            <a:spAutoFit/>
          </a:bodyPr>
          <a:lstStyle/>
          <a:p>
            <a:r>
              <a:rPr lang="de-DE" sz="1600" b="1" i="1" dirty="0">
                <a:sym typeface="Symbol"/>
              </a:rPr>
              <a:t>A</a:t>
            </a:r>
            <a:r>
              <a:rPr lang="de-DE" sz="1600" b="1" i="1" baseline="-25000" dirty="0">
                <a:sym typeface="Symbol"/>
              </a:rPr>
              <a:t></a:t>
            </a:r>
            <a:endParaRPr lang="de-DE" sz="1600" b="1" i="1" dirty="0"/>
          </a:p>
        </p:txBody>
      </p:sp>
      <p:sp>
        <p:nvSpPr>
          <p:cNvPr id="37" name="Gleichschenkliges Dreieck 33">
            <a:extLst>
              <a:ext uri="{FF2B5EF4-FFF2-40B4-BE49-F238E27FC236}">
                <a16:creationId xmlns:a16="http://schemas.microsoft.com/office/drawing/2014/main" id="{B68BDD1F-7EC5-4612-8333-C07523F7B378}"/>
              </a:ext>
            </a:extLst>
          </p:cNvPr>
          <p:cNvSpPr/>
          <p:nvPr/>
        </p:nvSpPr>
        <p:spPr bwMode="auto">
          <a:xfrm rot="10800000">
            <a:off x="8024790" y="2573199"/>
            <a:ext cx="915743" cy="733663"/>
          </a:xfrm>
          <a:prstGeom prst="triangle">
            <a:avLst/>
          </a:prstGeom>
          <a:solidFill>
            <a:schemeClr val="accent1">
              <a:alpha val="31000"/>
            </a:schemeClr>
          </a:solidFill>
          <a:ln w="31750" cap="flat" cmpd="sng" algn="ctr">
            <a:solidFill>
              <a:srgbClr val="0000FF"/>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algn="ctr" eaLnBrk="0" fontAlgn="base" hangingPunct="0">
              <a:spcBef>
                <a:spcPct val="50000"/>
              </a:spcBef>
              <a:spcAft>
                <a:spcPct val="0"/>
              </a:spcAft>
            </a:pPr>
            <a:endParaRPr lang="de-DE">
              <a:latin typeface="Times New Roman" pitchFamily="18" charset="0"/>
            </a:endParaRPr>
          </a:p>
        </p:txBody>
      </p:sp>
      <p:sp>
        <p:nvSpPr>
          <p:cNvPr id="38" name="Textfeld 51">
            <a:extLst>
              <a:ext uri="{FF2B5EF4-FFF2-40B4-BE49-F238E27FC236}">
                <a16:creationId xmlns:a16="http://schemas.microsoft.com/office/drawing/2014/main" id="{89FEFBFD-3F58-48C9-8892-2C7E2EA99B11}"/>
              </a:ext>
            </a:extLst>
          </p:cNvPr>
          <p:cNvSpPr txBox="1"/>
          <p:nvPr/>
        </p:nvSpPr>
        <p:spPr>
          <a:xfrm>
            <a:off x="7099877" y="2902164"/>
            <a:ext cx="701369" cy="553998"/>
          </a:xfrm>
          <a:prstGeom prst="rect">
            <a:avLst/>
          </a:prstGeom>
          <a:noFill/>
        </p:spPr>
        <p:txBody>
          <a:bodyPr wrap="square" rtlCol="0">
            <a:spAutoFit/>
          </a:bodyPr>
          <a:lstStyle/>
          <a:p>
            <a:r>
              <a:rPr lang="de-DE" sz="1500" dirty="0" err="1">
                <a:solidFill>
                  <a:srgbClr val="008000"/>
                </a:solidFill>
              </a:rPr>
              <a:t>stable</a:t>
            </a:r>
            <a:endParaRPr lang="de-DE" sz="1500" dirty="0">
              <a:solidFill>
                <a:srgbClr val="008000"/>
              </a:solidFill>
            </a:endParaRPr>
          </a:p>
          <a:p>
            <a:r>
              <a:rPr lang="de-DE" sz="1500" dirty="0">
                <a:solidFill>
                  <a:srgbClr val="008000"/>
                </a:solidFill>
              </a:rPr>
              <a:t>beam</a:t>
            </a:r>
          </a:p>
        </p:txBody>
      </p:sp>
      <p:cxnSp>
        <p:nvCxnSpPr>
          <p:cNvPr id="39" name="Gerade Verbindung mit Pfeil 54">
            <a:extLst>
              <a:ext uri="{FF2B5EF4-FFF2-40B4-BE49-F238E27FC236}">
                <a16:creationId xmlns:a16="http://schemas.microsoft.com/office/drawing/2014/main" id="{21096835-FE81-485A-B240-943FA774E399}"/>
              </a:ext>
            </a:extLst>
          </p:cNvPr>
          <p:cNvCxnSpPr/>
          <p:nvPr/>
        </p:nvCxnSpPr>
        <p:spPr bwMode="auto">
          <a:xfrm flipV="1">
            <a:off x="7418883" y="2731298"/>
            <a:ext cx="0" cy="220809"/>
          </a:xfrm>
          <a:prstGeom prst="straightConnector1">
            <a:avLst/>
          </a:prstGeom>
          <a:solidFill>
            <a:schemeClr val="accent1"/>
          </a:solidFill>
          <a:ln w="25400" cap="flat" cmpd="sng" algn="ctr">
            <a:solidFill>
              <a:srgbClr val="FF0000"/>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Textfeld 55">
            <a:extLst>
              <a:ext uri="{FF2B5EF4-FFF2-40B4-BE49-F238E27FC236}">
                <a16:creationId xmlns:a16="http://schemas.microsoft.com/office/drawing/2014/main" id="{B65A8586-DB51-4283-B700-4E6EEC1AD8A5}"/>
              </a:ext>
            </a:extLst>
          </p:cNvPr>
          <p:cNvSpPr txBox="1"/>
          <p:nvPr/>
        </p:nvSpPr>
        <p:spPr>
          <a:xfrm>
            <a:off x="7959732" y="1900943"/>
            <a:ext cx="1080175" cy="338554"/>
          </a:xfrm>
          <a:prstGeom prst="rect">
            <a:avLst/>
          </a:prstGeom>
          <a:noFill/>
        </p:spPr>
        <p:txBody>
          <a:bodyPr wrap="square" rtlCol="0">
            <a:spAutoFit/>
          </a:bodyPr>
          <a:lstStyle/>
          <a:p>
            <a:r>
              <a:rPr lang="de-DE" sz="1600" b="1" dirty="0">
                <a:solidFill>
                  <a:srgbClr val="0000FF"/>
                </a:solidFill>
              </a:rPr>
              <a:t>Small </a:t>
            </a:r>
            <a:r>
              <a:rPr lang="de-DE" sz="1600" b="1" i="1" dirty="0">
                <a:solidFill>
                  <a:srgbClr val="0000FF"/>
                </a:solidFill>
              </a:rPr>
              <a:t>S</a:t>
            </a:r>
            <a:r>
              <a:rPr lang="de-DE" sz="1600" b="1" dirty="0">
                <a:solidFill>
                  <a:srgbClr val="0000FF"/>
                </a:solidFill>
                <a:sym typeface="Symbol"/>
              </a:rPr>
              <a:t> </a:t>
            </a:r>
            <a:endParaRPr lang="de-DE" sz="1600" b="1" i="1" dirty="0">
              <a:solidFill>
                <a:srgbClr val="0000FF"/>
              </a:solidFill>
            </a:endParaRPr>
          </a:p>
        </p:txBody>
      </p:sp>
      <p:cxnSp>
        <p:nvCxnSpPr>
          <p:cNvPr id="41" name="Gerade Verbindung mit Pfeil 29">
            <a:extLst>
              <a:ext uri="{FF2B5EF4-FFF2-40B4-BE49-F238E27FC236}">
                <a16:creationId xmlns:a16="http://schemas.microsoft.com/office/drawing/2014/main" id="{F59BAEE7-FAA5-4211-A8E6-09D62E3DEE82}"/>
              </a:ext>
            </a:extLst>
          </p:cNvPr>
          <p:cNvCxnSpPr/>
          <p:nvPr/>
        </p:nvCxnSpPr>
        <p:spPr bwMode="auto">
          <a:xfrm>
            <a:off x="7685590" y="3433996"/>
            <a:ext cx="1757643" cy="0"/>
          </a:xfrm>
          <a:prstGeom prst="straightConnector1">
            <a:avLst/>
          </a:prstGeom>
          <a:solidFill>
            <a:schemeClr val="accent1"/>
          </a:solidFill>
          <a:ln w="3175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Textfeld 31">
            <a:extLst>
              <a:ext uri="{FF2B5EF4-FFF2-40B4-BE49-F238E27FC236}">
                <a16:creationId xmlns:a16="http://schemas.microsoft.com/office/drawing/2014/main" id="{3F09AE11-BD9D-4248-AA31-5A75B67418C9}"/>
              </a:ext>
            </a:extLst>
          </p:cNvPr>
          <p:cNvSpPr txBox="1"/>
          <p:nvPr/>
        </p:nvSpPr>
        <p:spPr>
          <a:xfrm>
            <a:off x="8863652" y="3414834"/>
            <a:ext cx="685540" cy="338554"/>
          </a:xfrm>
          <a:prstGeom prst="rect">
            <a:avLst/>
          </a:prstGeom>
          <a:noFill/>
        </p:spPr>
        <p:txBody>
          <a:bodyPr wrap="square" rtlCol="0">
            <a:spAutoFit/>
          </a:bodyPr>
          <a:lstStyle/>
          <a:p>
            <a:r>
              <a:rPr lang="de-DE" sz="1600" b="1" dirty="0">
                <a:sym typeface="Symbol"/>
              </a:rPr>
              <a:t></a:t>
            </a:r>
            <a:r>
              <a:rPr lang="de-DE" sz="1600" b="1" i="1" dirty="0">
                <a:sym typeface="Symbol"/>
              </a:rPr>
              <a:t>p</a:t>
            </a:r>
            <a:endParaRPr lang="de-DE" sz="1600" b="1" i="1" dirty="0"/>
          </a:p>
        </p:txBody>
      </p:sp>
      <p:sp>
        <p:nvSpPr>
          <p:cNvPr id="43" name="Textfeld 52">
            <a:extLst>
              <a:ext uri="{FF2B5EF4-FFF2-40B4-BE49-F238E27FC236}">
                <a16:creationId xmlns:a16="http://schemas.microsoft.com/office/drawing/2014/main" id="{38FDF8D9-B52B-473E-87B4-89CA1E33C2C5}"/>
              </a:ext>
            </a:extLst>
          </p:cNvPr>
          <p:cNvSpPr txBox="1"/>
          <p:nvPr/>
        </p:nvSpPr>
        <p:spPr>
          <a:xfrm>
            <a:off x="7099877" y="2254092"/>
            <a:ext cx="679047" cy="553998"/>
          </a:xfrm>
          <a:prstGeom prst="rect">
            <a:avLst/>
          </a:prstGeom>
          <a:noFill/>
        </p:spPr>
        <p:txBody>
          <a:bodyPr wrap="square" rtlCol="0">
            <a:spAutoFit/>
          </a:bodyPr>
          <a:lstStyle/>
          <a:p>
            <a:r>
              <a:rPr lang="de-DE" sz="1500" dirty="0" err="1">
                <a:solidFill>
                  <a:srgbClr val="FF0000"/>
                </a:solidFill>
              </a:rPr>
              <a:t>extr</a:t>
            </a:r>
            <a:r>
              <a:rPr lang="de-DE" sz="1500" dirty="0">
                <a:solidFill>
                  <a:srgbClr val="FF0000"/>
                </a:solidFill>
              </a:rPr>
              <a:t>.</a:t>
            </a:r>
          </a:p>
          <a:p>
            <a:r>
              <a:rPr lang="de-DE" sz="1500" dirty="0">
                <a:solidFill>
                  <a:srgbClr val="FF0000"/>
                </a:solidFill>
              </a:rPr>
              <a:t>beam</a:t>
            </a:r>
          </a:p>
        </p:txBody>
      </p:sp>
      <p:cxnSp>
        <p:nvCxnSpPr>
          <p:cNvPr id="44" name="Gerade Verbindung mit Pfeil 21">
            <a:extLst>
              <a:ext uri="{FF2B5EF4-FFF2-40B4-BE49-F238E27FC236}">
                <a16:creationId xmlns:a16="http://schemas.microsoft.com/office/drawing/2014/main" id="{50352935-17C1-457B-82FE-5BA6BEFBC3C3}"/>
              </a:ext>
            </a:extLst>
          </p:cNvPr>
          <p:cNvCxnSpPr/>
          <p:nvPr/>
        </p:nvCxnSpPr>
        <p:spPr bwMode="auto">
          <a:xfrm>
            <a:off x="7987412" y="3528170"/>
            <a:ext cx="482113" cy="0"/>
          </a:xfrm>
          <a:prstGeom prst="straightConnector1">
            <a:avLst/>
          </a:prstGeom>
          <a:solidFill>
            <a:schemeClr val="accent1"/>
          </a:solidFill>
          <a:ln w="31750" cap="flat" cmpd="sng" algn="ctr">
            <a:solidFill>
              <a:srgbClr val="000000"/>
            </a:solidFill>
            <a:prstDash val="solid"/>
            <a:round/>
            <a:headEnd type="none"/>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Rechteck 38">
            <a:extLst>
              <a:ext uri="{FF2B5EF4-FFF2-40B4-BE49-F238E27FC236}">
                <a16:creationId xmlns:a16="http://schemas.microsoft.com/office/drawing/2014/main" id="{B3BA8099-7F64-433D-A73C-68A8AA97A85C}"/>
              </a:ext>
            </a:extLst>
          </p:cNvPr>
          <p:cNvSpPr/>
          <p:nvPr/>
        </p:nvSpPr>
        <p:spPr bwMode="auto">
          <a:xfrm>
            <a:off x="8043627" y="2922828"/>
            <a:ext cx="192081" cy="369332"/>
          </a:xfrm>
          <a:prstGeom prst="rect">
            <a:avLst/>
          </a:prstGeom>
          <a:solidFill>
            <a:srgbClr val="008000">
              <a:alpha val="35000"/>
            </a:srgbClr>
          </a:solidFill>
          <a:ln w="31750" cap="flat" cmpd="sng" algn="ctr">
            <a:solidFill>
              <a:srgbClr val="008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algn="ctr" eaLnBrk="0" fontAlgn="base" hangingPunct="0">
              <a:spcBef>
                <a:spcPct val="50000"/>
              </a:spcBef>
              <a:spcAft>
                <a:spcPct val="0"/>
              </a:spcAft>
            </a:pPr>
            <a:endParaRPr lang="de-DE">
              <a:latin typeface="Times New Roman" pitchFamily="18" charset="0"/>
            </a:endParaRPr>
          </a:p>
        </p:txBody>
      </p:sp>
      <mc:AlternateContent xmlns:mc="http://schemas.openxmlformats.org/markup-compatibility/2006">
        <mc:Choice xmlns:a14="http://schemas.microsoft.com/office/drawing/2010/main" Requires="a14">
          <p:sp>
            <p:nvSpPr>
              <p:cNvPr id="46" name="Textfeld 55">
                <a:extLst>
                  <a:ext uri="{FF2B5EF4-FFF2-40B4-BE49-F238E27FC236}">
                    <a16:creationId xmlns:a16="http://schemas.microsoft.com/office/drawing/2014/main" id="{EE388D50-B232-4C2A-ABE6-52F2502AD01B}"/>
                  </a:ext>
                </a:extLst>
              </p:cNvPr>
              <p:cNvSpPr txBox="1"/>
              <p:nvPr/>
            </p:nvSpPr>
            <p:spPr>
              <a:xfrm>
                <a:off x="7793598" y="3511301"/>
                <a:ext cx="850585" cy="357214"/>
              </a:xfrm>
              <a:prstGeom prst="rect">
                <a:avLst/>
              </a:prstGeom>
              <a:noFill/>
            </p:spPr>
            <p:txBody>
              <a:bodyPr wrap="square" rtlCol="0">
                <a:spAutoFit/>
              </a:bodyPr>
              <a:lstStyle/>
              <a:p>
                <a:r>
                  <a:rPr lang="de-DE" sz="1600" b="1" i="1" dirty="0">
                    <a:solidFill>
                      <a:srgbClr val="333300"/>
                    </a:solidFill>
                    <a:sym typeface="Symbol"/>
                  </a:rPr>
                  <a:t></a:t>
                </a:r>
                <a14:m>
                  <m:oMath xmlns:m="http://schemas.openxmlformats.org/officeDocument/2006/math">
                    <m:sSub>
                      <m:sSubPr>
                        <m:ctrlPr>
                          <a:rPr lang="de-DE" sz="1600" b="1" i="1">
                            <a:latin typeface="Cambria Math" panose="02040503050406030204" pitchFamily="18" charset="0"/>
                          </a:rPr>
                        </m:ctrlPr>
                      </m:sSubPr>
                      <m:e>
                        <m:r>
                          <a:rPr lang="de-DE" sz="1600" b="1" i="1">
                            <a:latin typeface="Cambria Math" panose="02040503050406030204" pitchFamily="18" charset="0"/>
                          </a:rPr>
                          <m:t> </m:t>
                        </m:r>
                        <m:r>
                          <a:rPr lang="de-DE" sz="1600" b="1" i="1">
                            <a:latin typeface="Cambria Math" panose="02040503050406030204" pitchFamily="18" charset="0"/>
                            <a:ea typeface="Cambria Math" panose="02040503050406030204" pitchFamily="18" charset="0"/>
                          </a:rPr>
                          <m:t>𝝐</m:t>
                        </m:r>
                      </m:e>
                      <m:sub>
                        <m:r>
                          <a:rPr lang="de-DE" sz="1600" b="1" i="1">
                            <a:latin typeface="Cambria Math" panose="02040503050406030204" pitchFamily="18" charset="0"/>
                          </a:rPr>
                          <m:t>𝑸</m:t>
                        </m:r>
                      </m:sub>
                    </m:sSub>
                    <m:r>
                      <a:rPr lang="de-DE" sz="1600" b="1" i="1">
                        <a:latin typeface="Cambria Math" panose="02040503050406030204" pitchFamily="18" charset="0"/>
                      </a:rPr>
                      <m:t> </m:t>
                    </m:r>
                  </m:oMath>
                </a14:m>
                <a:r>
                  <a:rPr lang="de-DE" sz="1600" b="1" i="1" dirty="0">
                    <a:solidFill>
                      <a:srgbClr val="333300"/>
                    </a:solidFill>
                    <a:sym typeface="Symbol"/>
                  </a:rPr>
                  <a:t>(t)</a:t>
                </a:r>
                <a:endParaRPr lang="de-DE" sz="1600" b="1" i="1" dirty="0">
                  <a:solidFill>
                    <a:srgbClr val="333300"/>
                  </a:solidFill>
                </a:endParaRPr>
              </a:p>
            </p:txBody>
          </p:sp>
        </mc:Choice>
        <mc:Fallback>
          <p:sp>
            <p:nvSpPr>
              <p:cNvPr id="46" name="Textfeld 55">
                <a:extLst>
                  <a:ext uri="{FF2B5EF4-FFF2-40B4-BE49-F238E27FC236}">
                    <a16:creationId xmlns:a16="http://schemas.microsoft.com/office/drawing/2014/main" id="{EE388D50-B232-4C2A-ABE6-52F2502AD01B}"/>
                  </a:ext>
                </a:extLst>
              </p:cNvPr>
              <p:cNvSpPr txBox="1">
                <a:spLocks noRot="1" noChangeAspect="1" noMove="1" noResize="1" noEditPoints="1" noAdjustHandles="1" noChangeArrowheads="1" noChangeShapeType="1" noTextEdit="1"/>
              </p:cNvSpPr>
              <p:nvPr/>
            </p:nvSpPr>
            <p:spPr>
              <a:xfrm>
                <a:off x="7793598" y="3511301"/>
                <a:ext cx="850585" cy="357214"/>
              </a:xfrm>
              <a:prstGeom prst="rect">
                <a:avLst/>
              </a:prstGeom>
              <a:blipFill>
                <a:blip r:embed="rId4"/>
                <a:stretch>
                  <a:fillRect l="-3571" t="-6780" b="-16949"/>
                </a:stretch>
              </a:blipFill>
            </p:spPr>
            <p:txBody>
              <a:bodyPr/>
              <a:lstStyle/>
              <a:p>
                <a:r>
                  <a:rPr lang="en-US">
                    <a:noFill/>
                  </a:rPr>
                  <a:t> </a:t>
                </a:r>
              </a:p>
            </p:txBody>
          </p:sp>
        </mc:Fallback>
      </mc:AlternateContent>
      <p:cxnSp>
        <p:nvCxnSpPr>
          <p:cNvPr id="47" name="Straight Arrow Connector 46">
            <a:extLst>
              <a:ext uri="{FF2B5EF4-FFF2-40B4-BE49-F238E27FC236}">
                <a16:creationId xmlns:a16="http://schemas.microsoft.com/office/drawing/2014/main" id="{A43429C1-FF64-4038-93D3-8519977A8E6D}"/>
              </a:ext>
            </a:extLst>
          </p:cNvPr>
          <p:cNvCxnSpPr/>
          <p:nvPr/>
        </p:nvCxnSpPr>
        <p:spPr bwMode="auto">
          <a:xfrm flipV="1">
            <a:off x="1915301" y="3409179"/>
            <a:ext cx="577065" cy="10833"/>
          </a:xfrm>
          <a:prstGeom prst="straightConnector1">
            <a:avLst/>
          </a:prstGeom>
          <a:solidFill>
            <a:schemeClr val="accent1"/>
          </a:solidFill>
          <a:ln w="31750" cap="flat" cmpd="sng" algn="ctr">
            <a:solidFill>
              <a:srgbClr val="00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mc:Choice xmlns:a14="http://schemas.microsoft.com/office/drawing/2010/main" Requires="a14">
          <p:sp>
            <p:nvSpPr>
              <p:cNvPr id="48" name="Rectangle 47">
                <a:extLst>
                  <a:ext uri="{FF2B5EF4-FFF2-40B4-BE49-F238E27FC236}">
                    <a16:creationId xmlns:a16="http://schemas.microsoft.com/office/drawing/2014/main" id="{3B326A3F-B561-4D08-88AC-E8289514F5C5}"/>
                  </a:ext>
                </a:extLst>
              </p:cNvPr>
              <p:cNvSpPr/>
              <p:nvPr/>
            </p:nvSpPr>
            <p:spPr>
              <a:xfrm>
                <a:off x="1941504" y="3013627"/>
                <a:ext cx="53379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de-DE" i="1">
                              <a:latin typeface="Cambria Math" panose="02040503050406030204" pitchFamily="18" charset="0"/>
                            </a:rPr>
                          </m:ctrlPr>
                        </m:accPr>
                        <m:e>
                          <m:sSub>
                            <m:sSubPr>
                              <m:ctrlPr>
                                <a:rPr lang="de-DE" i="1">
                                  <a:latin typeface="Cambria Math" panose="02040503050406030204" pitchFamily="18" charset="0"/>
                                </a:rPr>
                              </m:ctrlPr>
                            </m:sSubPr>
                            <m:e>
                              <m:r>
                                <a:rPr lang="de-DE" i="1">
                                  <a:latin typeface="Cambria Math" panose="02040503050406030204" pitchFamily="18" charset="0"/>
                                </a:rPr>
                                <m:t>𝑇</m:t>
                              </m:r>
                            </m:e>
                            <m:sub>
                              <m:r>
                                <a:rPr lang="de-DE" i="1">
                                  <a:latin typeface="Cambria Math" panose="02040503050406030204" pitchFamily="18" charset="0"/>
                                </a:rPr>
                                <m:t>𝑡𝑟</m:t>
                              </m:r>
                            </m:sub>
                          </m:sSub>
                        </m:e>
                      </m:acc>
                    </m:oMath>
                  </m:oMathPara>
                </a14:m>
                <a:endParaRPr lang="de-DE" dirty="0"/>
              </a:p>
            </p:txBody>
          </p:sp>
        </mc:Choice>
        <mc:Fallback>
          <p:sp>
            <p:nvSpPr>
              <p:cNvPr id="48" name="Rectangle 47">
                <a:extLst>
                  <a:ext uri="{FF2B5EF4-FFF2-40B4-BE49-F238E27FC236}">
                    <a16:creationId xmlns:a16="http://schemas.microsoft.com/office/drawing/2014/main" id="{3B326A3F-B561-4D08-88AC-E8289514F5C5}"/>
                  </a:ext>
                </a:extLst>
              </p:cNvPr>
              <p:cNvSpPr>
                <a:spLocks noRot="1" noChangeAspect="1" noMove="1" noResize="1" noEditPoints="1" noAdjustHandles="1" noChangeArrowheads="1" noChangeShapeType="1" noTextEdit="1"/>
              </p:cNvSpPr>
              <p:nvPr/>
            </p:nvSpPr>
            <p:spPr>
              <a:xfrm>
                <a:off x="1941504" y="3013627"/>
                <a:ext cx="533799" cy="369332"/>
              </a:xfrm>
              <a:prstGeom prst="rect">
                <a:avLst/>
              </a:prstGeom>
              <a:blipFill>
                <a:blip r:embed="rId5"/>
                <a:stretch>
                  <a:fillRect/>
                </a:stretch>
              </a:blipFill>
            </p:spPr>
            <p:txBody>
              <a:bodyPr/>
              <a:lstStyle/>
              <a:p>
                <a:r>
                  <a:rPr lang="en-US">
                    <a:noFill/>
                  </a:rPr>
                  <a:t> </a:t>
                </a:r>
              </a:p>
            </p:txBody>
          </p:sp>
        </mc:Fallback>
      </mc:AlternateContent>
      <p:cxnSp>
        <p:nvCxnSpPr>
          <p:cNvPr id="49" name="Straight Arrow Connector 48">
            <a:extLst>
              <a:ext uri="{FF2B5EF4-FFF2-40B4-BE49-F238E27FC236}">
                <a16:creationId xmlns:a16="http://schemas.microsoft.com/office/drawing/2014/main" id="{D24057A3-450D-440F-956D-BA48060A3AEB}"/>
              </a:ext>
            </a:extLst>
          </p:cNvPr>
          <p:cNvCxnSpPr/>
          <p:nvPr/>
        </p:nvCxnSpPr>
        <p:spPr bwMode="auto">
          <a:xfrm>
            <a:off x="1889110" y="5520143"/>
            <a:ext cx="586193" cy="0"/>
          </a:xfrm>
          <a:prstGeom prst="straightConnector1">
            <a:avLst/>
          </a:prstGeom>
          <a:solidFill>
            <a:schemeClr val="accent1"/>
          </a:solidFill>
          <a:ln w="31750" cap="flat" cmpd="sng" algn="ctr">
            <a:solidFill>
              <a:srgbClr val="00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mc:Choice xmlns:a14="http://schemas.microsoft.com/office/drawing/2010/main" Requires="a14">
          <p:sp>
            <p:nvSpPr>
              <p:cNvPr id="50" name="Rectangle 49">
                <a:extLst>
                  <a:ext uri="{FF2B5EF4-FFF2-40B4-BE49-F238E27FC236}">
                    <a16:creationId xmlns:a16="http://schemas.microsoft.com/office/drawing/2014/main" id="{A1D95661-8978-405E-A401-3B97F9DD9EAB}"/>
                  </a:ext>
                </a:extLst>
              </p:cNvPr>
              <p:cNvSpPr/>
              <p:nvPr/>
            </p:nvSpPr>
            <p:spPr>
              <a:xfrm>
                <a:off x="1958567" y="5120026"/>
                <a:ext cx="53379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de-DE" i="1">
                              <a:latin typeface="Cambria Math" panose="02040503050406030204" pitchFamily="18" charset="0"/>
                            </a:rPr>
                          </m:ctrlPr>
                        </m:accPr>
                        <m:e>
                          <m:sSub>
                            <m:sSubPr>
                              <m:ctrlPr>
                                <a:rPr lang="de-DE" i="1">
                                  <a:latin typeface="Cambria Math" panose="02040503050406030204" pitchFamily="18" charset="0"/>
                                </a:rPr>
                              </m:ctrlPr>
                            </m:sSubPr>
                            <m:e>
                              <m:r>
                                <a:rPr lang="de-DE" i="1">
                                  <a:latin typeface="Cambria Math" panose="02040503050406030204" pitchFamily="18" charset="0"/>
                                </a:rPr>
                                <m:t>𝑇</m:t>
                              </m:r>
                            </m:e>
                            <m:sub>
                              <m:r>
                                <a:rPr lang="de-DE" i="1">
                                  <a:latin typeface="Cambria Math" panose="02040503050406030204" pitchFamily="18" charset="0"/>
                                </a:rPr>
                                <m:t>𝑡𝑟</m:t>
                              </m:r>
                            </m:sub>
                          </m:sSub>
                        </m:e>
                      </m:acc>
                    </m:oMath>
                  </m:oMathPara>
                </a14:m>
                <a:endParaRPr lang="de-DE" dirty="0"/>
              </a:p>
            </p:txBody>
          </p:sp>
        </mc:Choice>
        <mc:Fallback>
          <p:sp>
            <p:nvSpPr>
              <p:cNvPr id="50" name="Rectangle 49">
                <a:extLst>
                  <a:ext uri="{FF2B5EF4-FFF2-40B4-BE49-F238E27FC236}">
                    <a16:creationId xmlns:a16="http://schemas.microsoft.com/office/drawing/2014/main" id="{A1D95661-8978-405E-A401-3B97F9DD9EAB}"/>
                  </a:ext>
                </a:extLst>
              </p:cNvPr>
              <p:cNvSpPr>
                <a:spLocks noRot="1" noChangeAspect="1" noMove="1" noResize="1" noEditPoints="1" noAdjustHandles="1" noChangeArrowheads="1" noChangeShapeType="1" noTextEdit="1"/>
              </p:cNvSpPr>
              <p:nvPr/>
            </p:nvSpPr>
            <p:spPr>
              <a:xfrm>
                <a:off x="1958567" y="5120026"/>
                <a:ext cx="533799" cy="369332"/>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09008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COSE Concept</a:t>
            </a:r>
          </a:p>
        </p:txBody>
      </p:sp>
      <p:sp>
        <p:nvSpPr>
          <p:cNvPr id="3" name="Content Placeholder 2"/>
          <p:cNvSpPr>
            <a:spLocks noGrp="1"/>
          </p:cNvSpPr>
          <p:nvPr>
            <p:ph idx="1"/>
          </p:nvPr>
        </p:nvSpPr>
        <p:spPr>
          <a:xfrm>
            <a:off x="1929774" y="944983"/>
            <a:ext cx="8229600" cy="5059363"/>
          </a:xfrm>
        </p:spPr>
        <p:txBody>
          <a:bodyPr/>
          <a:lstStyle/>
          <a:p>
            <a:r>
              <a:rPr lang="en-US" dirty="0" err="1"/>
              <a:t>Separatrix</a:t>
            </a:r>
            <a:r>
              <a:rPr lang="en-US" dirty="0"/>
              <a:t> change is consequence of moving resonance to select particles to be extracted via their momenta</a:t>
            </a:r>
          </a:p>
          <a:p>
            <a:r>
              <a:rPr lang="en-US" dirty="0"/>
              <a:t>COSE: keep resonance fixed and scale machine settings according to momentum to be extracted.</a:t>
            </a:r>
          </a:p>
          <a:p>
            <a:pPr lvl="1"/>
            <a:r>
              <a:rPr lang="en-US" dirty="0">
                <a:sym typeface="Wingdings"/>
              </a:rPr>
              <a:t> normalized strengths stay constant; fields change with momentum (or </a:t>
            </a:r>
            <a:r>
              <a:rPr lang="en-US" i="1" dirty="0">
                <a:latin typeface="Times New Roman" charset="0"/>
                <a:ea typeface="Times New Roman" charset="0"/>
                <a:cs typeface="Times New Roman" charset="0"/>
                <a:sym typeface="Wingdings"/>
              </a:rPr>
              <a:t>B</a:t>
            </a:r>
            <a:r>
              <a:rPr lang="en-US" i="1" dirty="0">
                <a:latin typeface="Symbol" charset="2"/>
                <a:ea typeface="Symbol" charset="2"/>
                <a:cs typeface="Symbol" charset="2"/>
                <a:sym typeface="Wingdings"/>
              </a:rPr>
              <a:t>r</a:t>
            </a:r>
            <a:r>
              <a:rPr lang="en-US" dirty="0">
                <a:sym typeface="Wingdings"/>
              </a:rPr>
              <a:t>)</a:t>
            </a:r>
          </a:p>
          <a:p>
            <a:pPr lvl="1"/>
            <a:endParaRPr lang="en-US" dirty="0">
              <a:sym typeface="Wingdings"/>
            </a:endParaRPr>
          </a:p>
          <a:p>
            <a:pPr lvl="1"/>
            <a:endParaRPr lang="en-US" dirty="0">
              <a:sym typeface="Wingdings"/>
            </a:endParaRPr>
          </a:p>
          <a:p>
            <a:pPr lvl="1"/>
            <a:endParaRPr lang="en-US" dirty="0">
              <a:sym typeface="Wingdings"/>
            </a:endParaRPr>
          </a:p>
          <a:p>
            <a:pPr lvl="1"/>
            <a:endParaRPr lang="en-US" dirty="0">
              <a:sym typeface="Wingdings"/>
            </a:endParaRPr>
          </a:p>
          <a:p>
            <a:pPr lvl="1"/>
            <a:endParaRPr lang="en-US" dirty="0">
              <a:sym typeface="Wingdings"/>
            </a:endParaRPr>
          </a:p>
          <a:p>
            <a:pPr lvl="1"/>
            <a:endParaRPr lang="en-US" dirty="0">
              <a:sym typeface="Wingdings"/>
            </a:endParaRPr>
          </a:p>
          <a:p>
            <a:pPr lvl="1"/>
            <a:endParaRPr lang="en-US" dirty="0">
              <a:sym typeface="Wingdings"/>
            </a:endParaRPr>
          </a:p>
          <a:p>
            <a:pPr marL="457200" lvl="1" indent="0">
              <a:buNone/>
            </a:pPr>
            <a:endParaRPr lang="en-US" dirty="0">
              <a:sym typeface="Wingdings"/>
            </a:endParaRPr>
          </a:p>
          <a:p>
            <a:r>
              <a:rPr lang="en-US" dirty="0">
                <a:sym typeface="Wingdings"/>
              </a:rPr>
              <a:t>In many ways similar to </a:t>
            </a:r>
            <a:r>
              <a:rPr lang="en-US" dirty="0" err="1">
                <a:sym typeface="Wingdings"/>
              </a:rPr>
              <a:t>betatron</a:t>
            </a:r>
            <a:r>
              <a:rPr lang="en-US" dirty="0">
                <a:sym typeface="Wingdings"/>
              </a:rPr>
              <a:t> core</a:t>
            </a:r>
          </a:p>
          <a:p>
            <a:pPr lvl="1"/>
            <a:r>
              <a:rPr lang="en-US" dirty="0"/>
              <a:t>Difference: momentum of extracted beam not constant</a:t>
            </a:r>
          </a:p>
        </p:txBody>
      </p:sp>
      <p:sp>
        <p:nvSpPr>
          <p:cNvPr id="4" name="Footer Placeholder 3"/>
          <p:cNvSpPr>
            <a:spLocks noGrp="1"/>
          </p:cNvSpPr>
          <p:nvPr>
            <p:ph type="ftr" sz="quarter" idx="11"/>
          </p:nvPr>
        </p:nvSpPr>
        <p:spPr/>
        <p:txBody>
          <a:bodyPr/>
          <a:lstStyle/>
          <a:p>
            <a:pPr defTabSz="457200"/>
            <a:r>
              <a:rPr lang="en-GB">
                <a:solidFill>
                  <a:srgbClr val="000000">
                    <a:tint val="75000"/>
                  </a:srgbClr>
                </a:solidFill>
                <a:latin typeface="Arial"/>
              </a:rPr>
              <a:t>V. Kain, COSE, ICFA slow extraction workshop, Fermilab, 22-24 July 2019</a:t>
            </a:r>
            <a:endParaRPr lang="en-US" dirty="0">
              <a:solidFill>
                <a:srgbClr val="000000">
                  <a:tint val="75000"/>
                </a:srgbClr>
              </a:solidFill>
              <a:latin typeface="Arial"/>
            </a:endParaRPr>
          </a:p>
        </p:txBody>
      </p:sp>
      <p:sp>
        <p:nvSpPr>
          <p:cNvPr id="5" name="Slide Number Placeholder 4"/>
          <p:cNvSpPr>
            <a:spLocks noGrp="1"/>
          </p:cNvSpPr>
          <p:nvPr>
            <p:ph type="sldNum" sz="quarter" idx="12"/>
          </p:nvPr>
        </p:nvSpPr>
        <p:spPr/>
        <p:txBody>
          <a:bodyPr/>
          <a:lstStyle/>
          <a:p>
            <a:pPr defTabSz="457200"/>
            <a:fld id="{B34AF9EC-BBAD-9F46-BF96-F510AA1EEAFA}" type="slidenum">
              <a:rPr lang="en-US">
                <a:solidFill>
                  <a:srgbClr val="000000">
                    <a:tint val="75000"/>
                  </a:srgbClr>
                </a:solidFill>
                <a:latin typeface="Arial"/>
              </a:rPr>
              <a:pPr defTabSz="457200"/>
              <a:t>5</a:t>
            </a:fld>
            <a:endParaRPr lang="en-US">
              <a:solidFill>
                <a:srgbClr val="000000">
                  <a:tint val="75000"/>
                </a:srgbClr>
              </a:solidFill>
              <a:latin typeface="Aria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4755" y="3223255"/>
            <a:ext cx="3802491" cy="2395993"/>
          </a:xfrm>
          <a:prstGeom prst="rect">
            <a:avLst/>
          </a:prstGeom>
        </p:spPr>
      </p:pic>
      <p:sp>
        <p:nvSpPr>
          <p:cNvPr id="9" name="TextBox 8"/>
          <p:cNvSpPr txBox="1"/>
          <p:nvPr/>
        </p:nvSpPr>
        <p:spPr>
          <a:xfrm>
            <a:off x="6833512" y="2793209"/>
            <a:ext cx="3325862" cy="338554"/>
          </a:xfrm>
          <a:prstGeom prst="rect">
            <a:avLst/>
          </a:prstGeom>
          <a:noFill/>
          <a:effectLst/>
        </p:spPr>
        <p:txBody>
          <a:bodyPr wrap="square" rtlCol="0">
            <a:spAutoFit/>
          </a:bodyPr>
          <a:lstStyle/>
          <a:p>
            <a:pPr defTabSz="457200"/>
            <a:r>
              <a:rPr lang="en-US" sz="1600" i="1" dirty="0" err="1">
                <a:solidFill>
                  <a:srgbClr val="000000"/>
                </a:solidFill>
                <a:latin typeface="Times New Roman" charset="0"/>
                <a:ea typeface="Times New Roman" charset="0"/>
                <a:cs typeface="Times New Roman" charset="0"/>
              </a:rPr>
              <a:t>k</a:t>
            </a:r>
            <a:r>
              <a:rPr lang="en-US" sz="1600" i="1" baseline="-25000" dirty="0" err="1">
                <a:solidFill>
                  <a:srgbClr val="000000"/>
                </a:solidFill>
                <a:latin typeface="Times New Roman" charset="0"/>
                <a:ea typeface="Times New Roman" charset="0"/>
                <a:cs typeface="Times New Roman" charset="0"/>
              </a:rPr>
              <a:t>n</a:t>
            </a:r>
            <a:r>
              <a:rPr lang="en-US" sz="1600" dirty="0">
                <a:solidFill>
                  <a:srgbClr val="000000"/>
                </a:solidFill>
                <a:latin typeface="Arial"/>
              </a:rPr>
              <a:t>: constant</a:t>
            </a:r>
          </a:p>
        </p:txBody>
      </p:sp>
      <p:pic>
        <p:nvPicPr>
          <p:cNvPr id="10" name="Picture 9"/>
          <p:cNvPicPr>
            <a:picLocks noChangeAspect="1"/>
          </p:cNvPicPr>
          <p:nvPr/>
        </p:nvPicPr>
        <p:blipFill>
          <a:blip r:embed="rId3"/>
          <a:stretch>
            <a:fillRect/>
          </a:stretch>
        </p:blipFill>
        <p:spPr>
          <a:xfrm>
            <a:off x="3953454" y="2748284"/>
            <a:ext cx="2330450" cy="379552"/>
          </a:xfrm>
          <a:prstGeom prst="rect">
            <a:avLst/>
          </a:prstGeom>
        </p:spPr>
      </p:pic>
      <p:sp>
        <p:nvSpPr>
          <p:cNvPr id="11" name="TextBox 10">
            <a:extLst>
              <a:ext uri="{FF2B5EF4-FFF2-40B4-BE49-F238E27FC236}">
                <a16:creationId xmlns:a16="http://schemas.microsoft.com/office/drawing/2014/main" id="{E1D6A281-239C-4A93-84AC-A4B61D0650DF}"/>
              </a:ext>
            </a:extLst>
          </p:cNvPr>
          <p:cNvSpPr txBox="1"/>
          <p:nvPr/>
        </p:nvSpPr>
        <p:spPr>
          <a:xfrm>
            <a:off x="10527511" y="1085107"/>
            <a:ext cx="1063689" cy="461665"/>
          </a:xfrm>
          <a:prstGeom prst="rect">
            <a:avLst/>
          </a:prstGeom>
          <a:noFill/>
          <a:ln>
            <a:solidFill>
              <a:schemeClr val="accent2">
                <a:lumMod val="75000"/>
              </a:schemeClr>
            </a:solidFill>
          </a:ln>
        </p:spPr>
        <p:txBody>
          <a:bodyPr wrap="none" rtlCol="0">
            <a:spAutoFit/>
          </a:bodyPr>
          <a:lstStyle/>
          <a:p>
            <a:r>
              <a:rPr lang="en-US" sz="2400" dirty="0" err="1">
                <a:solidFill>
                  <a:srgbClr val="0070C0"/>
                </a:solidFill>
              </a:rPr>
              <a:t>V.Kain</a:t>
            </a:r>
            <a:endParaRPr lang="en-US" sz="2400" dirty="0">
              <a:solidFill>
                <a:srgbClr val="0070C0"/>
              </a:solidFill>
            </a:endParaRPr>
          </a:p>
        </p:txBody>
      </p:sp>
      <p:sp>
        <p:nvSpPr>
          <p:cNvPr id="12" name="TextBox 11">
            <a:extLst>
              <a:ext uri="{FF2B5EF4-FFF2-40B4-BE49-F238E27FC236}">
                <a16:creationId xmlns:a16="http://schemas.microsoft.com/office/drawing/2014/main" id="{1A71B810-726E-41F5-A6CE-1BF9CC8D397F}"/>
              </a:ext>
            </a:extLst>
          </p:cNvPr>
          <p:cNvSpPr txBox="1"/>
          <p:nvPr/>
        </p:nvSpPr>
        <p:spPr>
          <a:xfrm>
            <a:off x="726617" y="1345455"/>
            <a:ext cx="9263743" cy="1477328"/>
          </a:xfrm>
          <a:prstGeom prst="rect">
            <a:avLst/>
          </a:prstGeom>
          <a:solidFill>
            <a:schemeClr val="bg1"/>
          </a:solidFill>
          <a:ln w="19050">
            <a:solidFill>
              <a:srgbClr val="FF0000"/>
            </a:solidFill>
          </a:ln>
        </p:spPr>
        <p:txBody>
          <a:bodyPr wrap="square" rtlCol="0">
            <a:spAutoFit/>
          </a:bodyPr>
          <a:lstStyle/>
          <a:p>
            <a:pPr marL="342900" indent="-342900">
              <a:buFont typeface="+mj-lt"/>
              <a:buAutoNum type="arabicPeriod"/>
            </a:pPr>
            <a:r>
              <a:rPr lang="en-US" dirty="0">
                <a:solidFill>
                  <a:srgbClr val="FF0000"/>
                </a:solidFill>
              </a:rPr>
              <a:t>Change in angular spread of extracted beam should mean the transport optics need to be adjusted, given new initial phase space definition. Is the change too small for this to be noticed? </a:t>
            </a:r>
          </a:p>
          <a:p>
            <a:pPr marL="342900" indent="-342900">
              <a:buFont typeface="+mj-lt"/>
              <a:buAutoNum type="arabicPeriod"/>
            </a:pPr>
            <a:r>
              <a:rPr lang="en-US" dirty="0">
                <a:solidFill>
                  <a:srgbClr val="FF0000"/>
                </a:solidFill>
              </a:rPr>
              <a:t>Did anything in the transport to targets change (larger or smaller losses, new splitter positions, etc.)</a:t>
            </a:r>
          </a:p>
        </p:txBody>
      </p:sp>
    </p:spTree>
    <p:extLst>
      <p:ext uri="{BB962C8B-B14F-4D97-AF65-F5344CB8AC3E}">
        <p14:creationId xmlns:p14="http://schemas.microsoft.com/office/powerpoint/2010/main" val="1984048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2567F-CEBA-4B7A-8B04-F0CD0CFBDF54}"/>
              </a:ext>
            </a:extLst>
          </p:cNvPr>
          <p:cNvSpPr>
            <a:spLocks noGrp="1"/>
          </p:cNvSpPr>
          <p:nvPr>
            <p:ph type="title"/>
          </p:nvPr>
        </p:nvSpPr>
        <p:spPr>
          <a:xfrm>
            <a:off x="838200" y="365126"/>
            <a:ext cx="10515600" cy="832304"/>
          </a:xfrm>
        </p:spPr>
        <p:txBody>
          <a:bodyPr/>
          <a:lstStyle/>
          <a:p>
            <a:r>
              <a:rPr lang="en-US" b="1" dirty="0">
                <a:solidFill>
                  <a:srgbClr val="0070C0"/>
                </a:solidFill>
                <a:latin typeface="+mn-lt"/>
              </a:rPr>
              <a:t>RFKO</a:t>
            </a:r>
          </a:p>
        </p:txBody>
      </p:sp>
      <p:pic>
        <p:nvPicPr>
          <p:cNvPr id="12" name="Picture 11">
            <a:extLst>
              <a:ext uri="{FF2B5EF4-FFF2-40B4-BE49-F238E27FC236}">
                <a16:creationId xmlns:a16="http://schemas.microsoft.com/office/drawing/2014/main" id="{510038AC-FD84-4AF3-9E23-F623E7D9A4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0800" y="3644637"/>
            <a:ext cx="3870086" cy="2726922"/>
          </a:xfrm>
          <a:prstGeom prst="rect">
            <a:avLst/>
          </a:prstGeom>
        </p:spPr>
      </p:pic>
      <p:pic>
        <p:nvPicPr>
          <p:cNvPr id="14" name="Picture 13">
            <a:extLst>
              <a:ext uri="{FF2B5EF4-FFF2-40B4-BE49-F238E27FC236}">
                <a16:creationId xmlns:a16="http://schemas.microsoft.com/office/drawing/2014/main" id="{D806EB0C-EE92-4D40-B462-F9B425B3D5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9028" y="781278"/>
            <a:ext cx="3891858" cy="2748251"/>
          </a:xfrm>
          <a:prstGeom prst="rect">
            <a:avLst/>
          </a:prstGeom>
        </p:spPr>
      </p:pic>
    </p:spTree>
    <p:extLst>
      <p:ext uri="{BB962C8B-B14F-4D97-AF65-F5344CB8AC3E}">
        <p14:creationId xmlns:p14="http://schemas.microsoft.com/office/powerpoint/2010/main" val="2135816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39A9C-9666-441C-B35D-AB6236E7A3AB}"/>
              </a:ext>
            </a:extLst>
          </p:cNvPr>
          <p:cNvSpPr>
            <a:spLocks noGrp="1"/>
          </p:cNvSpPr>
          <p:nvPr>
            <p:ph type="title"/>
          </p:nvPr>
        </p:nvSpPr>
        <p:spPr>
          <a:xfrm>
            <a:off x="838200" y="365126"/>
            <a:ext cx="10515600" cy="723446"/>
          </a:xfrm>
        </p:spPr>
        <p:txBody>
          <a:bodyPr>
            <a:normAutofit/>
          </a:bodyPr>
          <a:lstStyle/>
          <a:p>
            <a:r>
              <a:rPr lang="en-US" sz="3600" b="1" dirty="0">
                <a:solidFill>
                  <a:srgbClr val="0070C0"/>
                </a:solidFill>
                <a:latin typeface="+mn-lt"/>
              </a:rPr>
              <a:t>Diffuser</a:t>
            </a:r>
          </a:p>
        </p:txBody>
      </p:sp>
      <p:sp>
        <p:nvSpPr>
          <p:cNvPr id="4" name="TextBox 3">
            <a:extLst>
              <a:ext uri="{FF2B5EF4-FFF2-40B4-BE49-F238E27FC236}">
                <a16:creationId xmlns:a16="http://schemas.microsoft.com/office/drawing/2014/main" id="{3BA9A051-2139-46FE-87C3-0A8C2174355B}"/>
              </a:ext>
            </a:extLst>
          </p:cNvPr>
          <p:cNvSpPr txBox="1"/>
          <p:nvPr/>
        </p:nvSpPr>
        <p:spPr>
          <a:xfrm>
            <a:off x="1355271" y="2841172"/>
            <a:ext cx="9263743" cy="1754326"/>
          </a:xfrm>
          <a:prstGeom prst="rect">
            <a:avLst/>
          </a:prstGeom>
          <a:noFill/>
        </p:spPr>
        <p:txBody>
          <a:bodyPr wrap="square" rtlCol="0">
            <a:spAutoFit/>
          </a:bodyPr>
          <a:lstStyle/>
          <a:p>
            <a:r>
              <a:rPr lang="en-US" dirty="0"/>
              <a:t>1. How different is circulating beam emittance between low intensity and high intensity? Could the lower effectiveness (10%) be the result of a larger angular distribution (due to larger angular spread in separatrix arm from initially larger horizontal emittance.)</a:t>
            </a:r>
          </a:p>
          <a:p>
            <a:endParaRPr lang="en-US" dirty="0"/>
          </a:p>
          <a:p>
            <a:r>
              <a:rPr lang="en-US" dirty="0"/>
              <a:t>2. If vertical emittance was larger, could there have been a vertical scattering effect that caused more losses for larger emittance than smaller emittance?</a:t>
            </a:r>
          </a:p>
        </p:txBody>
      </p:sp>
      <p:cxnSp>
        <p:nvCxnSpPr>
          <p:cNvPr id="5" name="Straight Connector 4">
            <a:extLst>
              <a:ext uri="{FF2B5EF4-FFF2-40B4-BE49-F238E27FC236}">
                <a16:creationId xmlns:a16="http://schemas.microsoft.com/office/drawing/2014/main" id="{A02AF1F9-B97E-45F6-91BC-1645C7ACDFD2}"/>
              </a:ext>
            </a:extLst>
          </p:cNvPr>
          <p:cNvCxnSpPr/>
          <p:nvPr/>
        </p:nvCxnSpPr>
        <p:spPr>
          <a:xfrm>
            <a:off x="566057" y="1099458"/>
            <a:ext cx="11059886"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9487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1B88C2-735A-4CCB-8000-CE492D57F068}"/>
              </a:ext>
            </a:extLst>
          </p:cNvPr>
          <p:cNvSpPr>
            <a:spLocks noGrp="1"/>
          </p:cNvSpPr>
          <p:nvPr>
            <p:ph type="title"/>
          </p:nvPr>
        </p:nvSpPr>
        <p:spPr/>
        <p:txBody>
          <a:bodyPr>
            <a:normAutofit/>
          </a:bodyPr>
          <a:lstStyle/>
          <a:p>
            <a:r>
              <a:rPr lang="en-US" sz="3600" b="1" dirty="0">
                <a:latin typeface="+mn-lt"/>
              </a:rPr>
              <a:t>High frequency SDF</a:t>
            </a:r>
          </a:p>
        </p:txBody>
      </p:sp>
    </p:spTree>
    <p:extLst>
      <p:ext uri="{BB962C8B-B14F-4D97-AF65-F5344CB8AC3E}">
        <p14:creationId xmlns:p14="http://schemas.microsoft.com/office/powerpoint/2010/main" val="2789718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1B88C2-735A-4CCB-8000-CE492D57F068}"/>
              </a:ext>
            </a:extLst>
          </p:cNvPr>
          <p:cNvSpPr>
            <a:spLocks noGrp="1"/>
          </p:cNvSpPr>
          <p:nvPr>
            <p:ph type="title"/>
          </p:nvPr>
        </p:nvSpPr>
        <p:spPr/>
        <p:txBody>
          <a:bodyPr>
            <a:normAutofit/>
          </a:bodyPr>
          <a:lstStyle/>
          <a:p>
            <a:r>
              <a:rPr lang="en-US" sz="3600" b="1" dirty="0">
                <a:latin typeface="+mn-lt"/>
              </a:rPr>
              <a:t>Questions to J-PARC?</a:t>
            </a:r>
          </a:p>
        </p:txBody>
      </p:sp>
      <p:sp>
        <p:nvSpPr>
          <p:cNvPr id="3" name="Content Placeholder 2">
            <a:extLst>
              <a:ext uri="{FF2B5EF4-FFF2-40B4-BE49-F238E27FC236}">
                <a16:creationId xmlns:a16="http://schemas.microsoft.com/office/drawing/2014/main" id="{A63052CC-A04C-4D16-A9A3-73CE1E672AF6}"/>
              </a:ext>
            </a:extLst>
          </p:cNvPr>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JPARC</a:t>
            </a:r>
          </a:p>
          <a:p>
            <a:pPr lvl="1"/>
            <a:r>
              <a:rPr lang="en-US" dirty="0"/>
              <a:t>Low Q’, Duty factor typically 50-55%. </a:t>
            </a:r>
            <a:r>
              <a:rPr lang="en-US" dirty="0">
                <a:solidFill>
                  <a:srgbClr val="FF0000"/>
                </a:solidFill>
              </a:rPr>
              <a:t>Would spill quality be improved with higher Q’ and COSE?</a:t>
            </a:r>
          </a:p>
          <a:p>
            <a:pPr lvl="1"/>
            <a:r>
              <a:rPr lang="en-US" dirty="0"/>
              <a:t>For measured 99.5% </a:t>
            </a:r>
            <a:r>
              <a:rPr lang="en-US" dirty="0">
                <a:solidFill>
                  <a:srgbClr val="FF0000"/>
                </a:solidFill>
              </a:rPr>
              <a:t>what is ES thickness needed from simulation</a:t>
            </a:r>
            <a:r>
              <a:rPr lang="en-US" dirty="0"/>
              <a:t>?</a:t>
            </a:r>
          </a:p>
        </p:txBody>
      </p:sp>
    </p:spTree>
    <p:extLst>
      <p:ext uri="{BB962C8B-B14F-4D97-AF65-F5344CB8AC3E}">
        <p14:creationId xmlns:p14="http://schemas.microsoft.com/office/powerpoint/2010/main" val="11036087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PC Presentatio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omic Sans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857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solidFill>
          <a:schemeClr val="bg1">
            <a:lumMod val="85000"/>
          </a:schemeClr>
        </a:solidFill>
        <a:effectLst>
          <a:outerShdw blurRad="50800" dist="38100" dir="2700000" algn="tl" rotWithShape="0">
            <a:prstClr val="black">
              <a:alpha val="40000"/>
            </a:prstClr>
          </a:outerShdw>
        </a:effectLst>
      </a:spPr>
      <a:bodyPr wrap="none" rtlCol="0">
        <a:spAutoFit/>
      </a:bodyPr>
      <a:lstStyle>
        <a:defPPr>
          <a:defRPr dirty="0" smtClean="0"/>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ffice テーマ">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Fermilab: Footer Only">
  <a:themeElements>
    <a:clrScheme name="Fermilab">
      <a:dk1>
        <a:srgbClr val="074184"/>
      </a:dk1>
      <a:lt1>
        <a:srgbClr val="FFFFFF"/>
      </a:lt1>
      <a:dk2>
        <a:srgbClr val="074184"/>
      </a:dk2>
      <a:lt2>
        <a:srgbClr val="FFFCF3"/>
      </a:lt2>
      <a:accent1>
        <a:srgbClr val="70C3DC"/>
      </a:accent1>
      <a:accent2>
        <a:srgbClr val="E14825"/>
      </a:accent2>
      <a:accent3>
        <a:srgbClr val="399F3C"/>
      </a:accent3>
      <a:accent4>
        <a:srgbClr val="800F1B"/>
      </a:accent4>
      <a:accent5>
        <a:srgbClr val="1997B7"/>
      </a:accent5>
      <a:accent6>
        <a:srgbClr val="40404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60D1EB003992641854DEC650B19B9B6" ma:contentTypeVersion="8" ma:contentTypeDescription="Create a new document." ma:contentTypeScope="" ma:versionID="5c002016e50b952d8afefaa191f45740">
  <xsd:schema xmlns:xsd="http://www.w3.org/2001/XMLSchema" xmlns:xs="http://www.w3.org/2001/XMLSchema" xmlns:p="http://schemas.microsoft.com/office/2006/metadata/properties" xmlns:ns3="d89967ca-08df-4c21-aa97-7439da325880" targetNamespace="http://schemas.microsoft.com/office/2006/metadata/properties" ma:root="true" ma:fieldsID="b89f7ea249d715f4ed13e2048a0a9c6b" ns3:_="">
    <xsd:import namespace="d89967ca-08df-4c21-aa97-7439da32588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9967ca-08df-4c21-aa97-7439da3258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03D4E8-29F5-4613-8E0B-7687CE0E52CD}">
  <ds:schemaRefs>
    <ds:schemaRef ds:uri="http://schemas.microsoft.com/office/infopath/2007/PartnerControls"/>
    <ds:schemaRef ds:uri="d89967ca-08df-4c21-aa97-7439da325880"/>
    <ds:schemaRef ds:uri="http://schemas.microsoft.com/office/2006/documentManagement/types"/>
    <ds:schemaRef ds:uri="http://schemas.microsoft.com/office/2006/metadata/properties"/>
    <ds:schemaRef ds:uri="http://purl.org/dc/elements/1.1/"/>
    <ds:schemaRef ds:uri="http://purl.org/dc/dcmitype/"/>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1C3E6C02-2C7B-43D7-B111-DA98C46771D2}">
  <ds:schemaRefs>
    <ds:schemaRef ds:uri="http://schemas.microsoft.com/sharepoint/v3/contenttype/forms"/>
  </ds:schemaRefs>
</ds:datastoreItem>
</file>

<file path=customXml/itemProps3.xml><?xml version="1.0" encoding="utf-8"?>
<ds:datastoreItem xmlns:ds="http://schemas.openxmlformats.org/officeDocument/2006/customXml" ds:itemID="{EA333C3C-9714-4AE5-93A2-95B3F082EF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9967ca-08df-4c21-aa97-7439da3258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193</TotalTime>
  <Words>532</Words>
  <Application>Microsoft Office PowerPoint</Application>
  <PresentationFormat>Widescreen</PresentationFormat>
  <Paragraphs>104</Paragraphs>
  <Slides>11</Slides>
  <Notes>0</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11</vt:i4>
      </vt:variant>
    </vt:vector>
  </HeadingPairs>
  <TitlesOfParts>
    <vt:vector size="25" baseType="lpstr">
      <vt:lpstr>Arial</vt:lpstr>
      <vt:lpstr>Calibri</vt:lpstr>
      <vt:lpstr>Calibri Light</vt:lpstr>
      <vt:lpstr>Cambria Math</vt:lpstr>
      <vt:lpstr>Comic Sans MS</vt:lpstr>
      <vt:lpstr>Helvetica</vt:lpstr>
      <vt:lpstr>Symbol</vt:lpstr>
      <vt:lpstr>Times New Roman</vt:lpstr>
      <vt:lpstr>Verdana</vt:lpstr>
      <vt:lpstr>Wingdings</vt:lpstr>
      <vt:lpstr>Office Theme</vt:lpstr>
      <vt:lpstr>LPC Presentation</vt:lpstr>
      <vt:lpstr>2_Office テーマ</vt:lpstr>
      <vt:lpstr>Fermilab: Footer Only</vt:lpstr>
      <vt:lpstr>Remaining questions to discuss:</vt:lpstr>
      <vt:lpstr>PowerPoint Presentation</vt:lpstr>
      <vt:lpstr>Crystal Shadowing</vt:lpstr>
      <vt:lpstr>Smearing ripples with transit time spread</vt:lpstr>
      <vt:lpstr>COSE Concept</vt:lpstr>
      <vt:lpstr>RFKO</vt:lpstr>
      <vt:lpstr>Diffuser</vt:lpstr>
      <vt:lpstr>High frequency SDF</vt:lpstr>
      <vt:lpstr>Questions to J-PARC?</vt:lpstr>
      <vt:lpstr>PIMMS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Vladimir P Nagaslaev</dc:creator>
  <cp:lastModifiedBy>Vladimir P Nagaslaev</cp:lastModifiedBy>
  <cp:revision>3</cp:revision>
  <dcterms:created xsi:type="dcterms:W3CDTF">2019-07-24T03:35:48Z</dcterms:created>
  <dcterms:modified xsi:type="dcterms:W3CDTF">2019-07-24T15:38:52Z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0x010100460D1EB003992641854DEC650B19B9B6</vt:lpwstr>
  </property>
</Properties>
</file>