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421" r:id="rId3"/>
    <p:sldId id="422" r:id="rId4"/>
    <p:sldId id="437" r:id="rId5"/>
    <p:sldId id="440" r:id="rId6"/>
    <p:sldId id="424" r:id="rId7"/>
    <p:sldId id="441" r:id="rId8"/>
    <p:sldId id="443" r:id="rId9"/>
    <p:sldId id="442" r:id="rId10"/>
    <p:sldId id="426" r:id="rId11"/>
    <p:sldId id="427" r:id="rId12"/>
    <p:sldId id="444" r:id="rId13"/>
    <p:sldId id="415" r:id="rId14"/>
    <p:sldId id="416" r:id="rId15"/>
    <p:sldId id="417" r:id="rId16"/>
    <p:sldId id="419" r:id="rId17"/>
    <p:sldId id="418" r:id="rId18"/>
    <p:sldId id="420" r:id="rId19"/>
    <p:sldId id="433" r:id="rId20"/>
    <p:sldId id="428" r:id="rId21"/>
    <p:sldId id="434" r:id="rId22"/>
    <p:sldId id="429" r:id="rId23"/>
    <p:sldId id="430" r:id="rId24"/>
    <p:sldId id="431" r:id="rId25"/>
    <p:sldId id="439" r:id="rId26"/>
    <p:sldId id="436" r:id="rId2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29" autoAdjust="0"/>
  </p:normalViewPr>
  <p:slideViewPr>
    <p:cSldViewPr>
      <p:cViewPr varScale="1">
        <p:scale>
          <a:sx n="131" d="100"/>
          <a:sy n="131" d="100"/>
        </p:scale>
        <p:origin x="10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0EC4F799-4A7A-4E50-9FEB-D16A5DD77C13}" type="datetimeFigureOut">
              <a:rPr lang="en-GB" smtClean="0"/>
              <a:t>16/08/2019</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BD3C356D-4171-4A84-82D4-11089E49503B}" type="slidenum">
              <a:rPr lang="en-GB" smtClean="0"/>
              <a:t>‹#›</a:t>
            </a:fld>
            <a:endParaRPr lang="en-GB"/>
          </a:p>
        </p:txBody>
      </p:sp>
    </p:spTree>
    <p:extLst>
      <p:ext uri="{BB962C8B-B14F-4D97-AF65-F5344CB8AC3E}">
        <p14:creationId xmlns:p14="http://schemas.microsoft.com/office/powerpoint/2010/main" val="2946960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0CB48A0E-D739-476C-9999-C6EFB739FEE8}" type="datetimeFigureOut">
              <a:rPr lang="en-GB" smtClean="0"/>
              <a:t>16/08/2019</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E8431CEC-D2BA-4FCB-9EEA-341867CABCB6}" type="slidenum">
              <a:rPr lang="en-GB" smtClean="0"/>
              <a:t>‹#›</a:t>
            </a:fld>
            <a:endParaRPr lang="en-GB"/>
          </a:p>
        </p:txBody>
      </p:sp>
    </p:spTree>
    <p:extLst>
      <p:ext uri="{BB962C8B-B14F-4D97-AF65-F5344CB8AC3E}">
        <p14:creationId xmlns:p14="http://schemas.microsoft.com/office/powerpoint/2010/main" val="26838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88261"/>
            <a:ext cx="7110204"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3" name="Group 2"/>
          <p:cNvGrpSpPr>
            <a:grpSpLocks/>
          </p:cNvGrpSpPr>
          <p:nvPr userDrawn="1"/>
        </p:nvGrpSpPr>
        <p:grpSpPr bwMode="auto">
          <a:xfrm>
            <a:off x="76200" y="2431648"/>
            <a:ext cx="8932863" cy="1052513"/>
            <a:chOff x="0" y="1536"/>
            <a:chExt cx="5675" cy="663"/>
          </a:xfrm>
        </p:grpSpPr>
        <p:grpSp>
          <p:nvGrpSpPr>
            <p:cNvPr id="14" name="Group 3"/>
            <p:cNvGrpSpPr>
              <a:grpSpLocks/>
            </p:cNvGrpSpPr>
            <p:nvPr/>
          </p:nvGrpSpPr>
          <p:grpSpPr bwMode="auto">
            <a:xfrm>
              <a:off x="185" y="1604"/>
              <a:ext cx="449" cy="299"/>
              <a:chOff x="720" y="336"/>
              <a:chExt cx="624" cy="432"/>
            </a:xfrm>
          </p:grpSpPr>
          <p:sp>
            <p:nvSpPr>
              <p:cNvPr id="21"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22"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grpSp>
        <p:grpSp>
          <p:nvGrpSpPr>
            <p:cNvPr id="15" name="Group 6"/>
            <p:cNvGrpSpPr>
              <a:grpSpLocks/>
            </p:cNvGrpSpPr>
            <p:nvPr/>
          </p:nvGrpSpPr>
          <p:grpSpPr bwMode="auto">
            <a:xfrm>
              <a:off x="263" y="1870"/>
              <a:ext cx="466" cy="299"/>
              <a:chOff x="912" y="2640"/>
              <a:chExt cx="672" cy="432"/>
            </a:xfrm>
          </p:grpSpPr>
          <p:sp>
            <p:nvSpPr>
              <p:cNvPr id="19"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20"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grpSp>
        <p:sp>
          <p:nvSpPr>
            <p:cNvPr id="16"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7" name="Rectangle 10"/>
            <p:cNvSpPr>
              <a:spLocks noChangeArrowheads="1"/>
            </p:cNvSpPr>
            <p:nvPr/>
          </p:nvSpPr>
          <p:spPr bwMode="auto">
            <a:xfrm>
              <a:off x="400" y="1536"/>
              <a:ext cx="34" cy="663"/>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8" name="Rectangle 11"/>
            <p:cNvSpPr>
              <a:spLocks noChangeArrowheads="1"/>
            </p:cNvSpPr>
            <p:nvPr/>
          </p:nvSpPr>
          <p:spPr bwMode="auto">
            <a:xfrm flipV="1">
              <a:off x="199" y="2054"/>
              <a:ext cx="5476" cy="35"/>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solidFill>
                  <a:schemeClr val="tx1"/>
                </a:solidFill>
              </a:endParaRPr>
            </a:p>
          </p:txBody>
        </p:sp>
      </p:grpSp>
      <p:cxnSp>
        <p:nvCxnSpPr>
          <p:cNvPr id="23" name="Straight Connector 22"/>
          <p:cNvCxnSpPr/>
          <p:nvPr userDrawn="1"/>
        </p:nvCxnSpPr>
        <p:spPr>
          <a:xfrm>
            <a:off x="0" y="6571566"/>
            <a:ext cx="9144000"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30" name="TextBox 29"/>
          <p:cNvSpPr txBox="1"/>
          <p:nvPr userDrawn="1"/>
        </p:nvSpPr>
        <p:spPr>
          <a:xfrm>
            <a:off x="490181" y="6591172"/>
            <a:ext cx="80442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baseline="0" dirty="0" smtClean="0">
                <a:solidFill>
                  <a:schemeClr val="tx1"/>
                </a:solidFill>
                <a:latin typeface="Arial" panose="020B0604020202020204" pitchFamily="34" charset="0"/>
                <a:cs typeface="Arial" panose="020B0604020202020204" pitchFamily="34" charset="0"/>
              </a:rPr>
              <a:t>AWA Needs and Opportunities Workshop</a:t>
            </a:r>
            <a:r>
              <a:rPr lang="en-GB" sz="1200" i="1" dirty="0" smtClean="0">
                <a:solidFill>
                  <a:schemeClr val="tx1"/>
                </a:solidFill>
                <a:latin typeface="Arial" panose="020B0604020202020204" pitchFamily="34" charset="0"/>
                <a:cs typeface="Arial" panose="020B0604020202020204" pitchFamily="34" charset="0"/>
              </a:rPr>
              <a:t>, 21</a:t>
            </a:r>
            <a:r>
              <a:rPr lang="en-GB" sz="1200" i="1" baseline="30000" dirty="0" smtClean="0">
                <a:solidFill>
                  <a:schemeClr val="tx1"/>
                </a:solidFill>
                <a:latin typeface="Arial" panose="020B0604020202020204" pitchFamily="34" charset="0"/>
                <a:cs typeface="Arial" panose="020B0604020202020204" pitchFamily="34" charset="0"/>
              </a:rPr>
              <a:t>th</a:t>
            </a:r>
            <a:r>
              <a:rPr lang="en-GB" sz="1200" i="1" baseline="0" dirty="0" smtClean="0">
                <a:solidFill>
                  <a:schemeClr val="tx1"/>
                </a:solidFill>
                <a:latin typeface="Arial" panose="020B0604020202020204" pitchFamily="34" charset="0"/>
                <a:cs typeface="Arial" panose="020B0604020202020204" pitchFamily="34" charset="0"/>
              </a:rPr>
              <a:t> – 23</a:t>
            </a:r>
            <a:r>
              <a:rPr lang="en-GB" sz="1200" i="1" baseline="30000" dirty="0" smtClean="0">
                <a:solidFill>
                  <a:schemeClr val="tx1"/>
                </a:solidFill>
                <a:latin typeface="Arial" panose="020B0604020202020204" pitchFamily="34" charset="0"/>
                <a:cs typeface="Arial" panose="020B0604020202020204" pitchFamily="34" charset="0"/>
              </a:rPr>
              <a:t>rd</a:t>
            </a:r>
            <a:r>
              <a:rPr lang="en-GB" sz="1200" i="1" baseline="0" dirty="0" smtClean="0">
                <a:solidFill>
                  <a:schemeClr val="tx1"/>
                </a:solidFill>
                <a:latin typeface="Arial" panose="020B0604020202020204" pitchFamily="34" charset="0"/>
                <a:cs typeface="Arial" panose="020B0604020202020204" pitchFamily="34" charset="0"/>
              </a:rPr>
              <a:t> August 2019</a:t>
            </a:r>
            <a:endParaRPr lang="en-GB" sz="1200" i="1" dirty="0">
              <a:solidFill>
                <a:schemeClr val="tx1"/>
              </a:solidFill>
              <a:latin typeface="Arial" panose="020B0604020202020204" pitchFamily="34" charset="0"/>
              <a:cs typeface="Arial" panose="020B0604020202020204" pitchFamily="34" charset="0"/>
            </a:endParaRPr>
          </a:p>
        </p:txBody>
      </p:sp>
      <p:pic>
        <p:nvPicPr>
          <p:cNvPr id="1028" name="Picture 4" descr="http://design-guidelines.web.cern.ch/sites/design-guidelines.web.cern.ch/files/u6/CERN-logo.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0" y="0"/>
            <a:ext cx="859832" cy="858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391400" cy="800084"/>
          </a:xfrm>
        </p:spPr>
        <p:txBody>
          <a:bodyPr>
            <a:normAutofit/>
          </a:bodyPr>
          <a:lstStyle>
            <a:lvl1pPr>
              <a:defRPr sz="3600" b="1">
                <a:solidFill>
                  <a:schemeClr val="tx1"/>
                </a:solidFill>
              </a:defRPr>
            </a:lvl1pPr>
          </a:lstStyle>
          <a:p>
            <a:r>
              <a:rPr lang="en-US" dirty="0"/>
              <a:t>Click to edit Master title style</a:t>
            </a:r>
            <a:endParaRPr lang="en-GB" dirty="0"/>
          </a:p>
        </p:txBody>
      </p:sp>
      <p:grpSp>
        <p:nvGrpSpPr>
          <p:cNvPr id="9" name="Group 2"/>
          <p:cNvGrpSpPr>
            <a:grpSpLocks/>
          </p:cNvGrpSpPr>
          <p:nvPr userDrawn="1"/>
        </p:nvGrpSpPr>
        <p:grpSpPr bwMode="auto">
          <a:xfrm>
            <a:off x="76200" y="457200"/>
            <a:ext cx="8932863" cy="1052513"/>
            <a:chOff x="0" y="1536"/>
            <a:chExt cx="5675" cy="663"/>
          </a:xfrm>
        </p:grpSpPr>
        <p:grpSp>
          <p:nvGrpSpPr>
            <p:cNvPr id="10" name="Group 3"/>
            <p:cNvGrpSpPr>
              <a:grpSpLocks/>
            </p:cNvGrpSpPr>
            <p:nvPr/>
          </p:nvGrpSpPr>
          <p:grpSpPr bwMode="auto">
            <a:xfrm>
              <a:off x="185" y="1604"/>
              <a:ext cx="449" cy="299"/>
              <a:chOff x="720" y="336"/>
              <a:chExt cx="624" cy="432"/>
            </a:xfrm>
          </p:grpSpPr>
          <p:sp>
            <p:nvSpPr>
              <p:cNvPr id="17" name="Rectangle 4"/>
              <p:cNvSpPr>
                <a:spLocks noChangeArrowheads="1"/>
              </p:cNvSpPr>
              <p:nvPr/>
            </p:nvSpPr>
            <p:spPr bwMode="auto">
              <a:xfrm>
                <a:off x="720" y="336"/>
                <a:ext cx="384" cy="432"/>
              </a:xfrm>
              <a:prstGeom prst="rect">
                <a:avLst/>
              </a:prstGeom>
              <a:solidFill>
                <a:schemeClr val="folHlink"/>
              </a:soli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8"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grpSp>
        <p:grpSp>
          <p:nvGrpSpPr>
            <p:cNvPr id="11" name="Group 6"/>
            <p:cNvGrpSpPr>
              <a:grpSpLocks/>
            </p:cNvGrpSpPr>
            <p:nvPr/>
          </p:nvGrpSpPr>
          <p:grpSpPr bwMode="auto">
            <a:xfrm>
              <a:off x="263" y="1870"/>
              <a:ext cx="466" cy="299"/>
              <a:chOff x="912" y="2640"/>
              <a:chExt cx="672" cy="432"/>
            </a:xfrm>
          </p:grpSpPr>
          <p:sp>
            <p:nvSpPr>
              <p:cNvPr id="15" name="Rectangle 7"/>
              <p:cNvSpPr>
                <a:spLocks noChangeArrowheads="1"/>
              </p:cNvSpPr>
              <p:nvPr/>
            </p:nvSpPr>
            <p:spPr bwMode="auto">
              <a:xfrm>
                <a:off x="912" y="2640"/>
                <a:ext cx="384" cy="432"/>
              </a:xfrm>
              <a:prstGeom prst="rect">
                <a:avLst/>
              </a:prstGeom>
              <a:solidFill>
                <a:schemeClr val="accent2"/>
              </a:soli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6"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grpSp>
        <p:sp>
          <p:nvSpPr>
            <p:cNvPr id="12"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3" name="Rectangle 10"/>
            <p:cNvSpPr>
              <a:spLocks noChangeArrowheads="1"/>
            </p:cNvSpPr>
            <p:nvPr/>
          </p:nvSpPr>
          <p:spPr bwMode="auto">
            <a:xfrm>
              <a:off x="400" y="1536"/>
              <a:ext cx="34" cy="663"/>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p>
          </p:txBody>
        </p:sp>
        <p:sp>
          <p:nvSpPr>
            <p:cNvPr id="14" name="Rectangle 11"/>
            <p:cNvSpPr>
              <a:spLocks noChangeArrowheads="1"/>
            </p:cNvSpPr>
            <p:nvPr/>
          </p:nvSpPr>
          <p:spPr bwMode="auto">
            <a:xfrm flipV="1">
              <a:off x="199" y="2054"/>
              <a:ext cx="5476" cy="35"/>
            </a:xfrm>
            <a:prstGeom prst="rect">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ln>
              <a:noFill/>
            </a:ln>
            <a:effectLst/>
            <a:extLst/>
          </p:spPr>
          <p:txBody>
            <a:bodyPr wrap="none" anchor="ctr"/>
            <a:lstStyle>
              <a:lvl1pPr eaLnBrk="0" hangingPunct="0">
                <a:defRPr>
                  <a:solidFill>
                    <a:schemeClr val="tx1"/>
                  </a:solidFill>
                  <a:latin typeface="Times New Roman" pitchFamily="18" charset="0"/>
                  <a:ea typeface="宋体" pitchFamily="2" charset="-122"/>
                </a:defRPr>
              </a:lvl1pPr>
              <a:lvl2pPr marL="742950" indent="-285750" eaLnBrk="0" hangingPunct="0">
                <a:defRPr>
                  <a:solidFill>
                    <a:schemeClr val="tx1"/>
                  </a:solidFill>
                  <a:latin typeface="Times New Roman" pitchFamily="18" charset="0"/>
                  <a:ea typeface="宋体" pitchFamily="2" charset="-122"/>
                </a:defRPr>
              </a:lvl2pPr>
              <a:lvl3pPr marL="1143000" indent="-228600" eaLnBrk="0" hangingPunct="0">
                <a:defRPr>
                  <a:solidFill>
                    <a:schemeClr val="tx1"/>
                  </a:solidFill>
                  <a:latin typeface="Times New Roman" pitchFamily="18" charset="0"/>
                  <a:ea typeface="宋体" pitchFamily="2" charset="-122"/>
                </a:defRPr>
              </a:lvl3pPr>
              <a:lvl4pPr marL="1600200" indent="-228600" eaLnBrk="0" hangingPunct="0">
                <a:defRPr>
                  <a:solidFill>
                    <a:schemeClr val="tx1"/>
                  </a:solidFill>
                  <a:latin typeface="Times New Roman" pitchFamily="18" charset="0"/>
                  <a:ea typeface="宋体" pitchFamily="2" charset="-122"/>
                </a:defRPr>
              </a:lvl4pPr>
              <a:lvl5pPr marL="2057400" indent="-228600" eaLnBrk="0" hangingPunct="0">
                <a:defRPr>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a:solidFill>
                    <a:schemeClr val="tx1"/>
                  </a:solidFill>
                  <a:latin typeface="Times New Roman" pitchFamily="18" charset="0"/>
                  <a:ea typeface="宋体" pitchFamily="2" charset="-122"/>
                </a:defRPr>
              </a:lvl9pPr>
            </a:lstStyle>
            <a:p>
              <a:pPr eaLnBrk="1" hangingPunct="1">
                <a:defRPr/>
              </a:pPr>
              <a:endParaRPr lang="en-GB" altLang="en-US">
                <a:solidFill>
                  <a:schemeClr val="tx1"/>
                </a:solidFill>
              </a:endParaRPr>
            </a:p>
          </p:txBody>
        </p:sp>
      </p:grpSp>
      <p:cxnSp>
        <p:nvCxnSpPr>
          <p:cNvPr id="19" name="Straight Connector 18"/>
          <p:cNvCxnSpPr/>
          <p:nvPr userDrawn="1"/>
        </p:nvCxnSpPr>
        <p:spPr>
          <a:xfrm>
            <a:off x="0" y="6571566"/>
            <a:ext cx="9144000" cy="0"/>
          </a:xfrm>
          <a:prstGeom prst="line">
            <a:avLst/>
          </a:prstGeom>
          <a:ln>
            <a:solidFill>
              <a:schemeClr val="tx1"/>
            </a:solidFill>
          </a:ln>
        </p:spPr>
        <p:style>
          <a:lnRef idx="2">
            <a:schemeClr val="accent2"/>
          </a:lnRef>
          <a:fillRef idx="0">
            <a:schemeClr val="accent2"/>
          </a:fillRef>
          <a:effectRef idx="1">
            <a:schemeClr val="accent2"/>
          </a:effectRef>
          <a:fontRef idx="minor">
            <a:schemeClr val="tx1"/>
          </a:fontRef>
        </p:style>
      </p:cxnSp>
      <p:sp>
        <p:nvSpPr>
          <p:cNvPr id="22"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490181" y="6591172"/>
            <a:ext cx="80442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1" baseline="0" dirty="0" smtClean="0">
                <a:solidFill>
                  <a:schemeClr val="tx1"/>
                </a:solidFill>
                <a:latin typeface="Arial" panose="020B0604020202020204" pitchFamily="34" charset="0"/>
                <a:cs typeface="Arial" panose="020B0604020202020204" pitchFamily="34" charset="0"/>
              </a:rPr>
              <a:t>AWA Needs and Opportunities Workshop</a:t>
            </a:r>
            <a:r>
              <a:rPr lang="en-GB" sz="1200" i="1" dirty="0" smtClean="0">
                <a:solidFill>
                  <a:schemeClr val="tx1"/>
                </a:solidFill>
                <a:latin typeface="Arial" panose="020B0604020202020204" pitchFamily="34" charset="0"/>
                <a:cs typeface="Arial" panose="020B0604020202020204" pitchFamily="34" charset="0"/>
              </a:rPr>
              <a:t>, 21</a:t>
            </a:r>
            <a:r>
              <a:rPr lang="en-GB" sz="1200" i="1" baseline="30000" dirty="0" smtClean="0">
                <a:solidFill>
                  <a:schemeClr val="tx1"/>
                </a:solidFill>
                <a:latin typeface="Arial" panose="020B0604020202020204" pitchFamily="34" charset="0"/>
                <a:cs typeface="Arial" panose="020B0604020202020204" pitchFamily="34" charset="0"/>
              </a:rPr>
              <a:t>th</a:t>
            </a:r>
            <a:r>
              <a:rPr lang="en-GB" sz="1200" i="1" baseline="0" dirty="0" smtClean="0">
                <a:solidFill>
                  <a:schemeClr val="tx1"/>
                </a:solidFill>
                <a:latin typeface="Arial" panose="020B0604020202020204" pitchFamily="34" charset="0"/>
                <a:cs typeface="Arial" panose="020B0604020202020204" pitchFamily="34" charset="0"/>
              </a:rPr>
              <a:t> – 23</a:t>
            </a:r>
            <a:r>
              <a:rPr lang="en-GB" sz="1200" i="1" baseline="30000" dirty="0" smtClean="0">
                <a:solidFill>
                  <a:schemeClr val="tx1"/>
                </a:solidFill>
                <a:latin typeface="Arial" panose="020B0604020202020204" pitchFamily="34" charset="0"/>
                <a:cs typeface="Arial" panose="020B0604020202020204" pitchFamily="34" charset="0"/>
              </a:rPr>
              <a:t>rd</a:t>
            </a:r>
            <a:r>
              <a:rPr lang="en-GB" sz="1200" i="1" baseline="0" dirty="0" smtClean="0">
                <a:solidFill>
                  <a:schemeClr val="tx1"/>
                </a:solidFill>
                <a:latin typeface="Arial" panose="020B0604020202020204" pitchFamily="34" charset="0"/>
                <a:cs typeface="Arial" panose="020B0604020202020204" pitchFamily="34" charset="0"/>
              </a:rPr>
              <a:t> August 2019</a:t>
            </a:r>
            <a:endParaRPr lang="en-GB" sz="12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138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0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40.png"/><Relationship Id="rId7" Type="http://schemas.openxmlformats.org/officeDocument/2006/relationships/image" Target="../media/image58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10" Type="http://schemas.openxmlformats.org/officeDocument/2006/relationships/image" Target="../media/image61.png"/><Relationship Id="rId4" Type="http://schemas.openxmlformats.org/officeDocument/2006/relationships/image" Target="../media/image250.png"/><Relationship Id="rId9" Type="http://schemas.openxmlformats.org/officeDocument/2006/relationships/image" Target="../media/image300.png"/></Relationships>
</file>

<file path=ppt/slides/_rels/slide19.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63.png"/><Relationship Id="rId7" Type="http://schemas.openxmlformats.org/officeDocument/2006/relationships/image" Target="../media/image370.png"/><Relationship Id="rId12" Type="http://schemas.openxmlformats.org/officeDocument/2006/relationships/image" Target="../media/image420.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360.png"/><Relationship Id="rId11" Type="http://schemas.openxmlformats.org/officeDocument/2006/relationships/image" Target="../media/image640.png"/><Relationship Id="rId5" Type="http://schemas.openxmlformats.org/officeDocument/2006/relationships/image" Target="../media/image350.png"/><Relationship Id="rId10" Type="http://schemas.openxmlformats.org/officeDocument/2006/relationships/image" Target="../media/image400.png"/><Relationship Id="rId4" Type="http://schemas.openxmlformats.org/officeDocument/2006/relationships/image" Target="../media/image64.png"/><Relationship Id="rId9" Type="http://schemas.openxmlformats.org/officeDocument/2006/relationships/image" Target="../media/image39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gif"/><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40.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17.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18.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53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61.png"/><Relationship Id="rId5" Type="http://schemas.openxmlformats.org/officeDocument/2006/relationships/image" Target="../media/image551.png"/><Relationship Id="rId4" Type="http://schemas.openxmlformats.org/officeDocument/2006/relationships/image" Target="../media/image54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8229600" cy="2448687"/>
          </a:xfrm>
        </p:spPr>
        <p:txBody>
          <a:bodyPr>
            <a:normAutofit/>
          </a:bodyPr>
          <a:lstStyle/>
          <a:p>
            <a:r>
              <a:rPr lang="en-GB" altLang="en-US" b="1" dirty="0" smtClean="0"/>
              <a:t>A compact, low-field, broadband mode launcher for X-band DLA structures</a:t>
            </a:r>
            <a:endParaRPr lang="en-GB" dirty="0"/>
          </a:p>
        </p:txBody>
      </p:sp>
      <p:sp>
        <p:nvSpPr>
          <p:cNvPr id="6" name="Subtitle 2"/>
          <p:cNvSpPr txBox="1">
            <a:spLocks/>
          </p:cNvSpPr>
          <p:nvPr/>
        </p:nvSpPr>
        <p:spPr>
          <a:xfrm>
            <a:off x="1524000" y="3886200"/>
            <a:ext cx="6400800" cy="17526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altLang="zh-CN" sz="2400" b="1" dirty="0">
                <a:latin typeface="Arial" charset="0"/>
                <a:cs typeface="Arial" charset="0"/>
              </a:rPr>
              <a:t>Yelong </a:t>
            </a:r>
            <a:r>
              <a:rPr lang="en-GB" altLang="zh-CN" sz="2400" b="1" dirty="0" smtClean="0">
                <a:latin typeface="Arial" charset="0"/>
                <a:cs typeface="Arial" charset="0"/>
              </a:rPr>
              <a:t>Wei*, </a:t>
            </a:r>
            <a:r>
              <a:rPr lang="en-GB" altLang="zh-CN" sz="2400" b="1" dirty="0">
                <a:latin typeface="Arial" charset="0"/>
                <a:cs typeface="Arial" charset="0"/>
              </a:rPr>
              <a:t>Alexej Grudiev</a:t>
            </a:r>
          </a:p>
          <a:p>
            <a:pPr marL="0" indent="0" algn="ctr" fontAlgn="base">
              <a:spcBef>
                <a:spcPts val="600"/>
              </a:spcBef>
              <a:spcAft>
                <a:spcPct val="0"/>
              </a:spcAft>
              <a:buClr>
                <a:srgbClr val="000000"/>
              </a:buClr>
              <a:buSzPct val="73000"/>
              <a:buNone/>
            </a:pPr>
            <a:r>
              <a:rPr lang="en-US" altLang="zh-CN" sz="1600" dirty="0">
                <a:latin typeface="Arial" charset="0"/>
                <a:ea typeface="宋体" pitchFamily="2" charset="-122"/>
              </a:rPr>
              <a:t>CERN, European Organization for Nuclear Research</a:t>
            </a:r>
          </a:p>
          <a:p>
            <a:pPr marL="0" indent="0" algn="ctr" fontAlgn="base">
              <a:spcBef>
                <a:spcPts val="600"/>
              </a:spcBef>
              <a:spcAft>
                <a:spcPct val="0"/>
              </a:spcAft>
              <a:buClr>
                <a:srgbClr val="000000"/>
              </a:buClr>
              <a:buSzPct val="73000"/>
              <a:buNone/>
            </a:pPr>
            <a:r>
              <a:rPr lang="en-US" altLang="zh-CN" sz="1600" dirty="0" smtClean="0">
                <a:latin typeface="Arial" charset="0"/>
                <a:ea typeface="宋体" pitchFamily="2" charset="-122"/>
              </a:rPr>
              <a:t>Email</a:t>
            </a:r>
            <a:r>
              <a:rPr lang="en-US" altLang="zh-CN" sz="1600" dirty="0">
                <a:latin typeface="Arial" charset="0"/>
                <a:ea typeface="宋体" pitchFamily="2" charset="-122"/>
              </a:rPr>
              <a:t>: yelong.wei@cern.ch</a:t>
            </a:r>
          </a:p>
        </p:txBody>
      </p:sp>
      <p:sp>
        <p:nvSpPr>
          <p:cNvPr id="5"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a:t>
            </a:fld>
            <a:endParaRPr lang="en-US" sz="1600" b="1" dirty="0">
              <a:solidFill>
                <a:srgbClr val="7030A0"/>
              </a:solidFill>
            </a:endParaRPr>
          </a:p>
        </p:txBody>
      </p:sp>
    </p:spTree>
    <p:extLst>
      <p:ext uri="{BB962C8B-B14F-4D97-AF65-F5344CB8AC3E}">
        <p14:creationId xmlns:p14="http://schemas.microsoft.com/office/powerpoint/2010/main" val="3645891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Outline</a:t>
            </a:r>
            <a:endParaRPr lang="en-GB" dirty="0">
              <a:solidFill>
                <a:schemeClr val="tx1"/>
              </a:solidFill>
            </a:endParaRPr>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10</a:t>
            </a:fld>
            <a:endParaRPr lang="en-US" sz="1600" b="1" dirty="0">
              <a:solidFill>
                <a:srgbClr val="7030A0"/>
              </a:solidFill>
            </a:endParaRPr>
          </a:p>
        </p:txBody>
      </p:sp>
      <p:sp>
        <p:nvSpPr>
          <p:cNvPr id="5" name="Content Placeholder 2"/>
          <p:cNvSpPr>
            <a:spLocks noGrp="1"/>
          </p:cNvSpPr>
          <p:nvPr>
            <p:ph idx="1"/>
          </p:nvPr>
        </p:nvSpPr>
        <p:spPr>
          <a:xfrm>
            <a:off x="685800" y="1676400"/>
            <a:ext cx="7696200" cy="4419600"/>
          </a:xfrm>
        </p:spPr>
        <p:txBody>
          <a:bodyPr anchor="ctr">
            <a:normAutofit fontScale="77500" lnSpcReduction="20000"/>
          </a:bodyPr>
          <a:lstStyle/>
          <a:p>
            <a:pPr>
              <a:lnSpc>
                <a:spcPct val="150000"/>
              </a:lnSpc>
              <a:spcBef>
                <a:spcPts val="600"/>
              </a:spcBef>
              <a:spcAft>
                <a:spcPts val="600"/>
              </a:spcAft>
              <a:buFont typeface="Wingdings" panose="05000000000000000000" pitchFamily="2" charset="2"/>
              <a:buChar char="§"/>
            </a:pP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Research progress on the dielectric disk accelerating (DDA) structures operating at TM02 </a:t>
            </a:r>
            <a:r>
              <a:rPr lang="el-GR"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π</a:t>
            </a: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a:t>
            </a: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mode</a:t>
            </a:r>
            <a:endParaRPr lang="en-US"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endParaRPr>
          </a:p>
          <a:p>
            <a:pPr>
              <a:lnSpc>
                <a:spcPct val="150000"/>
              </a:lnSpc>
              <a:spcBef>
                <a:spcPts val="600"/>
              </a:spcBef>
              <a:spcAft>
                <a:spcPts val="600"/>
              </a:spcAft>
              <a:buFont typeface="Wingdings" panose="05000000000000000000" pitchFamily="2" charset="2"/>
              <a:buChar char="§"/>
            </a:pPr>
            <a:r>
              <a:rPr lang="en-GB" altLang="en-US" sz="2800" b="1" dirty="0"/>
              <a:t>Design of a compact, low-field, broadband mode launcher</a:t>
            </a:r>
          </a:p>
          <a:p>
            <a:pPr>
              <a:lnSpc>
                <a:spcPct val="150000"/>
              </a:lnSpc>
              <a:spcBef>
                <a:spcPts val="600"/>
              </a:spcBef>
              <a:spcAft>
                <a:spcPts val="600"/>
              </a:spcAft>
              <a:buFont typeface="Wingdings" panose="05000000000000000000" pitchFamily="2" charset="2"/>
              <a:buChar char="§"/>
            </a:pP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Tolerance studies</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Geometry sensitivity</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Sensitivity for corner defects</a:t>
            </a:r>
          </a:p>
          <a:p>
            <a:pPr>
              <a:lnSpc>
                <a:spcPct val="150000"/>
              </a:lnSpc>
              <a:spcBef>
                <a:spcPts val="600"/>
              </a:spcBef>
              <a:spcAft>
                <a:spcPts val="600"/>
              </a:spcAft>
              <a:buFont typeface="Wingdings" panose="05000000000000000000" pitchFamily="2" charset="2"/>
              <a:buChar char="§"/>
            </a:pP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Summary &amp; Outlook</a:t>
            </a:r>
          </a:p>
        </p:txBody>
      </p:sp>
    </p:spTree>
    <p:extLst>
      <p:ext uri="{BB962C8B-B14F-4D97-AF65-F5344CB8AC3E}">
        <p14:creationId xmlns:p14="http://schemas.microsoft.com/office/powerpoint/2010/main" val="3066536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0" y="274638"/>
            <a:ext cx="7924800" cy="800084"/>
          </a:xfrm>
        </p:spPr>
        <p:txBody>
          <a:bodyPr>
            <a:normAutofit/>
          </a:bodyPr>
          <a:lstStyle/>
          <a:p>
            <a:r>
              <a:rPr lang="en-GB" dirty="0" smtClean="0">
                <a:solidFill>
                  <a:schemeClr val="tx1"/>
                </a:solidFill>
              </a:rPr>
              <a:t>An X-band DLA structure</a:t>
            </a:r>
            <a:endParaRPr lang="en-GB" dirty="0">
              <a:solidFill>
                <a:schemeClr val="tx1"/>
              </a:solidFill>
            </a:endParaRPr>
          </a:p>
        </p:txBody>
      </p:sp>
      <p:pic>
        <p:nvPicPr>
          <p:cNvPr id="47" name="Picture 46"/>
          <p:cNvPicPr>
            <a:picLocks noChangeAspect="1"/>
          </p:cNvPicPr>
          <p:nvPr/>
        </p:nvPicPr>
        <p:blipFill>
          <a:blip r:embed="rId2"/>
          <a:stretch>
            <a:fillRect/>
          </a:stretch>
        </p:blipFill>
        <p:spPr>
          <a:xfrm>
            <a:off x="107249" y="1609605"/>
            <a:ext cx="4540951" cy="2010765"/>
          </a:xfrm>
          <a:prstGeom prst="rect">
            <a:avLst/>
          </a:prstGeom>
        </p:spPr>
      </p:pic>
      <p:sp>
        <p:nvSpPr>
          <p:cNvPr id="48"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11</a:t>
            </a:fld>
            <a:endParaRPr lang="en-US" sz="1600" b="1" dirty="0">
              <a:solidFill>
                <a:srgbClr val="7030A0"/>
              </a:solidFill>
            </a:endParaRPr>
          </a:p>
        </p:txBody>
      </p:sp>
      <mc:AlternateContent xmlns:mc="http://schemas.openxmlformats.org/markup-compatibility/2006">
        <mc:Choice xmlns:a14="http://schemas.microsoft.com/office/drawing/2010/main" Requires="a14">
          <p:graphicFrame>
            <p:nvGraphicFramePr>
              <p:cNvPr id="7" name="Content Placeholder 3"/>
              <p:cNvGraphicFramePr>
                <a:graphicFrameLocks noGrp="1"/>
              </p:cNvGraphicFramePr>
              <p:nvPr>
                <p:ph idx="1"/>
                <p:extLst>
                  <p:ext uri="{D42A27DB-BD31-4B8C-83A1-F6EECF244321}">
                    <p14:modId xmlns:p14="http://schemas.microsoft.com/office/powerpoint/2010/main" val="4253133658"/>
                  </p:ext>
                </p:extLst>
              </p:nvPr>
            </p:nvGraphicFramePr>
            <p:xfrm>
              <a:off x="4732279" y="1371600"/>
              <a:ext cx="4377581" cy="5123754"/>
            </p:xfrm>
            <a:graphic>
              <a:graphicData uri="http://schemas.openxmlformats.org/drawingml/2006/table">
                <a:tbl>
                  <a:tblPr firstRow="1" bandRow="1">
                    <a:tableStyleId>{5C22544A-7EE6-4342-B048-85BDC9FD1C3A}</a:tableStyleId>
                  </a:tblPr>
                  <a:tblGrid>
                    <a:gridCol w="2145873">
                      <a:extLst>
                        <a:ext uri="{9D8B030D-6E8A-4147-A177-3AD203B41FA5}">
                          <a16:colId xmlns:a16="http://schemas.microsoft.com/office/drawing/2014/main" val="3871829296"/>
                        </a:ext>
                      </a:extLst>
                    </a:gridCol>
                    <a:gridCol w="1115854">
                      <a:extLst>
                        <a:ext uri="{9D8B030D-6E8A-4147-A177-3AD203B41FA5}">
                          <a16:colId xmlns:a16="http://schemas.microsoft.com/office/drawing/2014/main" val="1781957688"/>
                        </a:ext>
                      </a:extLst>
                    </a:gridCol>
                    <a:gridCol w="1115854">
                      <a:extLst>
                        <a:ext uri="{9D8B030D-6E8A-4147-A177-3AD203B41FA5}">
                          <a16:colId xmlns:a16="http://schemas.microsoft.com/office/drawing/2014/main" val="944853938"/>
                        </a:ext>
                      </a:extLst>
                    </a:gridCol>
                  </a:tblGrid>
                  <a:tr h="503843">
                    <a:tc>
                      <a:txBody>
                        <a:bodyPr/>
                        <a:lstStyle/>
                        <a:p>
                          <a:pPr algn="ctr"/>
                          <a:endParaRPr lang="en-GB" sz="1200" dirty="0"/>
                        </a:p>
                      </a:txBody>
                      <a:tcPr anchor="ctr"/>
                    </a:tc>
                    <a:tc>
                      <a:txBody>
                        <a:bodyPr/>
                        <a:lstStyle/>
                        <a:p>
                          <a:pPr algn="ctr"/>
                          <a:r>
                            <a:rPr lang="en-GB" sz="1200" dirty="0"/>
                            <a:t>CLIC-G iris</a:t>
                          </a:r>
                          <a:r>
                            <a:rPr lang="en-GB" sz="1200" baseline="0" dirty="0"/>
                            <a:t> </a:t>
                          </a:r>
                          <a:r>
                            <a:rPr lang="en-GB" sz="1200" baseline="0" dirty="0" smtClean="0"/>
                            <a:t>structure (</a:t>
                          </a:r>
                          <a:r>
                            <a:rPr lang="en-GB" sz="1200" baseline="0" dirty="0" err="1" smtClean="0"/>
                            <a:t>undamped</a:t>
                          </a:r>
                          <a:r>
                            <a:rPr lang="en-GB" sz="1200" baseline="0" dirty="0" smtClean="0"/>
                            <a:t>)</a:t>
                          </a:r>
                          <a:endParaRPr lang="en-GB" sz="1200" dirty="0"/>
                        </a:p>
                      </a:txBody>
                      <a:tcPr anchor="ctr"/>
                    </a:tc>
                    <a:tc>
                      <a:txBody>
                        <a:bodyPr/>
                        <a:lstStyle/>
                        <a:p>
                          <a:pPr algn="ctr"/>
                          <a:r>
                            <a:rPr lang="en-GB" sz="1200" dirty="0" smtClean="0"/>
                            <a:t>MCT-16</a:t>
                          </a:r>
                          <a:endParaRPr lang="en-GB" sz="1200" dirty="0"/>
                        </a:p>
                      </a:txBody>
                      <a:tcPr anchor="ctr"/>
                    </a:tc>
                    <a:extLst>
                      <a:ext uri="{0D108BD9-81ED-4DB2-BD59-A6C34878D82A}">
                        <a16:rowId xmlns:a16="http://schemas.microsoft.com/office/drawing/2014/main" val="3016250655"/>
                      </a:ext>
                    </a:extLst>
                  </a:tr>
                  <a:tr h="296378">
                    <a:tc>
                      <a:txBody>
                        <a:bodyPr/>
                        <a:lstStyle/>
                        <a:p>
                          <a:pPr algn="ctr"/>
                          <a:r>
                            <a:rPr lang="en-GB" sz="1200" dirty="0" smtClean="0"/>
                            <a:t>Dielectric</a:t>
                          </a:r>
                          <a:r>
                            <a:rPr lang="en-GB" sz="1200" baseline="0" dirty="0"/>
                            <a:t> constant </a:t>
                          </a:r>
                          <a14:m>
                            <m:oMath xmlns:m="http://schemas.openxmlformats.org/officeDocument/2006/math">
                              <m:sSub>
                                <m:sSubPr>
                                  <m:ctrlPr>
                                    <a:rPr lang="en-GB" sz="1200" i="1" baseline="0" smtClean="0">
                                      <a:latin typeface="Cambria Math" panose="02040503050406030204" pitchFamily="18" charset="0"/>
                                    </a:rPr>
                                  </m:ctrlPr>
                                </m:sSubPr>
                                <m:e>
                                  <m:r>
                                    <a:rPr lang="en-GB" sz="1200" i="1" baseline="0" smtClean="0">
                                      <a:latin typeface="Cambria Math" panose="02040503050406030204" pitchFamily="18" charset="0"/>
                                      <a:ea typeface="Cambria Math" panose="02040503050406030204" pitchFamily="18" charset="0"/>
                                    </a:rPr>
                                    <m:t>𝜀</m:t>
                                  </m:r>
                                </m:e>
                                <m:sub>
                                  <m:r>
                                    <m:rPr>
                                      <m:sty m:val="p"/>
                                    </m:rPr>
                                    <a:rPr lang="en-GB" sz="1200" b="0" i="0" baseline="0" smtClean="0">
                                      <a:latin typeface="Cambria Math" panose="02040503050406030204" pitchFamily="18" charset="0"/>
                                    </a:rPr>
                                    <m:t>r</m:t>
                                  </m:r>
                                </m:sub>
                              </m:sSub>
                            </m:oMath>
                          </a14:m>
                          <a:endParaRPr lang="en-GB" sz="1200" dirty="0"/>
                        </a:p>
                      </a:txBody>
                      <a:tcPr anchor="ctr"/>
                    </a:tc>
                    <a:tc>
                      <a:txBody>
                        <a:bodyPr/>
                        <a:lstStyle/>
                        <a:p>
                          <a:pPr algn="ctr"/>
                          <a:endParaRPr lang="en-GB" sz="1200" dirty="0"/>
                        </a:p>
                      </a:txBody>
                      <a:tcPr anchor="ctr"/>
                    </a:tc>
                    <a:tc>
                      <a:txBody>
                        <a:bodyPr/>
                        <a:lstStyle/>
                        <a:p>
                          <a:pPr algn="ctr"/>
                          <a:r>
                            <a:rPr lang="en-GB" sz="1200" dirty="0" smtClean="0"/>
                            <a:t>16</a:t>
                          </a:r>
                          <a:endParaRPr lang="en-GB" sz="1200" dirty="0"/>
                        </a:p>
                      </a:txBody>
                      <a:tcPr anchor="ctr"/>
                    </a:tc>
                    <a:extLst>
                      <a:ext uri="{0D108BD9-81ED-4DB2-BD59-A6C34878D82A}">
                        <a16:rowId xmlns:a16="http://schemas.microsoft.com/office/drawing/2014/main" val="163077354"/>
                      </a:ext>
                    </a:extLst>
                  </a:tr>
                  <a:tr h="296378">
                    <a:tc>
                      <a:txBody>
                        <a:bodyPr/>
                        <a:lstStyle/>
                        <a:p>
                          <a:pPr algn="ctr"/>
                          <a:r>
                            <a:rPr lang="en-GB" sz="1200" dirty="0"/>
                            <a:t>Dielectric loss tangent </a:t>
                          </a:r>
                          <a14:m>
                            <m:oMath xmlns:m="http://schemas.openxmlformats.org/officeDocument/2006/math">
                              <m:r>
                                <a:rPr lang="en-GB" sz="1200" i="1" smtClean="0">
                                  <a:latin typeface="Cambria Math" panose="02040503050406030204" pitchFamily="18" charset="0"/>
                                  <a:ea typeface="Cambria Math" panose="02040503050406030204" pitchFamily="18" charset="0"/>
                                </a:rPr>
                                <m:t>𝛿</m:t>
                              </m:r>
                            </m:oMath>
                          </a14:m>
                          <a:endParaRPr lang="en-GB" sz="1200" i="1" dirty="0"/>
                        </a:p>
                      </a:txBody>
                      <a:tcPr anchor="ctr"/>
                    </a:tc>
                    <a:tc>
                      <a:txBody>
                        <a:bodyPr/>
                        <a:lstStyle/>
                        <a:p>
                          <a:pPr algn="ctr"/>
                          <a:endParaRPr lang="en-GB" sz="1200" dirty="0"/>
                        </a:p>
                      </a:txBody>
                      <a:tcPr anchor="ctr"/>
                    </a:tc>
                    <a:tc>
                      <a:txBody>
                        <a:bodyPr/>
                        <a:lstStyle/>
                        <a:p>
                          <a:pPr algn="ctr"/>
                          <a:r>
                            <a:rPr lang="en-GB" sz="1200" dirty="0"/>
                            <a:t>0.0001</a:t>
                          </a:r>
                        </a:p>
                      </a:txBody>
                      <a:tcPr anchor="ctr"/>
                    </a:tc>
                    <a:extLst>
                      <a:ext uri="{0D108BD9-81ED-4DB2-BD59-A6C34878D82A}">
                        <a16:rowId xmlns:a16="http://schemas.microsoft.com/office/drawing/2014/main" val="3547320669"/>
                      </a:ext>
                    </a:extLst>
                  </a:tr>
                  <a:tr h="296378">
                    <a:tc>
                      <a:txBody>
                        <a:bodyPr/>
                        <a:lstStyle/>
                        <a:p>
                          <a:pPr algn="ctr"/>
                          <a:r>
                            <a:rPr lang="en-GB" sz="1200" dirty="0"/>
                            <a:t>Structure</a:t>
                          </a:r>
                          <a:r>
                            <a:rPr lang="en-GB" sz="1200" baseline="0" dirty="0"/>
                            <a:t> length [mm]</a:t>
                          </a:r>
                          <a:endParaRPr lang="en-GB" sz="1200" dirty="0"/>
                        </a:p>
                      </a:txBody>
                      <a:tcPr anchor="ctr"/>
                    </a:tc>
                    <a:tc>
                      <a:txBody>
                        <a:bodyPr/>
                        <a:lstStyle/>
                        <a:p>
                          <a:pPr algn="ctr"/>
                          <a:r>
                            <a:rPr lang="en-GB" sz="1200" dirty="0"/>
                            <a:t>8.33</a:t>
                          </a:r>
                        </a:p>
                      </a:txBody>
                      <a:tcPr anchor="ctr"/>
                    </a:tc>
                    <a:tc>
                      <a:txBody>
                        <a:bodyPr/>
                        <a:lstStyle/>
                        <a:p>
                          <a:pPr algn="ctr"/>
                          <a:r>
                            <a:rPr lang="en-GB" sz="1200" dirty="0" smtClean="0"/>
                            <a:t>8.33</a:t>
                          </a:r>
                          <a:endParaRPr lang="en-GB" sz="1200" dirty="0"/>
                        </a:p>
                      </a:txBody>
                      <a:tcPr anchor="ctr"/>
                    </a:tc>
                    <a:extLst>
                      <a:ext uri="{0D108BD9-81ED-4DB2-BD59-A6C34878D82A}">
                        <a16:rowId xmlns:a16="http://schemas.microsoft.com/office/drawing/2014/main" val="1151298055"/>
                      </a:ext>
                    </a:extLst>
                  </a:tr>
                  <a:tr h="296378">
                    <a:tc>
                      <a:txBody>
                        <a:bodyPr/>
                        <a:lstStyle/>
                        <a:p>
                          <a:pPr algn="ctr"/>
                          <a:r>
                            <a:rPr lang="en-GB" sz="1200" dirty="0"/>
                            <a:t>Phase advance</a:t>
                          </a:r>
                        </a:p>
                      </a:txBody>
                      <a:tcPr anchor="ctr"/>
                    </a:tc>
                    <a:tc>
                      <a:txBody>
                        <a:bodyPr/>
                        <a:lstStyle/>
                        <a:p>
                          <a:pPr algn="ctr"/>
                          <a:r>
                            <a:rPr lang="en-GB" sz="1200" dirty="0"/>
                            <a:t>120°</a:t>
                          </a:r>
                        </a:p>
                      </a:txBody>
                      <a:tcPr anchor="ctr"/>
                    </a:tc>
                    <a:tc>
                      <a:txBody>
                        <a:bodyPr/>
                        <a:lstStyle/>
                        <a:p>
                          <a:pPr algn="ctr"/>
                          <a:r>
                            <a:rPr lang="en-GB" sz="1200" dirty="0"/>
                            <a:t>120°</a:t>
                          </a:r>
                        </a:p>
                      </a:txBody>
                      <a:tcPr anchor="ctr"/>
                    </a:tc>
                    <a:extLst>
                      <a:ext uri="{0D108BD9-81ED-4DB2-BD59-A6C34878D82A}">
                        <a16:rowId xmlns:a16="http://schemas.microsoft.com/office/drawing/2014/main" val="3766200267"/>
                      </a:ext>
                    </a:extLst>
                  </a:tr>
                  <a:tr h="296378">
                    <a:tc>
                      <a:txBody>
                        <a:bodyPr/>
                        <a:lstStyle/>
                        <a:p>
                          <a:pPr algn="ctr"/>
                          <a:r>
                            <a:rPr lang="en-GB" sz="1200" dirty="0" smtClean="0"/>
                            <a:t>Inner radius </a:t>
                          </a: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𝑟</m:t>
                                  </m:r>
                                </m:e>
                                <m:sub>
                                  <m:r>
                                    <a:rPr lang="en-GB" sz="1200" b="0" i="0" baseline="0" smtClean="0">
                                      <a:latin typeface="Cambria Math" panose="02040503050406030204" pitchFamily="18" charset="0"/>
                                      <a:ea typeface="Cambria Math" panose="02040503050406030204" pitchFamily="18" charset="0"/>
                                    </a:rPr>
                                    <m:t>1</m:t>
                                  </m:r>
                                </m:sub>
                              </m:sSub>
                            </m:oMath>
                          </a14:m>
                          <a:r>
                            <a:rPr lang="en-GB" sz="1200" dirty="0" smtClean="0"/>
                            <a:t> </a:t>
                          </a:r>
                          <a:r>
                            <a:rPr lang="en-GB" sz="1200" dirty="0"/>
                            <a:t>[mm]</a:t>
                          </a:r>
                        </a:p>
                      </a:txBody>
                      <a:tcPr anchor="ctr"/>
                    </a:tc>
                    <a:tc>
                      <a:txBody>
                        <a:bodyPr/>
                        <a:lstStyle/>
                        <a:p>
                          <a:pPr algn="ctr"/>
                          <a:r>
                            <a:rPr lang="en-GB" sz="1200" dirty="0"/>
                            <a:t>3.15</a:t>
                          </a:r>
                        </a:p>
                      </a:txBody>
                      <a:tcPr anchor="ctr"/>
                    </a:tc>
                    <a:tc>
                      <a:txBody>
                        <a:bodyPr/>
                        <a:lstStyle/>
                        <a:p>
                          <a:pPr algn="ctr"/>
                          <a:r>
                            <a:rPr lang="en-GB" sz="1200" dirty="0" smtClean="0"/>
                            <a:t>3.0</a:t>
                          </a:r>
                          <a:endParaRPr lang="en-GB" sz="1200" dirty="0"/>
                        </a:p>
                      </a:txBody>
                      <a:tcPr anchor="ctr"/>
                    </a:tc>
                    <a:extLst>
                      <a:ext uri="{0D108BD9-81ED-4DB2-BD59-A6C34878D82A}">
                        <a16:rowId xmlns:a16="http://schemas.microsoft.com/office/drawing/2014/main" val="4203081610"/>
                      </a:ext>
                    </a:extLst>
                  </a:tr>
                  <a:tr h="296378">
                    <a:tc>
                      <a:txBody>
                        <a:bodyPr/>
                        <a:lstStyle/>
                        <a:p>
                          <a:pPr algn="ctr"/>
                          <a:r>
                            <a:rPr lang="en-GB" sz="1200" dirty="0" smtClean="0"/>
                            <a:t>Outer</a:t>
                          </a:r>
                          <a:r>
                            <a:rPr lang="en-GB" sz="1200" baseline="0" dirty="0"/>
                            <a:t> radius </a:t>
                          </a: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𝑟</m:t>
                                  </m:r>
                                </m:e>
                                <m:sub>
                                  <m:r>
                                    <a:rPr lang="en-GB" sz="1200" b="0" i="0" baseline="0" smtClean="0">
                                      <a:latin typeface="Cambria Math" panose="02040503050406030204" pitchFamily="18" charset="0"/>
                                    </a:rPr>
                                    <m:t>2</m:t>
                                  </m:r>
                                </m:sub>
                              </m:sSub>
                            </m:oMath>
                          </a14:m>
                          <a:r>
                            <a:rPr lang="en-GB" sz="1200" baseline="0" dirty="0"/>
                            <a:t> [mm]</a:t>
                          </a:r>
                          <a:endParaRPr lang="en-GB" sz="1200" dirty="0"/>
                        </a:p>
                      </a:txBody>
                      <a:tcPr anchor="ctr"/>
                    </a:tc>
                    <a:tc>
                      <a:txBody>
                        <a:bodyPr/>
                        <a:lstStyle/>
                        <a:p>
                          <a:pPr algn="ctr"/>
                          <a:endParaRPr lang="en-GB" sz="1200" dirty="0"/>
                        </a:p>
                      </a:txBody>
                      <a:tcPr anchor="ctr"/>
                    </a:tc>
                    <a:tc>
                      <a:txBody>
                        <a:bodyPr/>
                        <a:lstStyle/>
                        <a:p>
                          <a:pPr algn="ctr"/>
                          <a:r>
                            <a:rPr lang="en-GB" sz="1200" dirty="0" smtClean="0"/>
                            <a:t>4.675</a:t>
                          </a:r>
                          <a:endParaRPr lang="en-GB" sz="1200" dirty="0"/>
                        </a:p>
                      </a:txBody>
                      <a:tcPr anchor="ctr"/>
                    </a:tc>
                    <a:extLst>
                      <a:ext uri="{0D108BD9-81ED-4DB2-BD59-A6C34878D82A}">
                        <a16:rowId xmlns:a16="http://schemas.microsoft.com/office/drawing/2014/main" val="754111603"/>
                      </a:ext>
                    </a:extLst>
                  </a:tr>
                  <a:tr h="296378">
                    <a:tc>
                      <a:txBody>
                        <a:bodyPr/>
                        <a:lstStyle/>
                        <a:p>
                          <a:pPr algn="ctr"/>
                          <a:r>
                            <a:rPr lang="en-GB" sz="1200" dirty="0"/>
                            <a:t>Frequency [GHz]</a:t>
                          </a:r>
                        </a:p>
                      </a:txBody>
                      <a:tcPr anchor="ctr"/>
                    </a:tc>
                    <a:tc>
                      <a:txBody>
                        <a:bodyPr/>
                        <a:lstStyle/>
                        <a:p>
                          <a:pPr algn="ctr"/>
                          <a:r>
                            <a:rPr lang="en-GB" sz="1200" dirty="0">
                              <a:solidFill>
                                <a:srgbClr val="0070C0"/>
                              </a:solidFill>
                            </a:rPr>
                            <a:t>11.9943</a:t>
                          </a:r>
                        </a:p>
                      </a:txBody>
                      <a:tcPr anchor="ctr"/>
                    </a:tc>
                    <a:tc>
                      <a:txBody>
                        <a:bodyPr/>
                        <a:lstStyle/>
                        <a:p>
                          <a:pPr algn="ctr"/>
                          <a:r>
                            <a:rPr lang="en-GB" sz="1200" dirty="0" smtClean="0"/>
                            <a:t>11.9984</a:t>
                          </a:r>
                          <a:endParaRPr lang="en-GB" sz="1200" dirty="0"/>
                        </a:p>
                      </a:txBody>
                      <a:tcPr anchor="ctr"/>
                    </a:tc>
                    <a:extLst>
                      <a:ext uri="{0D108BD9-81ED-4DB2-BD59-A6C34878D82A}">
                        <a16:rowId xmlns:a16="http://schemas.microsoft.com/office/drawing/2014/main" val="3645649278"/>
                      </a:ext>
                    </a:extLst>
                  </a:tr>
                  <a:tr h="296378">
                    <a:tc>
                      <a:txBody>
                        <a:bodyPr/>
                        <a:lstStyle/>
                        <a:p>
                          <a:pPr algn="ctr"/>
                          <a:r>
                            <a:rPr lang="en-GB" sz="1200" dirty="0" smtClean="0"/>
                            <a:t>Unloaded </a:t>
                          </a: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𝑄</m:t>
                                  </m:r>
                                </m:e>
                                <m:sub>
                                  <m:r>
                                    <a:rPr lang="en-GB" sz="1200" b="0" i="0" baseline="0" smtClean="0">
                                      <a:latin typeface="Cambria Math" panose="02040503050406030204" pitchFamily="18" charset="0"/>
                                      <a:ea typeface="Cambria Math" panose="02040503050406030204" pitchFamily="18" charset="0"/>
                                    </a:rPr>
                                    <m:t>0</m:t>
                                  </m:r>
                                </m:sub>
                              </m:sSub>
                            </m:oMath>
                          </a14:m>
                          <a:endParaRPr lang="en-GB" sz="1200" i="0" dirty="0"/>
                        </a:p>
                      </a:txBody>
                      <a:tcPr anchor="ctr"/>
                    </a:tc>
                    <a:tc>
                      <a:txBody>
                        <a:bodyPr/>
                        <a:lstStyle/>
                        <a:p>
                          <a:pPr algn="ctr"/>
                          <a:r>
                            <a:rPr lang="en-GB" sz="1200" dirty="0">
                              <a:solidFill>
                                <a:srgbClr val="0070C0"/>
                              </a:solidFill>
                            </a:rPr>
                            <a:t>7245</a:t>
                          </a:r>
                        </a:p>
                      </a:txBody>
                      <a:tcPr anchor="ctr"/>
                    </a:tc>
                    <a:tc>
                      <a:txBody>
                        <a:bodyPr/>
                        <a:lstStyle/>
                        <a:p>
                          <a:pPr algn="ctr"/>
                          <a:r>
                            <a:rPr lang="en-GB" sz="1200" dirty="0" smtClean="0"/>
                            <a:t>2468</a:t>
                          </a:r>
                          <a:endParaRPr lang="en-GB" sz="1200" dirty="0"/>
                        </a:p>
                      </a:txBody>
                      <a:tcPr anchor="ctr"/>
                    </a:tc>
                    <a:extLst>
                      <a:ext uri="{0D108BD9-81ED-4DB2-BD59-A6C34878D82A}">
                        <a16:rowId xmlns:a16="http://schemas.microsoft.com/office/drawing/2014/main" val="2616606132"/>
                      </a:ext>
                    </a:extLst>
                  </a:tr>
                  <a:tr h="296378">
                    <a:tc>
                      <a:txBody>
                        <a:bodyPr/>
                        <a:lstStyle/>
                        <a:p>
                          <a:pPr algn="ctr"/>
                          <a14:m>
                            <m:oMath xmlns:m="http://schemas.openxmlformats.org/officeDocument/2006/math">
                              <m:sSup>
                                <m:sSupPr>
                                  <m:ctrlPr>
                                    <a:rPr lang="en-GB" sz="1200" i="1" smtClean="0">
                                      <a:latin typeface="Cambria Math" panose="02040503050406030204" pitchFamily="18" charset="0"/>
                                    </a:rPr>
                                  </m:ctrlPr>
                                </m:sSupPr>
                                <m:e>
                                  <m:r>
                                    <a:rPr lang="en-GB" sz="1200" i="1" smtClean="0">
                                      <a:latin typeface="Cambria Math" panose="02040503050406030204" pitchFamily="18" charset="0"/>
                                    </a:rPr>
                                    <m:t>𝑟</m:t>
                                  </m:r>
                                </m:e>
                                <m:sup>
                                  <m:r>
                                    <a:rPr lang="en-GB" sz="1200" b="0" i="1" smtClean="0">
                                      <a:latin typeface="Cambria Math" panose="02040503050406030204" pitchFamily="18" charset="0"/>
                                    </a:rPr>
                                    <m:t>′</m:t>
                                  </m:r>
                                </m:sup>
                              </m:sSup>
                              <m:r>
                                <a:rPr lang="en-GB" sz="1200" b="0" i="1" smtClean="0">
                                  <a:latin typeface="Cambria Math" panose="02040503050406030204" pitchFamily="18" charset="0"/>
                                </a:rPr>
                                <m:t>/</m:t>
                              </m:r>
                              <m:sSub>
                                <m:sSubPr>
                                  <m:ctrlPr>
                                    <a:rPr lang="en-GB" sz="1200" b="0" i="1" smtClean="0">
                                      <a:latin typeface="Cambria Math" panose="02040503050406030204" pitchFamily="18" charset="0"/>
                                    </a:rPr>
                                  </m:ctrlPr>
                                </m:sSubPr>
                                <m:e>
                                  <m:r>
                                    <a:rPr lang="en-GB" sz="1200" b="0" i="1" smtClean="0">
                                      <a:latin typeface="Cambria Math" panose="02040503050406030204" pitchFamily="18" charset="0"/>
                                    </a:rPr>
                                    <m:t>𝑄</m:t>
                                  </m:r>
                                </m:e>
                                <m:sub>
                                  <m:r>
                                    <a:rPr lang="en-GB" sz="1200" b="0" i="0" smtClean="0">
                                      <a:latin typeface="Cambria Math" panose="02040503050406030204" pitchFamily="18" charset="0"/>
                                    </a:rPr>
                                    <m:t>0</m:t>
                                  </m:r>
                                </m:sub>
                              </m:sSub>
                            </m:oMath>
                          </a14:m>
                          <a:r>
                            <a:rPr lang="en-GB" sz="1200" dirty="0" smtClean="0"/>
                            <a:t> </a:t>
                          </a:r>
                          <a:r>
                            <a:rPr lang="en-GB" sz="1200" dirty="0"/>
                            <a:t>[</a:t>
                          </a:r>
                          <a:r>
                            <a:rPr lang="el-GR" sz="1200" dirty="0"/>
                            <a:t>Ω</a:t>
                          </a:r>
                          <a:r>
                            <a:rPr lang="en-GB" sz="1200" dirty="0"/>
                            <a:t>/m]</a:t>
                          </a:r>
                        </a:p>
                      </a:txBody>
                      <a:tcPr anchor="ctr"/>
                    </a:tc>
                    <a:tc>
                      <a:txBody>
                        <a:bodyPr/>
                        <a:lstStyle/>
                        <a:p>
                          <a:pPr algn="ctr"/>
                          <a:r>
                            <a:rPr lang="en-GB" sz="1200" dirty="0">
                              <a:solidFill>
                                <a:srgbClr val="0070C0"/>
                              </a:solidFill>
                            </a:rPr>
                            <a:t>15924</a:t>
                          </a:r>
                        </a:p>
                      </a:txBody>
                      <a:tcPr anchor="ctr"/>
                    </a:tc>
                    <a:tc>
                      <a:txBody>
                        <a:bodyPr/>
                        <a:lstStyle/>
                        <a:p>
                          <a:pPr algn="ctr"/>
                          <a:r>
                            <a:rPr lang="en-GB" sz="1200" dirty="0" smtClean="0"/>
                            <a:t>9489</a:t>
                          </a:r>
                          <a:endParaRPr lang="en-GB" sz="1200" dirty="0"/>
                        </a:p>
                      </a:txBody>
                      <a:tcPr anchor="ctr"/>
                    </a:tc>
                    <a:extLst>
                      <a:ext uri="{0D108BD9-81ED-4DB2-BD59-A6C34878D82A}">
                        <a16:rowId xmlns:a16="http://schemas.microsoft.com/office/drawing/2014/main" val="169887902"/>
                      </a:ext>
                    </a:extLst>
                  </a:tr>
                  <a:tr h="296378">
                    <a:tc>
                      <a:txBody>
                        <a:bodyPr/>
                        <a:lstStyle/>
                        <a:p>
                          <a:pPr algn="ctr"/>
                          <a14:m>
                            <m:oMath xmlns:m="http://schemas.openxmlformats.org/officeDocument/2006/math">
                              <m:sSup>
                                <m:sSupPr>
                                  <m:ctrlPr>
                                    <a:rPr lang="en-GB" sz="1200" i="1" smtClean="0">
                                      <a:latin typeface="Cambria Math" panose="02040503050406030204" pitchFamily="18" charset="0"/>
                                    </a:rPr>
                                  </m:ctrlPr>
                                </m:sSupPr>
                                <m:e>
                                  <m:r>
                                    <a:rPr lang="en-GB" sz="1200" i="1" smtClean="0">
                                      <a:latin typeface="Cambria Math" panose="02040503050406030204" pitchFamily="18" charset="0"/>
                                    </a:rPr>
                                    <m:t>𝑟</m:t>
                                  </m:r>
                                </m:e>
                                <m:sup>
                                  <m:r>
                                    <a:rPr lang="en-GB" sz="1200" b="0" i="1" smtClean="0">
                                      <a:latin typeface="Cambria Math" panose="02040503050406030204" pitchFamily="18" charset="0"/>
                                    </a:rPr>
                                    <m:t>′</m:t>
                                  </m:r>
                                </m:sup>
                              </m:sSup>
                            </m:oMath>
                          </a14:m>
                          <a:r>
                            <a:rPr lang="en-GB" sz="1200" dirty="0"/>
                            <a:t> [M</a:t>
                          </a:r>
                          <a:r>
                            <a:rPr lang="el-GR" sz="1200" dirty="0"/>
                            <a:t>Ω</a:t>
                          </a:r>
                          <a:r>
                            <a:rPr lang="en-GB" sz="1200" dirty="0"/>
                            <a:t>/m]</a:t>
                          </a:r>
                        </a:p>
                      </a:txBody>
                      <a:tcPr anchor="ctr"/>
                    </a:tc>
                    <a:tc>
                      <a:txBody>
                        <a:bodyPr/>
                        <a:lstStyle/>
                        <a:p>
                          <a:pPr algn="ctr"/>
                          <a:r>
                            <a:rPr lang="en-GB" sz="1200" dirty="0">
                              <a:solidFill>
                                <a:srgbClr val="0070C0"/>
                              </a:solidFill>
                            </a:rPr>
                            <a:t>115</a:t>
                          </a:r>
                        </a:p>
                      </a:txBody>
                      <a:tcPr anchor="ctr"/>
                    </a:tc>
                    <a:tc>
                      <a:txBody>
                        <a:bodyPr/>
                        <a:lstStyle/>
                        <a:p>
                          <a:pPr algn="ctr"/>
                          <a:r>
                            <a:rPr lang="en-GB" sz="1200" dirty="0" smtClean="0"/>
                            <a:t>23</a:t>
                          </a:r>
                          <a:endParaRPr lang="en-GB" sz="1200" dirty="0"/>
                        </a:p>
                      </a:txBody>
                      <a:tcPr anchor="ctr"/>
                    </a:tc>
                    <a:extLst>
                      <a:ext uri="{0D108BD9-81ED-4DB2-BD59-A6C34878D82A}">
                        <a16:rowId xmlns:a16="http://schemas.microsoft.com/office/drawing/2014/main" val="4202951459"/>
                      </a:ext>
                    </a:extLst>
                  </a:tr>
                  <a:tr h="296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𝑣</m:t>
                                  </m:r>
                                </m:e>
                                <m:sub>
                                  <m:r>
                                    <m:rPr>
                                      <m:sty m:val="p"/>
                                    </m:rPr>
                                    <a:rPr lang="en-GB" sz="1200" b="0" i="0" baseline="0" smtClean="0">
                                      <a:latin typeface="Cambria Math" panose="02040503050406030204" pitchFamily="18" charset="0"/>
                                    </a:rPr>
                                    <m:t>g</m:t>
                                  </m:r>
                                </m:sub>
                              </m:sSub>
                            </m:oMath>
                          </a14:m>
                          <a:r>
                            <a:rPr lang="en-US" sz="1200" b="0" dirty="0">
                              <a:solidFill>
                                <a:schemeClr val="tx1"/>
                              </a:solidFill>
                            </a:rPr>
                            <a:t>/</a:t>
                          </a:r>
                          <a:r>
                            <a:rPr lang="en-US" sz="1200" b="0" i="1" dirty="0">
                              <a:solidFill>
                                <a:schemeClr val="tx1"/>
                              </a:solidFill>
                            </a:rPr>
                            <a:t>c</a:t>
                          </a:r>
                          <a:endParaRPr lang="en-US" sz="1200" b="0" dirty="0">
                            <a:solidFill>
                              <a:schemeClr val="tx1"/>
                            </a:solidFill>
                          </a:endParaRPr>
                        </a:p>
                      </a:txBody>
                      <a:tcPr anchor="ctr"/>
                    </a:tc>
                    <a:tc>
                      <a:txBody>
                        <a:bodyPr/>
                        <a:lstStyle/>
                        <a:p>
                          <a:pPr algn="ctr"/>
                          <a:r>
                            <a:rPr lang="en-GB" sz="1200" dirty="0">
                              <a:solidFill>
                                <a:srgbClr val="0070C0"/>
                              </a:solidFill>
                            </a:rPr>
                            <a:t>0.018</a:t>
                          </a:r>
                        </a:p>
                      </a:txBody>
                      <a:tcPr anchor="ctr"/>
                    </a:tc>
                    <a:tc>
                      <a:txBody>
                        <a:bodyPr/>
                        <a:lstStyle/>
                        <a:p>
                          <a:pPr algn="ctr"/>
                          <a:r>
                            <a:rPr lang="en-GB" sz="1200" kern="1200" dirty="0" smtClean="0">
                              <a:solidFill>
                                <a:schemeClr val="dk1"/>
                              </a:solidFill>
                              <a:latin typeface="+mn-lt"/>
                              <a:ea typeface="+mn-ea"/>
                              <a:cs typeface="+mn-cs"/>
                            </a:rPr>
                            <a:t>0.068</a:t>
                          </a:r>
                          <a:endParaRPr lang="en-GB" sz="1200" kern="1200" dirty="0">
                            <a:solidFill>
                              <a:schemeClr val="dk1"/>
                            </a:solidFill>
                            <a:latin typeface="+mn-lt"/>
                            <a:ea typeface="+mn-ea"/>
                            <a:cs typeface="+mn-cs"/>
                          </a:endParaRPr>
                        </a:p>
                      </a:txBody>
                      <a:tcPr anchor="ctr"/>
                    </a:tc>
                    <a:extLst>
                      <a:ext uri="{0D108BD9-81ED-4DB2-BD59-A6C34878D82A}">
                        <a16:rowId xmlns:a16="http://schemas.microsoft.com/office/drawing/2014/main" val="1123793381"/>
                      </a:ext>
                    </a:extLst>
                  </a:tr>
                  <a:tr h="296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𝐸</m:t>
                                  </m:r>
                                </m:e>
                                <m:sub>
                                  <m:r>
                                    <m:rPr>
                                      <m:sty m:val="p"/>
                                    </m:rPr>
                                    <a:rPr lang="en-GB" sz="1200" b="0" i="0" baseline="0" smtClean="0">
                                      <a:latin typeface="Cambria Math" panose="02040503050406030204" pitchFamily="18" charset="0"/>
                                      <a:ea typeface="Cambria Math" panose="02040503050406030204" pitchFamily="18" charset="0"/>
                                    </a:rPr>
                                    <m:t>s</m:t>
                                  </m:r>
                                </m:sub>
                              </m:sSub>
                            </m:oMath>
                          </a14:m>
                          <a:r>
                            <a:rPr lang="en-US" sz="1200" b="0" dirty="0" smtClean="0">
                              <a:solidFill>
                                <a:schemeClr val="tx1"/>
                              </a:solidFill>
                            </a:rPr>
                            <a:t>/</a:t>
                          </a: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𝐸</m:t>
                                  </m:r>
                                </m:e>
                                <m:sub>
                                  <m:r>
                                    <m:rPr>
                                      <m:sty m:val="p"/>
                                    </m:rPr>
                                    <a:rPr lang="en-GB" sz="1200" b="0" i="0" baseline="0" smtClean="0">
                                      <a:latin typeface="Cambria Math" panose="02040503050406030204" pitchFamily="18" charset="0"/>
                                    </a:rPr>
                                    <m:t>a</m:t>
                                  </m:r>
                                </m:sub>
                              </m:sSub>
                            </m:oMath>
                          </a14:m>
                          <a:endParaRPr lang="en-US" sz="1200" b="0" dirty="0">
                            <a:solidFill>
                              <a:schemeClr val="tx1"/>
                            </a:solidFill>
                          </a:endParaRPr>
                        </a:p>
                      </a:txBody>
                      <a:tcPr anchor="ctr"/>
                    </a:tc>
                    <a:tc>
                      <a:txBody>
                        <a:bodyPr/>
                        <a:lstStyle/>
                        <a:p>
                          <a:pPr algn="ctr"/>
                          <a:r>
                            <a:rPr lang="en-GB" sz="1200" dirty="0">
                              <a:solidFill>
                                <a:srgbClr val="0070C0"/>
                              </a:solidFill>
                            </a:rPr>
                            <a:t>2.4819</a:t>
                          </a:r>
                        </a:p>
                      </a:txBody>
                      <a:tcPr anchor="ctr"/>
                    </a:tc>
                    <a:tc>
                      <a:txBody>
                        <a:bodyPr/>
                        <a:lstStyle/>
                        <a:p>
                          <a:pPr algn="ctr"/>
                          <a:r>
                            <a:rPr lang="en-GB" sz="1200" dirty="0" smtClean="0"/>
                            <a:t>1.069</a:t>
                          </a:r>
                          <a:endParaRPr lang="en-GB" sz="1200" dirty="0"/>
                        </a:p>
                      </a:txBody>
                      <a:tcPr anchor="ctr"/>
                    </a:tc>
                    <a:extLst>
                      <a:ext uri="{0D108BD9-81ED-4DB2-BD59-A6C34878D82A}">
                        <a16:rowId xmlns:a16="http://schemas.microsoft.com/office/drawing/2014/main" val="3664732816"/>
                      </a:ext>
                    </a:extLst>
                  </a:tr>
                  <a:tr h="296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𝐸</m:t>
                                  </m:r>
                                </m:e>
                                <m:sub>
                                  <m:r>
                                    <m:rPr>
                                      <m:sty m:val="p"/>
                                    </m:rPr>
                                    <a:rPr lang="en-GB" sz="1200" b="0" i="0" baseline="0" smtClean="0">
                                      <a:latin typeface="Cambria Math" panose="02040503050406030204" pitchFamily="18" charset="0"/>
                                      <a:ea typeface="Cambria Math" panose="02040503050406030204" pitchFamily="18" charset="0"/>
                                    </a:rPr>
                                    <m:t>s</m:t>
                                  </m:r>
                                </m:sub>
                              </m:sSub>
                            </m:oMath>
                          </a14:m>
                          <a:r>
                            <a:rPr lang="en-US" sz="1200" b="0" dirty="0" smtClean="0">
                              <a:solidFill>
                                <a:schemeClr val="tx1"/>
                              </a:solidFill>
                            </a:rPr>
                            <a:t>/</a:t>
                          </a:r>
                          <a14:m>
                            <m:oMath xmlns:m="http://schemas.openxmlformats.org/officeDocument/2006/math">
                              <m:sSub>
                                <m:sSubPr>
                                  <m:ctrlPr>
                                    <a:rPr lang="en-GB" sz="1200" i="1" baseline="0" smtClean="0">
                                      <a:latin typeface="Cambria Math" panose="02040503050406030204" pitchFamily="18" charset="0"/>
                                    </a:rPr>
                                  </m:ctrlPr>
                                </m:sSubPr>
                                <m:e>
                                  <m:r>
                                    <a:rPr lang="en-GB" sz="1200" b="0" i="1" baseline="0" smtClean="0">
                                      <a:latin typeface="Cambria Math" panose="02040503050406030204" pitchFamily="18" charset="0"/>
                                    </a:rPr>
                                    <m:t>𝐸</m:t>
                                  </m:r>
                                </m:e>
                                <m:sub>
                                  <m:r>
                                    <m:rPr>
                                      <m:sty m:val="p"/>
                                    </m:rPr>
                                    <a:rPr lang="en-GB" sz="1200" b="0" i="0" baseline="0" smtClean="0">
                                      <a:latin typeface="Cambria Math" panose="02040503050406030204" pitchFamily="18" charset="0"/>
                                    </a:rPr>
                                    <m:t>a</m:t>
                                  </m:r>
                                </m:sub>
                              </m:sSub>
                            </m:oMath>
                          </a14:m>
                          <a:r>
                            <a:rPr lang="en-US" sz="1200" b="0" dirty="0">
                              <a:solidFill>
                                <a:schemeClr val="tx1"/>
                              </a:solidFill>
                            </a:rPr>
                            <a:t> [dielectric]</a:t>
                          </a:r>
                        </a:p>
                      </a:txBody>
                      <a:tcPr anchor="ctr"/>
                    </a:tc>
                    <a:tc>
                      <a:txBody>
                        <a:bodyPr/>
                        <a:lstStyle/>
                        <a:p>
                          <a:pPr algn="ctr"/>
                          <a:endParaRPr lang="en-GB" sz="1200" dirty="0">
                            <a:solidFill>
                              <a:srgbClr val="0070C0"/>
                            </a:solidFill>
                          </a:endParaRPr>
                        </a:p>
                      </a:txBody>
                      <a:tcPr anchor="ctr"/>
                    </a:tc>
                    <a:tc>
                      <a:txBody>
                        <a:bodyPr/>
                        <a:lstStyle/>
                        <a:p>
                          <a:pPr algn="ctr"/>
                          <a:r>
                            <a:rPr lang="en-GB" sz="1200" dirty="0" smtClean="0"/>
                            <a:t>1.0</a:t>
                          </a:r>
                          <a:endParaRPr lang="en-GB" sz="1200" dirty="0"/>
                        </a:p>
                      </a:txBody>
                      <a:tcPr anchor="ctr"/>
                    </a:tc>
                    <a:extLst>
                      <a:ext uri="{0D108BD9-81ED-4DB2-BD59-A6C34878D82A}">
                        <a16:rowId xmlns:a16="http://schemas.microsoft.com/office/drawing/2014/main" val="3070848417"/>
                      </a:ext>
                    </a:extLst>
                  </a:tr>
                  <a:tr h="630760">
                    <a:tc>
                      <a:txBody>
                        <a:bodyPr/>
                        <a:lstStyle/>
                        <a:p>
                          <a:pPr algn="ctr"/>
                          <a:r>
                            <a:rPr lang="en-GB" sz="1200" kern="1200" dirty="0">
                              <a:solidFill>
                                <a:srgbClr val="FF0000"/>
                              </a:solidFill>
                              <a:effectLst/>
                              <a:latin typeface="+mn-lt"/>
                              <a:ea typeface="+mn-ea"/>
                              <a:cs typeface="+mn-cs"/>
                            </a:rPr>
                            <a:t>Power required to generate 100 MV/m [MW]</a:t>
                          </a:r>
                          <a:endParaRPr lang="en-GB" sz="1200" dirty="0">
                            <a:solidFill>
                              <a:srgbClr val="FF0000"/>
                            </a:solidFill>
                          </a:endParaRPr>
                        </a:p>
                      </a:txBody>
                      <a:tcPr anchor="ctr"/>
                    </a:tc>
                    <a:tc>
                      <a:txBody>
                        <a:bodyPr/>
                        <a:lstStyle/>
                        <a:p>
                          <a:pPr algn="ctr"/>
                          <a:r>
                            <a:rPr lang="en-GB" sz="1200" dirty="0">
                              <a:solidFill>
                                <a:srgbClr val="FF0000"/>
                              </a:solidFill>
                            </a:rPr>
                            <a:t>45.0</a:t>
                          </a:r>
                        </a:p>
                      </a:txBody>
                      <a:tcPr anchor="ctr"/>
                    </a:tc>
                    <a:tc>
                      <a:txBody>
                        <a:bodyPr/>
                        <a:lstStyle/>
                        <a:p>
                          <a:pPr algn="ctr"/>
                          <a:r>
                            <a:rPr lang="en-GB" sz="1200" dirty="0" smtClean="0">
                              <a:solidFill>
                                <a:srgbClr val="FF0000"/>
                              </a:solidFill>
                            </a:rPr>
                            <a:t>287</a:t>
                          </a:r>
                          <a:endParaRPr lang="en-GB" sz="1200" dirty="0">
                            <a:solidFill>
                              <a:srgbClr val="FF0000"/>
                            </a:solidFill>
                          </a:endParaRPr>
                        </a:p>
                      </a:txBody>
                      <a:tcPr anchor="ctr"/>
                    </a:tc>
                    <a:extLst>
                      <a:ext uri="{0D108BD9-81ED-4DB2-BD59-A6C34878D82A}">
                        <a16:rowId xmlns:a16="http://schemas.microsoft.com/office/drawing/2014/main" val="2412575292"/>
                      </a:ext>
                    </a:extLst>
                  </a:tr>
                </a:tbl>
              </a:graphicData>
            </a:graphic>
          </p:graphicFrame>
        </mc:Choice>
        <mc:Fallback>
          <p:graphicFrame>
            <p:nvGraphicFramePr>
              <p:cNvPr id="7" name="Content Placeholder 3"/>
              <p:cNvGraphicFramePr>
                <a:graphicFrameLocks noGrp="1"/>
              </p:cNvGraphicFramePr>
              <p:nvPr>
                <p:ph idx="1"/>
                <p:extLst>
                  <p:ext uri="{D42A27DB-BD31-4B8C-83A1-F6EECF244321}">
                    <p14:modId xmlns:p14="http://schemas.microsoft.com/office/powerpoint/2010/main" val="4253133658"/>
                  </p:ext>
                </p:extLst>
              </p:nvPr>
            </p:nvGraphicFramePr>
            <p:xfrm>
              <a:off x="4732279" y="1371600"/>
              <a:ext cx="4377581" cy="5123754"/>
            </p:xfrm>
            <a:graphic>
              <a:graphicData uri="http://schemas.openxmlformats.org/drawingml/2006/table">
                <a:tbl>
                  <a:tblPr firstRow="1" bandRow="1">
                    <a:tableStyleId>{5C22544A-7EE6-4342-B048-85BDC9FD1C3A}</a:tableStyleId>
                  </a:tblPr>
                  <a:tblGrid>
                    <a:gridCol w="2145873">
                      <a:extLst>
                        <a:ext uri="{9D8B030D-6E8A-4147-A177-3AD203B41FA5}">
                          <a16:colId xmlns:a16="http://schemas.microsoft.com/office/drawing/2014/main" val="3871829296"/>
                        </a:ext>
                      </a:extLst>
                    </a:gridCol>
                    <a:gridCol w="1115854">
                      <a:extLst>
                        <a:ext uri="{9D8B030D-6E8A-4147-A177-3AD203B41FA5}">
                          <a16:colId xmlns:a16="http://schemas.microsoft.com/office/drawing/2014/main" val="1781957688"/>
                        </a:ext>
                      </a:extLst>
                    </a:gridCol>
                    <a:gridCol w="1115854">
                      <a:extLst>
                        <a:ext uri="{9D8B030D-6E8A-4147-A177-3AD203B41FA5}">
                          <a16:colId xmlns:a16="http://schemas.microsoft.com/office/drawing/2014/main" val="944853938"/>
                        </a:ext>
                      </a:extLst>
                    </a:gridCol>
                  </a:tblGrid>
                  <a:tr h="640080">
                    <a:tc>
                      <a:txBody>
                        <a:bodyPr/>
                        <a:lstStyle/>
                        <a:p>
                          <a:pPr algn="ctr"/>
                          <a:endParaRPr lang="en-GB" sz="1200" dirty="0"/>
                        </a:p>
                      </a:txBody>
                      <a:tcPr anchor="ctr"/>
                    </a:tc>
                    <a:tc>
                      <a:txBody>
                        <a:bodyPr/>
                        <a:lstStyle/>
                        <a:p>
                          <a:pPr algn="ctr"/>
                          <a:r>
                            <a:rPr lang="en-GB" sz="1200" dirty="0"/>
                            <a:t>CLIC-G iris</a:t>
                          </a:r>
                          <a:r>
                            <a:rPr lang="en-GB" sz="1200" baseline="0" dirty="0"/>
                            <a:t> </a:t>
                          </a:r>
                          <a:r>
                            <a:rPr lang="en-GB" sz="1200" baseline="0" dirty="0" smtClean="0"/>
                            <a:t>structure (</a:t>
                          </a:r>
                          <a:r>
                            <a:rPr lang="en-GB" sz="1200" baseline="0" dirty="0" err="1" smtClean="0"/>
                            <a:t>undamped</a:t>
                          </a:r>
                          <a:r>
                            <a:rPr lang="en-GB" sz="1200" baseline="0" dirty="0" smtClean="0"/>
                            <a:t>)</a:t>
                          </a:r>
                          <a:endParaRPr lang="en-GB" sz="1200" dirty="0"/>
                        </a:p>
                      </a:txBody>
                      <a:tcPr anchor="ctr"/>
                    </a:tc>
                    <a:tc>
                      <a:txBody>
                        <a:bodyPr/>
                        <a:lstStyle/>
                        <a:p>
                          <a:pPr algn="ctr"/>
                          <a:r>
                            <a:rPr lang="en-GB" sz="1200" dirty="0" smtClean="0"/>
                            <a:t>MCT-16</a:t>
                          </a:r>
                          <a:endParaRPr lang="en-GB" sz="1200" dirty="0"/>
                        </a:p>
                      </a:txBody>
                      <a:tcPr anchor="ctr"/>
                    </a:tc>
                    <a:extLst>
                      <a:ext uri="{0D108BD9-81ED-4DB2-BD59-A6C34878D82A}">
                        <a16:rowId xmlns:a16="http://schemas.microsoft.com/office/drawing/2014/main" val="3016250655"/>
                      </a:ext>
                    </a:extLst>
                  </a:tr>
                  <a:tr h="296378">
                    <a:tc>
                      <a:txBody>
                        <a:bodyPr/>
                        <a:lstStyle/>
                        <a:p>
                          <a:endParaRPr lang="en-US"/>
                        </a:p>
                      </a:txBody>
                      <a:tcPr anchor="ctr">
                        <a:blipFill>
                          <a:blip r:embed="rId3"/>
                          <a:stretch>
                            <a:fillRect l="-284" t="-218367" r="-105398" b="-1406122"/>
                          </a:stretch>
                        </a:blipFill>
                      </a:tcPr>
                    </a:tc>
                    <a:tc>
                      <a:txBody>
                        <a:bodyPr/>
                        <a:lstStyle/>
                        <a:p>
                          <a:pPr algn="ctr"/>
                          <a:endParaRPr lang="en-GB" sz="1200" dirty="0"/>
                        </a:p>
                      </a:txBody>
                      <a:tcPr anchor="ctr"/>
                    </a:tc>
                    <a:tc>
                      <a:txBody>
                        <a:bodyPr/>
                        <a:lstStyle/>
                        <a:p>
                          <a:pPr algn="ctr"/>
                          <a:r>
                            <a:rPr lang="en-GB" sz="1200" dirty="0" smtClean="0"/>
                            <a:t>16</a:t>
                          </a:r>
                          <a:endParaRPr lang="en-GB" sz="1200" dirty="0"/>
                        </a:p>
                      </a:txBody>
                      <a:tcPr anchor="ctr"/>
                    </a:tc>
                    <a:extLst>
                      <a:ext uri="{0D108BD9-81ED-4DB2-BD59-A6C34878D82A}">
                        <a16:rowId xmlns:a16="http://schemas.microsoft.com/office/drawing/2014/main" val="163077354"/>
                      </a:ext>
                    </a:extLst>
                  </a:tr>
                  <a:tr h="296378">
                    <a:tc>
                      <a:txBody>
                        <a:bodyPr/>
                        <a:lstStyle/>
                        <a:p>
                          <a:endParaRPr lang="en-US"/>
                        </a:p>
                      </a:txBody>
                      <a:tcPr anchor="ctr">
                        <a:blipFill>
                          <a:blip r:embed="rId3"/>
                          <a:stretch>
                            <a:fillRect l="-284" t="-325000" r="-105398" b="-1335417"/>
                          </a:stretch>
                        </a:blipFill>
                      </a:tcPr>
                    </a:tc>
                    <a:tc>
                      <a:txBody>
                        <a:bodyPr/>
                        <a:lstStyle/>
                        <a:p>
                          <a:pPr algn="ctr"/>
                          <a:endParaRPr lang="en-GB" sz="1200" dirty="0"/>
                        </a:p>
                      </a:txBody>
                      <a:tcPr anchor="ctr"/>
                    </a:tc>
                    <a:tc>
                      <a:txBody>
                        <a:bodyPr/>
                        <a:lstStyle/>
                        <a:p>
                          <a:pPr algn="ctr"/>
                          <a:r>
                            <a:rPr lang="en-GB" sz="1200" dirty="0"/>
                            <a:t>0.0001</a:t>
                          </a:r>
                        </a:p>
                      </a:txBody>
                      <a:tcPr anchor="ctr"/>
                    </a:tc>
                    <a:extLst>
                      <a:ext uri="{0D108BD9-81ED-4DB2-BD59-A6C34878D82A}">
                        <a16:rowId xmlns:a16="http://schemas.microsoft.com/office/drawing/2014/main" val="3547320669"/>
                      </a:ext>
                    </a:extLst>
                  </a:tr>
                  <a:tr h="296378">
                    <a:tc>
                      <a:txBody>
                        <a:bodyPr/>
                        <a:lstStyle/>
                        <a:p>
                          <a:pPr algn="ctr"/>
                          <a:r>
                            <a:rPr lang="en-GB" sz="1200" dirty="0"/>
                            <a:t>Structure</a:t>
                          </a:r>
                          <a:r>
                            <a:rPr lang="en-GB" sz="1200" baseline="0" dirty="0"/>
                            <a:t> length [mm]</a:t>
                          </a:r>
                          <a:endParaRPr lang="en-GB" sz="1200" dirty="0"/>
                        </a:p>
                      </a:txBody>
                      <a:tcPr anchor="ctr"/>
                    </a:tc>
                    <a:tc>
                      <a:txBody>
                        <a:bodyPr/>
                        <a:lstStyle/>
                        <a:p>
                          <a:pPr algn="ctr"/>
                          <a:r>
                            <a:rPr lang="en-GB" sz="1200" dirty="0"/>
                            <a:t>8.33</a:t>
                          </a:r>
                        </a:p>
                      </a:txBody>
                      <a:tcPr anchor="ctr"/>
                    </a:tc>
                    <a:tc>
                      <a:txBody>
                        <a:bodyPr/>
                        <a:lstStyle/>
                        <a:p>
                          <a:pPr algn="ctr"/>
                          <a:r>
                            <a:rPr lang="en-GB" sz="1200" dirty="0" smtClean="0"/>
                            <a:t>8.33</a:t>
                          </a:r>
                          <a:endParaRPr lang="en-GB" sz="1200" dirty="0"/>
                        </a:p>
                      </a:txBody>
                      <a:tcPr anchor="ctr"/>
                    </a:tc>
                    <a:extLst>
                      <a:ext uri="{0D108BD9-81ED-4DB2-BD59-A6C34878D82A}">
                        <a16:rowId xmlns:a16="http://schemas.microsoft.com/office/drawing/2014/main" val="1151298055"/>
                      </a:ext>
                    </a:extLst>
                  </a:tr>
                  <a:tr h="296378">
                    <a:tc>
                      <a:txBody>
                        <a:bodyPr/>
                        <a:lstStyle/>
                        <a:p>
                          <a:pPr algn="ctr"/>
                          <a:r>
                            <a:rPr lang="en-GB" sz="1200" dirty="0"/>
                            <a:t>Phase advance</a:t>
                          </a:r>
                        </a:p>
                      </a:txBody>
                      <a:tcPr anchor="ctr"/>
                    </a:tc>
                    <a:tc>
                      <a:txBody>
                        <a:bodyPr/>
                        <a:lstStyle/>
                        <a:p>
                          <a:pPr algn="ctr"/>
                          <a:r>
                            <a:rPr lang="en-GB" sz="1200" dirty="0"/>
                            <a:t>120°</a:t>
                          </a:r>
                        </a:p>
                      </a:txBody>
                      <a:tcPr anchor="ctr"/>
                    </a:tc>
                    <a:tc>
                      <a:txBody>
                        <a:bodyPr/>
                        <a:lstStyle/>
                        <a:p>
                          <a:pPr algn="ctr"/>
                          <a:r>
                            <a:rPr lang="en-GB" sz="1200" dirty="0"/>
                            <a:t>120°</a:t>
                          </a:r>
                        </a:p>
                      </a:txBody>
                      <a:tcPr anchor="ctr"/>
                    </a:tc>
                    <a:extLst>
                      <a:ext uri="{0D108BD9-81ED-4DB2-BD59-A6C34878D82A}">
                        <a16:rowId xmlns:a16="http://schemas.microsoft.com/office/drawing/2014/main" val="3766200267"/>
                      </a:ext>
                    </a:extLst>
                  </a:tr>
                  <a:tr h="296378">
                    <a:tc>
                      <a:txBody>
                        <a:bodyPr/>
                        <a:lstStyle/>
                        <a:p>
                          <a:endParaRPr lang="en-US"/>
                        </a:p>
                      </a:txBody>
                      <a:tcPr anchor="ctr">
                        <a:blipFill>
                          <a:blip r:embed="rId3"/>
                          <a:stretch>
                            <a:fillRect l="-284" t="-629167" r="-105398" b="-1031250"/>
                          </a:stretch>
                        </a:blipFill>
                      </a:tcPr>
                    </a:tc>
                    <a:tc>
                      <a:txBody>
                        <a:bodyPr/>
                        <a:lstStyle/>
                        <a:p>
                          <a:pPr algn="ctr"/>
                          <a:r>
                            <a:rPr lang="en-GB" sz="1200" dirty="0"/>
                            <a:t>3.15</a:t>
                          </a:r>
                        </a:p>
                      </a:txBody>
                      <a:tcPr anchor="ctr"/>
                    </a:tc>
                    <a:tc>
                      <a:txBody>
                        <a:bodyPr/>
                        <a:lstStyle/>
                        <a:p>
                          <a:pPr algn="ctr"/>
                          <a:r>
                            <a:rPr lang="en-GB" sz="1200" dirty="0" smtClean="0"/>
                            <a:t>3.0</a:t>
                          </a:r>
                          <a:endParaRPr lang="en-GB" sz="1200" dirty="0"/>
                        </a:p>
                      </a:txBody>
                      <a:tcPr anchor="ctr"/>
                    </a:tc>
                    <a:extLst>
                      <a:ext uri="{0D108BD9-81ED-4DB2-BD59-A6C34878D82A}">
                        <a16:rowId xmlns:a16="http://schemas.microsoft.com/office/drawing/2014/main" val="4203081610"/>
                      </a:ext>
                    </a:extLst>
                  </a:tr>
                  <a:tr h="296378">
                    <a:tc>
                      <a:txBody>
                        <a:bodyPr/>
                        <a:lstStyle/>
                        <a:p>
                          <a:endParaRPr lang="en-US"/>
                        </a:p>
                      </a:txBody>
                      <a:tcPr anchor="ctr">
                        <a:blipFill>
                          <a:blip r:embed="rId3"/>
                          <a:stretch>
                            <a:fillRect l="-284" t="-714286" r="-105398" b="-910204"/>
                          </a:stretch>
                        </a:blipFill>
                      </a:tcPr>
                    </a:tc>
                    <a:tc>
                      <a:txBody>
                        <a:bodyPr/>
                        <a:lstStyle/>
                        <a:p>
                          <a:pPr algn="ctr"/>
                          <a:endParaRPr lang="en-GB" sz="1200" dirty="0"/>
                        </a:p>
                      </a:txBody>
                      <a:tcPr anchor="ctr"/>
                    </a:tc>
                    <a:tc>
                      <a:txBody>
                        <a:bodyPr/>
                        <a:lstStyle/>
                        <a:p>
                          <a:pPr algn="ctr"/>
                          <a:r>
                            <a:rPr lang="en-GB" sz="1200" dirty="0" smtClean="0"/>
                            <a:t>4.675</a:t>
                          </a:r>
                          <a:endParaRPr lang="en-GB" sz="1200" dirty="0"/>
                        </a:p>
                      </a:txBody>
                      <a:tcPr anchor="ctr"/>
                    </a:tc>
                    <a:extLst>
                      <a:ext uri="{0D108BD9-81ED-4DB2-BD59-A6C34878D82A}">
                        <a16:rowId xmlns:a16="http://schemas.microsoft.com/office/drawing/2014/main" val="754111603"/>
                      </a:ext>
                    </a:extLst>
                  </a:tr>
                  <a:tr h="296378">
                    <a:tc>
                      <a:txBody>
                        <a:bodyPr/>
                        <a:lstStyle/>
                        <a:p>
                          <a:pPr algn="ctr"/>
                          <a:r>
                            <a:rPr lang="en-GB" sz="1200" dirty="0"/>
                            <a:t>Frequency [GHz]</a:t>
                          </a:r>
                        </a:p>
                      </a:txBody>
                      <a:tcPr anchor="ctr"/>
                    </a:tc>
                    <a:tc>
                      <a:txBody>
                        <a:bodyPr/>
                        <a:lstStyle/>
                        <a:p>
                          <a:pPr algn="ctr"/>
                          <a:r>
                            <a:rPr lang="en-GB" sz="1200" dirty="0">
                              <a:solidFill>
                                <a:srgbClr val="0070C0"/>
                              </a:solidFill>
                            </a:rPr>
                            <a:t>11.9943</a:t>
                          </a:r>
                        </a:p>
                      </a:txBody>
                      <a:tcPr anchor="ctr"/>
                    </a:tc>
                    <a:tc>
                      <a:txBody>
                        <a:bodyPr/>
                        <a:lstStyle/>
                        <a:p>
                          <a:pPr algn="ctr"/>
                          <a:r>
                            <a:rPr lang="en-GB" sz="1200" dirty="0" smtClean="0"/>
                            <a:t>11.9984</a:t>
                          </a:r>
                          <a:endParaRPr lang="en-GB" sz="1200" dirty="0"/>
                        </a:p>
                      </a:txBody>
                      <a:tcPr anchor="ctr"/>
                    </a:tc>
                    <a:extLst>
                      <a:ext uri="{0D108BD9-81ED-4DB2-BD59-A6C34878D82A}">
                        <a16:rowId xmlns:a16="http://schemas.microsoft.com/office/drawing/2014/main" val="3645649278"/>
                      </a:ext>
                    </a:extLst>
                  </a:tr>
                  <a:tr h="296378">
                    <a:tc>
                      <a:txBody>
                        <a:bodyPr/>
                        <a:lstStyle/>
                        <a:p>
                          <a:endParaRPr lang="en-US"/>
                        </a:p>
                      </a:txBody>
                      <a:tcPr anchor="ctr">
                        <a:blipFill>
                          <a:blip r:embed="rId3"/>
                          <a:stretch>
                            <a:fillRect l="-284" t="-933333" r="-105398" b="-727083"/>
                          </a:stretch>
                        </a:blipFill>
                      </a:tcPr>
                    </a:tc>
                    <a:tc>
                      <a:txBody>
                        <a:bodyPr/>
                        <a:lstStyle/>
                        <a:p>
                          <a:pPr algn="ctr"/>
                          <a:r>
                            <a:rPr lang="en-GB" sz="1200" dirty="0">
                              <a:solidFill>
                                <a:srgbClr val="0070C0"/>
                              </a:solidFill>
                            </a:rPr>
                            <a:t>7245</a:t>
                          </a:r>
                        </a:p>
                      </a:txBody>
                      <a:tcPr anchor="ctr"/>
                    </a:tc>
                    <a:tc>
                      <a:txBody>
                        <a:bodyPr/>
                        <a:lstStyle/>
                        <a:p>
                          <a:pPr algn="ctr"/>
                          <a:r>
                            <a:rPr lang="en-GB" sz="1200" dirty="0" smtClean="0"/>
                            <a:t>2468</a:t>
                          </a:r>
                          <a:endParaRPr lang="en-GB" sz="1200" dirty="0"/>
                        </a:p>
                      </a:txBody>
                      <a:tcPr anchor="ctr"/>
                    </a:tc>
                    <a:extLst>
                      <a:ext uri="{0D108BD9-81ED-4DB2-BD59-A6C34878D82A}">
                        <a16:rowId xmlns:a16="http://schemas.microsoft.com/office/drawing/2014/main" val="2616606132"/>
                      </a:ext>
                    </a:extLst>
                  </a:tr>
                  <a:tr h="296378">
                    <a:tc>
                      <a:txBody>
                        <a:bodyPr/>
                        <a:lstStyle/>
                        <a:p>
                          <a:endParaRPr lang="en-US"/>
                        </a:p>
                      </a:txBody>
                      <a:tcPr anchor="ctr">
                        <a:blipFill>
                          <a:blip r:embed="rId3"/>
                          <a:stretch>
                            <a:fillRect l="-284" t="-1012245" r="-105398" b="-612245"/>
                          </a:stretch>
                        </a:blipFill>
                      </a:tcPr>
                    </a:tc>
                    <a:tc>
                      <a:txBody>
                        <a:bodyPr/>
                        <a:lstStyle/>
                        <a:p>
                          <a:pPr algn="ctr"/>
                          <a:r>
                            <a:rPr lang="en-GB" sz="1200" dirty="0">
                              <a:solidFill>
                                <a:srgbClr val="0070C0"/>
                              </a:solidFill>
                            </a:rPr>
                            <a:t>15924</a:t>
                          </a:r>
                        </a:p>
                      </a:txBody>
                      <a:tcPr anchor="ctr"/>
                    </a:tc>
                    <a:tc>
                      <a:txBody>
                        <a:bodyPr/>
                        <a:lstStyle/>
                        <a:p>
                          <a:pPr algn="ctr"/>
                          <a:r>
                            <a:rPr lang="en-GB" sz="1200" dirty="0" smtClean="0"/>
                            <a:t>9489</a:t>
                          </a:r>
                          <a:endParaRPr lang="en-GB" sz="1200" dirty="0"/>
                        </a:p>
                      </a:txBody>
                      <a:tcPr anchor="ctr"/>
                    </a:tc>
                    <a:extLst>
                      <a:ext uri="{0D108BD9-81ED-4DB2-BD59-A6C34878D82A}">
                        <a16:rowId xmlns:a16="http://schemas.microsoft.com/office/drawing/2014/main" val="169887902"/>
                      </a:ext>
                    </a:extLst>
                  </a:tr>
                  <a:tr h="296378">
                    <a:tc>
                      <a:txBody>
                        <a:bodyPr/>
                        <a:lstStyle/>
                        <a:p>
                          <a:endParaRPr lang="en-US"/>
                        </a:p>
                      </a:txBody>
                      <a:tcPr anchor="ctr">
                        <a:blipFill>
                          <a:blip r:embed="rId3"/>
                          <a:stretch>
                            <a:fillRect l="-284" t="-1112245" r="-105398" b="-512245"/>
                          </a:stretch>
                        </a:blipFill>
                      </a:tcPr>
                    </a:tc>
                    <a:tc>
                      <a:txBody>
                        <a:bodyPr/>
                        <a:lstStyle/>
                        <a:p>
                          <a:pPr algn="ctr"/>
                          <a:r>
                            <a:rPr lang="en-GB" sz="1200" dirty="0">
                              <a:solidFill>
                                <a:srgbClr val="0070C0"/>
                              </a:solidFill>
                            </a:rPr>
                            <a:t>115</a:t>
                          </a:r>
                        </a:p>
                      </a:txBody>
                      <a:tcPr anchor="ctr"/>
                    </a:tc>
                    <a:tc>
                      <a:txBody>
                        <a:bodyPr/>
                        <a:lstStyle/>
                        <a:p>
                          <a:pPr algn="ctr"/>
                          <a:r>
                            <a:rPr lang="en-GB" sz="1200" dirty="0" smtClean="0"/>
                            <a:t>23</a:t>
                          </a:r>
                          <a:endParaRPr lang="en-GB" sz="1200" dirty="0"/>
                        </a:p>
                      </a:txBody>
                      <a:tcPr anchor="ctr"/>
                    </a:tc>
                    <a:extLst>
                      <a:ext uri="{0D108BD9-81ED-4DB2-BD59-A6C34878D82A}">
                        <a16:rowId xmlns:a16="http://schemas.microsoft.com/office/drawing/2014/main" val="4202951459"/>
                      </a:ext>
                    </a:extLst>
                  </a:tr>
                  <a:tr h="296378">
                    <a:tc>
                      <a:txBody>
                        <a:bodyPr/>
                        <a:lstStyle/>
                        <a:p>
                          <a:endParaRPr lang="en-US"/>
                        </a:p>
                      </a:txBody>
                      <a:tcPr anchor="ctr">
                        <a:blipFill>
                          <a:blip r:embed="rId3"/>
                          <a:stretch>
                            <a:fillRect l="-284" t="-1237500" r="-105398" b="-422917"/>
                          </a:stretch>
                        </a:blipFill>
                      </a:tcPr>
                    </a:tc>
                    <a:tc>
                      <a:txBody>
                        <a:bodyPr/>
                        <a:lstStyle/>
                        <a:p>
                          <a:pPr algn="ctr"/>
                          <a:r>
                            <a:rPr lang="en-GB" sz="1200" dirty="0">
                              <a:solidFill>
                                <a:srgbClr val="0070C0"/>
                              </a:solidFill>
                            </a:rPr>
                            <a:t>0.018</a:t>
                          </a:r>
                        </a:p>
                      </a:txBody>
                      <a:tcPr anchor="ctr"/>
                    </a:tc>
                    <a:tc>
                      <a:txBody>
                        <a:bodyPr/>
                        <a:lstStyle/>
                        <a:p>
                          <a:pPr algn="ctr"/>
                          <a:r>
                            <a:rPr lang="en-GB" sz="1200" kern="1200" dirty="0" smtClean="0">
                              <a:solidFill>
                                <a:schemeClr val="dk1"/>
                              </a:solidFill>
                              <a:latin typeface="+mn-lt"/>
                              <a:ea typeface="+mn-ea"/>
                              <a:cs typeface="+mn-cs"/>
                            </a:rPr>
                            <a:t>0.068</a:t>
                          </a:r>
                          <a:endParaRPr lang="en-GB" sz="1200" kern="1200" dirty="0">
                            <a:solidFill>
                              <a:schemeClr val="dk1"/>
                            </a:solidFill>
                            <a:latin typeface="+mn-lt"/>
                            <a:ea typeface="+mn-ea"/>
                            <a:cs typeface="+mn-cs"/>
                          </a:endParaRPr>
                        </a:p>
                      </a:txBody>
                      <a:tcPr anchor="ctr"/>
                    </a:tc>
                    <a:extLst>
                      <a:ext uri="{0D108BD9-81ED-4DB2-BD59-A6C34878D82A}">
                        <a16:rowId xmlns:a16="http://schemas.microsoft.com/office/drawing/2014/main" val="1123793381"/>
                      </a:ext>
                    </a:extLst>
                  </a:tr>
                  <a:tr h="296378">
                    <a:tc>
                      <a:txBody>
                        <a:bodyPr/>
                        <a:lstStyle/>
                        <a:p>
                          <a:endParaRPr lang="en-US"/>
                        </a:p>
                      </a:txBody>
                      <a:tcPr anchor="ctr">
                        <a:blipFill>
                          <a:blip r:embed="rId3"/>
                          <a:stretch>
                            <a:fillRect l="-284" t="-1310204" r="-105398" b="-314286"/>
                          </a:stretch>
                        </a:blipFill>
                      </a:tcPr>
                    </a:tc>
                    <a:tc>
                      <a:txBody>
                        <a:bodyPr/>
                        <a:lstStyle/>
                        <a:p>
                          <a:pPr algn="ctr"/>
                          <a:r>
                            <a:rPr lang="en-GB" sz="1200" dirty="0">
                              <a:solidFill>
                                <a:srgbClr val="0070C0"/>
                              </a:solidFill>
                            </a:rPr>
                            <a:t>2.4819</a:t>
                          </a:r>
                        </a:p>
                      </a:txBody>
                      <a:tcPr anchor="ctr"/>
                    </a:tc>
                    <a:tc>
                      <a:txBody>
                        <a:bodyPr/>
                        <a:lstStyle/>
                        <a:p>
                          <a:pPr algn="ctr"/>
                          <a:r>
                            <a:rPr lang="en-GB" sz="1200" dirty="0" smtClean="0"/>
                            <a:t>1.069</a:t>
                          </a:r>
                          <a:endParaRPr lang="en-GB" sz="1200" dirty="0"/>
                        </a:p>
                      </a:txBody>
                      <a:tcPr anchor="ctr"/>
                    </a:tc>
                    <a:extLst>
                      <a:ext uri="{0D108BD9-81ED-4DB2-BD59-A6C34878D82A}">
                        <a16:rowId xmlns:a16="http://schemas.microsoft.com/office/drawing/2014/main" val="3664732816"/>
                      </a:ext>
                    </a:extLst>
                  </a:tr>
                  <a:tr h="296378">
                    <a:tc>
                      <a:txBody>
                        <a:bodyPr/>
                        <a:lstStyle/>
                        <a:p>
                          <a:endParaRPr lang="en-US"/>
                        </a:p>
                      </a:txBody>
                      <a:tcPr anchor="ctr">
                        <a:blipFill>
                          <a:blip r:embed="rId3"/>
                          <a:stretch>
                            <a:fillRect l="-284" t="-1439583" r="-105398" b="-220833"/>
                          </a:stretch>
                        </a:blipFill>
                      </a:tcPr>
                    </a:tc>
                    <a:tc>
                      <a:txBody>
                        <a:bodyPr/>
                        <a:lstStyle/>
                        <a:p>
                          <a:pPr algn="ctr"/>
                          <a:endParaRPr lang="en-GB" sz="1200" dirty="0">
                            <a:solidFill>
                              <a:srgbClr val="0070C0"/>
                            </a:solidFill>
                          </a:endParaRPr>
                        </a:p>
                      </a:txBody>
                      <a:tcPr anchor="ctr"/>
                    </a:tc>
                    <a:tc>
                      <a:txBody>
                        <a:bodyPr/>
                        <a:lstStyle/>
                        <a:p>
                          <a:pPr algn="ctr"/>
                          <a:r>
                            <a:rPr lang="en-GB" sz="1200" dirty="0" smtClean="0"/>
                            <a:t>1.0</a:t>
                          </a:r>
                          <a:endParaRPr lang="en-GB" sz="1200" dirty="0"/>
                        </a:p>
                      </a:txBody>
                      <a:tcPr anchor="ctr"/>
                    </a:tc>
                    <a:extLst>
                      <a:ext uri="{0D108BD9-81ED-4DB2-BD59-A6C34878D82A}">
                        <a16:rowId xmlns:a16="http://schemas.microsoft.com/office/drawing/2014/main" val="3070848417"/>
                      </a:ext>
                    </a:extLst>
                  </a:tr>
                  <a:tr h="630760">
                    <a:tc>
                      <a:txBody>
                        <a:bodyPr/>
                        <a:lstStyle/>
                        <a:p>
                          <a:pPr algn="ctr"/>
                          <a:r>
                            <a:rPr lang="en-GB" sz="1200" kern="1200" dirty="0">
                              <a:solidFill>
                                <a:srgbClr val="FF0000"/>
                              </a:solidFill>
                              <a:effectLst/>
                              <a:latin typeface="+mn-lt"/>
                              <a:ea typeface="+mn-ea"/>
                              <a:cs typeface="+mn-cs"/>
                            </a:rPr>
                            <a:t>Power required to generate 100 MV/m [MW]</a:t>
                          </a:r>
                          <a:endParaRPr lang="en-GB" sz="1200" dirty="0">
                            <a:solidFill>
                              <a:srgbClr val="FF0000"/>
                            </a:solidFill>
                          </a:endParaRPr>
                        </a:p>
                      </a:txBody>
                      <a:tcPr anchor="ctr"/>
                    </a:tc>
                    <a:tc>
                      <a:txBody>
                        <a:bodyPr/>
                        <a:lstStyle/>
                        <a:p>
                          <a:pPr algn="ctr"/>
                          <a:r>
                            <a:rPr lang="en-GB" sz="1200" dirty="0">
                              <a:solidFill>
                                <a:srgbClr val="FF0000"/>
                              </a:solidFill>
                            </a:rPr>
                            <a:t>45.0</a:t>
                          </a:r>
                        </a:p>
                      </a:txBody>
                      <a:tcPr anchor="ctr"/>
                    </a:tc>
                    <a:tc>
                      <a:txBody>
                        <a:bodyPr/>
                        <a:lstStyle/>
                        <a:p>
                          <a:pPr algn="ctr"/>
                          <a:r>
                            <a:rPr lang="en-GB" sz="1200" dirty="0" smtClean="0">
                              <a:solidFill>
                                <a:srgbClr val="FF0000"/>
                              </a:solidFill>
                            </a:rPr>
                            <a:t>287</a:t>
                          </a:r>
                          <a:endParaRPr lang="en-GB" sz="1200" dirty="0">
                            <a:solidFill>
                              <a:srgbClr val="FF0000"/>
                            </a:solidFill>
                          </a:endParaRPr>
                        </a:p>
                      </a:txBody>
                      <a:tcPr anchor="ctr"/>
                    </a:tc>
                    <a:extLst>
                      <a:ext uri="{0D108BD9-81ED-4DB2-BD59-A6C34878D82A}">
                        <a16:rowId xmlns:a16="http://schemas.microsoft.com/office/drawing/2014/main" val="2412575292"/>
                      </a:ext>
                    </a:extLst>
                  </a:tr>
                </a:tbl>
              </a:graphicData>
            </a:graphic>
          </p:graphicFrame>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28" y="3970052"/>
            <a:ext cx="4571093" cy="2238723"/>
          </a:xfrm>
          <a:prstGeom prst="rect">
            <a:avLst/>
          </a:prstGeom>
        </p:spPr>
      </p:pic>
      <p:sp>
        <p:nvSpPr>
          <p:cNvPr id="8" name="TextBox 7"/>
          <p:cNvSpPr txBox="1"/>
          <p:nvPr/>
        </p:nvSpPr>
        <p:spPr>
          <a:xfrm>
            <a:off x="28929" y="4693310"/>
            <a:ext cx="1676400" cy="646331"/>
          </a:xfrm>
          <a:prstGeom prst="rect">
            <a:avLst/>
          </a:prstGeom>
          <a:noFill/>
        </p:spPr>
        <p:txBody>
          <a:bodyPr wrap="square" rtlCol="0">
            <a:spAutoFit/>
          </a:bodyPr>
          <a:lstStyle/>
          <a:p>
            <a:r>
              <a:rPr lang="en-GB" dirty="0" smtClean="0"/>
              <a:t>Longitudinal Electric fields</a:t>
            </a:r>
            <a:endParaRPr lang="en-GB" dirty="0"/>
          </a:p>
        </p:txBody>
      </p:sp>
    </p:spTree>
    <p:extLst>
      <p:ext uri="{BB962C8B-B14F-4D97-AF65-F5344CB8AC3E}">
        <p14:creationId xmlns:p14="http://schemas.microsoft.com/office/powerpoint/2010/main" val="1068450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0" y="274638"/>
            <a:ext cx="7924800" cy="800084"/>
          </a:xfrm>
        </p:spPr>
        <p:txBody>
          <a:bodyPr>
            <a:normAutofit fontScale="90000"/>
          </a:bodyPr>
          <a:lstStyle/>
          <a:p>
            <a:r>
              <a:rPr lang="en-GB" dirty="0" smtClean="0">
                <a:solidFill>
                  <a:schemeClr val="tx1"/>
                </a:solidFill>
              </a:rPr>
              <a:t>An X-band mode launcher for DLA structures</a:t>
            </a:r>
            <a:endParaRPr lang="en-GB"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304800" y="1676400"/>
            <a:ext cx="5486400" cy="3537284"/>
          </a:xfrm>
          <a:prstGeom prst="rect">
            <a:avLst/>
          </a:prstGeom>
        </p:spPr>
      </p:pic>
      <p:sp>
        <p:nvSpPr>
          <p:cNvPr id="5" name="Rectangle 4"/>
          <p:cNvSpPr/>
          <p:nvPr/>
        </p:nvSpPr>
        <p:spPr>
          <a:xfrm>
            <a:off x="3352800" y="2667000"/>
            <a:ext cx="6096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68224" y="1712975"/>
            <a:ext cx="2932176"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132478" y="3102255"/>
            <a:ext cx="1695298"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endCxn id="15" idx="1"/>
          </p:cNvCxnSpPr>
          <p:nvPr/>
        </p:nvCxnSpPr>
        <p:spPr>
          <a:xfrm>
            <a:off x="3906927" y="4415702"/>
            <a:ext cx="1579473" cy="6418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51558" y="5288375"/>
            <a:ext cx="1406042" cy="6552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5837835" y="3181360"/>
                <a:ext cx="3382365" cy="1169551"/>
              </a:xfrm>
              <a:prstGeom prst="rect">
                <a:avLst/>
              </a:prstGeom>
              <a:noFill/>
            </p:spPr>
            <p:txBody>
              <a:bodyPr wrap="square" rtlCol="0">
                <a:spAutoFit/>
              </a:bodyPr>
              <a:lstStyle/>
              <a:p>
                <a:r>
                  <a:rPr lang="en-GB" sz="1400" dirty="0" smtClean="0"/>
                  <a:t>DLA structure </a:t>
                </a:r>
                <a:r>
                  <a:rPr lang="en-GB" sz="1400" dirty="0" smtClean="0">
                    <a:solidFill>
                      <a:srgbClr val="FF0000"/>
                    </a:solidFill>
                  </a:rPr>
                  <a:t>material? One more slide about DLA structure design is needed</a:t>
                </a:r>
                <a:endParaRPr lang="en-GB" sz="1400" dirty="0" smtClean="0"/>
              </a:p>
              <a:p>
                <a:pPr marL="285750" indent="-285750">
                  <a:buFont typeface="Wingdings" panose="05000000000000000000" pitchFamily="2" charset="2"/>
                  <a:buChar char="q"/>
                </a:pPr>
                <a14:m>
                  <m:oMath xmlns:m="http://schemas.openxmlformats.org/officeDocument/2006/math">
                    <m:sSub>
                      <m:sSubPr>
                        <m:ctrlPr>
                          <a:rPr lang="en-GB" sz="1400" i="1" smtClean="0">
                            <a:latin typeface="Cambria Math" panose="02040503050406030204" pitchFamily="18" charset="0"/>
                          </a:rPr>
                        </m:ctrlPr>
                      </m:sSubPr>
                      <m:e>
                        <m:r>
                          <a:rPr lang="en-GB" sz="1400" i="1" smtClean="0">
                            <a:latin typeface="Cambria Math" panose="02040503050406030204" pitchFamily="18" charset="0"/>
                            <a:ea typeface="Cambria Math" panose="02040503050406030204" pitchFamily="18" charset="0"/>
                          </a:rPr>
                          <m:t>𝜀</m:t>
                        </m:r>
                      </m:e>
                      <m:sub>
                        <m:r>
                          <a:rPr lang="en-GB" sz="1400" b="0" i="1" smtClean="0">
                            <a:latin typeface="Cambria Math" panose="02040503050406030204" pitchFamily="18" charset="0"/>
                          </a:rPr>
                          <m:t>𝑟</m:t>
                        </m:r>
                      </m:sub>
                    </m:sSub>
                    <m:r>
                      <a:rPr lang="en-GB" sz="1400" b="0" i="1" smtClean="0">
                        <a:latin typeface="Cambria Math" panose="02040503050406030204" pitchFamily="18" charset="0"/>
                      </a:rPr>
                      <m:t>=16.0</m:t>
                    </m:r>
                  </m:oMath>
                </a14:m>
                <a:r>
                  <a:rPr lang="en-GB" sz="1400" dirty="0" smtClean="0"/>
                  <a:t>, loss tangent </a:t>
                </a:r>
                <a:r>
                  <a:rPr lang="el-GR" sz="1400" dirty="0" smtClean="0"/>
                  <a:t>δ</a:t>
                </a:r>
                <a:r>
                  <a:rPr lang="en-GB" sz="1400" dirty="0" smtClean="0"/>
                  <a:t> = 0.0001;</a:t>
                </a:r>
              </a:p>
              <a:p>
                <a:pPr marL="285750" indent="-285750">
                  <a:buFont typeface="Wingdings" panose="05000000000000000000" pitchFamily="2" charset="2"/>
                  <a:buChar char="q"/>
                </a:pPr>
                <a14:m>
                  <m:oMath xmlns:m="http://schemas.openxmlformats.org/officeDocument/2006/math">
                    <m:sSub>
                      <m:sSubPr>
                        <m:ctrlPr>
                          <a:rPr lang="en-GB" sz="1400" i="1">
                            <a:latin typeface="Cambria Math" panose="02040503050406030204" pitchFamily="18" charset="0"/>
                          </a:rPr>
                        </m:ctrlPr>
                      </m:sSubPr>
                      <m:e>
                        <m:r>
                          <a:rPr lang="en-GB" sz="1400" b="0" i="1" smtClean="0">
                            <a:latin typeface="Cambria Math" panose="02040503050406030204" pitchFamily="18" charset="0"/>
                          </a:rPr>
                          <m:t>𝑅</m:t>
                        </m:r>
                      </m:e>
                      <m:sub>
                        <m:r>
                          <m:rPr>
                            <m:sty m:val="p"/>
                          </m:rPr>
                          <a:rPr lang="en-GB" sz="1400" b="0" i="0" smtClean="0">
                            <a:latin typeface="Cambria Math" panose="02040503050406030204" pitchFamily="18" charset="0"/>
                            <a:ea typeface="Cambria Math" panose="02040503050406030204" pitchFamily="18" charset="0"/>
                          </a:rPr>
                          <m:t>in</m:t>
                        </m:r>
                      </m:sub>
                    </m:sSub>
                    <m:r>
                      <a:rPr lang="en-GB" sz="1400" i="1">
                        <a:latin typeface="Cambria Math" panose="02040503050406030204" pitchFamily="18" charset="0"/>
                      </a:rPr>
                      <m:t>=</m:t>
                    </m:r>
                    <m:r>
                      <a:rPr lang="en-GB" sz="1400" b="0" i="1" smtClean="0">
                        <a:latin typeface="Cambria Math" panose="02040503050406030204" pitchFamily="18" charset="0"/>
                      </a:rPr>
                      <m:t>3</m:t>
                    </m:r>
                    <m:r>
                      <a:rPr lang="en-GB" sz="1400" i="1">
                        <a:latin typeface="Cambria Math" panose="02040503050406030204" pitchFamily="18" charset="0"/>
                      </a:rPr>
                      <m:t>.0</m:t>
                    </m:r>
                  </m:oMath>
                </a14:m>
                <a:r>
                  <a:rPr lang="en-GB" sz="1400" dirty="0" smtClean="0"/>
                  <a:t> mm, </a:t>
                </a:r>
                <a14:m>
                  <m:oMath xmlns:m="http://schemas.openxmlformats.org/officeDocument/2006/math">
                    <m:sSub>
                      <m:sSubPr>
                        <m:ctrlPr>
                          <a:rPr lang="en-GB" sz="1400" i="1">
                            <a:latin typeface="Cambria Math" panose="02040503050406030204" pitchFamily="18" charset="0"/>
                          </a:rPr>
                        </m:ctrlPr>
                      </m:sSubPr>
                      <m:e>
                        <m:r>
                          <a:rPr lang="en-GB" sz="1400" b="0" i="1" smtClean="0">
                            <a:latin typeface="Cambria Math" panose="02040503050406030204" pitchFamily="18" charset="0"/>
                          </a:rPr>
                          <m:t>𝑅</m:t>
                        </m:r>
                      </m:e>
                      <m:sub>
                        <m:r>
                          <m:rPr>
                            <m:sty m:val="p"/>
                          </m:rPr>
                          <a:rPr lang="en-GB" sz="1400" b="0" i="0" smtClean="0">
                            <a:latin typeface="Cambria Math" panose="02040503050406030204" pitchFamily="18" charset="0"/>
                            <a:ea typeface="Cambria Math" panose="02040503050406030204" pitchFamily="18" charset="0"/>
                          </a:rPr>
                          <m:t>out</m:t>
                        </m:r>
                      </m:sub>
                    </m:sSub>
                    <m:r>
                      <a:rPr lang="en-GB" sz="1400" i="1">
                        <a:latin typeface="Cambria Math" panose="02040503050406030204" pitchFamily="18" charset="0"/>
                      </a:rPr>
                      <m:t>=</m:t>
                    </m:r>
                    <m:r>
                      <a:rPr lang="en-GB" sz="1400" b="0" i="1" smtClean="0">
                        <a:latin typeface="Cambria Math" panose="02040503050406030204" pitchFamily="18" charset="0"/>
                      </a:rPr>
                      <m:t>4.675</m:t>
                    </m:r>
                  </m:oMath>
                </a14:m>
                <a:r>
                  <a:rPr lang="en-GB" sz="1400" dirty="0" smtClean="0"/>
                  <a:t> mm;</a:t>
                </a:r>
              </a:p>
              <a:p>
                <a:pPr marL="285750" indent="-285750">
                  <a:buFont typeface="Wingdings" panose="05000000000000000000" pitchFamily="2" charset="2"/>
                  <a:buChar char="q"/>
                </a:pPr>
                <a:r>
                  <a:rPr lang="en-GB" sz="1400" dirty="0" smtClean="0"/>
                  <a:t>Working frequency </a:t>
                </a:r>
                <a14:m>
                  <m:oMath xmlns:m="http://schemas.openxmlformats.org/officeDocument/2006/math">
                    <m:sSub>
                      <m:sSubPr>
                        <m:ctrlPr>
                          <a:rPr lang="en-GB" sz="1400" i="1">
                            <a:latin typeface="Cambria Math" panose="02040503050406030204" pitchFamily="18" charset="0"/>
                          </a:rPr>
                        </m:ctrlPr>
                      </m:sSubPr>
                      <m:e>
                        <m:r>
                          <a:rPr lang="en-GB" sz="1400" b="0" i="1" smtClean="0">
                            <a:latin typeface="Cambria Math" panose="02040503050406030204" pitchFamily="18" charset="0"/>
                          </a:rPr>
                          <m:t>𝑓</m:t>
                        </m:r>
                      </m:e>
                      <m:sub>
                        <m:r>
                          <a:rPr lang="en-GB" sz="1400" b="0" i="1" smtClean="0">
                            <a:latin typeface="Cambria Math" panose="02040503050406030204" pitchFamily="18" charset="0"/>
                            <a:ea typeface="Cambria Math" panose="02040503050406030204" pitchFamily="18" charset="0"/>
                          </a:rPr>
                          <m:t>0</m:t>
                        </m:r>
                      </m:sub>
                    </m:sSub>
                    <m:r>
                      <a:rPr lang="en-GB" sz="1400" i="1">
                        <a:latin typeface="Cambria Math" panose="02040503050406030204" pitchFamily="18" charset="0"/>
                      </a:rPr>
                      <m:t>=</m:t>
                    </m:r>
                    <m:r>
                      <a:rPr lang="en-GB" sz="1400" b="0" i="1" smtClean="0">
                        <a:latin typeface="Cambria Math" panose="02040503050406030204" pitchFamily="18" charset="0"/>
                      </a:rPr>
                      <m:t>11.9980</m:t>
                    </m:r>
                  </m:oMath>
                </a14:m>
                <a:r>
                  <a:rPr lang="en-GB" sz="1400" dirty="0" smtClean="0"/>
                  <a:t> GHz</a:t>
                </a:r>
              </a:p>
            </p:txBody>
          </p:sp>
        </mc:Choice>
        <mc:Fallback xmlns="">
          <p:sp>
            <p:nvSpPr>
              <p:cNvPr id="14" name="TextBox 13"/>
              <p:cNvSpPr txBox="1">
                <a:spLocks noRot="1" noChangeAspect="1" noMove="1" noResize="1" noEditPoints="1" noAdjustHandles="1" noChangeArrowheads="1" noChangeShapeType="1" noTextEdit="1"/>
              </p:cNvSpPr>
              <p:nvPr/>
            </p:nvSpPr>
            <p:spPr>
              <a:xfrm>
                <a:off x="5837835" y="3181360"/>
                <a:ext cx="3382365" cy="1169551"/>
              </a:xfrm>
              <a:prstGeom prst="rect">
                <a:avLst/>
              </a:prstGeom>
              <a:blipFill>
                <a:blip r:embed="rId3"/>
                <a:stretch>
                  <a:fillRect l="-541" t="-1042" b="-4167"/>
                </a:stretch>
              </a:blipFill>
            </p:spPr>
            <p:txBody>
              <a:bodyPr/>
              <a:lstStyle/>
              <a:p>
                <a:r>
                  <a:rPr lang="en-GB">
                    <a:noFill/>
                  </a:rPr>
                  <a:t> </a:t>
                </a:r>
              </a:p>
            </p:txBody>
          </p:sp>
        </mc:Fallback>
      </mc:AlternateContent>
      <p:sp>
        <p:nvSpPr>
          <p:cNvPr id="15" name="TextBox 14"/>
          <p:cNvSpPr txBox="1"/>
          <p:nvPr/>
        </p:nvSpPr>
        <p:spPr>
          <a:xfrm>
            <a:off x="5486400" y="4826710"/>
            <a:ext cx="3375962" cy="461665"/>
          </a:xfrm>
          <a:prstGeom prst="rect">
            <a:avLst/>
          </a:prstGeom>
          <a:noFill/>
        </p:spPr>
        <p:txBody>
          <a:bodyPr wrap="square" rtlCol="0">
            <a:spAutoFit/>
          </a:bodyPr>
          <a:lstStyle/>
          <a:p>
            <a:r>
              <a:rPr lang="en-GB" sz="2400" b="1" dirty="0" smtClean="0"/>
              <a:t>Matching section????</a:t>
            </a:r>
            <a:endParaRPr lang="en-GB" sz="2400" b="1" dirty="0"/>
          </a:p>
        </p:txBody>
      </p:sp>
      <p:sp>
        <p:nvSpPr>
          <p:cNvPr id="17" name="TextBox 16"/>
          <p:cNvSpPr txBox="1"/>
          <p:nvPr/>
        </p:nvSpPr>
        <p:spPr>
          <a:xfrm>
            <a:off x="3657600" y="5368401"/>
            <a:ext cx="4478730" cy="954107"/>
          </a:xfrm>
          <a:prstGeom prst="rect">
            <a:avLst/>
          </a:prstGeom>
          <a:noFill/>
        </p:spPr>
        <p:txBody>
          <a:bodyPr wrap="square" rtlCol="0">
            <a:spAutoFit/>
          </a:bodyPr>
          <a:lstStyle/>
          <a:p>
            <a:pPr marL="285750" indent="-285750" algn="just">
              <a:buFont typeface="Wingdings" panose="05000000000000000000" pitchFamily="2" charset="2"/>
              <a:buChar char="q"/>
            </a:pPr>
            <a:r>
              <a:rPr lang="en-GB" sz="1400" dirty="0" smtClean="0"/>
              <a:t>Using existing design of the X-band mode launcher for metallic prototypes (Converting TE10 mode into TM01 mode)</a:t>
            </a:r>
          </a:p>
          <a:p>
            <a:pPr marL="285750" indent="-285750">
              <a:buFont typeface="Wingdings" panose="05000000000000000000" pitchFamily="2" charset="2"/>
              <a:buChar char="q"/>
            </a:pPr>
            <a:r>
              <a:rPr lang="en-GB" sz="1400" dirty="0" smtClean="0"/>
              <a:t>Output circular waveguide has a diameter of 21.9 mm</a:t>
            </a:r>
            <a:endParaRPr lang="en-GB" sz="1400" dirty="0"/>
          </a:p>
        </p:txBody>
      </p:sp>
      <p:cxnSp>
        <p:nvCxnSpPr>
          <p:cNvPr id="19" name="Straight Arrow Connector 18"/>
          <p:cNvCxnSpPr/>
          <p:nvPr/>
        </p:nvCxnSpPr>
        <p:spPr>
          <a:xfrm>
            <a:off x="2895600" y="3102255"/>
            <a:ext cx="0" cy="86400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67660" y="3352836"/>
            <a:ext cx="914400" cy="307777"/>
          </a:xfrm>
          <a:prstGeom prst="rect">
            <a:avLst/>
          </a:prstGeom>
          <a:noFill/>
        </p:spPr>
        <p:txBody>
          <a:bodyPr wrap="square" rtlCol="0">
            <a:spAutoFit/>
          </a:bodyPr>
          <a:lstStyle/>
          <a:p>
            <a:r>
              <a:rPr lang="en-GB" sz="1400" dirty="0" smtClean="0">
                <a:solidFill>
                  <a:srgbClr val="FF0000"/>
                </a:solidFill>
              </a:rPr>
              <a:t>21.9 mm</a:t>
            </a:r>
            <a:endParaRPr lang="en-GB" sz="1400" dirty="0">
              <a:solidFill>
                <a:srgbClr val="FF0000"/>
              </a:solidFill>
            </a:endParaRPr>
          </a:p>
        </p:txBody>
      </p:sp>
      <p:cxnSp>
        <p:nvCxnSpPr>
          <p:cNvPr id="9" name="Straight Arrow Connector 8"/>
          <p:cNvCxnSpPr/>
          <p:nvPr/>
        </p:nvCxnSpPr>
        <p:spPr>
          <a:xfrm flipV="1">
            <a:off x="5010912" y="2765997"/>
            <a:ext cx="581863" cy="328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a:stretch>
            <a:fillRect/>
          </a:stretch>
        </p:blipFill>
        <p:spPr>
          <a:xfrm>
            <a:off x="5486400" y="1457830"/>
            <a:ext cx="3531412" cy="1563734"/>
          </a:xfrm>
          <a:prstGeom prst="rect">
            <a:avLst/>
          </a:prstGeom>
        </p:spPr>
      </p:pic>
      <p:sp>
        <p:nvSpPr>
          <p:cNvPr id="48"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12</a:t>
            </a:fld>
            <a:endParaRPr lang="en-US" sz="1600" b="1" dirty="0">
              <a:solidFill>
                <a:srgbClr val="7030A0"/>
              </a:solidFill>
            </a:endParaRPr>
          </a:p>
        </p:txBody>
      </p:sp>
    </p:spTree>
    <p:extLst>
      <p:ext uri="{BB962C8B-B14F-4D97-AF65-F5344CB8AC3E}">
        <p14:creationId xmlns:p14="http://schemas.microsoft.com/office/powerpoint/2010/main" val="2653832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1"/>
                </a:solidFill>
              </a:rPr>
              <a:t>Standard methods for matching between a DLA structure and a circular </a:t>
            </a:r>
            <a:r>
              <a:rPr lang="en-GB" dirty="0">
                <a:solidFill>
                  <a:schemeClr val="tx1"/>
                </a:solidFill>
              </a:rPr>
              <a:t>w</a:t>
            </a:r>
            <a:r>
              <a:rPr lang="en-GB" dirty="0" smtClean="0">
                <a:solidFill>
                  <a:schemeClr val="tx1"/>
                </a:solidFill>
              </a:rPr>
              <a:t>aveguide</a:t>
            </a:r>
            <a:endParaRPr lang="en-GB" dirty="0">
              <a:solidFill>
                <a:schemeClr val="tx1"/>
              </a:solidFill>
            </a:endParaRPr>
          </a:p>
        </p:txBody>
      </p:sp>
      <p:sp>
        <p:nvSpPr>
          <p:cNvPr id="115"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13</a:t>
            </a:fld>
            <a:endParaRPr lang="en-US" sz="1600" b="1" dirty="0">
              <a:solidFill>
                <a:srgbClr val="7030A0"/>
              </a:solidFill>
            </a:endParaRPr>
          </a:p>
        </p:txBody>
      </p:sp>
      <mc:AlternateContent xmlns:mc="http://schemas.openxmlformats.org/markup-compatibility/2006" xmlns:a14="http://schemas.microsoft.com/office/drawing/2010/main">
        <mc:Choice Requires="a14">
          <p:sp>
            <p:nvSpPr>
              <p:cNvPr id="116" name="Rounded Rectangle 20">
                <a:extLst>
                  <a:ext uri="{FF2B5EF4-FFF2-40B4-BE49-F238E27FC236}">
                    <a16:creationId xmlns:a16="http://schemas.microsoft.com/office/drawing/2014/main" id="{EABFA437-B926-4242-BE82-4FEE6D40389D}"/>
                  </a:ext>
                </a:extLst>
              </p:cNvPr>
              <p:cNvSpPr/>
              <p:nvPr/>
            </p:nvSpPr>
            <p:spPr>
              <a:xfrm>
                <a:off x="4953000" y="2057400"/>
                <a:ext cx="3962400" cy="335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lnSpc>
                    <a:spcPct val="150000"/>
                  </a:lnSpc>
                  <a:buFont typeface="Wingdings" panose="05000000000000000000" pitchFamily="2" charset="2"/>
                  <a:buChar char="n"/>
                </a:pPr>
                <a:r>
                  <a:rPr lang="en-GB" altLang="zh-CN" sz="1600" dirty="0" smtClean="0">
                    <a:solidFill>
                      <a:schemeClr val="tx1"/>
                    </a:solidFill>
                  </a:rPr>
                  <a:t>Circular waveguide has a radius of </a:t>
                </a:r>
                <a14:m>
                  <m:oMath xmlns:m="http://schemas.openxmlformats.org/officeDocument/2006/math">
                    <m:sSub>
                      <m:sSubPr>
                        <m:ctrlPr>
                          <a:rPr lang="en-GB" altLang="zh-CN" sz="1600" i="1" smtClean="0">
                            <a:solidFill>
                              <a:schemeClr val="tx1"/>
                            </a:solidFill>
                            <a:latin typeface="Cambria Math" panose="02040503050406030204" pitchFamily="18" charset="0"/>
                          </a:rPr>
                        </m:ctrlPr>
                      </m:sSubPr>
                      <m:e>
                        <m:r>
                          <a:rPr lang="en-GB" altLang="zh-CN" sz="1600" b="0" i="1" smtClean="0">
                            <a:solidFill>
                              <a:schemeClr val="tx1"/>
                            </a:solidFill>
                            <a:latin typeface="Cambria Math" panose="02040503050406030204" pitchFamily="18" charset="0"/>
                          </a:rPr>
                          <m:t>𝑅</m:t>
                        </m:r>
                      </m:e>
                      <m:sub>
                        <m:r>
                          <a:rPr lang="en-GB" altLang="zh-CN" sz="1600" b="0" i="1" smtClean="0">
                            <a:solidFill>
                              <a:schemeClr val="tx1"/>
                            </a:solidFill>
                            <a:latin typeface="Cambria Math" panose="02040503050406030204" pitchFamily="18" charset="0"/>
                          </a:rPr>
                          <m:t>0</m:t>
                        </m:r>
                      </m:sub>
                    </m:sSub>
                    <m:r>
                      <a:rPr lang="en-GB" altLang="zh-CN" sz="1600" i="1" smtClean="0">
                        <a:solidFill>
                          <a:schemeClr val="tx1"/>
                        </a:solidFill>
                        <a:latin typeface="Cambria Math" panose="02040503050406030204" pitchFamily="18" charset="0"/>
                      </a:rPr>
                      <m:t>=</m:t>
                    </m:r>
                    <m:r>
                      <a:rPr lang="en-GB" altLang="zh-CN" sz="1600" b="0" i="1" smtClean="0">
                        <a:solidFill>
                          <a:schemeClr val="tx1"/>
                        </a:solidFill>
                        <a:latin typeface="Cambria Math" panose="02040503050406030204" pitchFamily="18" charset="0"/>
                      </a:rPr>
                      <m:t>10.95</m:t>
                    </m:r>
                  </m:oMath>
                </a14:m>
                <a:r>
                  <a:rPr lang="en-GB" altLang="zh-CN" sz="1600" dirty="0" smtClean="0">
                    <a:solidFill>
                      <a:schemeClr val="tx1"/>
                    </a:solidFill>
                  </a:rPr>
                  <a:t> mm; </a:t>
                </a:r>
              </a:p>
              <a:p>
                <a:pPr marL="342900" indent="-342900" algn="just">
                  <a:lnSpc>
                    <a:spcPct val="150000"/>
                  </a:lnSpc>
                  <a:buFont typeface="Wingdings" panose="05000000000000000000" pitchFamily="2" charset="2"/>
                  <a:buChar char="n"/>
                </a:pPr>
                <a:r>
                  <a:rPr lang="en-GB" altLang="zh-CN" sz="1600" dirty="0" smtClean="0">
                    <a:solidFill>
                      <a:schemeClr val="tx1"/>
                    </a:solidFill>
                  </a:rPr>
                  <a:t>DLA has a inner radius </a:t>
                </a:r>
                <a14:m>
                  <m:oMath xmlns:m="http://schemas.openxmlformats.org/officeDocument/2006/math">
                    <m:sSub>
                      <m:sSubPr>
                        <m:ctrlPr>
                          <a:rPr lang="en-GB" altLang="zh-CN" sz="1600" i="1">
                            <a:solidFill>
                              <a:schemeClr val="tx1"/>
                            </a:solidFill>
                            <a:latin typeface="Cambria Math" panose="02040503050406030204" pitchFamily="18" charset="0"/>
                          </a:rPr>
                        </m:ctrlPr>
                      </m:sSubPr>
                      <m:e>
                        <m:r>
                          <a:rPr lang="en-GB" altLang="zh-CN" sz="1600" i="1">
                            <a:solidFill>
                              <a:schemeClr val="tx1"/>
                            </a:solidFill>
                            <a:latin typeface="Cambria Math" panose="02040503050406030204" pitchFamily="18" charset="0"/>
                          </a:rPr>
                          <m:t>𝑅</m:t>
                        </m:r>
                      </m:e>
                      <m:sub>
                        <m:r>
                          <m:rPr>
                            <m:sty m:val="p"/>
                          </m:rPr>
                          <a:rPr lang="en-GB" altLang="zh-CN" sz="1600" b="0" i="0" smtClean="0">
                            <a:solidFill>
                              <a:schemeClr val="tx1"/>
                            </a:solidFill>
                            <a:latin typeface="Cambria Math" panose="02040503050406030204" pitchFamily="18" charset="0"/>
                          </a:rPr>
                          <m:t>in</m:t>
                        </m:r>
                      </m:sub>
                    </m:sSub>
                    <m:r>
                      <a:rPr lang="en-GB" altLang="zh-CN" sz="1600" i="1">
                        <a:solidFill>
                          <a:schemeClr val="tx1"/>
                        </a:solidFill>
                        <a:latin typeface="Cambria Math" panose="02040503050406030204" pitchFamily="18" charset="0"/>
                      </a:rPr>
                      <m:t>=</m:t>
                    </m:r>
                    <m:r>
                      <a:rPr lang="en-GB" altLang="zh-CN" sz="1600" b="0" i="1" smtClean="0">
                        <a:solidFill>
                          <a:schemeClr val="tx1"/>
                        </a:solidFill>
                        <a:latin typeface="Cambria Math" panose="02040503050406030204" pitchFamily="18" charset="0"/>
                      </a:rPr>
                      <m:t>3.0</m:t>
                    </m:r>
                  </m:oMath>
                </a14:m>
                <a:r>
                  <a:rPr lang="en-GB" altLang="zh-CN" sz="1600" dirty="0">
                    <a:solidFill>
                      <a:schemeClr val="tx1"/>
                    </a:solidFill>
                  </a:rPr>
                  <a:t> mm</a:t>
                </a:r>
                <a:r>
                  <a:rPr lang="en-GB" altLang="zh-CN" sz="1600" dirty="0" smtClean="0">
                    <a:solidFill>
                      <a:schemeClr val="tx1"/>
                    </a:solidFill>
                  </a:rPr>
                  <a:t> and outer radius </a:t>
                </a:r>
                <a14:m>
                  <m:oMath xmlns:m="http://schemas.openxmlformats.org/officeDocument/2006/math">
                    <m:sSub>
                      <m:sSubPr>
                        <m:ctrlPr>
                          <a:rPr lang="en-GB" altLang="zh-CN" sz="1600" i="1">
                            <a:solidFill>
                              <a:schemeClr val="tx1"/>
                            </a:solidFill>
                            <a:latin typeface="Cambria Math" panose="02040503050406030204" pitchFamily="18" charset="0"/>
                          </a:rPr>
                        </m:ctrlPr>
                      </m:sSubPr>
                      <m:e>
                        <m:r>
                          <a:rPr lang="en-GB" altLang="zh-CN" sz="1600" i="1">
                            <a:solidFill>
                              <a:schemeClr val="tx1"/>
                            </a:solidFill>
                            <a:latin typeface="Cambria Math" panose="02040503050406030204" pitchFamily="18" charset="0"/>
                          </a:rPr>
                          <m:t>𝑅</m:t>
                        </m:r>
                      </m:e>
                      <m:sub>
                        <m:r>
                          <m:rPr>
                            <m:sty m:val="p"/>
                          </m:rPr>
                          <a:rPr lang="en-GB" altLang="zh-CN" sz="1600" b="0" i="0" smtClean="0">
                            <a:solidFill>
                              <a:schemeClr val="tx1"/>
                            </a:solidFill>
                            <a:latin typeface="Cambria Math" panose="02040503050406030204" pitchFamily="18" charset="0"/>
                          </a:rPr>
                          <m:t>out</m:t>
                        </m:r>
                      </m:sub>
                    </m:sSub>
                    <m:r>
                      <a:rPr lang="en-GB" altLang="zh-CN" sz="1600" i="1">
                        <a:solidFill>
                          <a:schemeClr val="tx1"/>
                        </a:solidFill>
                        <a:latin typeface="Cambria Math" panose="02040503050406030204" pitchFamily="18" charset="0"/>
                      </a:rPr>
                      <m:t>=</m:t>
                    </m:r>
                    <m:r>
                      <a:rPr lang="en-GB" altLang="zh-CN" sz="1600" b="0" i="1" smtClean="0">
                        <a:solidFill>
                          <a:schemeClr val="tx1"/>
                        </a:solidFill>
                        <a:latin typeface="Cambria Math" panose="02040503050406030204" pitchFamily="18" charset="0"/>
                      </a:rPr>
                      <m:t>4.675</m:t>
                    </m:r>
                  </m:oMath>
                </a14:m>
                <a:r>
                  <a:rPr lang="en-GB" altLang="zh-CN" sz="1600" dirty="0">
                    <a:solidFill>
                      <a:schemeClr val="tx1"/>
                    </a:solidFill>
                  </a:rPr>
                  <a:t> </a:t>
                </a:r>
                <a:r>
                  <a:rPr lang="en-GB" altLang="zh-CN" sz="1600" dirty="0" smtClean="0">
                    <a:solidFill>
                      <a:schemeClr val="tx1"/>
                    </a:solidFill>
                  </a:rPr>
                  <a:t>mm;</a:t>
                </a:r>
                <a:endParaRPr lang="en-GB" altLang="zh-CN" sz="1600" dirty="0">
                  <a:solidFill>
                    <a:schemeClr val="tx1"/>
                  </a:solidFill>
                </a:endParaRPr>
              </a:p>
              <a:p>
                <a:pPr marL="342900" indent="-342900" algn="just">
                  <a:lnSpc>
                    <a:spcPct val="150000"/>
                  </a:lnSpc>
                  <a:buFont typeface="Wingdings" panose="05000000000000000000" pitchFamily="2" charset="2"/>
                  <a:buChar char="n"/>
                </a:pPr>
                <a:r>
                  <a:rPr lang="en-GB" altLang="zh-CN" sz="1600" dirty="0" smtClean="0">
                    <a:solidFill>
                      <a:schemeClr val="tx1"/>
                    </a:solidFill>
                  </a:rPr>
                  <a:t>Two methods are being used: </a:t>
                </a:r>
              </a:p>
              <a:p>
                <a:pPr marL="800100" lvl="1" indent="-342900" algn="just">
                  <a:lnSpc>
                    <a:spcPct val="150000"/>
                  </a:lnSpc>
                  <a:buFont typeface="+mj-lt"/>
                  <a:buAutoNum type="arabicParenR"/>
                </a:pPr>
                <a:r>
                  <a:rPr lang="en-GB" altLang="zh-CN" sz="1600" dirty="0" smtClean="0">
                    <a:solidFill>
                      <a:schemeClr val="tx1"/>
                    </a:solidFill>
                  </a:rPr>
                  <a:t>Quarter wavelength waveguide;</a:t>
                </a:r>
              </a:p>
              <a:p>
                <a:pPr marL="800100" lvl="1" indent="-342900" algn="just">
                  <a:lnSpc>
                    <a:spcPct val="150000"/>
                  </a:lnSpc>
                  <a:buFont typeface="+mj-lt"/>
                  <a:buAutoNum type="arabicParenR"/>
                </a:pPr>
                <a:r>
                  <a:rPr lang="en-GB" altLang="zh-CN" sz="1600" dirty="0" smtClean="0">
                    <a:solidFill>
                      <a:schemeClr val="tx1"/>
                    </a:solidFill>
                  </a:rPr>
                  <a:t>A matching cell.</a:t>
                </a:r>
                <a:endParaRPr lang="en-GB" altLang="zh-CN" sz="1600" dirty="0">
                  <a:solidFill>
                    <a:schemeClr val="tx1"/>
                  </a:solidFill>
                </a:endParaRPr>
              </a:p>
            </p:txBody>
          </p:sp>
        </mc:Choice>
        <mc:Fallback xmlns="">
          <p:sp>
            <p:nvSpPr>
              <p:cNvPr id="116" name="Rounded Rectangle 20">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4953000" y="2057400"/>
                <a:ext cx="3962400" cy="3352800"/>
              </a:xfrm>
              <a:prstGeom prst="roundRect">
                <a:avLst/>
              </a:prstGeom>
              <a:blipFill>
                <a:blip r:embed="rId2"/>
                <a:stretch>
                  <a:fillRect/>
                </a:stretch>
              </a:blipFill>
            </p:spPr>
            <p:txBody>
              <a:bodyPr/>
              <a:lstStyle/>
              <a:p>
                <a:r>
                  <a:rPr lang="en-GB">
                    <a:noFill/>
                  </a:rPr>
                  <a:t> </a:t>
                </a:r>
              </a:p>
            </p:txBody>
          </p:sp>
        </mc:Fallback>
      </mc:AlternateContent>
      <p:sp>
        <p:nvSpPr>
          <p:cNvPr id="117" name="Rectangle 116"/>
          <p:cNvSpPr/>
          <p:nvPr/>
        </p:nvSpPr>
        <p:spPr>
          <a:xfrm>
            <a:off x="827533" y="3271114"/>
            <a:ext cx="3428311" cy="369332"/>
          </a:xfrm>
          <a:prstGeom prst="rect">
            <a:avLst/>
          </a:prstGeom>
          <a:solidFill>
            <a:srgbClr val="FFC000"/>
          </a:solidFill>
        </p:spPr>
        <p:txBody>
          <a:bodyPr wrap="none">
            <a:spAutoFit/>
          </a:bodyPr>
          <a:lstStyle/>
          <a:p>
            <a:r>
              <a:rPr lang="en-GB" altLang="zh-CN" dirty="0" smtClean="0"/>
              <a:t>(1) Quarter </a:t>
            </a:r>
            <a:r>
              <a:rPr lang="en-GB" altLang="zh-CN" dirty="0"/>
              <a:t>wavelength waveguide</a:t>
            </a:r>
            <a:endParaRPr lang="en-GB" dirty="0"/>
          </a:p>
        </p:txBody>
      </p:sp>
      <p:sp>
        <p:nvSpPr>
          <p:cNvPr id="118" name="Rectangle 117"/>
          <p:cNvSpPr/>
          <p:nvPr/>
        </p:nvSpPr>
        <p:spPr>
          <a:xfrm>
            <a:off x="827533" y="5998412"/>
            <a:ext cx="1923796" cy="369332"/>
          </a:xfrm>
          <a:prstGeom prst="rect">
            <a:avLst/>
          </a:prstGeom>
          <a:solidFill>
            <a:srgbClr val="FFC000"/>
          </a:solidFill>
        </p:spPr>
        <p:txBody>
          <a:bodyPr wrap="none">
            <a:spAutoFit/>
          </a:bodyPr>
          <a:lstStyle/>
          <a:p>
            <a:r>
              <a:rPr lang="en-GB" altLang="zh-CN" dirty="0" smtClean="0"/>
              <a:t>(2) A matching cell</a:t>
            </a:r>
            <a:endParaRPr lang="en-GB" dirty="0"/>
          </a:p>
        </p:txBody>
      </p:sp>
      <p:pic>
        <p:nvPicPr>
          <p:cNvPr id="7" name="Picture 6"/>
          <p:cNvPicPr>
            <a:picLocks noChangeAspect="1"/>
          </p:cNvPicPr>
          <p:nvPr/>
        </p:nvPicPr>
        <p:blipFill>
          <a:blip r:embed="rId3"/>
          <a:stretch>
            <a:fillRect/>
          </a:stretch>
        </p:blipFill>
        <p:spPr>
          <a:xfrm>
            <a:off x="426721" y="1560288"/>
            <a:ext cx="4248000" cy="1625320"/>
          </a:xfrm>
          <a:prstGeom prst="rect">
            <a:avLst/>
          </a:prstGeom>
        </p:spPr>
      </p:pic>
      <p:pic>
        <p:nvPicPr>
          <p:cNvPr id="8" name="Picture 7"/>
          <p:cNvPicPr>
            <a:picLocks noChangeAspect="1"/>
          </p:cNvPicPr>
          <p:nvPr/>
        </p:nvPicPr>
        <p:blipFill>
          <a:blip r:embed="rId4"/>
          <a:stretch>
            <a:fillRect/>
          </a:stretch>
        </p:blipFill>
        <p:spPr>
          <a:xfrm>
            <a:off x="426721" y="3725952"/>
            <a:ext cx="4248000" cy="1972548"/>
          </a:xfrm>
          <a:prstGeom prst="rect">
            <a:avLst/>
          </a:prstGeom>
        </p:spPr>
      </p:pic>
    </p:spTree>
    <p:extLst>
      <p:ext uri="{BB962C8B-B14F-4D97-AF65-F5344CB8AC3E}">
        <p14:creationId xmlns:p14="http://schemas.microsoft.com/office/powerpoint/2010/main" val="2965480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1"/>
                </a:solidFill>
              </a:rPr>
              <a:t>S </a:t>
            </a:r>
            <a:r>
              <a:rPr lang="en-GB" dirty="0">
                <a:solidFill>
                  <a:schemeClr val="tx1"/>
                </a:solidFill>
              </a:rPr>
              <a:t>P</a:t>
            </a:r>
            <a:r>
              <a:rPr lang="en-GB" dirty="0" smtClean="0">
                <a:solidFill>
                  <a:schemeClr val="tx1"/>
                </a:solidFill>
              </a:rPr>
              <a:t>arameter Simulation</a:t>
            </a: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100594" y="1515043"/>
            <a:ext cx="3740749" cy="2447358"/>
          </a:xfrm>
          <a:prstGeom prst="rect">
            <a:avLst/>
          </a:prstGeom>
        </p:spPr>
      </p:pic>
      <p:pic>
        <p:nvPicPr>
          <p:cNvPr id="5" name="Picture 4"/>
          <p:cNvPicPr>
            <a:picLocks/>
          </p:cNvPicPr>
          <p:nvPr/>
        </p:nvPicPr>
        <p:blipFill>
          <a:blip r:embed="rId3"/>
          <a:stretch>
            <a:fillRect/>
          </a:stretch>
        </p:blipFill>
        <p:spPr>
          <a:xfrm>
            <a:off x="3698558" y="1600200"/>
            <a:ext cx="3060000" cy="2160000"/>
          </a:xfrm>
          <a:prstGeom prst="rect">
            <a:avLst/>
          </a:prstGeom>
        </p:spPr>
      </p:pic>
      <p:sp>
        <p:nvSpPr>
          <p:cNvPr id="6" name="TextBox 5"/>
          <p:cNvSpPr txBox="1"/>
          <p:nvPr/>
        </p:nvSpPr>
        <p:spPr>
          <a:xfrm>
            <a:off x="4045383" y="2837078"/>
            <a:ext cx="1828800" cy="646331"/>
          </a:xfrm>
          <a:prstGeom prst="rect">
            <a:avLst/>
          </a:prstGeom>
          <a:noFill/>
        </p:spPr>
        <p:txBody>
          <a:bodyPr wrap="square" rtlCol="0">
            <a:spAutoFit/>
          </a:bodyPr>
          <a:lstStyle/>
          <a:p>
            <a:r>
              <a:rPr lang="en-GB" b="1" dirty="0" smtClean="0"/>
              <a:t>f = 11.9933 GHz</a:t>
            </a:r>
          </a:p>
          <a:p>
            <a:r>
              <a:rPr lang="en-GB" b="1" dirty="0" smtClean="0"/>
              <a:t>S</a:t>
            </a:r>
            <a:r>
              <a:rPr lang="en-GB" sz="1200" b="1" dirty="0" smtClean="0"/>
              <a:t>11 </a:t>
            </a:r>
            <a:r>
              <a:rPr lang="en-GB" b="1" dirty="0" smtClean="0"/>
              <a:t>= -48 dB</a:t>
            </a:r>
            <a:endParaRPr lang="en-GB" b="1" dirty="0"/>
          </a:p>
        </p:txBody>
      </p:sp>
      <p:sp>
        <p:nvSpPr>
          <p:cNvPr id="7"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14</a:t>
            </a:fld>
            <a:endParaRPr lang="en-US" sz="1600" b="1" dirty="0">
              <a:solidFill>
                <a:srgbClr val="7030A0"/>
              </a:solidFill>
            </a:endParaRPr>
          </a:p>
        </p:txBody>
      </p:sp>
      <p:pic>
        <p:nvPicPr>
          <p:cNvPr id="8" name="Picture 7"/>
          <p:cNvPicPr>
            <a:picLocks noChangeAspect="1"/>
          </p:cNvPicPr>
          <p:nvPr/>
        </p:nvPicPr>
        <p:blipFill>
          <a:blip r:embed="rId4"/>
          <a:stretch>
            <a:fillRect/>
          </a:stretch>
        </p:blipFill>
        <p:spPr>
          <a:xfrm>
            <a:off x="91439" y="4419600"/>
            <a:ext cx="2804162" cy="1889233"/>
          </a:xfrm>
          <a:prstGeom prst="rect">
            <a:avLst/>
          </a:prstGeom>
        </p:spPr>
      </p:pic>
      <p:pic>
        <p:nvPicPr>
          <p:cNvPr id="9" name="Picture 8"/>
          <p:cNvPicPr>
            <a:picLocks/>
          </p:cNvPicPr>
          <p:nvPr/>
        </p:nvPicPr>
        <p:blipFill>
          <a:blip r:embed="rId5"/>
          <a:stretch>
            <a:fillRect/>
          </a:stretch>
        </p:blipFill>
        <p:spPr>
          <a:xfrm>
            <a:off x="3698558" y="4117447"/>
            <a:ext cx="3060000" cy="2160000"/>
          </a:xfrm>
          <a:prstGeom prst="rect">
            <a:avLst/>
          </a:prstGeom>
        </p:spPr>
      </p:pic>
      <p:sp>
        <p:nvSpPr>
          <p:cNvPr id="10" name="TextBox 9"/>
          <p:cNvSpPr txBox="1"/>
          <p:nvPr/>
        </p:nvSpPr>
        <p:spPr>
          <a:xfrm>
            <a:off x="4045383" y="5210409"/>
            <a:ext cx="1828800" cy="646331"/>
          </a:xfrm>
          <a:prstGeom prst="rect">
            <a:avLst/>
          </a:prstGeom>
          <a:noFill/>
        </p:spPr>
        <p:txBody>
          <a:bodyPr wrap="square" rtlCol="0">
            <a:spAutoFit/>
          </a:bodyPr>
          <a:lstStyle/>
          <a:p>
            <a:r>
              <a:rPr lang="en-GB" b="1" dirty="0" smtClean="0"/>
              <a:t>f = 11.9942 GHz</a:t>
            </a:r>
          </a:p>
          <a:p>
            <a:r>
              <a:rPr lang="en-GB" b="1" dirty="0" smtClean="0"/>
              <a:t>S</a:t>
            </a:r>
            <a:r>
              <a:rPr lang="en-GB" sz="1200" b="1" dirty="0" smtClean="0"/>
              <a:t>11 </a:t>
            </a:r>
            <a:r>
              <a:rPr lang="en-GB" b="1" dirty="0" smtClean="0"/>
              <a:t>= -54 dB</a:t>
            </a:r>
            <a:endParaRPr lang="en-GB" b="1" dirty="0"/>
          </a:p>
        </p:txBody>
      </p:sp>
      <p:sp>
        <p:nvSpPr>
          <p:cNvPr id="11" name="Rounded Rectangle 20">
            <a:extLst>
              <a:ext uri="{FF2B5EF4-FFF2-40B4-BE49-F238E27FC236}">
                <a16:creationId xmlns:a16="http://schemas.microsoft.com/office/drawing/2014/main" id="{EABFA437-B926-4242-BE82-4FEE6D40389D}"/>
              </a:ext>
            </a:extLst>
          </p:cNvPr>
          <p:cNvSpPr/>
          <p:nvPr/>
        </p:nvSpPr>
        <p:spPr>
          <a:xfrm>
            <a:off x="6858000" y="2362200"/>
            <a:ext cx="2256740" cy="3429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Wingdings" panose="05000000000000000000" pitchFamily="2" charset="2"/>
              <a:buChar char="§"/>
            </a:pPr>
            <a:r>
              <a:rPr lang="en-GB" altLang="zh-CN" sz="1600" dirty="0" smtClean="0">
                <a:solidFill>
                  <a:schemeClr val="tx1"/>
                </a:solidFill>
              </a:rPr>
              <a:t>Good S</a:t>
            </a:r>
            <a:r>
              <a:rPr lang="en-GB" altLang="zh-CN" sz="1200" dirty="0" smtClean="0">
                <a:solidFill>
                  <a:schemeClr val="tx1"/>
                </a:solidFill>
              </a:rPr>
              <a:t>11</a:t>
            </a:r>
            <a:r>
              <a:rPr lang="en-GB" altLang="zh-CN" sz="1600" dirty="0" smtClean="0">
                <a:solidFill>
                  <a:schemeClr val="tx1"/>
                </a:solidFill>
              </a:rPr>
              <a:t> can be achieved;</a:t>
            </a:r>
          </a:p>
          <a:p>
            <a:pPr marL="285750" indent="-285750" algn="just">
              <a:buFont typeface="Wingdings" panose="05000000000000000000" pitchFamily="2" charset="2"/>
              <a:buChar char="§"/>
            </a:pPr>
            <a:r>
              <a:rPr lang="en-GB" altLang="zh-CN" sz="1600" dirty="0" smtClean="0">
                <a:solidFill>
                  <a:schemeClr val="tx1"/>
                </a:solidFill>
              </a:rPr>
              <a:t>Further simulation studies are needed to reduce the </a:t>
            </a:r>
            <a:r>
              <a:rPr lang="en-GB" altLang="zh-CN" sz="1600" dirty="0" smtClean="0">
                <a:solidFill>
                  <a:srgbClr val="FF0000"/>
                </a:solidFill>
              </a:rPr>
              <a:t>maximum field in the matching sections</a:t>
            </a:r>
            <a:r>
              <a:rPr lang="en-GB" altLang="zh-CN" sz="1600" dirty="0" smtClean="0">
                <a:solidFill>
                  <a:schemeClr val="tx1"/>
                </a:solidFill>
              </a:rPr>
              <a:t>.</a:t>
            </a:r>
            <a:endParaRPr lang="en-GB" altLang="zh-CN" sz="1600" dirty="0">
              <a:solidFill>
                <a:schemeClr val="tx1"/>
              </a:solidFill>
            </a:endParaRPr>
          </a:p>
        </p:txBody>
      </p:sp>
    </p:spTree>
    <p:extLst>
      <p:ext uri="{BB962C8B-B14F-4D97-AF65-F5344CB8AC3E}">
        <p14:creationId xmlns:p14="http://schemas.microsoft.com/office/powerpoint/2010/main" val="41297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767" y="3918916"/>
            <a:ext cx="4089330" cy="2451343"/>
          </a:xfrm>
          <a:prstGeom prst="rect">
            <a:avLst/>
          </a:prstGeom>
        </p:spPr>
      </p:pic>
      <p:sp>
        <p:nvSpPr>
          <p:cNvPr id="2" name="Title 1"/>
          <p:cNvSpPr>
            <a:spLocks noGrp="1"/>
          </p:cNvSpPr>
          <p:nvPr>
            <p:ph type="title"/>
          </p:nvPr>
        </p:nvSpPr>
        <p:spPr/>
        <p:txBody>
          <a:bodyPr>
            <a:normAutofit fontScale="90000"/>
          </a:bodyPr>
          <a:lstStyle/>
          <a:p>
            <a:r>
              <a:rPr lang="en-GB" dirty="0" smtClean="0">
                <a:solidFill>
                  <a:schemeClr val="tx1"/>
                </a:solidFill>
              </a:rPr>
              <a:t> Adding dielectrics into matching section</a:t>
            </a:r>
            <a:endParaRPr lang="en-GB" dirty="0">
              <a:solidFill>
                <a:schemeClr val="tx1"/>
              </a:solidFill>
            </a:endParaRPr>
          </a:p>
        </p:txBody>
      </p:sp>
      <p:sp>
        <p:nvSpPr>
          <p:cNvPr id="66" name="TextBox 65"/>
          <p:cNvSpPr txBox="1"/>
          <p:nvPr/>
        </p:nvSpPr>
        <p:spPr>
          <a:xfrm>
            <a:off x="2226296" y="5604661"/>
            <a:ext cx="1828800" cy="646331"/>
          </a:xfrm>
          <a:prstGeom prst="rect">
            <a:avLst/>
          </a:prstGeom>
          <a:noFill/>
        </p:spPr>
        <p:txBody>
          <a:bodyPr wrap="square" rtlCol="0">
            <a:spAutoFit/>
          </a:bodyPr>
          <a:lstStyle/>
          <a:p>
            <a:r>
              <a:rPr lang="en-GB" b="1" dirty="0" smtClean="0"/>
              <a:t>f = 11.9936 GHz</a:t>
            </a:r>
          </a:p>
          <a:p>
            <a:r>
              <a:rPr lang="en-GB" b="1" dirty="0" smtClean="0"/>
              <a:t>S</a:t>
            </a:r>
            <a:r>
              <a:rPr lang="en-GB" sz="1200" b="1" dirty="0" smtClean="0"/>
              <a:t>11 </a:t>
            </a:r>
            <a:r>
              <a:rPr lang="en-GB" b="1" dirty="0" smtClean="0"/>
              <a:t>&lt; -42 dB</a:t>
            </a:r>
            <a:endParaRPr lang="en-GB" b="1" dirty="0"/>
          </a:p>
        </p:txBody>
      </p:sp>
      <p:sp>
        <p:nvSpPr>
          <p:cNvPr id="72"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15</a:t>
            </a:fld>
            <a:endParaRPr lang="en-US" sz="1600" b="1" dirty="0">
              <a:solidFill>
                <a:srgbClr val="7030A0"/>
              </a:solidFill>
            </a:endParaRPr>
          </a:p>
        </p:txBody>
      </p:sp>
      <p:sp>
        <p:nvSpPr>
          <p:cNvPr id="73" name="Rounded Rectangle 20">
            <a:extLst>
              <a:ext uri="{FF2B5EF4-FFF2-40B4-BE49-F238E27FC236}">
                <a16:creationId xmlns:a16="http://schemas.microsoft.com/office/drawing/2014/main" id="{EABFA437-B926-4242-BE82-4FEE6D40389D}"/>
              </a:ext>
            </a:extLst>
          </p:cNvPr>
          <p:cNvSpPr/>
          <p:nvPr/>
        </p:nvSpPr>
        <p:spPr>
          <a:xfrm>
            <a:off x="4570171" y="4648200"/>
            <a:ext cx="4183168" cy="18287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just">
              <a:buFont typeface="Wingdings" panose="05000000000000000000" pitchFamily="2" charset="2"/>
              <a:buChar char="§"/>
            </a:pPr>
            <a:r>
              <a:rPr lang="en-GB" altLang="zh-CN" sz="1600" dirty="0" smtClean="0">
                <a:solidFill>
                  <a:schemeClr val="tx1"/>
                </a:solidFill>
              </a:rPr>
              <a:t>L1 = 1.82 mm, D2 = 3.135 mm;</a:t>
            </a:r>
          </a:p>
          <a:p>
            <a:pPr marL="285750" indent="-285750" algn="just">
              <a:buFont typeface="Wingdings" panose="05000000000000000000" pitchFamily="2" charset="2"/>
              <a:buChar char="§"/>
            </a:pPr>
            <a:r>
              <a:rPr lang="en-GB" altLang="zh-CN" sz="1600" dirty="0" smtClean="0">
                <a:solidFill>
                  <a:srgbClr val="FF0000"/>
                </a:solidFill>
              </a:rPr>
              <a:t>The maximum field in the matching section is lower than in the DLA, but still pay special attention to the fields in the corners.</a:t>
            </a:r>
          </a:p>
          <a:p>
            <a:pPr marL="285750" indent="-285750" algn="just">
              <a:buFont typeface="Wingdings" panose="05000000000000000000" pitchFamily="2" charset="2"/>
              <a:buChar char="§"/>
            </a:pPr>
            <a:r>
              <a:rPr lang="en-GB" altLang="zh-CN" sz="1600" dirty="0" smtClean="0">
                <a:solidFill>
                  <a:srgbClr val="FF0000"/>
                </a:solidFill>
              </a:rPr>
              <a:t>Bandwidth is much larger and it is limited by the waveguide cut-off frequency</a:t>
            </a:r>
            <a:endParaRPr lang="en-GB" altLang="zh-CN" sz="1600" dirty="0">
              <a:solidFill>
                <a:schemeClr val="tx1"/>
              </a:solidFill>
            </a:endParaRPr>
          </a:p>
        </p:txBody>
      </p:sp>
      <p:pic>
        <p:nvPicPr>
          <p:cNvPr id="36" name="Picture 35"/>
          <p:cNvPicPr>
            <a:picLocks noChangeAspect="1"/>
          </p:cNvPicPr>
          <p:nvPr/>
        </p:nvPicPr>
        <p:blipFill>
          <a:blip r:embed="rId3"/>
          <a:stretch>
            <a:fillRect/>
          </a:stretch>
        </p:blipFill>
        <p:spPr>
          <a:xfrm>
            <a:off x="43416" y="1787461"/>
            <a:ext cx="4176000" cy="1597774"/>
          </a:xfrm>
          <a:prstGeom prst="rect">
            <a:avLst/>
          </a:prstGeom>
        </p:spPr>
      </p:pic>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11966" y="1524000"/>
            <a:ext cx="4775463" cy="3048000"/>
          </a:xfrm>
        </p:spPr>
      </p:pic>
    </p:spTree>
    <p:extLst>
      <p:ext uri="{BB962C8B-B14F-4D97-AF65-F5344CB8AC3E}">
        <p14:creationId xmlns:p14="http://schemas.microsoft.com/office/powerpoint/2010/main" val="983175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Electric fields in the corners</a:t>
            </a:r>
            <a:endParaRPr lang="en-GB" dirty="0">
              <a:solidFill>
                <a:schemeClr val="tx1"/>
              </a:solidFill>
            </a:endParaRPr>
          </a:p>
        </p:txBody>
      </p:sp>
      <p:pic>
        <p:nvPicPr>
          <p:cNvPr id="10" name="Picture 9"/>
          <p:cNvPicPr>
            <a:picLocks noChangeAspect="1"/>
          </p:cNvPicPr>
          <p:nvPr/>
        </p:nvPicPr>
        <p:blipFill>
          <a:blip r:embed="rId2"/>
          <a:stretch>
            <a:fillRect/>
          </a:stretch>
        </p:blipFill>
        <p:spPr>
          <a:xfrm>
            <a:off x="4673193" y="1371601"/>
            <a:ext cx="4320000" cy="2667000"/>
          </a:xfrm>
          <a:prstGeom prst="rect">
            <a:avLst/>
          </a:prstGeom>
        </p:spPr>
      </p:pic>
      <p:pic>
        <p:nvPicPr>
          <p:cNvPr id="12" name="Picture 11"/>
          <p:cNvPicPr>
            <a:picLocks noChangeAspect="1"/>
          </p:cNvPicPr>
          <p:nvPr/>
        </p:nvPicPr>
        <p:blipFill>
          <a:blip r:embed="rId3"/>
          <a:stretch>
            <a:fillRect/>
          </a:stretch>
        </p:blipFill>
        <p:spPr>
          <a:xfrm>
            <a:off x="67397" y="1568383"/>
            <a:ext cx="4495800" cy="3078405"/>
          </a:xfrm>
          <a:prstGeom prst="rect">
            <a:avLst/>
          </a:prstGeom>
        </p:spPr>
      </p:pic>
      <p:sp>
        <p:nvSpPr>
          <p:cNvPr id="13" name="Flowchart: Connector 12"/>
          <p:cNvSpPr/>
          <p:nvPr/>
        </p:nvSpPr>
        <p:spPr>
          <a:xfrm>
            <a:off x="1927307" y="3481555"/>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p:cNvSpPr/>
          <p:nvPr/>
        </p:nvSpPr>
        <p:spPr>
          <a:xfrm>
            <a:off x="1730303" y="2905414"/>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EABFA437-B926-4242-BE82-4FEE6D40389D}"/>
              </a:ext>
            </a:extLst>
          </p:cNvPr>
          <p:cNvSpPr/>
          <p:nvPr/>
        </p:nvSpPr>
        <p:spPr>
          <a:xfrm>
            <a:off x="67397" y="4908606"/>
            <a:ext cx="4495800" cy="14995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lnSpc>
                <a:spcPct val="150000"/>
              </a:lnSpc>
              <a:buFont typeface="Wingdings" panose="05000000000000000000" pitchFamily="2" charset="2"/>
              <a:buChar char="n"/>
            </a:pPr>
            <a:r>
              <a:rPr lang="en-GB" altLang="zh-CN" dirty="0" smtClean="0">
                <a:solidFill>
                  <a:schemeClr val="tx1"/>
                </a:solidFill>
              </a:rPr>
              <a:t>There are two peak fields  in the corner 1 and dielectric corner 2, respectively; </a:t>
            </a:r>
          </a:p>
          <a:p>
            <a:pPr marL="342900" indent="-342900" algn="just">
              <a:lnSpc>
                <a:spcPct val="150000"/>
              </a:lnSpc>
              <a:buFont typeface="Wingdings" panose="05000000000000000000" pitchFamily="2" charset="2"/>
              <a:buChar char="n"/>
            </a:pPr>
            <a:r>
              <a:rPr lang="en-GB" altLang="zh-CN" dirty="0" smtClean="0">
                <a:solidFill>
                  <a:schemeClr val="tx1"/>
                </a:solidFill>
              </a:rPr>
              <a:t>We need to reduce these two peak fields;</a:t>
            </a:r>
          </a:p>
          <a:p>
            <a:pPr marL="342900" indent="-342900" algn="just">
              <a:buFont typeface="Wingdings" panose="05000000000000000000" pitchFamily="2" charset="2"/>
              <a:buChar char="n"/>
            </a:pPr>
            <a:endParaRPr lang="en-GB" altLang="zh-CN" dirty="0">
              <a:solidFill>
                <a:schemeClr val="tx1"/>
              </a:solidFill>
            </a:endParaRPr>
          </a:p>
        </p:txBody>
      </p:sp>
      <p:sp>
        <p:nvSpPr>
          <p:cNvPr id="22"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16</a:t>
            </a:fld>
            <a:endParaRPr lang="en-US" sz="1600" b="1" dirty="0">
              <a:solidFill>
                <a:srgbClr val="7030A0"/>
              </a:solidFill>
            </a:endParaRPr>
          </a:p>
        </p:txBody>
      </p:sp>
      <p:sp>
        <p:nvSpPr>
          <p:cNvPr id="23" name="TextBox 22"/>
          <p:cNvSpPr txBox="1"/>
          <p:nvPr/>
        </p:nvSpPr>
        <p:spPr>
          <a:xfrm>
            <a:off x="776453" y="2752082"/>
            <a:ext cx="1020605" cy="369332"/>
          </a:xfrm>
          <a:prstGeom prst="rect">
            <a:avLst/>
          </a:prstGeom>
          <a:noFill/>
        </p:spPr>
        <p:txBody>
          <a:bodyPr wrap="square" rtlCol="0">
            <a:spAutoFit/>
          </a:bodyPr>
          <a:lstStyle/>
          <a:p>
            <a:r>
              <a:rPr lang="en-GB" b="1" dirty="0" smtClean="0"/>
              <a:t>Corner 1</a:t>
            </a:r>
            <a:endParaRPr lang="en-GB" b="1" dirty="0"/>
          </a:p>
        </p:txBody>
      </p:sp>
      <p:sp>
        <p:nvSpPr>
          <p:cNvPr id="24" name="TextBox 23"/>
          <p:cNvSpPr txBox="1"/>
          <p:nvPr/>
        </p:nvSpPr>
        <p:spPr>
          <a:xfrm>
            <a:off x="954509" y="3430409"/>
            <a:ext cx="1020605" cy="369332"/>
          </a:xfrm>
          <a:prstGeom prst="rect">
            <a:avLst/>
          </a:prstGeom>
          <a:noFill/>
        </p:spPr>
        <p:txBody>
          <a:bodyPr wrap="square" rtlCol="0">
            <a:spAutoFit/>
          </a:bodyPr>
          <a:lstStyle/>
          <a:p>
            <a:r>
              <a:rPr lang="en-GB" b="1" dirty="0" smtClean="0"/>
              <a:t>Corner 2</a:t>
            </a:r>
            <a:endParaRPr lang="en-GB" b="1" dirty="0"/>
          </a:p>
        </p:txBody>
      </p:sp>
      <p:pic>
        <p:nvPicPr>
          <p:cNvPr id="3" name="Picture 2"/>
          <p:cNvPicPr>
            <a:picLocks noChangeAspect="1"/>
          </p:cNvPicPr>
          <p:nvPr/>
        </p:nvPicPr>
        <p:blipFill>
          <a:blip r:embed="rId4"/>
          <a:stretch>
            <a:fillRect/>
          </a:stretch>
        </p:blipFill>
        <p:spPr>
          <a:xfrm>
            <a:off x="4712442" y="4133278"/>
            <a:ext cx="4372420" cy="2336893"/>
          </a:xfrm>
          <a:prstGeom prst="rect">
            <a:avLst/>
          </a:prstGeom>
        </p:spPr>
      </p:pic>
      <p:cxnSp>
        <p:nvCxnSpPr>
          <p:cNvPr id="16" name="Straight Arrow Connector 15"/>
          <p:cNvCxnSpPr/>
          <p:nvPr/>
        </p:nvCxnSpPr>
        <p:spPr>
          <a:xfrm>
            <a:off x="1946303" y="3057290"/>
            <a:ext cx="4302097" cy="1213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41859" y="3641486"/>
            <a:ext cx="4944741" cy="1230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Connector 14"/>
          <p:cNvSpPr/>
          <p:nvPr/>
        </p:nvSpPr>
        <p:spPr>
          <a:xfrm>
            <a:off x="2189940" y="3167539"/>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227936" y="2872624"/>
            <a:ext cx="1020605" cy="369332"/>
          </a:xfrm>
          <a:prstGeom prst="rect">
            <a:avLst/>
          </a:prstGeom>
          <a:noFill/>
        </p:spPr>
        <p:txBody>
          <a:bodyPr wrap="square" rtlCol="0">
            <a:spAutoFit/>
          </a:bodyPr>
          <a:lstStyle/>
          <a:p>
            <a:r>
              <a:rPr lang="en-GB" b="1" dirty="0" smtClean="0"/>
              <a:t>Corner 3</a:t>
            </a:r>
            <a:endParaRPr lang="en-GB" b="1" dirty="0"/>
          </a:p>
        </p:txBody>
      </p:sp>
      <p:cxnSp>
        <p:nvCxnSpPr>
          <p:cNvPr id="18" name="Straight Arrow Connector 17"/>
          <p:cNvCxnSpPr/>
          <p:nvPr/>
        </p:nvCxnSpPr>
        <p:spPr>
          <a:xfrm>
            <a:off x="7223653" y="3111617"/>
            <a:ext cx="144580" cy="11302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22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5203" y="1459428"/>
            <a:ext cx="6788507" cy="3420000"/>
          </a:xfrm>
          <a:prstGeom prst="rect">
            <a:avLst/>
          </a:prstGeom>
        </p:spPr>
      </p:pic>
      <p:sp>
        <p:nvSpPr>
          <p:cNvPr id="2" name="Title 1"/>
          <p:cNvSpPr>
            <a:spLocks noGrp="1"/>
          </p:cNvSpPr>
          <p:nvPr>
            <p:ph type="title"/>
          </p:nvPr>
        </p:nvSpPr>
        <p:spPr/>
        <p:txBody>
          <a:bodyPr>
            <a:normAutofit/>
          </a:bodyPr>
          <a:lstStyle/>
          <a:p>
            <a:r>
              <a:rPr lang="en-GB" dirty="0" smtClean="0">
                <a:solidFill>
                  <a:schemeClr val="tx1"/>
                </a:solidFill>
              </a:rPr>
              <a:t>Adding a skew angle </a:t>
            </a:r>
            <a:r>
              <a:rPr lang="el-GR" i="1" dirty="0" smtClean="0">
                <a:solidFill>
                  <a:schemeClr val="tx1"/>
                </a:solidFill>
                <a:latin typeface="Times New Roman" panose="02020603050405020304" pitchFamily="18" charset="0"/>
                <a:cs typeface="Times New Roman" panose="02020603050405020304" pitchFamily="18" charset="0"/>
              </a:rPr>
              <a:t>θ</a:t>
            </a:r>
            <a:r>
              <a:rPr lang="en-GB" dirty="0" smtClean="0">
                <a:solidFill>
                  <a:schemeClr val="tx1"/>
                </a:solidFill>
              </a:rPr>
              <a:t> for </a:t>
            </a:r>
            <a:r>
              <a:rPr lang="en-GB" dirty="0"/>
              <a:t>C</a:t>
            </a:r>
            <a:r>
              <a:rPr lang="en-GB" dirty="0" smtClean="0">
                <a:solidFill>
                  <a:schemeClr val="tx1"/>
                </a:solidFill>
              </a:rPr>
              <a:t>orner 1</a:t>
            </a:r>
            <a:endParaRPr lang="en-GB" dirty="0">
              <a:solidFill>
                <a:schemeClr val="tx1"/>
              </a:solidFill>
            </a:endParaRPr>
          </a:p>
        </p:txBody>
      </p:sp>
      <p:sp>
        <p:nvSpPr>
          <p:cNvPr id="36"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17</a:t>
            </a:fld>
            <a:endParaRPr lang="en-US" sz="1600" b="1" dirty="0">
              <a:solidFill>
                <a:srgbClr val="7030A0"/>
              </a:solidFill>
            </a:endParaRPr>
          </a:p>
        </p:txBody>
      </p:sp>
      <p:cxnSp>
        <p:nvCxnSpPr>
          <p:cNvPr id="39" name="Straight Arrow Connector 38"/>
          <p:cNvCxnSpPr/>
          <p:nvPr/>
        </p:nvCxnSpPr>
        <p:spPr>
          <a:xfrm>
            <a:off x="4201627" y="1637667"/>
            <a:ext cx="350015" cy="445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27110" y="1407706"/>
            <a:ext cx="529705" cy="369332"/>
          </a:xfrm>
          <a:prstGeom prst="rect">
            <a:avLst/>
          </a:prstGeom>
          <a:noFill/>
        </p:spPr>
        <p:txBody>
          <a:bodyPr wrap="square" rtlCol="0">
            <a:spAutoFit/>
          </a:bodyPr>
          <a:lstStyle/>
          <a:p>
            <a:r>
              <a:rPr lang="en-GB" b="1" dirty="0" smtClean="0"/>
              <a:t>90°</a:t>
            </a:r>
            <a:endParaRPr lang="en-GB" b="1" dirty="0"/>
          </a:p>
        </p:txBody>
      </p:sp>
      <p:sp>
        <p:nvSpPr>
          <p:cNvPr id="42" name="TextBox 41"/>
          <p:cNvSpPr txBox="1"/>
          <p:nvPr/>
        </p:nvSpPr>
        <p:spPr>
          <a:xfrm>
            <a:off x="3747385" y="1730328"/>
            <a:ext cx="529705" cy="369332"/>
          </a:xfrm>
          <a:prstGeom prst="rect">
            <a:avLst/>
          </a:prstGeom>
          <a:noFill/>
        </p:spPr>
        <p:txBody>
          <a:bodyPr wrap="square" rtlCol="0">
            <a:spAutoFit/>
          </a:bodyPr>
          <a:lstStyle/>
          <a:p>
            <a:r>
              <a:rPr lang="en-GB" b="1" dirty="0" smtClean="0"/>
              <a:t>85°</a:t>
            </a:r>
            <a:endParaRPr lang="en-GB" b="1" dirty="0"/>
          </a:p>
        </p:txBody>
      </p:sp>
      <p:cxnSp>
        <p:nvCxnSpPr>
          <p:cNvPr id="43" name="Straight Arrow Connector 42"/>
          <p:cNvCxnSpPr/>
          <p:nvPr/>
        </p:nvCxnSpPr>
        <p:spPr>
          <a:xfrm>
            <a:off x="4091963" y="1961402"/>
            <a:ext cx="435256" cy="857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663046" y="2323633"/>
            <a:ext cx="529705" cy="369332"/>
          </a:xfrm>
          <a:prstGeom prst="rect">
            <a:avLst/>
          </a:prstGeom>
          <a:noFill/>
        </p:spPr>
        <p:txBody>
          <a:bodyPr wrap="square" rtlCol="0">
            <a:spAutoFit/>
          </a:bodyPr>
          <a:lstStyle/>
          <a:p>
            <a:r>
              <a:rPr lang="en-GB" b="1" dirty="0" smtClean="0"/>
              <a:t>75°</a:t>
            </a:r>
            <a:endParaRPr lang="en-GB" b="1" dirty="0"/>
          </a:p>
        </p:txBody>
      </p:sp>
      <p:cxnSp>
        <p:nvCxnSpPr>
          <p:cNvPr id="46" name="Straight Arrow Connector 45"/>
          <p:cNvCxnSpPr/>
          <p:nvPr/>
        </p:nvCxnSpPr>
        <p:spPr>
          <a:xfrm>
            <a:off x="4032887" y="2537553"/>
            <a:ext cx="396000" cy="761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610125" y="2575237"/>
            <a:ext cx="529705" cy="369332"/>
          </a:xfrm>
          <a:prstGeom prst="rect">
            <a:avLst/>
          </a:prstGeom>
          <a:noFill/>
        </p:spPr>
        <p:txBody>
          <a:bodyPr wrap="square" rtlCol="0">
            <a:spAutoFit/>
          </a:bodyPr>
          <a:lstStyle/>
          <a:p>
            <a:r>
              <a:rPr lang="en-GB" b="1" dirty="0" smtClean="0"/>
              <a:t>70°</a:t>
            </a:r>
            <a:endParaRPr lang="en-GB" b="1" dirty="0"/>
          </a:p>
        </p:txBody>
      </p:sp>
      <p:cxnSp>
        <p:nvCxnSpPr>
          <p:cNvPr id="49" name="Straight Arrow Connector 48"/>
          <p:cNvCxnSpPr/>
          <p:nvPr/>
        </p:nvCxnSpPr>
        <p:spPr>
          <a:xfrm>
            <a:off x="4012237" y="2770330"/>
            <a:ext cx="375530" cy="101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562257" y="3072436"/>
            <a:ext cx="529705" cy="369332"/>
          </a:xfrm>
          <a:prstGeom prst="rect">
            <a:avLst/>
          </a:prstGeom>
          <a:noFill/>
        </p:spPr>
        <p:txBody>
          <a:bodyPr wrap="square" rtlCol="0">
            <a:spAutoFit/>
          </a:bodyPr>
          <a:lstStyle/>
          <a:p>
            <a:r>
              <a:rPr lang="en-GB" b="1" dirty="0"/>
              <a:t>6</a:t>
            </a:r>
            <a:r>
              <a:rPr lang="en-GB" b="1" dirty="0" smtClean="0"/>
              <a:t>0°</a:t>
            </a:r>
            <a:endParaRPr lang="en-GB" b="1" dirty="0"/>
          </a:p>
        </p:txBody>
      </p:sp>
      <p:sp>
        <p:nvSpPr>
          <p:cNvPr id="52" name="TextBox 51"/>
          <p:cNvSpPr txBox="1"/>
          <p:nvPr/>
        </p:nvSpPr>
        <p:spPr>
          <a:xfrm>
            <a:off x="4506865" y="3588759"/>
            <a:ext cx="529705" cy="369332"/>
          </a:xfrm>
          <a:prstGeom prst="rect">
            <a:avLst/>
          </a:prstGeom>
          <a:noFill/>
        </p:spPr>
        <p:txBody>
          <a:bodyPr wrap="square" rtlCol="0">
            <a:spAutoFit/>
          </a:bodyPr>
          <a:lstStyle/>
          <a:p>
            <a:r>
              <a:rPr lang="en-GB" b="1" dirty="0" smtClean="0"/>
              <a:t>45°</a:t>
            </a:r>
            <a:endParaRPr lang="en-GB" b="1" dirty="0"/>
          </a:p>
        </p:txBody>
      </p:sp>
      <p:cxnSp>
        <p:nvCxnSpPr>
          <p:cNvPr id="53" name="Straight Arrow Connector 52"/>
          <p:cNvCxnSpPr/>
          <p:nvPr/>
        </p:nvCxnSpPr>
        <p:spPr>
          <a:xfrm>
            <a:off x="3930642" y="3264771"/>
            <a:ext cx="344205" cy="645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4780495" y="3107989"/>
            <a:ext cx="327765" cy="5553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556945" y="3153653"/>
            <a:ext cx="3786" cy="619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231413" y="3693858"/>
            <a:ext cx="789206" cy="369332"/>
          </a:xfrm>
          <a:prstGeom prst="rect">
            <a:avLst/>
          </a:prstGeom>
          <a:noFill/>
        </p:spPr>
        <p:txBody>
          <a:bodyPr wrap="square" rtlCol="0">
            <a:spAutoFit/>
          </a:bodyPr>
          <a:lstStyle/>
          <a:p>
            <a:r>
              <a:rPr lang="en-GB" b="1" dirty="0" smtClean="0"/>
              <a:t>37.08°</a:t>
            </a:r>
            <a:endParaRPr lang="en-GB" b="1" dirty="0"/>
          </a:p>
        </p:txBody>
      </p:sp>
      <mc:AlternateContent xmlns:mc="http://schemas.openxmlformats.org/markup-compatibility/2006" xmlns:a14="http://schemas.microsoft.com/office/drawing/2010/main">
        <mc:Choice Requires="a14">
          <p:sp>
            <p:nvSpPr>
              <p:cNvPr id="60" name="Rounded Rectangle 59">
                <a:extLst>
                  <a:ext uri="{FF2B5EF4-FFF2-40B4-BE49-F238E27FC236}">
                    <a16:creationId xmlns:a16="http://schemas.microsoft.com/office/drawing/2014/main" id="{EABFA437-B926-4242-BE82-4FEE6D40389D}"/>
                  </a:ext>
                </a:extLst>
              </p:cNvPr>
              <p:cNvSpPr/>
              <p:nvPr/>
            </p:nvSpPr>
            <p:spPr>
              <a:xfrm>
                <a:off x="609600" y="4921028"/>
                <a:ext cx="8145568" cy="15559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dirty="0" smtClean="0">
                    <a:solidFill>
                      <a:schemeClr val="tx1"/>
                    </a:solidFill>
                  </a:rPr>
                  <a:t>For each skew angle, it is perfectly matched with a S</a:t>
                </a:r>
                <a:r>
                  <a:rPr lang="en-GB" altLang="zh-CN" sz="1200" dirty="0" smtClean="0">
                    <a:solidFill>
                      <a:schemeClr val="tx1"/>
                    </a:solidFill>
                  </a:rPr>
                  <a:t>11</a:t>
                </a:r>
                <a:r>
                  <a:rPr lang="en-GB" altLang="zh-CN" dirty="0" smtClean="0">
                    <a:solidFill>
                      <a:schemeClr val="tx1"/>
                    </a:solidFill>
                  </a:rPr>
                  <a:t> &lt; -40 dB;</a:t>
                </a:r>
              </a:p>
              <a:p>
                <a:pPr marL="342900" indent="-342900" algn="just">
                  <a:buFont typeface="Wingdings" panose="05000000000000000000" pitchFamily="2" charset="2"/>
                  <a:buChar char="n"/>
                </a:pPr>
                <a:r>
                  <a:rPr lang="en-GB" altLang="zh-CN" dirty="0" smtClean="0">
                    <a:solidFill>
                      <a:schemeClr val="tx1"/>
                    </a:solidFill>
                  </a:rPr>
                  <a:t>The peak fields in the corner 1 are decreased with a smaller skew angle </a:t>
                </a:r>
                <a:r>
                  <a:rPr lang="el-GR" altLang="zh-CN" dirty="0" smtClean="0">
                    <a:solidFill>
                      <a:schemeClr val="tx1"/>
                    </a:solidFill>
                  </a:rPr>
                  <a:t>θ</a:t>
                </a:r>
                <a:r>
                  <a:rPr lang="en-GB" altLang="zh-CN" dirty="0" smtClean="0">
                    <a:solidFill>
                      <a:schemeClr val="tx1"/>
                    </a:solidFill>
                  </a:rPr>
                  <a:t>;</a:t>
                </a:r>
              </a:p>
              <a:p>
                <a:pPr marL="342900" indent="-342900" algn="just">
                  <a:buFont typeface="Wingdings" panose="05000000000000000000" pitchFamily="2" charset="2"/>
                  <a:buChar char="n"/>
                </a:pPr>
                <a:r>
                  <a:rPr lang="en-GB" altLang="zh-CN" dirty="0" smtClean="0">
                    <a:solidFill>
                      <a:schemeClr val="tx1"/>
                    </a:solidFill>
                  </a:rPr>
                  <a:t>When </a:t>
                </a:r>
                <a14:m>
                  <m:oMath xmlns:m="http://schemas.openxmlformats.org/officeDocument/2006/math">
                    <m:r>
                      <a:rPr lang="zh-CN" altLang="en-GB" i="1" smtClean="0">
                        <a:solidFill>
                          <a:srgbClr val="FF0000"/>
                        </a:solidFill>
                        <a:latin typeface="Cambria Math" panose="02040503050406030204" pitchFamily="18" charset="0"/>
                      </a:rPr>
                      <m:t>𝜃</m:t>
                    </m:r>
                    <m:r>
                      <a:rPr lang="en-GB" altLang="zh-CN" b="0" i="1" smtClean="0">
                        <a:solidFill>
                          <a:srgbClr val="FF0000"/>
                        </a:solidFill>
                        <a:latin typeface="Cambria Math" panose="02040503050406030204" pitchFamily="18" charset="0"/>
                      </a:rPr>
                      <m:t>=</m:t>
                    </m:r>
                    <m:sSup>
                      <m:sSupPr>
                        <m:ctrlPr>
                          <a:rPr lang="en-GB" altLang="zh-CN" b="0" i="1" smtClean="0">
                            <a:solidFill>
                              <a:srgbClr val="FF0000"/>
                            </a:solidFill>
                            <a:latin typeface="Cambria Math" panose="02040503050406030204" pitchFamily="18" charset="0"/>
                          </a:rPr>
                        </m:ctrlPr>
                      </m:sSupPr>
                      <m:e>
                        <m:r>
                          <a:rPr lang="en-GB" altLang="zh-CN" b="0" i="1" smtClean="0">
                            <a:solidFill>
                              <a:srgbClr val="FF0000"/>
                            </a:solidFill>
                            <a:latin typeface="Cambria Math" panose="02040503050406030204" pitchFamily="18" charset="0"/>
                          </a:rPr>
                          <m:t>70</m:t>
                        </m:r>
                      </m:e>
                      <m:sup>
                        <m:r>
                          <a:rPr lang="en-GB" altLang="zh-CN" b="0" i="1" smtClean="0">
                            <a:solidFill>
                              <a:srgbClr val="FF0000"/>
                            </a:solidFill>
                            <a:latin typeface="Cambria Math" panose="02040503050406030204" pitchFamily="18" charset="0"/>
                          </a:rPr>
                          <m:t>0</m:t>
                        </m:r>
                      </m:sup>
                    </m:sSup>
                  </m:oMath>
                </a14:m>
                <a:r>
                  <a:rPr lang="en-GB" altLang="zh-CN" dirty="0" smtClean="0">
                    <a:solidFill>
                      <a:schemeClr val="tx1"/>
                    </a:solidFill>
                  </a:rPr>
                  <a:t>, the peak fields in the corner 1 equal to the accelerating fields in the DLA structure; </a:t>
                </a:r>
                <a14:m>
                  <m:oMath xmlns:m="http://schemas.openxmlformats.org/officeDocument/2006/math">
                    <m:sSup>
                      <m:sSupPr>
                        <m:ctrlPr>
                          <a:rPr lang="en-GB" altLang="zh-CN" i="1">
                            <a:solidFill>
                              <a:schemeClr val="tx1"/>
                            </a:solidFill>
                            <a:latin typeface="Cambria Math" panose="02040503050406030204" pitchFamily="18" charset="0"/>
                          </a:rPr>
                        </m:ctrlPr>
                      </m:sSupPr>
                      <m:e>
                        <m:r>
                          <a:rPr lang="en-GB" altLang="zh-CN" i="1">
                            <a:solidFill>
                              <a:schemeClr val="tx1"/>
                            </a:solidFill>
                            <a:latin typeface="Cambria Math" panose="02040503050406030204" pitchFamily="18" charset="0"/>
                          </a:rPr>
                          <m:t>70</m:t>
                        </m:r>
                      </m:e>
                      <m:sup>
                        <m:r>
                          <a:rPr lang="en-GB" altLang="zh-CN" i="1">
                            <a:solidFill>
                              <a:schemeClr val="tx1"/>
                            </a:solidFill>
                            <a:latin typeface="Cambria Math" panose="02040503050406030204" pitchFamily="18" charset="0"/>
                          </a:rPr>
                          <m:t>0</m:t>
                        </m:r>
                      </m:sup>
                    </m:sSup>
                  </m:oMath>
                </a14:m>
                <a:r>
                  <a:rPr lang="en-GB" altLang="zh-CN" dirty="0" smtClean="0">
                    <a:solidFill>
                      <a:schemeClr val="tx1"/>
                    </a:solidFill>
                  </a:rPr>
                  <a:t> is a critical skew angle;</a:t>
                </a:r>
              </a:p>
              <a:p>
                <a:pPr marL="342900" indent="-342900" algn="just">
                  <a:buFont typeface="Wingdings" panose="05000000000000000000" pitchFamily="2" charset="2"/>
                  <a:buChar char="n"/>
                </a:pPr>
                <a14:m>
                  <m:oMath xmlns:m="http://schemas.openxmlformats.org/officeDocument/2006/math">
                    <m:r>
                      <a:rPr lang="zh-CN" altLang="en-GB" i="1">
                        <a:solidFill>
                          <a:srgbClr val="FF0000"/>
                        </a:solidFill>
                        <a:latin typeface="Cambria Math" panose="02040503050406030204" pitchFamily="18" charset="0"/>
                      </a:rPr>
                      <m:t>𝜃</m:t>
                    </m:r>
                    <m:r>
                      <a:rPr lang="en-GB" altLang="zh-CN" i="1">
                        <a:solidFill>
                          <a:srgbClr val="FF0000"/>
                        </a:solidFill>
                        <a:latin typeface="Cambria Math" panose="02040503050406030204" pitchFamily="18" charset="0"/>
                      </a:rPr>
                      <m:t>=</m:t>
                    </m:r>
                    <m:sSup>
                      <m:sSupPr>
                        <m:ctrlPr>
                          <a:rPr lang="en-GB" altLang="zh-CN" i="1">
                            <a:solidFill>
                              <a:srgbClr val="FF0000"/>
                            </a:solidFill>
                            <a:latin typeface="Cambria Math" panose="02040503050406030204" pitchFamily="18" charset="0"/>
                          </a:rPr>
                        </m:ctrlPr>
                      </m:sSupPr>
                      <m:e>
                        <m:r>
                          <a:rPr lang="en-GB" altLang="zh-CN" b="0" i="1" smtClean="0">
                            <a:solidFill>
                              <a:srgbClr val="FF0000"/>
                            </a:solidFill>
                            <a:latin typeface="Cambria Math" panose="02040503050406030204" pitchFamily="18" charset="0"/>
                          </a:rPr>
                          <m:t>6</m:t>
                        </m:r>
                        <m:r>
                          <a:rPr lang="en-GB" altLang="zh-CN" i="1">
                            <a:solidFill>
                              <a:srgbClr val="FF0000"/>
                            </a:solidFill>
                            <a:latin typeface="Cambria Math" panose="02040503050406030204" pitchFamily="18" charset="0"/>
                          </a:rPr>
                          <m:t>0</m:t>
                        </m:r>
                      </m:e>
                      <m:sup>
                        <m:r>
                          <a:rPr lang="en-GB" altLang="zh-CN" i="1">
                            <a:solidFill>
                              <a:srgbClr val="FF0000"/>
                            </a:solidFill>
                            <a:latin typeface="Cambria Math" panose="02040503050406030204" pitchFamily="18" charset="0"/>
                          </a:rPr>
                          <m:t>0</m:t>
                        </m:r>
                      </m:sup>
                    </m:sSup>
                  </m:oMath>
                </a14:m>
                <a:r>
                  <a:rPr lang="en-GB" altLang="zh-CN" dirty="0" smtClean="0">
                    <a:solidFill>
                      <a:schemeClr val="tx1"/>
                    </a:solidFill>
                  </a:rPr>
                  <a:t> is chosen for the following optimization.</a:t>
                </a:r>
              </a:p>
            </p:txBody>
          </p:sp>
        </mc:Choice>
        <mc:Fallback xmlns="">
          <p:sp>
            <p:nvSpPr>
              <p:cNvPr id="60" name="Rounded Rectangle 59">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609600" y="4921028"/>
                <a:ext cx="8145568" cy="1555971"/>
              </a:xfrm>
              <a:prstGeom prst="roundRect">
                <a:avLst/>
              </a:prstGeom>
              <a:blipFill>
                <a:blip r:embed="rId3"/>
                <a:stretch>
                  <a:fillRect b="-4633"/>
                </a:stretch>
              </a:blipFill>
            </p:spPr>
            <p:txBody>
              <a:bodyPr/>
              <a:lstStyle/>
              <a:p>
                <a:r>
                  <a:rPr lang="en-GB">
                    <a:noFill/>
                  </a:rPr>
                  <a:t> </a:t>
                </a:r>
              </a:p>
            </p:txBody>
          </p:sp>
        </mc:Fallback>
      </mc:AlternateContent>
      <p:cxnSp>
        <p:nvCxnSpPr>
          <p:cNvPr id="23" name="Straight Arrow Connector 22"/>
          <p:cNvCxnSpPr/>
          <p:nvPr/>
        </p:nvCxnSpPr>
        <p:spPr>
          <a:xfrm>
            <a:off x="3977532" y="3010575"/>
            <a:ext cx="363656" cy="839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95012" y="2820832"/>
            <a:ext cx="529705" cy="369332"/>
          </a:xfrm>
          <a:prstGeom prst="rect">
            <a:avLst/>
          </a:prstGeom>
          <a:noFill/>
        </p:spPr>
        <p:txBody>
          <a:bodyPr wrap="square" rtlCol="0">
            <a:spAutoFit/>
          </a:bodyPr>
          <a:lstStyle/>
          <a:p>
            <a:r>
              <a:rPr lang="en-GB" b="1" dirty="0"/>
              <a:t>6</a:t>
            </a:r>
            <a:r>
              <a:rPr lang="en-GB" b="1" dirty="0" smtClean="0"/>
              <a:t>5°</a:t>
            </a:r>
            <a:endParaRPr lang="en-GB" b="1" dirty="0"/>
          </a:p>
        </p:txBody>
      </p:sp>
      <p:cxnSp>
        <p:nvCxnSpPr>
          <p:cNvPr id="26" name="Straight Arrow Connector 25"/>
          <p:cNvCxnSpPr/>
          <p:nvPr/>
        </p:nvCxnSpPr>
        <p:spPr>
          <a:xfrm>
            <a:off x="4054370" y="2230801"/>
            <a:ext cx="435256" cy="857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715967" y="2006023"/>
            <a:ext cx="529705" cy="369332"/>
          </a:xfrm>
          <a:prstGeom prst="rect">
            <a:avLst/>
          </a:prstGeom>
          <a:noFill/>
        </p:spPr>
        <p:txBody>
          <a:bodyPr wrap="square" rtlCol="0">
            <a:spAutoFit/>
          </a:bodyPr>
          <a:lstStyle/>
          <a:p>
            <a:r>
              <a:rPr lang="en-GB" b="1" dirty="0" smtClean="0"/>
              <a:t>80°</a:t>
            </a:r>
            <a:endParaRPr lang="en-GB" b="1" dirty="0"/>
          </a:p>
        </p:txBody>
      </p:sp>
      <p:sp>
        <p:nvSpPr>
          <p:cNvPr id="31" name="TextBox 30"/>
          <p:cNvSpPr txBox="1"/>
          <p:nvPr/>
        </p:nvSpPr>
        <p:spPr>
          <a:xfrm>
            <a:off x="3534514" y="3315711"/>
            <a:ext cx="529705" cy="369332"/>
          </a:xfrm>
          <a:prstGeom prst="rect">
            <a:avLst/>
          </a:prstGeom>
          <a:noFill/>
        </p:spPr>
        <p:txBody>
          <a:bodyPr wrap="square" rtlCol="0">
            <a:spAutoFit/>
          </a:bodyPr>
          <a:lstStyle/>
          <a:p>
            <a:r>
              <a:rPr lang="en-GB" b="1" dirty="0" smtClean="0"/>
              <a:t>55°</a:t>
            </a:r>
            <a:endParaRPr lang="en-GB" b="1" dirty="0"/>
          </a:p>
        </p:txBody>
      </p:sp>
      <p:cxnSp>
        <p:nvCxnSpPr>
          <p:cNvPr id="32" name="Straight Arrow Connector 31"/>
          <p:cNvCxnSpPr/>
          <p:nvPr/>
        </p:nvCxnSpPr>
        <p:spPr>
          <a:xfrm flipV="1">
            <a:off x="3908627" y="3501745"/>
            <a:ext cx="306069" cy="210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86142" y="3572277"/>
            <a:ext cx="529705" cy="369332"/>
          </a:xfrm>
          <a:prstGeom prst="rect">
            <a:avLst/>
          </a:prstGeom>
          <a:noFill/>
        </p:spPr>
        <p:txBody>
          <a:bodyPr wrap="square" rtlCol="0">
            <a:spAutoFit/>
          </a:bodyPr>
          <a:lstStyle/>
          <a:p>
            <a:r>
              <a:rPr lang="en-GB" b="1" dirty="0" smtClean="0"/>
              <a:t>50°</a:t>
            </a:r>
            <a:endParaRPr lang="en-GB" b="1" dirty="0"/>
          </a:p>
        </p:txBody>
      </p:sp>
      <p:cxnSp>
        <p:nvCxnSpPr>
          <p:cNvPr id="37" name="Straight Arrow Connector 36"/>
          <p:cNvCxnSpPr/>
          <p:nvPr/>
        </p:nvCxnSpPr>
        <p:spPr>
          <a:xfrm flipV="1">
            <a:off x="3868634" y="3648701"/>
            <a:ext cx="263370" cy="1015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11402" y="3623482"/>
            <a:ext cx="529705" cy="369332"/>
          </a:xfrm>
          <a:prstGeom prst="rect">
            <a:avLst/>
          </a:prstGeom>
          <a:noFill/>
        </p:spPr>
        <p:txBody>
          <a:bodyPr wrap="square" rtlCol="0">
            <a:spAutoFit/>
          </a:bodyPr>
          <a:lstStyle/>
          <a:p>
            <a:r>
              <a:rPr lang="en-GB" b="1" dirty="0" smtClean="0"/>
              <a:t>40°</a:t>
            </a:r>
            <a:endParaRPr lang="en-GB" b="1" dirty="0"/>
          </a:p>
        </p:txBody>
      </p:sp>
      <p:cxnSp>
        <p:nvCxnSpPr>
          <p:cNvPr id="44" name="Straight Arrow Connector 43"/>
          <p:cNvCxnSpPr/>
          <p:nvPr/>
        </p:nvCxnSpPr>
        <p:spPr>
          <a:xfrm flipV="1">
            <a:off x="5146994" y="3106989"/>
            <a:ext cx="155891" cy="6024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82774" y="2014735"/>
            <a:ext cx="3290034" cy="1258795"/>
          </a:xfrm>
          <a:prstGeom prst="rect">
            <a:avLst/>
          </a:prstGeom>
        </p:spPr>
      </p:pic>
    </p:spTree>
    <p:extLst>
      <p:ext uri="{BB962C8B-B14F-4D97-AF65-F5344CB8AC3E}">
        <p14:creationId xmlns:p14="http://schemas.microsoft.com/office/powerpoint/2010/main" val="2704953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33570" y="1447800"/>
            <a:ext cx="4478790" cy="3240000"/>
          </a:xfrm>
          <a:prstGeom prst="rect">
            <a:avLst/>
          </a:prstGeom>
        </p:spPr>
      </p:pic>
      <p:sp>
        <p:nvSpPr>
          <p:cNvPr id="2" name="Title 1"/>
          <p:cNvSpPr>
            <a:spLocks noGrp="1"/>
          </p:cNvSpPr>
          <p:nvPr>
            <p:ph type="title"/>
          </p:nvPr>
        </p:nvSpPr>
        <p:spPr/>
        <p:txBody>
          <a:bodyPr>
            <a:normAutofit/>
          </a:bodyPr>
          <a:lstStyle/>
          <a:p>
            <a:r>
              <a:rPr lang="en-GB" dirty="0" smtClean="0">
                <a:solidFill>
                  <a:schemeClr val="tx1"/>
                </a:solidFill>
              </a:rPr>
              <a:t>Fillet Corner 2 at a skew angle of 60°</a:t>
            </a:r>
            <a:endParaRPr lang="en-GB" dirty="0">
              <a:solidFill>
                <a:schemeClr val="tx1"/>
              </a:solidFill>
            </a:endParaRPr>
          </a:p>
        </p:txBody>
      </p:sp>
      <p:cxnSp>
        <p:nvCxnSpPr>
          <p:cNvPr id="5" name="Straight Arrow Connector 4"/>
          <p:cNvCxnSpPr/>
          <p:nvPr/>
        </p:nvCxnSpPr>
        <p:spPr>
          <a:xfrm>
            <a:off x="6686300" y="1804983"/>
            <a:ext cx="281264" cy="24613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451679" y="2091158"/>
            <a:ext cx="369844" cy="379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022231" y="2260873"/>
            <a:ext cx="605427" cy="1194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43947" y="2366982"/>
            <a:ext cx="314135" cy="473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5995665" y="2805636"/>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𝐟</m:t>
                        </m:r>
                      </m:sub>
                    </m:sSub>
                    <m:r>
                      <a:rPr lang="en-GB" sz="1600" b="1" i="1" smtClean="0">
                        <a:latin typeface="Cambria Math" panose="02040503050406030204" pitchFamily="18" charset="0"/>
                      </a:rPr>
                      <m:t>=</m:t>
                    </m:r>
                  </m:oMath>
                </a14:m>
                <a:r>
                  <a:rPr lang="en-GB" sz="1600" b="1" dirty="0" smtClean="0"/>
                  <a:t> 2.0 mm</a:t>
                </a:r>
                <a:endParaRPr lang="en-GB" sz="16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5995665" y="2805636"/>
                <a:ext cx="1486719" cy="338554"/>
              </a:xfrm>
              <a:prstGeom prst="rect">
                <a:avLst/>
              </a:prstGeom>
              <a:blipFill>
                <a:blip r:embed="rId3"/>
                <a:stretch>
                  <a:fillRect t="-5357" b="-21429"/>
                </a:stretch>
              </a:blipFill>
            </p:spPr>
            <p:txBody>
              <a:bodyPr/>
              <a:lstStyle/>
              <a:p>
                <a:r>
                  <a:rPr lang="en-GB">
                    <a:noFill/>
                  </a:rPr>
                  <a:t> </a:t>
                </a:r>
              </a:p>
            </p:txBody>
          </p:sp>
        </mc:Fallback>
      </mc:AlternateContent>
      <p:sp>
        <p:nvSpPr>
          <p:cNvPr id="59"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18</a:t>
            </a:fld>
            <a:endParaRPr lang="en-US" sz="1600" b="1" dirty="0">
              <a:solidFill>
                <a:srgbClr val="7030A0"/>
              </a:solidFill>
            </a:endParaRPr>
          </a:p>
        </p:txBody>
      </p:sp>
      <mc:AlternateContent xmlns:mc="http://schemas.openxmlformats.org/markup-compatibility/2006" xmlns:a14="http://schemas.microsoft.com/office/drawing/2010/main">
        <mc:Choice Requires="a14">
          <p:sp>
            <p:nvSpPr>
              <p:cNvPr id="15" name="TextBox 14"/>
              <p:cNvSpPr txBox="1"/>
              <p:nvPr/>
            </p:nvSpPr>
            <p:spPr>
              <a:xfrm>
                <a:off x="5568625" y="1559803"/>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𝐟</m:t>
                        </m:r>
                      </m:sub>
                    </m:sSub>
                    <m:r>
                      <a:rPr lang="en-GB" sz="1600" b="1" i="1" smtClean="0">
                        <a:latin typeface="Cambria Math" panose="02040503050406030204" pitchFamily="18" charset="0"/>
                      </a:rPr>
                      <m:t>=</m:t>
                    </m:r>
                  </m:oMath>
                </a14:m>
                <a:r>
                  <a:rPr lang="en-GB" sz="1600" b="1" dirty="0" smtClean="0"/>
                  <a:t> 0.5 mm</a:t>
                </a:r>
                <a:endParaRPr lang="en-GB" sz="1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568625" y="1559803"/>
                <a:ext cx="1486719" cy="338554"/>
              </a:xfrm>
              <a:prstGeom prst="rect">
                <a:avLst/>
              </a:prstGeom>
              <a:blipFill>
                <a:blip r:embed="rId4"/>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264465" y="1868552"/>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𝐟</m:t>
                        </m:r>
                      </m:sub>
                    </m:sSub>
                    <m:r>
                      <a:rPr lang="en-GB" sz="1600" b="1" i="1" smtClean="0">
                        <a:latin typeface="Cambria Math" panose="02040503050406030204" pitchFamily="18" charset="0"/>
                      </a:rPr>
                      <m:t>= </m:t>
                    </m:r>
                  </m:oMath>
                </a14:m>
                <a:r>
                  <a:rPr lang="en-GB" sz="1600" b="1" dirty="0" smtClean="0"/>
                  <a:t>1.0 mm</a:t>
                </a:r>
                <a:endParaRPr lang="en-GB" sz="16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264465" y="1868552"/>
                <a:ext cx="1486719" cy="338554"/>
              </a:xfrm>
              <a:prstGeom prst="rect">
                <a:avLst/>
              </a:prstGeom>
              <a:blipFill>
                <a:blip r:embed="rId5"/>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38129" y="2202092"/>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𝐟</m:t>
                        </m:r>
                      </m:sub>
                    </m:sSub>
                    <m:r>
                      <a:rPr lang="en-GB" sz="1600" b="1" i="1" smtClean="0">
                        <a:latin typeface="Cambria Math" panose="02040503050406030204" pitchFamily="18" charset="0"/>
                      </a:rPr>
                      <m:t>= </m:t>
                    </m:r>
                  </m:oMath>
                </a14:m>
                <a:r>
                  <a:rPr lang="en-GB" sz="1600" b="1" dirty="0" smtClean="0"/>
                  <a:t>1.5 mm</a:t>
                </a:r>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838129" y="2202092"/>
                <a:ext cx="1486719" cy="338554"/>
              </a:xfrm>
              <a:prstGeom prst="rect">
                <a:avLst/>
              </a:prstGeom>
              <a:blipFill>
                <a:blip r:embed="rId6"/>
                <a:stretch>
                  <a:fillRect t="-535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Rounded Rectangle 13">
                <a:extLst>
                  <a:ext uri="{FF2B5EF4-FFF2-40B4-BE49-F238E27FC236}">
                    <a16:creationId xmlns:a16="http://schemas.microsoft.com/office/drawing/2014/main" id="{EABFA437-B926-4242-BE82-4FEE6D40389D}"/>
                  </a:ext>
                </a:extLst>
              </p:cNvPr>
              <p:cNvSpPr/>
              <p:nvPr/>
            </p:nvSpPr>
            <p:spPr>
              <a:xfrm>
                <a:off x="4977528" y="4793910"/>
                <a:ext cx="4090272" cy="16830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600" dirty="0" smtClean="0">
                    <a:solidFill>
                      <a:schemeClr val="tx1"/>
                    </a:solidFill>
                  </a:rPr>
                  <a:t>For each curve, it is perfectly matched with a S</a:t>
                </a:r>
                <a:r>
                  <a:rPr lang="en-GB" altLang="zh-CN" sz="1000" dirty="0" smtClean="0">
                    <a:solidFill>
                      <a:schemeClr val="tx1"/>
                    </a:solidFill>
                  </a:rPr>
                  <a:t>11</a:t>
                </a:r>
                <a:r>
                  <a:rPr lang="en-GB" altLang="zh-CN" sz="1600" dirty="0" smtClean="0">
                    <a:solidFill>
                      <a:schemeClr val="tx1"/>
                    </a:solidFill>
                  </a:rPr>
                  <a:t> &lt; -40 dB;</a:t>
                </a:r>
              </a:p>
              <a:p>
                <a:pPr marL="342900" indent="-342900" algn="just">
                  <a:buFont typeface="Wingdings" panose="05000000000000000000" pitchFamily="2" charset="2"/>
                  <a:buChar char="n"/>
                </a:pPr>
                <a:r>
                  <a:rPr lang="en-GB" altLang="zh-CN" sz="1600" dirty="0" smtClean="0">
                    <a:solidFill>
                      <a:schemeClr val="tx1"/>
                    </a:solidFill>
                  </a:rPr>
                  <a:t>The peak fields in the corner 1 are decreased with a larger fillet radius </a:t>
                </a:r>
                <a14:m>
                  <m:oMath xmlns:m="http://schemas.openxmlformats.org/officeDocument/2006/math">
                    <m:sSub>
                      <m:sSubPr>
                        <m:ctrlPr>
                          <a:rPr lang="en-GB" sz="1600" i="1">
                            <a:solidFill>
                              <a:prstClr val="black"/>
                            </a:solidFill>
                            <a:latin typeface="Cambria Math" panose="02040503050406030204" pitchFamily="18" charset="0"/>
                          </a:rPr>
                        </m:ctrlPr>
                      </m:sSubPr>
                      <m:e>
                        <m:r>
                          <a:rPr lang="en-GB" sz="1600" b="0" i="1">
                            <a:solidFill>
                              <a:prstClr val="black"/>
                            </a:solidFill>
                            <a:latin typeface="Cambria Math" panose="02040503050406030204" pitchFamily="18" charset="0"/>
                          </a:rPr>
                          <m:t>𝑅</m:t>
                        </m:r>
                      </m:e>
                      <m:sub>
                        <m:r>
                          <m:rPr>
                            <m:sty m:val="p"/>
                          </m:rPr>
                          <a:rPr lang="en-GB" sz="1600" b="0" i="1">
                            <a:solidFill>
                              <a:prstClr val="black"/>
                            </a:solidFill>
                            <a:latin typeface="Cambria Math" panose="02040503050406030204" pitchFamily="18" charset="0"/>
                          </a:rPr>
                          <m:t>f</m:t>
                        </m:r>
                      </m:sub>
                    </m:sSub>
                  </m:oMath>
                </a14:m>
                <a:r>
                  <a:rPr lang="en-GB" altLang="zh-CN" sz="1600" dirty="0" smtClean="0">
                    <a:solidFill>
                      <a:schemeClr val="tx1"/>
                    </a:solidFill>
                  </a:rPr>
                  <a:t>;</a:t>
                </a:r>
              </a:p>
              <a:p>
                <a:pPr marL="342900" indent="-342900" algn="just">
                  <a:buFont typeface="Wingdings" panose="05000000000000000000" pitchFamily="2" charset="2"/>
                  <a:buChar char="n"/>
                </a:pPr>
                <a14:m>
                  <m:oMath xmlns:m="http://schemas.openxmlformats.org/officeDocument/2006/math">
                    <m:sSub>
                      <m:sSubPr>
                        <m:ctrlPr>
                          <a:rPr lang="en-GB" sz="1600" i="1" smtClean="0">
                            <a:solidFill>
                              <a:srgbClr val="FF0000"/>
                            </a:solidFill>
                            <a:latin typeface="Cambria Math" panose="02040503050406030204" pitchFamily="18" charset="0"/>
                          </a:rPr>
                        </m:ctrlPr>
                      </m:sSubPr>
                      <m:e>
                        <m:r>
                          <a:rPr lang="en-GB" sz="1600" b="0" i="1">
                            <a:solidFill>
                              <a:srgbClr val="FF0000"/>
                            </a:solidFill>
                            <a:latin typeface="Cambria Math" panose="02040503050406030204" pitchFamily="18" charset="0"/>
                          </a:rPr>
                          <m:t>𝑅</m:t>
                        </m:r>
                      </m:e>
                      <m:sub>
                        <m:r>
                          <m:rPr>
                            <m:sty m:val="p"/>
                          </m:rPr>
                          <a:rPr lang="en-GB" sz="1600" b="0" i="1">
                            <a:solidFill>
                              <a:srgbClr val="FF0000"/>
                            </a:solidFill>
                            <a:latin typeface="Cambria Math" panose="02040503050406030204" pitchFamily="18" charset="0"/>
                          </a:rPr>
                          <m:t>f</m:t>
                        </m:r>
                      </m:sub>
                    </m:sSub>
                    <m:r>
                      <a:rPr lang="en-GB" sz="1600" b="0" i="1">
                        <a:solidFill>
                          <a:srgbClr val="FF0000"/>
                        </a:solidFill>
                        <a:latin typeface="Cambria Math" panose="02040503050406030204" pitchFamily="18" charset="0"/>
                      </a:rPr>
                      <m:t>=</m:t>
                    </m:r>
                  </m:oMath>
                </a14:m>
                <a:r>
                  <a:rPr lang="en-GB" sz="1600" dirty="0" smtClean="0">
                    <a:solidFill>
                      <a:srgbClr val="FF0000"/>
                    </a:solidFill>
                  </a:rPr>
                  <a:t> 2.0 mm </a:t>
                </a:r>
                <a:r>
                  <a:rPr lang="en-GB" altLang="zh-CN" sz="1600" dirty="0" smtClean="0">
                    <a:solidFill>
                      <a:schemeClr val="tx1"/>
                    </a:solidFill>
                  </a:rPr>
                  <a:t>is chosen for the following optimization.</a:t>
                </a:r>
              </a:p>
            </p:txBody>
          </p:sp>
        </mc:Choice>
        <mc:Fallback xmlns="">
          <p:sp>
            <p:nvSpPr>
              <p:cNvPr id="14" name="Rounded Rectangle 13">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4977528" y="4793910"/>
                <a:ext cx="4090272" cy="1683090"/>
              </a:xfrm>
              <a:prstGeom prst="roundRect">
                <a:avLst/>
              </a:prstGeom>
              <a:blipFill>
                <a:blip r:embed="rId7"/>
                <a:stretch>
                  <a:fillRect b="-1068"/>
                </a:stretch>
              </a:blipFill>
            </p:spPr>
            <p:txBody>
              <a:bodyPr/>
              <a:lstStyle/>
              <a:p>
                <a:r>
                  <a:rPr lang="en-GB">
                    <a:noFill/>
                  </a:rPr>
                  <a:t> </a:t>
                </a:r>
              </a:p>
            </p:txBody>
          </p:sp>
        </mc:Fallback>
      </mc:AlternateContent>
      <p:pic>
        <p:nvPicPr>
          <p:cNvPr id="8" name="Picture 7"/>
          <p:cNvPicPr>
            <a:picLocks noChangeAspect="1"/>
          </p:cNvPicPr>
          <p:nvPr/>
        </p:nvPicPr>
        <p:blipFill>
          <a:blip r:embed="rId8"/>
          <a:stretch>
            <a:fillRect/>
          </a:stretch>
        </p:blipFill>
        <p:spPr>
          <a:xfrm>
            <a:off x="56520" y="3410259"/>
            <a:ext cx="4603204" cy="3096000"/>
          </a:xfrm>
          <a:prstGeom prst="rect">
            <a:avLst/>
          </a:prstGeom>
        </p:spPr>
      </p:pic>
      <p:sp>
        <p:nvSpPr>
          <p:cNvPr id="18" name="Flowchart: Connector 17"/>
          <p:cNvSpPr/>
          <p:nvPr/>
        </p:nvSpPr>
        <p:spPr>
          <a:xfrm>
            <a:off x="2211885" y="5245052"/>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831116" y="5382312"/>
            <a:ext cx="1020605" cy="369332"/>
          </a:xfrm>
          <a:prstGeom prst="rect">
            <a:avLst/>
          </a:prstGeom>
          <a:noFill/>
        </p:spPr>
        <p:txBody>
          <a:bodyPr wrap="square" rtlCol="0">
            <a:spAutoFit/>
          </a:bodyPr>
          <a:lstStyle/>
          <a:p>
            <a:r>
              <a:rPr lang="en-GB" b="1" dirty="0" smtClean="0"/>
              <a:t>Corner 3</a:t>
            </a:r>
            <a:endParaRPr lang="en-GB" b="1" dirty="0"/>
          </a:p>
        </p:txBody>
      </p:sp>
      <mc:AlternateContent xmlns:mc="http://schemas.openxmlformats.org/markup-compatibility/2006" xmlns:a14="http://schemas.microsoft.com/office/drawing/2010/main">
        <mc:Choice Requires="a14">
          <p:sp>
            <p:nvSpPr>
              <p:cNvPr id="22" name="TextBox 21"/>
              <p:cNvSpPr txBox="1"/>
              <p:nvPr/>
            </p:nvSpPr>
            <p:spPr>
              <a:xfrm>
                <a:off x="2588548" y="4455356"/>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𝐟</m:t>
                        </m:r>
                      </m:sub>
                    </m:sSub>
                    <m:r>
                      <a:rPr lang="en-GB" sz="1600" b="1" i="1" smtClean="0">
                        <a:latin typeface="Cambria Math" panose="02040503050406030204" pitchFamily="18" charset="0"/>
                      </a:rPr>
                      <m:t>=</m:t>
                    </m:r>
                  </m:oMath>
                </a14:m>
                <a:r>
                  <a:rPr lang="en-GB" sz="1600" b="1" dirty="0" smtClean="0"/>
                  <a:t> 2.0 mm</a:t>
                </a:r>
                <a:endParaRPr lang="en-GB" sz="16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2588548" y="4455356"/>
                <a:ext cx="1486719" cy="338554"/>
              </a:xfrm>
              <a:prstGeom prst="rect">
                <a:avLst/>
              </a:prstGeom>
              <a:blipFill>
                <a:blip r:embed="rId9"/>
                <a:stretch>
                  <a:fillRect t="-5455" b="-23636"/>
                </a:stretch>
              </a:blipFill>
            </p:spPr>
            <p:txBody>
              <a:bodyPr/>
              <a:lstStyle/>
              <a:p>
                <a:r>
                  <a:rPr lang="en-GB">
                    <a:noFill/>
                  </a:rPr>
                  <a:t> </a:t>
                </a:r>
              </a:p>
            </p:txBody>
          </p:sp>
        </mc:Fallback>
      </mc:AlternateContent>
      <p:pic>
        <p:nvPicPr>
          <p:cNvPr id="9" name="Picture 8"/>
          <p:cNvPicPr>
            <a:picLocks noChangeAspect="1"/>
          </p:cNvPicPr>
          <p:nvPr/>
        </p:nvPicPr>
        <p:blipFill>
          <a:blip r:embed="rId10"/>
          <a:stretch>
            <a:fillRect/>
          </a:stretch>
        </p:blipFill>
        <p:spPr>
          <a:xfrm>
            <a:off x="48230" y="1557526"/>
            <a:ext cx="4847773" cy="1800000"/>
          </a:xfrm>
          <a:prstGeom prst="rect">
            <a:avLst/>
          </a:prstGeom>
        </p:spPr>
      </p:pic>
    </p:spTree>
    <p:extLst>
      <p:ext uri="{BB962C8B-B14F-4D97-AF65-F5344CB8AC3E}">
        <p14:creationId xmlns:p14="http://schemas.microsoft.com/office/powerpoint/2010/main" val="1301361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p:cNvPicPr>
          <p:nvPr/>
        </p:nvPicPr>
        <p:blipFill>
          <a:blip r:embed="rId2"/>
          <a:stretch>
            <a:fillRect/>
          </a:stretch>
        </p:blipFill>
        <p:spPr>
          <a:xfrm>
            <a:off x="4417907" y="1460714"/>
            <a:ext cx="4658400" cy="3240000"/>
          </a:xfrm>
          <a:prstGeom prst="rect">
            <a:avLst/>
          </a:prstGeom>
        </p:spPr>
      </p:pic>
      <p:pic>
        <p:nvPicPr>
          <p:cNvPr id="25" name="Picture 24"/>
          <p:cNvPicPr>
            <a:picLocks noChangeAspect="1"/>
          </p:cNvPicPr>
          <p:nvPr/>
        </p:nvPicPr>
        <p:blipFill>
          <a:blip r:embed="rId3"/>
          <a:stretch>
            <a:fillRect/>
          </a:stretch>
        </p:blipFill>
        <p:spPr>
          <a:xfrm>
            <a:off x="53277" y="3420205"/>
            <a:ext cx="4603212" cy="3096000"/>
          </a:xfrm>
          <a:prstGeom prst="rect">
            <a:avLst/>
          </a:prstGeom>
        </p:spPr>
      </p:pic>
      <p:sp>
        <p:nvSpPr>
          <p:cNvPr id="2" name="Title 1"/>
          <p:cNvSpPr>
            <a:spLocks noGrp="1"/>
          </p:cNvSpPr>
          <p:nvPr>
            <p:ph type="title"/>
          </p:nvPr>
        </p:nvSpPr>
        <p:spPr/>
        <p:txBody>
          <a:bodyPr>
            <a:normAutofit fontScale="90000"/>
          </a:bodyPr>
          <a:lstStyle/>
          <a:p>
            <a:r>
              <a:rPr lang="en-GB" dirty="0" smtClean="0">
                <a:solidFill>
                  <a:schemeClr val="tx1"/>
                </a:solidFill>
              </a:rPr>
              <a:t>Chamfer </a:t>
            </a:r>
            <a:r>
              <a:rPr lang="en-GB" dirty="0"/>
              <a:t>C</a:t>
            </a:r>
            <a:r>
              <a:rPr lang="en-GB" dirty="0" smtClean="0">
                <a:solidFill>
                  <a:schemeClr val="tx1"/>
                </a:solidFill>
              </a:rPr>
              <a:t>orner </a:t>
            </a:r>
            <a:r>
              <a:rPr lang="en-GB" dirty="0">
                <a:solidFill>
                  <a:schemeClr val="tx1"/>
                </a:solidFill>
              </a:rPr>
              <a:t>2 </a:t>
            </a:r>
            <a:r>
              <a:rPr lang="en-GB" dirty="0" smtClean="0">
                <a:solidFill>
                  <a:schemeClr val="tx1"/>
                </a:solidFill>
              </a:rPr>
              <a:t>at </a:t>
            </a:r>
            <a:r>
              <a:rPr lang="en-GB" dirty="0">
                <a:solidFill>
                  <a:schemeClr val="tx1"/>
                </a:solidFill>
              </a:rPr>
              <a:t>a skew angle of 60°</a:t>
            </a:r>
            <a:endParaRPr lang="en-GB" dirty="0"/>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19</a:t>
            </a:fld>
            <a:endParaRPr lang="en-US" sz="1600" b="1" dirty="0">
              <a:solidFill>
                <a:srgbClr val="7030A0"/>
              </a:solidFill>
            </a:endParaRPr>
          </a:p>
        </p:txBody>
      </p:sp>
      <p:pic>
        <p:nvPicPr>
          <p:cNvPr id="49" name="Picture 48"/>
          <p:cNvPicPr>
            <a:picLocks noChangeAspect="1"/>
          </p:cNvPicPr>
          <p:nvPr/>
        </p:nvPicPr>
        <p:blipFill>
          <a:blip r:embed="rId4"/>
          <a:stretch>
            <a:fillRect/>
          </a:stretch>
        </p:blipFill>
        <p:spPr>
          <a:xfrm>
            <a:off x="53277" y="1553636"/>
            <a:ext cx="4847774" cy="18000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507380" y="2096672"/>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3.0 mm</a:t>
                </a: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07380" y="2096672"/>
                <a:ext cx="1486719" cy="338554"/>
              </a:xfrm>
              <a:prstGeom prst="rect">
                <a:avLst/>
              </a:prstGeom>
              <a:blipFill>
                <a:blip r:embed="rId5"/>
                <a:stretch>
                  <a:fillRect t="-5455" b="-23636"/>
                </a:stretch>
              </a:blipFill>
            </p:spPr>
            <p:txBody>
              <a:bodyPr/>
              <a:lstStyle/>
              <a:p>
                <a:r>
                  <a:rPr lang="en-GB">
                    <a:noFill/>
                  </a:rPr>
                  <a:t> </a:t>
                </a:r>
              </a:p>
            </p:txBody>
          </p:sp>
        </mc:Fallback>
      </mc:AlternateContent>
      <p:cxnSp>
        <p:nvCxnSpPr>
          <p:cNvPr id="7" name="Straight Arrow Connector 6"/>
          <p:cNvCxnSpPr/>
          <p:nvPr/>
        </p:nvCxnSpPr>
        <p:spPr>
          <a:xfrm flipV="1">
            <a:off x="5719265" y="2265949"/>
            <a:ext cx="396757" cy="62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550048" y="1820812"/>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2.5 mm</a:t>
                </a:r>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550048" y="1820812"/>
                <a:ext cx="1486719" cy="338554"/>
              </a:xfrm>
              <a:prstGeom prst="rect">
                <a:avLst/>
              </a:prstGeom>
              <a:blipFill>
                <a:blip r:embed="rId6"/>
                <a:stretch>
                  <a:fillRect t="-5455" b="-23636"/>
                </a:stretch>
              </a:blipFill>
            </p:spPr>
            <p:txBody>
              <a:bodyPr/>
              <a:lstStyle/>
              <a:p>
                <a:r>
                  <a:rPr lang="en-GB">
                    <a:noFill/>
                  </a:rPr>
                  <a:t> </a:t>
                </a:r>
              </a:p>
            </p:txBody>
          </p:sp>
        </mc:Fallback>
      </mc:AlternateContent>
      <p:cxnSp>
        <p:nvCxnSpPr>
          <p:cNvPr id="11" name="Straight Arrow Connector 10"/>
          <p:cNvCxnSpPr/>
          <p:nvPr/>
        </p:nvCxnSpPr>
        <p:spPr>
          <a:xfrm>
            <a:off x="5755391" y="2030103"/>
            <a:ext cx="493009" cy="190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4655864" y="1599370"/>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2.0 mm</a:t>
                </a:r>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4655864" y="1599370"/>
                <a:ext cx="1486719" cy="338554"/>
              </a:xfrm>
              <a:prstGeom prst="rect">
                <a:avLst/>
              </a:prstGeom>
              <a:blipFill>
                <a:blip r:embed="rId7"/>
                <a:stretch>
                  <a:fillRect t="-5357" b="-21429"/>
                </a:stretch>
              </a:blipFill>
            </p:spPr>
            <p:txBody>
              <a:bodyPr/>
              <a:lstStyle/>
              <a:p>
                <a:r>
                  <a:rPr lang="en-GB">
                    <a:noFill/>
                  </a:rPr>
                  <a:t> </a:t>
                </a:r>
              </a:p>
            </p:txBody>
          </p:sp>
        </mc:Fallback>
      </mc:AlternateContent>
      <p:cxnSp>
        <p:nvCxnSpPr>
          <p:cNvPr id="14" name="Straight Arrow Connector 13"/>
          <p:cNvCxnSpPr/>
          <p:nvPr/>
        </p:nvCxnSpPr>
        <p:spPr>
          <a:xfrm>
            <a:off x="5860536" y="1830837"/>
            <a:ext cx="531745" cy="3896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99244" y="1640192"/>
            <a:ext cx="432402" cy="4712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066519" y="1376527"/>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1.5 mm</a:t>
                </a:r>
                <a:endParaRPr lang="en-GB" sz="16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66519" y="1376527"/>
                <a:ext cx="1486719" cy="338554"/>
              </a:xfrm>
              <a:prstGeom prst="rect">
                <a:avLst/>
              </a:prstGeom>
              <a:blipFill>
                <a:blip r:embed="rId8"/>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61147" y="1441655"/>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1.0 mm</a:t>
                </a:r>
                <a:endParaRPr lang="en-GB" sz="16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6761147" y="1441655"/>
                <a:ext cx="1486719" cy="338554"/>
              </a:xfrm>
              <a:prstGeom prst="rect">
                <a:avLst/>
              </a:prstGeom>
              <a:blipFill>
                <a:blip r:embed="rId9"/>
                <a:stretch>
                  <a:fillRect t="-535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040760" y="1743037"/>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a:t>
                </a:r>
                <a:r>
                  <a:rPr lang="en-GB" sz="1600" b="1" dirty="0"/>
                  <a:t>0</a:t>
                </a:r>
                <a:r>
                  <a:rPr lang="en-GB" sz="1600" b="1" dirty="0" smtClean="0"/>
                  <a:t>.5 mm</a:t>
                </a:r>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7040760" y="1743037"/>
                <a:ext cx="1486719" cy="338554"/>
              </a:xfrm>
              <a:prstGeom prst="rect">
                <a:avLst/>
              </a:prstGeom>
              <a:blipFill>
                <a:blip r:embed="rId10"/>
                <a:stretch>
                  <a:fillRect t="-5455" b="-23636"/>
                </a:stretch>
              </a:blipFill>
            </p:spPr>
            <p:txBody>
              <a:bodyPr/>
              <a:lstStyle/>
              <a:p>
                <a:r>
                  <a:rPr lang="en-GB">
                    <a:noFill/>
                  </a:rPr>
                  <a:t> </a:t>
                </a:r>
              </a:p>
            </p:txBody>
          </p:sp>
        </mc:Fallback>
      </mc:AlternateContent>
      <p:cxnSp>
        <p:nvCxnSpPr>
          <p:cNvPr id="21" name="Straight Arrow Connector 20"/>
          <p:cNvCxnSpPr/>
          <p:nvPr/>
        </p:nvCxnSpPr>
        <p:spPr>
          <a:xfrm flipH="1">
            <a:off x="6818195" y="1937924"/>
            <a:ext cx="305939" cy="2149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675527" y="1610932"/>
            <a:ext cx="183134" cy="2977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ounded Rectangle 25">
                <a:extLst>
                  <a:ext uri="{FF2B5EF4-FFF2-40B4-BE49-F238E27FC236}">
                    <a16:creationId xmlns:a16="http://schemas.microsoft.com/office/drawing/2014/main" id="{EABFA437-B926-4242-BE82-4FEE6D40389D}"/>
                  </a:ext>
                </a:extLst>
              </p:cNvPr>
              <p:cNvSpPr/>
              <p:nvPr/>
            </p:nvSpPr>
            <p:spPr>
              <a:xfrm>
                <a:off x="4876800" y="4909242"/>
                <a:ext cx="3878368" cy="15677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600" dirty="0" smtClean="0">
                    <a:solidFill>
                      <a:schemeClr val="tx1"/>
                    </a:solidFill>
                  </a:rPr>
                  <a:t>For each curve, it is perfectly matched with a S</a:t>
                </a:r>
                <a:r>
                  <a:rPr lang="en-GB" altLang="zh-CN" sz="1000" dirty="0" smtClean="0">
                    <a:solidFill>
                      <a:schemeClr val="tx1"/>
                    </a:solidFill>
                  </a:rPr>
                  <a:t>11</a:t>
                </a:r>
                <a:r>
                  <a:rPr lang="en-GB" altLang="zh-CN" sz="1600" dirty="0" smtClean="0">
                    <a:solidFill>
                      <a:schemeClr val="tx1"/>
                    </a:solidFill>
                  </a:rPr>
                  <a:t> &lt; -40 dB;</a:t>
                </a:r>
              </a:p>
              <a:p>
                <a:pPr marL="342900" indent="-342900" algn="just">
                  <a:buFont typeface="Wingdings" panose="05000000000000000000" pitchFamily="2" charset="2"/>
                  <a:buChar char="n"/>
                </a:pPr>
                <a:r>
                  <a:rPr lang="en-GB" altLang="zh-CN" sz="1600" dirty="0" smtClean="0">
                    <a:solidFill>
                      <a:schemeClr val="tx1"/>
                    </a:solidFill>
                  </a:rPr>
                  <a:t>Only when </a:t>
                </a:r>
                <a14:m>
                  <m:oMath xmlns:m="http://schemas.openxmlformats.org/officeDocument/2006/math">
                    <m:sSub>
                      <m:sSubPr>
                        <m:ctrlPr>
                          <a:rPr lang="en-GB" sz="1600" i="1" smtClean="0">
                            <a:solidFill>
                              <a:srgbClr val="FF0000"/>
                            </a:solidFill>
                            <a:latin typeface="Cambria Math" panose="02040503050406030204" pitchFamily="18" charset="0"/>
                          </a:rPr>
                        </m:ctrlPr>
                      </m:sSubPr>
                      <m:e>
                        <m:r>
                          <a:rPr lang="en-GB" sz="1600" b="0" i="1">
                            <a:solidFill>
                              <a:srgbClr val="FF0000"/>
                            </a:solidFill>
                            <a:latin typeface="Cambria Math" panose="02040503050406030204" pitchFamily="18" charset="0"/>
                          </a:rPr>
                          <m:t>𝑅</m:t>
                        </m:r>
                      </m:e>
                      <m:sub>
                        <m:r>
                          <m:rPr>
                            <m:sty m:val="p"/>
                          </m:rPr>
                          <a:rPr lang="en-GB" sz="1600" b="0" i="0" smtClean="0">
                            <a:solidFill>
                              <a:srgbClr val="FF0000"/>
                            </a:solidFill>
                            <a:latin typeface="Cambria Math" panose="02040503050406030204" pitchFamily="18" charset="0"/>
                          </a:rPr>
                          <m:t>c</m:t>
                        </m:r>
                      </m:sub>
                    </m:sSub>
                    <m:r>
                      <a:rPr lang="en-GB" sz="1600" b="0" i="1">
                        <a:solidFill>
                          <a:srgbClr val="FF0000"/>
                        </a:solidFill>
                        <a:latin typeface="Cambria Math" panose="02040503050406030204" pitchFamily="18" charset="0"/>
                      </a:rPr>
                      <m:t>=</m:t>
                    </m:r>
                  </m:oMath>
                </a14:m>
                <a:r>
                  <a:rPr lang="en-GB" sz="1600" dirty="0">
                    <a:solidFill>
                      <a:srgbClr val="FF0000"/>
                    </a:solidFill>
                  </a:rPr>
                  <a:t> 2.0 mm</a:t>
                </a:r>
                <a:r>
                  <a:rPr lang="en-GB" altLang="zh-CN" sz="1600" dirty="0" smtClean="0">
                    <a:solidFill>
                      <a:schemeClr val="tx1"/>
                    </a:solidFill>
                  </a:rPr>
                  <a:t>, the peak fields in the corner 2 equal to the accelerating fields in the DLA structure. </a:t>
                </a:r>
              </a:p>
            </p:txBody>
          </p:sp>
        </mc:Choice>
        <mc:Fallback xmlns="">
          <p:sp>
            <p:nvSpPr>
              <p:cNvPr id="26" name="Rounded Rectangle 25">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4876800" y="4909242"/>
                <a:ext cx="3878368" cy="1567757"/>
              </a:xfrm>
              <a:prstGeom prst="round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043118" y="4260881"/>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𝑹</m:t>
                        </m:r>
                      </m:e>
                      <m:sub>
                        <m:r>
                          <a:rPr lang="en-GB" sz="1600" b="1" i="0" smtClean="0">
                            <a:latin typeface="Cambria Math" panose="02040503050406030204" pitchFamily="18" charset="0"/>
                          </a:rPr>
                          <m:t>𝐜</m:t>
                        </m:r>
                      </m:sub>
                    </m:sSub>
                    <m:r>
                      <a:rPr lang="en-GB" sz="1600" b="1" i="1" smtClean="0">
                        <a:latin typeface="Cambria Math" panose="02040503050406030204" pitchFamily="18" charset="0"/>
                      </a:rPr>
                      <m:t>=</m:t>
                    </m:r>
                  </m:oMath>
                </a14:m>
                <a:r>
                  <a:rPr lang="en-GB" sz="1600" b="1" dirty="0" smtClean="0"/>
                  <a:t> 2.0 mm</a:t>
                </a:r>
                <a:endParaRPr lang="en-GB" sz="16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043118" y="4260881"/>
                <a:ext cx="1486719" cy="338554"/>
              </a:xfrm>
              <a:prstGeom prst="rect">
                <a:avLst/>
              </a:prstGeom>
              <a:blipFill>
                <a:blip r:embed="rId12"/>
                <a:stretch>
                  <a:fillRect t="-5357" b="-21429"/>
                </a:stretch>
              </a:blipFill>
            </p:spPr>
            <p:txBody>
              <a:bodyPr/>
              <a:lstStyle/>
              <a:p>
                <a:r>
                  <a:rPr lang="en-GB">
                    <a:noFill/>
                  </a:rPr>
                  <a:t> </a:t>
                </a:r>
              </a:p>
            </p:txBody>
          </p:sp>
        </mc:Fallback>
      </mc:AlternateContent>
    </p:spTree>
    <p:extLst>
      <p:ext uri="{BB962C8B-B14F-4D97-AF65-F5344CB8AC3E}">
        <p14:creationId xmlns:p14="http://schemas.microsoft.com/office/powerpoint/2010/main" val="1258772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Outline</a:t>
            </a:r>
            <a:endParaRPr lang="en-GB" dirty="0">
              <a:solidFill>
                <a:schemeClr val="tx1"/>
              </a:solidFill>
            </a:endParaRPr>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a:t>
            </a:fld>
            <a:endParaRPr lang="en-US" sz="1600" b="1" dirty="0">
              <a:solidFill>
                <a:srgbClr val="7030A0"/>
              </a:solidFill>
            </a:endParaRPr>
          </a:p>
        </p:txBody>
      </p:sp>
      <p:sp>
        <p:nvSpPr>
          <p:cNvPr id="5" name="Content Placeholder 2"/>
          <p:cNvSpPr>
            <a:spLocks noGrp="1"/>
          </p:cNvSpPr>
          <p:nvPr>
            <p:ph idx="1"/>
          </p:nvPr>
        </p:nvSpPr>
        <p:spPr>
          <a:xfrm>
            <a:off x="685800" y="1676400"/>
            <a:ext cx="7696200" cy="4419600"/>
          </a:xfrm>
        </p:spPr>
        <p:txBody>
          <a:bodyPr anchor="ctr">
            <a:normAutofit fontScale="77500" lnSpcReduction="20000"/>
          </a:bodyPr>
          <a:lstStyle/>
          <a:p>
            <a:pPr>
              <a:lnSpc>
                <a:spcPct val="150000"/>
              </a:lnSpc>
              <a:spcBef>
                <a:spcPts val="600"/>
              </a:spcBef>
              <a:spcAft>
                <a:spcPts val="600"/>
              </a:spcAft>
              <a:buFont typeface="Wingdings" panose="05000000000000000000" pitchFamily="2" charset="2"/>
              <a:buChar char="§"/>
            </a:pPr>
            <a:r>
              <a:rPr lang="en-US" altLang="en-US" sz="2800" b="1" dirty="0" smtClean="0"/>
              <a:t>Research progress on the dielectric disk accelerating (DDA) structures operating at TM02 </a:t>
            </a:r>
            <a:r>
              <a:rPr lang="el-GR" altLang="en-US" sz="2800" b="1" dirty="0" smtClean="0"/>
              <a:t>π</a:t>
            </a:r>
            <a:r>
              <a:rPr lang="en-GB" altLang="en-US" sz="2800" b="1" dirty="0" smtClean="0"/>
              <a:t>-</a:t>
            </a:r>
            <a:r>
              <a:rPr lang="en-US" altLang="en-US" sz="2800" b="1" dirty="0" smtClean="0"/>
              <a:t>mode</a:t>
            </a:r>
            <a:endParaRPr lang="en-US" altLang="en-US" sz="2800" b="1" dirty="0"/>
          </a:p>
          <a:p>
            <a:pPr>
              <a:lnSpc>
                <a:spcPct val="150000"/>
              </a:lnSpc>
              <a:spcBef>
                <a:spcPts val="600"/>
              </a:spcBef>
              <a:spcAft>
                <a:spcPts val="600"/>
              </a:spcAft>
              <a:buFont typeface="Wingdings" panose="05000000000000000000" pitchFamily="2" charset="2"/>
              <a:buChar char="§"/>
            </a:pPr>
            <a:r>
              <a:rPr lang="en-US" altLang="en-US" sz="2800" b="1" dirty="0" smtClean="0"/>
              <a:t>Design </a:t>
            </a:r>
            <a:r>
              <a:rPr lang="en-US" altLang="en-US" sz="2800" b="1" dirty="0"/>
              <a:t>of </a:t>
            </a:r>
            <a:r>
              <a:rPr lang="en-US" altLang="en-US" sz="2800" b="1" dirty="0" smtClean="0"/>
              <a:t>a compact, low-field, broadband mode </a:t>
            </a:r>
            <a:r>
              <a:rPr lang="en-US" altLang="en-US" sz="2800" b="1" dirty="0"/>
              <a:t>launcher</a:t>
            </a:r>
            <a:endParaRPr lang="en-US" altLang="en-US" sz="2800" b="1" dirty="0" smtClean="0"/>
          </a:p>
          <a:p>
            <a:pPr>
              <a:lnSpc>
                <a:spcPct val="150000"/>
              </a:lnSpc>
              <a:spcBef>
                <a:spcPts val="600"/>
              </a:spcBef>
              <a:spcAft>
                <a:spcPts val="600"/>
              </a:spcAft>
              <a:buFont typeface="Wingdings" panose="05000000000000000000" pitchFamily="2" charset="2"/>
              <a:buChar char="§"/>
            </a:pPr>
            <a:r>
              <a:rPr lang="en-US" altLang="en-US" sz="2800" b="1" dirty="0" smtClean="0"/>
              <a:t>Tolerance studies</a:t>
            </a:r>
          </a:p>
          <a:p>
            <a:pPr lvl="2" indent="-342900">
              <a:lnSpc>
                <a:spcPct val="150000"/>
              </a:lnSpc>
              <a:spcBef>
                <a:spcPts val="600"/>
              </a:spcBef>
              <a:spcAft>
                <a:spcPts val="600"/>
              </a:spcAft>
              <a:buFont typeface="Wingdings" panose="05000000000000000000" pitchFamily="2" charset="2"/>
              <a:buChar char="v"/>
            </a:pPr>
            <a:r>
              <a:rPr lang="en-GB" altLang="en-US" b="1" dirty="0" smtClean="0"/>
              <a:t>Geometry sensitivity</a:t>
            </a:r>
          </a:p>
          <a:p>
            <a:pPr lvl="2" indent="-342900">
              <a:lnSpc>
                <a:spcPct val="150000"/>
              </a:lnSpc>
              <a:spcBef>
                <a:spcPts val="600"/>
              </a:spcBef>
              <a:spcAft>
                <a:spcPts val="600"/>
              </a:spcAft>
              <a:buFont typeface="Wingdings" panose="05000000000000000000" pitchFamily="2" charset="2"/>
              <a:buChar char="v"/>
            </a:pPr>
            <a:r>
              <a:rPr lang="en-GB" altLang="en-US" b="1" dirty="0" smtClean="0"/>
              <a:t>Sensitivity for corner defects</a:t>
            </a:r>
          </a:p>
          <a:p>
            <a:pPr>
              <a:lnSpc>
                <a:spcPct val="150000"/>
              </a:lnSpc>
              <a:spcBef>
                <a:spcPts val="600"/>
              </a:spcBef>
              <a:spcAft>
                <a:spcPts val="600"/>
              </a:spcAft>
              <a:buFont typeface="Wingdings" panose="05000000000000000000" pitchFamily="2" charset="2"/>
              <a:buChar char="§"/>
            </a:pPr>
            <a:r>
              <a:rPr lang="en-GB" altLang="en-US" sz="2800" b="1" dirty="0" smtClean="0"/>
              <a:t>Summary &amp; Outlook</a:t>
            </a:r>
          </a:p>
        </p:txBody>
      </p:sp>
    </p:spTree>
    <p:extLst>
      <p:ext uri="{BB962C8B-B14F-4D97-AF65-F5344CB8AC3E}">
        <p14:creationId xmlns:p14="http://schemas.microsoft.com/office/powerpoint/2010/main" val="1500278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663318" y="1385954"/>
            <a:ext cx="5466051" cy="3045687"/>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GB" dirty="0" smtClean="0"/>
                  <a:t>Skew angle </a:t>
                </a:r>
                <a:r>
                  <a:rPr lang="el-GR" i="1" dirty="0">
                    <a:latin typeface="Times New Roman" panose="02020603050405020304" pitchFamily="18" charset="0"/>
                    <a:cs typeface="Times New Roman" panose="02020603050405020304" pitchFamily="18" charset="0"/>
                  </a:rPr>
                  <a:t>θ </a:t>
                </a:r>
                <a:r>
                  <a:rPr lang="en-GB" dirty="0" smtClean="0">
                    <a:latin typeface="Times New Roman" panose="02020603050405020304" pitchFamily="18" charset="0"/>
                    <a:cs typeface="Times New Roman" panose="02020603050405020304" pitchFamily="18" charset="0"/>
                  </a:rPr>
                  <a:t>= 60°, </a:t>
                </a:r>
                <a:r>
                  <a:rPr lang="en-GB" dirty="0" smtClean="0"/>
                  <a:t>Fillet Corner 2 with a radius </a:t>
                </a:r>
                <a14:m>
                  <m:oMath xmlns:m="http://schemas.openxmlformats.org/officeDocument/2006/math">
                    <m:sSub>
                      <m:sSubPr>
                        <m:ctrlPr>
                          <a:rPr lang="en-GB" i="1" smtClean="0">
                            <a:latin typeface="Cambria Math" panose="02040503050406030204" pitchFamily="18" charset="0"/>
                          </a:rPr>
                        </m:ctrlPr>
                      </m:sSubPr>
                      <m:e>
                        <m:r>
                          <a:rPr lang="en-GB" b="1" i="1" smtClean="0">
                            <a:latin typeface="Cambria Math" panose="02040503050406030204" pitchFamily="18" charset="0"/>
                          </a:rPr>
                          <m:t>𝑹</m:t>
                        </m:r>
                      </m:e>
                      <m:sub>
                        <m:r>
                          <a:rPr lang="en-GB" b="1" i="0" smtClean="0">
                            <a:latin typeface="Cambria Math" panose="02040503050406030204" pitchFamily="18" charset="0"/>
                          </a:rPr>
                          <m:t>𝐟</m:t>
                        </m:r>
                      </m:sub>
                    </m:sSub>
                  </m:oMath>
                </a14:m>
                <a:r>
                  <a:rPr lang="en-GB" dirty="0" smtClean="0"/>
                  <a:t> = 2.0 mm</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l="-165" t="-28244" r="-1320" b="-42748"/>
                </a:stretch>
              </a:blipFill>
            </p:spPr>
            <p:txBody>
              <a:bodyPr/>
              <a:lstStyle/>
              <a:p>
                <a:r>
                  <a:rPr lang="en-GB">
                    <a:noFill/>
                  </a:rPr>
                  <a:t> </a:t>
                </a:r>
              </a:p>
            </p:txBody>
          </p:sp>
        </mc:Fallback>
      </mc:AlternateContent>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20</a:t>
            </a:fld>
            <a:endParaRPr lang="en-US" sz="1600" b="1" dirty="0">
              <a:solidFill>
                <a:srgbClr val="7030A0"/>
              </a:solidFill>
            </a:endParaRPr>
          </a:p>
        </p:txBody>
      </p:sp>
      <p:pic>
        <p:nvPicPr>
          <p:cNvPr id="6" name="Picture 5"/>
          <p:cNvPicPr>
            <a:picLocks noChangeAspect="1"/>
          </p:cNvPicPr>
          <p:nvPr/>
        </p:nvPicPr>
        <p:blipFill>
          <a:blip r:embed="rId4"/>
          <a:stretch>
            <a:fillRect/>
          </a:stretch>
        </p:blipFill>
        <p:spPr>
          <a:xfrm>
            <a:off x="127086" y="1575950"/>
            <a:ext cx="3454313" cy="2386450"/>
          </a:xfrm>
          <a:prstGeom prst="rect">
            <a:avLst/>
          </a:prstGeom>
        </p:spPr>
      </p:pic>
      <p:pic>
        <p:nvPicPr>
          <p:cNvPr id="7" name="Picture 6"/>
          <p:cNvPicPr>
            <a:picLocks noChangeAspect="1"/>
          </p:cNvPicPr>
          <p:nvPr/>
        </p:nvPicPr>
        <p:blipFill>
          <a:blip r:embed="rId5"/>
          <a:stretch>
            <a:fillRect/>
          </a:stretch>
        </p:blipFill>
        <p:spPr>
          <a:xfrm>
            <a:off x="49990" y="4114800"/>
            <a:ext cx="3657600" cy="2290092"/>
          </a:xfrm>
          <a:prstGeom prst="rect">
            <a:avLst/>
          </a:prstGeom>
        </p:spPr>
      </p:pic>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EABFA437-B926-4242-BE82-4FEE6D40389D}"/>
                  </a:ext>
                </a:extLst>
              </p:cNvPr>
              <p:cNvSpPr/>
              <p:nvPr/>
            </p:nvSpPr>
            <p:spPr>
              <a:xfrm>
                <a:off x="3707590" y="4409696"/>
                <a:ext cx="5284010" cy="21256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600" dirty="0" smtClean="0">
                    <a:solidFill>
                      <a:schemeClr val="tx1"/>
                    </a:solidFill>
                  </a:rPr>
                  <a:t>Fillet Corner 3 with a radius of 0.5 mm;</a:t>
                </a:r>
              </a:p>
              <a:p>
                <a:pPr marL="342900" indent="-342900" algn="just">
                  <a:buFont typeface="Wingdings" panose="05000000000000000000" pitchFamily="2" charset="2"/>
                  <a:buChar char="n"/>
                </a:pPr>
                <a:r>
                  <a:rPr lang="en-GB" altLang="zh-CN" sz="1600" dirty="0" smtClean="0">
                    <a:solidFill>
                      <a:schemeClr val="tx1"/>
                    </a:solidFill>
                  </a:rPr>
                  <a:t>The peak fields in the Corner 1, Corner 2 and Corner 3 are greatly reduced so that the maximum fields are located in the DLA structure; </a:t>
                </a:r>
              </a:p>
              <a:p>
                <a:pPr marL="342900" indent="-342900" algn="just">
                  <a:buFont typeface="Wingdings" panose="05000000000000000000" pitchFamily="2" charset="2"/>
                  <a:buChar char="n"/>
                </a:pPr>
                <a:r>
                  <a:rPr lang="en-GB" altLang="zh-CN" sz="1600" dirty="0" smtClean="0">
                    <a:solidFill>
                      <a:srgbClr val="FF0000"/>
                    </a:solidFill>
                  </a:rPr>
                  <a:t>For S</a:t>
                </a:r>
                <a:r>
                  <a:rPr lang="en-GB" altLang="zh-CN" sz="1000" dirty="0" smtClean="0">
                    <a:solidFill>
                      <a:srgbClr val="FF0000"/>
                    </a:solidFill>
                  </a:rPr>
                  <a:t>11</a:t>
                </a:r>
                <a:r>
                  <a:rPr lang="en-GB" altLang="zh-CN" sz="1600" dirty="0" smtClean="0">
                    <a:solidFill>
                      <a:srgbClr val="FF0000"/>
                    </a:solidFill>
                  </a:rPr>
                  <a:t> &lt; -30 dB</a:t>
                </a:r>
                <a:r>
                  <a:rPr lang="en-GB" altLang="zh-CN" sz="1600" dirty="0" smtClean="0">
                    <a:solidFill>
                      <a:schemeClr val="tx1"/>
                    </a:solidFill>
                  </a:rPr>
                  <a:t>, the bandwidth </a:t>
                </a:r>
                <a14:m>
                  <m:oMath xmlns:m="http://schemas.openxmlformats.org/officeDocument/2006/math">
                    <m:r>
                      <a:rPr lang="en-GB" altLang="zh-CN" sz="1600" i="1" smtClean="0">
                        <a:solidFill>
                          <a:schemeClr val="tx1"/>
                        </a:solidFill>
                        <a:latin typeface="Cambria Math" panose="02040503050406030204" pitchFamily="18" charset="0"/>
                        <a:ea typeface="Cambria Math" panose="02040503050406030204" pitchFamily="18" charset="0"/>
                      </a:rPr>
                      <m:t>∆</m:t>
                    </m:r>
                  </m:oMath>
                </a14:m>
                <a:r>
                  <a:rPr lang="en-GB" altLang="zh-CN" sz="1600" dirty="0" smtClean="0">
                    <a:solidFill>
                      <a:schemeClr val="tx1"/>
                    </a:solidFill>
                  </a:rPr>
                  <a:t> = 12.0216 GHz -11.9680 GHz = 53.6 MHz;</a:t>
                </a:r>
              </a:p>
              <a:p>
                <a:pPr marL="342900" indent="-342900" algn="just">
                  <a:buFont typeface="Wingdings" panose="05000000000000000000" pitchFamily="2" charset="2"/>
                  <a:buChar char="n"/>
                </a:pPr>
                <a:r>
                  <a:rPr lang="en-GB" altLang="zh-CN" sz="1600" dirty="0">
                    <a:solidFill>
                      <a:srgbClr val="FF0000"/>
                    </a:solidFill>
                  </a:rPr>
                  <a:t>For S</a:t>
                </a:r>
                <a:r>
                  <a:rPr lang="en-GB" altLang="zh-CN" sz="1000" dirty="0">
                    <a:solidFill>
                      <a:srgbClr val="FF0000"/>
                    </a:solidFill>
                  </a:rPr>
                  <a:t>11</a:t>
                </a:r>
                <a:r>
                  <a:rPr lang="en-GB" altLang="zh-CN" sz="1600" dirty="0">
                    <a:solidFill>
                      <a:srgbClr val="FF0000"/>
                    </a:solidFill>
                  </a:rPr>
                  <a:t> &lt; </a:t>
                </a:r>
                <a:r>
                  <a:rPr lang="en-GB" altLang="zh-CN" sz="1600" dirty="0" smtClean="0">
                    <a:solidFill>
                      <a:srgbClr val="FF0000"/>
                    </a:solidFill>
                  </a:rPr>
                  <a:t>-20 </a:t>
                </a:r>
                <a:r>
                  <a:rPr lang="en-GB" altLang="zh-CN" sz="1600" dirty="0">
                    <a:solidFill>
                      <a:srgbClr val="FF0000"/>
                    </a:solidFill>
                  </a:rPr>
                  <a:t>dB</a:t>
                </a:r>
                <a:r>
                  <a:rPr lang="en-GB" altLang="zh-CN" sz="1600" dirty="0">
                    <a:solidFill>
                      <a:schemeClr val="tx1"/>
                    </a:solidFill>
                  </a:rPr>
                  <a:t>, the bandwidth </a:t>
                </a:r>
                <a14:m>
                  <m:oMath xmlns:m="http://schemas.openxmlformats.org/officeDocument/2006/math">
                    <m:r>
                      <a:rPr lang="en-GB" altLang="zh-CN" sz="1600" i="1">
                        <a:solidFill>
                          <a:schemeClr val="tx1"/>
                        </a:solidFill>
                        <a:latin typeface="Cambria Math" panose="02040503050406030204" pitchFamily="18" charset="0"/>
                        <a:ea typeface="Cambria Math" panose="02040503050406030204" pitchFamily="18" charset="0"/>
                      </a:rPr>
                      <m:t>∆</m:t>
                    </m:r>
                    <m:r>
                      <a:rPr lang="en-GB" altLang="zh-CN" sz="1600" b="0" i="1" smtClean="0">
                        <a:solidFill>
                          <a:schemeClr val="tx1"/>
                        </a:solidFill>
                        <a:latin typeface="Cambria Math" panose="02040503050406030204" pitchFamily="18" charset="0"/>
                        <a:ea typeface="Cambria Math" panose="02040503050406030204" pitchFamily="18" charset="0"/>
                      </a:rPr>
                      <m:t> </m:t>
                    </m:r>
                  </m:oMath>
                </a14:m>
                <a:r>
                  <a:rPr lang="en-GB" altLang="zh-CN" sz="1600" dirty="0" smtClean="0">
                    <a:solidFill>
                      <a:schemeClr val="tx1"/>
                    </a:solidFill>
                  </a:rPr>
                  <a:t>= 12.0855 GHz -11.9131 GHz = 172.4 </a:t>
                </a:r>
                <a:r>
                  <a:rPr lang="en-GB" altLang="zh-CN" sz="1600" dirty="0">
                    <a:solidFill>
                      <a:schemeClr val="tx1"/>
                    </a:solidFill>
                  </a:rPr>
                  <a:t>MHz</a:t>
                </a:r>
              </a:p>
            </p:txBody>
          </p:sp>
        </mc:Choice>
        <mc:Fallback xmlns="">
          <p:sp>
            <p:nvSpPr>
              <p:cNvPr id="8" name="Rounded Rectangle 7">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3707590" y="4409696"/>
                <a:ext cx="5284010" cy="2125651"/>
              </a:xfrm>
              <a:prstGeom prst="roundRect">
                <a:avLst/>
              </a:prstGeom>
              <a:blipFill>
                <a:blip r:embed="rId6"/>
                <a:stretch>
                  <a:fillRect b="-3966"/>
                </a:stretch>
              </a:blipFill>
            </p:spPr>
            <p:txBody>
              <a:bodyPr/>
              <a:lstStyle/>
              <a:p>
                <a:r>
                  <a:rPr lang="en-GB">
                    <a:noFill/>
                  </a:rPr>
                  <a:t> </a:t>
                </a:r>
              </a:p>
            </p:txBody>
          </p:sp>
        </mc:Fallback>
      </mc:AlternateContent>
      <p:sp>
        <p:nvSpPr>
          <p:cNvPr id="11" name="TextBox 10"/>
          <p:cNvSpPr txBox="1"/>
          <p:nvPr/>
        </p:nvSpPr>
        <p:spPr>
          <a:xfrm>
            <a:off x="6629400" y="3405071"/>
            <a:ext cx="1828800" cy="646331"/>
          </a:xfrm>
          <a:prstGeom prst="rect">
            <a:avLst/>
          </a:prstGeom>
          <a:noFill/>
        </p:spPr>
        <p:txBody>
          <a:bodyPr wrap="square" rtlCol="0">
            <a:spAutoFit/>
          </a:bodyPr>
          <a:lstStyle/>
          <a:p>
            <a:r>
              <a:rPr lang="en-GB" b="1" dirty="0" smtClean="0"/>
              <a:t>f = 11.9943 GHz</a:t>
            </a:r>
          </a:p>
          <a:p>
            <a:r>
              <a:rPr lang="en-GB" b="1" dirty="0" smtClean="0"/>
              <a:t>S</a:t>
            </a:r>
            <a:r>
              <a:rPr lang="en-GB" sz="1200" b="1" dirty="0" smtClean="0"/>
              <a:t>11 </a:t>
            </a:r>
            <a:r>
              <a:rPr lang="en-GB" b="1" dirty="0"/>
              <a:t>=</a:t>
            </a:r>
            <a:r>
              <a:rPr lang="en-GB" b="1" dirty="0" smtClean="0"/>
              <a:t> -45.4 dB</a:t>
            </a:r>
            <a:endParaRPr lang="en-GB" b="1" dirty="0"/>
          </a:p>
        </p:txBody>
      </p:sp>
      <p:cxnSp>
        <p:nvCxnSpPr>
          <p:cNvPr id="13" name="Straight Arrow Connector 12"/>
          <p:cNvCxnSpPr/>
          <p:nvPr/>
        </p:nvCxnSpPr>
        <p:spPr>
          <a:xfrm>
            <a:off x="1694080" y="3185770"/>
            <a:ext cx="76201" cy="16002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057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7" y="1907437"/>
            <a:ext cx="7654645" cy="4443374"/>
          </a:xfrm>
        </p:spPr>
      </p:pic>
      <p:sp>
        <p:nvSpPr>
          <p:cNvPr id="2" name="Title 1"/>
          <p:cNvSpPr>
            <a:spLocks noGrp="1"/>
          </p:cNvSpPr>
          <p:nvPr>
            <p:ph type="title"/>
          </p:nvPr>
        </p:nvSpPr>
        <p:spPr/>
        <p:txBody>
          <a:bodyPr/>
          <a:lstStyle/>
          <a:p>
            <a:r>
              <a:rPr lang="en-GB" dirty="0" smtClean="0"/>
              <a:t>Whole X-band mode launcher</a:t>
            </a:r>
            <a:endParaRPr lang="en-GB" dirty="0"/>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21</a:t>
            </a:fld>
            <a:endParaRPr lang="en-US" sz="1600" b="1" dirty="0">
              <a:solidFill>
                <a:srgbClr val="7030A0"/>
              </a:solidFill>
            </a:endParaRPr>
          </a:p>
        </p:txBody>
      </p:sp>
      <p:pic>
        <p:nvPicPr>
          <p:cNvPr id="10" name="Picture 9"/>
          <p:cNvPicPr>
            <a:picLocks noChangeAspect="1"/>
          </p:cNvPicPr>
          <p:nvPr/>
        </p:nvPicPr>
        <p:blipFill>
          <a:blip r:embed="rId3"/>
          <a:stretch>
            <a:fillRect/>
          </a:stretch>
        </p:blipFill>
        <p:spPr>
          <a:xfrm>
            <a:off x="4321488" y="1404518"/>
            <a:ext cx="4629365" cy="2710282"/>
          </a:xfrm>
          <a:prstGeom prst="rect">
            <a:avLst/>
          </a:prstGeom>
        </p:spPr>
      </p:pic>
      <p:sp>
        <p:nvSpPr>
          <p:cNvPr id="11" name="TextBox 10"/>
          <p:cNvSpPr txBox="1"/>
          <p:nvPr/>
        </p:nvSpPr>
        <p:spPr>
          <a:xfrm>
            <a:off x="6705600" y="3200400"/>
            <a:ext cx="1828800" cy="646331"/>
          </a:xfrm>
          <a:prstGeom prst="rect">
            <a:avLst/>
          </a:prstGeom>
          <a:noFill/>
        </p:spPr>
        <p:txBody>
          <a:bodyPr wrap="square" rtlCol="0">
            <a:spAutoFit/>
          </a:bodyPr>
          <a:lstStyle/>
          <a:p>
            <a:r>
              <a:rPr lang="en-GB" b="1" dirty="0" smtClean="0"/>
              <a:t>f = 11.9978GHz</a:t>
            </a:r>
          </a:p>
          <a:p>
            <a:r>
              <a:rPr lang="en-GB" b="1" dirty="0" smtClean="0"/>
              <a:t>S</a:t>
            </a:r>
            <a:r>
              <a:rPr lang="en-GB" sz="1200" b="1" dirty="0" smtClean="0"/>
              <a:t>11 </a:t>
            </a:r>
            <a:r>
              <a:rPr lang="en-GB" b="1" dirty="0"/>
              <a:t>=</a:t>
            </a:r>
            <a:r>
              <a:rPr lang="en-GB" b="1" dirty="0" smtClean="0"/>
              <a:t> -42.3 dB</a:t>
            </a:r>
            <a:endParaRPr lang="en-GB" b="1" dirty="0"/>
          </a:p>
        </p:txBody>
      </p:sp>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EABFA437-B926-4242-BE82-4FEE6D40389D}"/>
                  </a:ext>
                </a:extLst>
              </p:cNvPr>
              <p:cNvSpPr/>
              <p:nvPr/>
            </p:nvSpPr>
            <p:spPr>
              <a:xfrm>
                <a:off x="4191000" y="5257800"/>
                <a:ext cx="4894480" cy="1295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400" dirty="0">
                    <a:solidFill>
                      <a:schemeClr val="tx1"/>
                    </a:solidFill>
                  </a:rPr>
                  <a:t>I</a:t>
                </a:r>
                <a:r>
                  <a:rPr lang="en-GB" altLang="zh-CN" sz="1400" dirty="0" smtClean="0">
                    <a:solidFill>
                      <a:schemeClr val="tx1"/>
                    </a:solidFill>
                  </a:rPr>
                  <a:t>nput power from klystron (Peak power</a:t>
                </a:r>
                <a:r>
                  <a:rPr lang="en-US" altLang="zh-CN" sz="1400" dirty="0" smtClean="0">
                    <a:solidFill>
                      <a:schemeClr val="tx1"/>
                    </a:solidFill>
                  </a:rPr>
                  <a:t>: </a:t>
                </a:r>
                <a14:m>
                  <m:oMath xmlns:m="http://schemas.openxmlformats.org/officeDocument/2006/math">
                    <m:r>
                      <a:rPr lang="en-GB" altLang="zh-CN" sz="1400" b="0" i="1" smtClean="0">
                        <a:solidFill>
                          <a:schemeClr val="tx1"/>
                        </a:solidFill>
                        <a:latin typeface="Cambria Math" panose="02040503050406030204" pitchFamily="18" charset="0"/>
                      </a:rPr>
                      <m:t>100</m:t>
                    </m:r>
                  </m:oMath>
                </a14:m>
                <a:r>
                  <a:rPr lang="en-GB" altLang="zh-CN" sz="1400" dirty="0" smtClean="0">
                    <a:solidFill>
                      <a:schemeClr val="tx1"/>
                    </a:solidFill>
                  </a:rPr>
                  <a:t> MW, repetition rate: 100 Hz, pulse width: 100 ns), the average power is 1 kW.</a:t>
                </a:r>
              </a:p>
              <a:p>
                <a:pPr marL="342900" indent="-342900" algn="just">
                  <a:buFont typeface="Wingdings" panose="05000000000000000000" pitchFamily="2" charset="2"/>
                  <a:buChar char="n"/>
                </a:pPr>
                <a:r>
                  <a:rPr lang="en-GB" altLang="zh-CN" sz="1400" dirty="0" smtClean="0">
                    <a:solidFill>
                      <a:srgbClr val="FF0000"/>
                    </a:solidFill>
                  </a:rPr>
                  <a:t>The power loss in dielectrics is 32 W for a DLA with length of 10 cm</a:t>
                </a:r>
                <a:r>
                  <a:rPr lang="en-GB" altLang="zh-CN" sz="1400" dirty="0" smtClean="0">
                    <a:solidFill>
                      <a:schemeClr val="tx1"/>
                    </a:solidFill>
                  </a:rPr>
                  <a:t>; </a:t>
                </a:r>
                <a:r>
                  <a:rPr lang="en-GB" altLang="zh-CN" sz="1400" dirty="0" smtClean="0">
                    <a:solidFill>
                      <a:schemeClr val="tx1"/>
                    </a:solidFill>
                  </a:rPr>
                  <a:t>The power loss in surface copper is 1.87 W.</a:t>
                </a:r>
                <a:r>
                  <a:rPr lang="en-GB" altLang="zh-CN" sz="1400" dirty="0" smtClean="0">
                    <a:solidFill>
                      <a:schemeClr val="tx1"/>
                    </a:solidFill>
                  </a:rPr>
                  <a:t> </a:t>
                </a:r>
                <a:endParaRPr lang="en-GB" altLang="zh-CN" sz="1400" dirty="0" smtClean="0">
                  <a:solidFill>
                    <a:schemeClr val="tx1"/>
                  </a:solidFill>
                </a:endParaRPr>
              </a:p>
            </p:txBody>
          </p:sp>
        </mc:Choice>
        <mc:Fallback>
          <p:sp>
            <p:nvSpPr>
              <p:cNvPr id="7" name="Rounded Rectangle 6">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4191000" y="5257800"/>
                <a:ext cx="4894480" cy="1295400"/>
              </a:xfrm>
              <a:prstGeom prst="round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578560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Outline</a:t>
            </a:r>
            <a:endParaRPr lang="en-GB" dirty="0">
              <a:solidFill>
                <a:schemeClr val="tx1"/>
              </a:solidFill>
            </a:endParaRPr>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22</a:t>
            </a:fld>
            <a:endParaRPr lang="en-US" sz="1600" b="1" dirty="0">
              <a:solidFill>
                <a:srgbClr val="7030A0"/>
              </a:solidFill>
            </a:endParaRPr>
          </a:p>
        </p:txBody>
      </p:sp>
      <p:sp>
        <p:nvSpPr>
          <p:cNvPr id="5" name="Content Placeholder 2"/>
          <p:cNvSpPr>
            <a:spLocks noGrp="1"/>
          </p:cNvSpPr>
          <p:nvPr>
            <p:ph idx="1"/>
          </p:nvPr>
        </p:nvSpPr>
        <p:spPr>
          <a:xfrm>
            <a:off x="685800" y="1676400"/>
            <a:ext cx="7696200" cy="4419600"/>
          </a:xfrm>
        </p:spPr>
        <p:txBody>
          <a:bodyPr anchor="ctr">
            <a:normAutofit fontScale="77500" lnSpcReduction="20000"/>
          </a:bodyPr>
          <a:lstStyle/>
          <a:p>
            <a:pPr>
              <a:lnSpc>
                <a:spcPct val="150000"/>
              </a:lnSpc>
              <a:spcBef>
                <a:spcPts val="600"/>
              </a:spcBef>
              <a:spcAft>
                <a:spcPts val="600"/>
              </a:spcAft>
              <a:buFont typeface="Wingdings" panose="05000000000000000000" pitchFamily="2" charset="2"/>
              <a:buChar char="§"/>
            </a:pP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Research progress on the dielectric disk accelerating (DDA) structures operating at TM02 </a:t>
            </a:r>
            <a:r>
              <a:rPr lang="el-GR"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π</a:t>
            </a: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a:t>
            </a: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mode</a:t>
            </a:r>
            <a:endParaRPr lang="en-US"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endParaRPr>
          </a:p>
          <a:p>
            <a:pPr>
              <a:lnSpc>
                <a:spcPct val="150000"/>
              </a:lnSpc>
              <a:spcBef>
                <a:spcPts val="600"/>
              </a:spcBef>
              <a:spcAft>
                <a:spcPts val="600"/>
              </a:spcAft>
              <a:buFont typeface="Wingdings" panose="05000000000000000000" pitchFamily="2" charset="2"/>
              <a:buChar char="§"/>
            </a:pPr>
            <a:r>
              <a:rPr lang="en-GB"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Design of a compact, low-field, broadband mode launcher</a:t>
            </a:r>
          </a:p>
          <a:p>
            <a:pPr>
              <a:lnSpc>
                <a:spcPct val="150000"/>
              </a:lnSpc>
              <a:spcBef>
                <a:spcPts val="600"/>
              </a:spcBef>
              <a:spcAft>
                <a:spcPts val="600"/>
              </a:spcAft>
              <a:buFont typeface="Wingdings" panose="05000000000000000000" pitchFamily="2" charset="2"/>
              <a:buChar char="§"/>
            </a:pPr>
            <a:r>
              <a:rPr lang="en-US" altLang="en-US" sz="2800" b="1" dirty="0" smtClean="0"/>
              <a:t>Tolerance studies</a:t>
            </a:r>
          </a:p>
          <a:p>
            <a:pPr lvl="2" indent="-342900">
              <a:lnSpc>
                <a:spcPct val="150000"/>
              </a:lnSpc>
              <a:spcBef>
                <a:spcPts val="600"/>
              </a:spcBef>
              <a:spcAft>
                <a:spcPts val="600"/>
              </a:spcAft>
              <a:buFont typeface="Wingdings" panose="05000000000000000000" pitchFamily="2" charset="2"/>
              <a:buChar char="v"/>
            </a:pPr>
            <a:r>
              <a:rPr lang="en-GB" altLang="en-US" b="1" dirty="0" smtClean="0"/>
              <a:t>Geometry sensitivity</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Sensitivity for corner defects</a:t>
            </a:r>
          </a:p>
          <a:p>
            <a:pPr>
              <a:lnSpc>
                <a:spcPct val="150000"/>
              </a:lnSpc>
              <a:spcBef>
                <a:spcPts val="600"/>
              </a:spcBef>
              <a:spcAft>
                <a:spcPts val="600"/>
              </a:spcAft>
              <a:buFont typeface="Wingdings" panose="05000000000000000000" pitchFamily="2" charset="2"/>
              <a:buChar char="§"/>
            </a:pP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Summary &amp; Outlook</a:t>
            </a:r>
          </a:p>
        </p:txBody>
      </p:sp>
    </p:spTree>
    <p:extLst>
      <p:ext uri="{BB962C8B-B14F-4D97-AF65-F5344CB8AC3E}">
        <p14:creationId xmlns:p14="http://schemas.microsoft.com/office/powerpoint/2010/main" val="1825957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Geometry Sensitivity</a:t>
            </a:r>
            <a:endParaRPr lang="en-GB" dirty="0"/>
          </a:p>
        </p:txBody>
      </p:sp>
      <p:pic>
        <p:nvPicPr>
          <p:cNvPr id="217" name="Picture 216"/>
          <p:cNvPicPr>
            <a:picLocks noChangeAspect="1"/>
          </p:cNvPicPr>
          <p:nvPr/>
        </p:nvPicPr>
        <p:blipFill>
          <a:blip r:embed="rId2"/>
          <a:stretch>
            <a:fillRect/>
          </a:stretch>
        </p:blipFill>
        <p:spPr>
          <a:xfrm>
            <a:off x="-1" y="1524000"/>
            <a:ext cx="6156673" cy="2286000"/>
          </a:xfrm>
          <a:prstGeom prst="rect">
            <a:avLst/>
          </a:prstGeom>
        </p:spPr>
      </p:pic>
      <mc:AlternateContent xmlns:mc="http://schemas.openxmlformats.org/markup-compatibility/2006" xmlns:a14="http://schemas.microsoft.com/office/drawing/2010/main">
        <mc:Choice Requires="a14">
          <p:graphicFrame>
            <p:nvGraphicFramePr>
              <p:cNvPr id="219" name="Table 218"/>
              <p:cNvGraphicFramePr>
                <a:graphicFrameLocks noGrp="1"/>
              </p:cNvGraphicFramePr>
              <p:nvPr>
                <p:extLst>
                  <p:ext uri="{D42A27DB-BD31-4B8C-83A1-F6EECF244321}">
                    <p14:modId xmlns:p14="http://schemas.microsoft.com/office/powerpoint/2010/main" val="1544192709"/>
                  </p:ext>
                </p:extLst>
              </p:nvPr>
            </p:nvGraphicFramePr>
            <p:xfrm>
              <a:off x="3377795" y="3450945"/>
              <a:ext cx="5715000" cy="298704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817814986"/>
                        </a:ext>
                      </a:extLst>
                    </a:gridCol>
                    <a:gridCol w="1428750">
                      <a:extLst>
                        <a:ext uri="{9D8B030D-6E8A-4147-A177-3AD203B41FA5}">
                          <a16:colId xmlns:a16="http://schemas.microsoft.com/office/drawing/2014/main" val="1809913727"/>
                        </a:ext>
                      </a:extLst>
                    </a:gridCol>
                    <a:gridCol w="1428750">
                      <a:extLst>
                        <a:ext uri="{9D8B030D-6E8A-4147-A177-3AD203B41FA5}">
                          <a16:colId xmlns:a16="http://schemas.microsoft.com/office/drawing/2014/main" val="2635755232"/>
                        </a:ext>
                      </a:extLst>
                    </a:gridCol>
                    <a:gridCol w="1428750">
                      <a:extLst>
                        <a:ext uri="{9D8B030D-6E8A-4147-A177-3AD203B41FA5}">
                          <a16:colId xmlns:a16="http://schemas.microsoft.com/office/drawing/2014/main" val="386768033"/>
                        </a:ext>
                      </a:extLst>
                    </a:gridCol>
                  </a:tblGrid>
                  <a:tr h="320040">
                    <a:tc>
                      <a:txBody>
                        <a:bodyPr/>
                        <a:lstStyle/>
                        <a:p>
                          <a:pPr algn="ctr"/>
                          <a:r>
                            <a:rPr lang="en-GB" sz="1100" dirty="0" smtClean="0"/>
                            <a:t>f = 11.9950 GHz</a:t>
                          </a:r>
                          <a:endParaRPr lang="en-GB" sz="1100" dirty="0"/>
                        </a:p>
                      </a:txBody>
                      <a:tcPr anchor="ctr"/>
                    </a:tc>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1" i="1" smtClean="0">
                                      <a:latin typeface="Cambria Math" panose="02040503050406030204" pitchFamily="18" charset="0"/>
                                    </a:rPr>
                                    <m:t>𝑺</m:t>
                                  </m:r>
                                </m:e>
                                <m:sub>
                                  <m:r>
                                    <a:rPr lang="en-GB" sz="1100" b="1" i="1" smtClean="0">
                                      <a:latin typeface="Cambria Math" panose="02040503050406030204" pitchFamily="18" charset="0"/>
                                    </a:rPr>
                                    <m:t>𝟏𝟏</m:t>
                                  </m:r>
                                </m:sub>
                              </m:sSub>
                              <m:r>
                                <a:rPr lang="en-GB" sz="1100"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𝟑𝟎</m:t>
                              </m:r>
                            </m:oMath>
                          </a14:m>
                          <a:r>
                            <a:rPr lang="en-GB" sz="1100" dirty="0" smtClean="0"/>
                            <a:t> dB</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100" i="1" smtClean="0">
                                      <a:latin typeface="Cambria Math" panose="02040503050406030204" pitchFamily="18" charset="0"/>
                                    </a:rPr>
                                  </m:ctrlPr>
                                </m:sSubPr>
                                <m:e>
                                  <m:r>
                                    <a:rPr lang="en-GB" sz="1100" b="1" i="1" smtClean="0">
                                      <a:latin typeface="Cambria Math" panose="02040503050406030204" pitchFamily="18" charset="0"/>
                                    </a:rPr>
                                    <m:t>𝑺</m:t>
                                  </m:r>
                                </m:e>
                                <m:sub>
                                  <m:r>
                                    <a:rPr lang="en-GB" sz="1100" b="1" i="1" smtClean="0">
                                      <a:latin typeface="Cambria Math" panose="02040503050406030204" pitchFamily="18" charset="0"/>
                                    </a:rPr>
                                    <m:t>𝟏𝟏</m:t>
                                  </m:r>
                                </m:sub>
                              </m:sSub>
                              <m:r>
                                <a:rPr lang="en-GB" sz="1100"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𝟐𝟓</m:t>
                              </m:r>
                            </m:oMath>
                          </a14:m>
                          <a:r>
                            <a:rPr lang="en-GB" sz="1100" dirty="0" smtClean="0"/>
                            <a:t> dB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100" i="1" smtClean="0">
                                      <a:latin typeface="Cambria Math" panose="02040503050406030204" pitchFamily="18" charset="0"/>
                                    </a:rPr>
                                  </m:ctrlPr>
                                </m:sSubPr>
                                <m:e>
                                  <m:r>
                                    <a:rPr lang="en-GB" sz="1100" b="1" i="1" smtClean="0">
                                      <a:latin typeface="Cambria Math" panose="02040503050406030204" pitchFamily="18" charset="0"/>
                                    </a:rPr>
                                    <m:t>𝑺</m:t>
                                  </m:r>
                                </m:e>
                                <m:sub>
                                  <m:r>
                                    <a:rPr lang="en-GB" sz="1100" b="1" i="1" smtClean="0">
                                      <a:latin typeface="Cambria Math" panose="02040503050406030204" pitchFamily="18" charset="0"/>
                                    </a:rPr>
                                    <m:t>𝟏𝟏</m:t>
                                  </m:r>
                                </m:sub>
                              </m:sSub>
                              <m:r>
                                <a:rPr lang="en-GB" sz="1100"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m:t>
                              </m:r>
                              <m:r>
                                <a:rPr lang="en-GB" sz="1100" b="1" i="1" smtClean="0">
                                  <a:latin typeface="Cambria Math" panose="02040503050406030204" pitchFamily="18" charset="0"/>
                                  <a:ea typeface="Cambria Math" panose="02040503050406030204" pitchFamily="18" charset="0"/>
                                </a:rPr>
                                <m:t>𝟐𝟎</m:t>
                              </m:r>
                            </m:oMath>
                          </a14:m>
                          <a:r>
                            <a:rPr lang="en-GB" sz="1100" dirty="0" smtClean="0"/>
                            <a:t> dB</a:t>
                          </a:r>
                        </a:p>
                      </a:txBody>
                      <a:tcPr anchor="ctr"/>
                    </a:tc>
                    <a:extLst>
                      <a:ext uri="{0D108BD9-81ED-4DB2-BD59-A6C34878D82A}">
                        <a16:rowId xmlns:a16="http://schemas.microsoft.com/office/drawing/2014/main" val="303902998"/>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𝐿</m:t>
                                  </m:r>
                                </m:e>
                                <m:sub>
                                  <m:r>
                                    <a:rPr lang="en-GB" sz="1100" b="0" i="0" smtClean="0">
                                      <a:latin typeface="Cambria Math" panose="02040503050406030204" pitchFamily="18" charset="0"/>
                                    </a:rPr>
                                    <m:t>1</m:t>
                                  </m:r>
                                </m:sub>
                              </m:sSub>
                              <m:r>
                                <a:rPr lang="en-GB" sz="1100" i="1" smtClean="0">
                                  <a:latin typeface="Cambria Math" panose="02040503050406030204" pitchFamily="18" charset="0"/>
                                </a:rPr>
                                <m:t>=</m:t>
                              </m:r>
                              <m:r>
                                <a:rPr lang="en-GB" sz="1100" b="0" i="1" smtClean="0">
                                  <a:latin typeface="Cambria Math" panose="02040503050406030204" pitchFamily="18" charset="0"/>
                                </a:rPr>
                                <m:t>2.075</m:t>
                              </m:r>
                            </m:oMath>
                          </a14:m>
                          <a:r>
                            <a:rPr lang="en-GB" sz="1100" dirty="0" smtClean="0"/>
                            <a:t> mm</a:t>
                          </a:r>
                          <a:endParaRPr lang="en-GB" sz="1100" dirty="0"/>
                        </a:p>
                      </a:txBody>
                      <a:tcPr anchor="ctr"/>
                    </a:tc>
                    <a:tc>
                      <a:txBody>
                        <a:bodyPr/>
                        <a:lstStyle/>
                        <a:p>
                          <a:pPr algn="ctr"/>
                          <a:r>
                            <a:rPr lang="en-GB" sz="1100" dirty="0" smtClean="0"/>
                            <a:t>[-0.008, +0.006]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[-0.014, +0.012] mm</a:t>
                          </a:r>
                        </a:p>
                      </a:txBody>
                      <a:tcPr anchor="ctr"/>
                    </a:tc>
                    <a:tc>
                      <a:txBody>
                        <a:bodyPr/>
                        <a:lstStyle/>
                        <a:p>
                          <a:pPr algn="ctr"/>
                          <a:r>
                            <a:rPr lang="en-GB" sz="1100" dirty="0" smtClean="0"/>
                            <a:t>[-0.024, +0.023]</a:t>
                          </a:r>
                          <a:endParaRPr lang="en-GB" sz="1100" dirty="0"/>
                        </a:p>
                      </a:txBody>
                      <a:tcPr anchor="ctr"/>
                    </a:tc>
                    <a:extLst>
                      <a:ext uri="{0D108BD9-81ED-4DB2-BD59-A6C34878D82A}">
                        <a16:rowId xmlns:a16="http://schemas.microsoft.com/office/drawing/2014/main" val="724739997"/>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𝐷</m:t>
                                  </m:r>
                                </m:e>
                                <m:sub>
                                  <m:r>
                                    <a:rPr lang="en-GB" sz="1100" b="0" i="0" smtClean="0">
                                      <a:latin typeface="Cambria Math" panose="02040503050406030204" pitchFamily="18" charset="0"/>
                                    </a:rPr>
                                    <m:t>4</m:t>
                                  </m:r>
                                </m:sub>
                              </m:sSub>
                              <m:r>
                                <a:rPr lang="en-GB" sz="1100" i="1" smtClean="0">
                                  <a:latin typeface="Cambria Math" panose="02040503050406030204" pitchFamily="18" charset="0"/>
                                </a:rPr>
                                <m:t>=</m:t>
                              </m:r>
                              <m:r>
                                <a:rPr lang="en-GB" sz="1100" b="0" i="1" smtClean="0">
                                  <a:latin typeface="Cambria Math" panose="02040503050406030204" pitchFamily="18" charset="0"/>
                                </a:rPr>
                                <m:t>2.780</m:t>
                              </m:r>
                            </m:oMath>
                          </a14:m>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[-0.020, +0.015]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[-0.033, +0.028]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[-0.056, +0.053] mm</a:t>
                          </a:r>
                        </a:p>
                      </a:txBody>
                      <a:tcPr anchor="ctr"/>
                    </a:tc>
                    <a:extLst>
                      <a:ext uri="{0D108BD9-81ED-4DB2-BD59-A6C34878D82A}">
                        <a16:rowId xmlns:a16="http://schemas.microsoft.com/office/drawing/2014/main" val="1316739665"/>
                      </a:ext>
                    </a:extLst>
                  </a:tr>
                  <a:tr h="320040">
                    <a:tc>
                      <a:txBody>
                        <a:bodyPr/>
                        <a:lstStyle/>
                        <a:p>
                          <a:pPr algn="ctr"/>
                          <a14:m>
                            <m:oMathPara xmlns:m="http://schemas.openxmlformats.org/officeDocument/2006/math">
                              <m:oMathParaPr>
                                <m:jc m:val="centerGroup"/>
                              </m:oMathParaPr>
                              <m:oMath xmlns:m="http://schemas.openxmlformats.org/officeDocument/2006/math">
                                <m:r>
                                  <a:rPr lang="en-GB" sz="1100" i="1" smtClean="0">
                                    <a:latin typeface="Cambria Math" panose="02040503050406030204" pitchFamily="18" charset="0"/>
                                    <a:ea typeface="Cambria Math" panose="02040503050406030204" pitchFamily="18" charset="0"/>
                                  </a:rPr>
                                  <m:t>𝜃</m:t>
                                </m:r>
                                <m:r>
                                  <a:rPr lang="en-GB" sz="1100" i="1" smtClean="0">
                                    <a:latin typeface="Cambria Math" panose="02040503050406030204" pitchFamily="18" charset="0"/>
                                  </a:rPr>
                                  <m:t>=</m:t>
                                </m:r>
                                <m:sSup>
                                  <m:sSupPr>
                                    <m:ctrlPr>
                                      <a:rPr lang="en-GB" sz="1100" i="1" smtClean="0">
                                        <a:latin typeface="Cambria Math" panose="02040503050406030204" pitchFamily="18" charset="0"/>
                                      </a:rPr>
                                    </m:ctrlPr>
                                  </m:sSupPr>
                                  <m:e>
                                    <m:r>
                                      <a:rPr lang="en-GB" sz="1100" b="0" i="1" smtClean="0">
                                        <a:latin typeface="Cambria Math" panose="02040503050406030204" pitchFamily="18" charset="0"/>
                                      </a:rPr>
                                      <m:t>60</m:t>
                                    </m:r>
                                  </m:e>
                                  <m:sup>
                                    <m:r>
                                      <a:rPr lang="en-GB" sz="1100" b="0" i="1" smtClean="0">
                                        <a:latin typeface="Cambria Math" panose="02040503050406030204" pitchFamily="18" charset="0"/>
                                      </a:rPr>
                                      <m:t>0</m:t>
                                    </m:r>
                                  </m:sup>
                                </m:sSup>
                              </m:oMath>
                            </m:oMathPara>
                          </a14:m>
                          <a:endParaRPr lang="en-GB" sz="1100" dirty="0"/>
                        </a:p>
                      </a:txBody>
                      <a:tcPr anchor="ctr"/>
                    </a:tc>
                    <a:tc>
                      <a:txBody>
                        <a:bodyPr/>
                        <a:lstStyle/>
                        <a:p>
                          <a:pPr algn="ctr"/>
                          <a:r>
                            <a:rPr lang="en-GB" sz="1100" dirty="0" smtClean="0"/>
                            <a:t>[-</a:t>
                          </a:r>
                          <a14:m>
                            <m:oMath xmlns:m="http://schemas.openxmlformats.org/officeDocument/2006/math">
                              <m:sSup>
                                <m:sSupPr>
                                  <m:ctrlP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2.0</m:t>
                                  </m:r>
                                </m:e>
                                <m:sup>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p>
                              </m:sSup>
                            </m:oMath>
                          </a14:m>
                          <a:r>
                            <a:rPr lang="en-GB" sz="1100" dirty="0" smtClean="0"/>
                            <a:t>, +</a:t>
                          </a:r>
                          <a14:m>
                            <m:oMath xmlns:m="http://schemas.openxmlformats.org/officeDocument/2006/math">
                              <m:sSup>
                                <m:sSupPr>
                                  <m:ctrlPr>
                                    <a:rPr lang="en-GB" sz="1100" i="1" smtClean="0">
                                      <a:latin typeface="Cambria Math" panose="02040503050406030204" pitchFamily="18" charset="0"/>
                                    </a:rPr>
                                  </m:ctrlPr>
                                </m:sSupPr>
                                <m:e>
                                  <m:r>
                                    <a:rPr lang="en-GB" sz="1100" b="0" i="1" smtClean="0">
                                      <a:latin typeface="Cambria Math" panose="02040503050406030204" pitchFamily="18" charset="0"/>
                                    </a:rPr>
                                    <m:t>2.6</m:t>
                                  </m:r>
                                </m:e>
                                <m:sup>
                                  <m:r>
                                    <a:rPr lang="en-GB" sz="1100" b="0" i="1" smtClean="0">
                                      <a:latin typeface="Cambria Math" panose="02040503050406030204" pitchFamily="18" charset="0"/>
                                    </a:rPr>
                                    <m:t>0</m:t>
                                  </m:r>
                                </m:sup>
                              </m:sSup>
                            </m:oMath>
                          </a14:m>
                          <a:r>
                            <a:rPr lang="en-GB" sz="1100" dirty="0" smtClean="0"/>
                            <a:t>]</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a:t>
                          </a:r>
                          <a14:m>
                            <m:oMath xmlns:m="http://schemas.openxmlformats.org/officeDocument/2006/math">
                              <m:sSup>
                                <m:sSupPr>
                                  <m:ctrlP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e>
                                <m:sup>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p>
                              </m:sSup>
                            </m:oMath>
                          </a14:m>
                          <a:r>
                            <a:rPr lang="en-GB" sz="1100" dirty="0" smtClean="0"/>
                            <a:t>, +</a:t>
                          </a:r>
                          <a14:m>
                            <m:oMath xmlns:m="http://schemas.openxmlformats.org/officeDocument/2006/math">
                              <m:sSup>
                                <m:sSupPr>
                                  <m:ctrlPr>
                                    <a:rPr lang="en-GB" sz="1100" i="1" smtClean="0">
                                      <a:latin typeface="Cambria Math" panose="02040503050406030204" pitchFamily="18" charset="0"/>
                                    </a:rPr>
                                  </m:ctrlPr>
                                </m:sSupPr>
                                <m:e>
                                  <m:r>
                                    <a:rPr lang="en-GB" sz="1100" b="0" i="1" smtClean="0">
                                      <a:latin typeface="Cambria Math" panose="02040503050406030204" pitchFamily="18" charset="0"/>
                                    </a:rPr>
                                    <m:t>4.4</m:t>
                                  </m:r>
                                </m:e>
                                <m:sup>
                                  <m:r>
                                    <a:rPr lang="en-GB" sz="1100" b="0" i="1" smtClean="0">
                                      <a:latin typeface="Cambria Math" panose="02040503050406030204" pitchFamily="18" charset="0"/>
                                    </a:rPr>
                                    <m:t>0</m:t>
                                  </m:r>
                                </m:sup>
                              </m:sSup>
                            </m:oMath>
                          </a14:m>
                          <a:r>
                            <a:rPr lang="en-GB" sz="1100" dirty="0" smtClean="0"/>
                            <a:t>]</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a:t>
                          </a:r>
                          <a14:m>
                            <m:oMath xmlns:m="http://schemas.openxmlformats.org/officeDocument/2006/math">
                              <m:sSup>
                                <m:sSupPr>
                                  <m:ctrlP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6.7</m:t>
                                  </m:r>
                                </m:e>
                                <m:sup>
                                  <m:r>
                                    <a:rPr kumimoji="0" lang="en-GB" sz="11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p>
                              </m:sSup>
                            </m:oMath>
                          </a14:m>
                          <a:r>
                            <a:rPr lang="en-GB" sz="1100" dirty="0" smtClean="0"/>
                            <a:t>, +</a:t>
                          </a:r>
                          <a14:m>
                            <m:oMath xmlns:m="http://schemas.openxmlformats.org/officeDocument/2006/math">
                              <m:sSup>
                                <m:sSupPr>
                                  <m:ctrlPr>
                                    <a:rPr lang="en-GB" sz="1100" i="1" smtClean="0">
                                      <a:latin typeface="Cambria Math" panose="02040503050406030204" pitchFamily="18" charset="0"/>
                                    </a:rPr>
                                  </m:ctrlPr>
                                </m:sSupPr>
                                <m:e>
                                  <m:r>
                                    <a:rPr lang="en-GB" sz="1100" b="0" i="1" smtClean="0">
                                      <a:latin typeface="Cambria Math" panose="02040503050406030204" pitchFamily="18" charset="0"/>
                                    </a:rPr>
                                    <m:t>7.6</m:t>
                                  </m:r>
                                </m:e>
                                <m:sup>
                                  <m:r>
                                    <a:rPr lang="en-GB" sz="1100" b="0" i="1" smtClean="0">
                                      <a:latin typeface="Cambria Math" panose="02040503050406030204" pitchFamily="18" charset="0"/>
                                    </a:rPr>
                                    <m:t>0</m:t>
                                  </m:r>
                                </m:sup>
                              </m:sSup>
                            </m:oMath>
                          </a14:m>
                          <a:r>
                            <a:rPr lang="en-GB" sz="1100" dirty="0" smtClean="0"/>
                            <a:t>]</a:t>
                          </a:r>
                          <a:endParaRPr lang="en-GB" sz="1100" dirty="0"/>
                        </a:p>
                      </a:txBody>
                      <a:tcPr anchor="ctr"/>
                    </a:tc>
                    <a:extLst>
                      <a:ext uri="{0D108BD9-81ED-4DB2-BD59-A6C34878D82A}">
                        <a16:rowId xmlns:a16="http://schemas.microsoft.com/office/drawing/2014/main" val="2725697698"/>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𝑅</m:t>
                                  </m:r>
                                </m:e>
                                <m:sub>
                                  <m:r>
                                    <m:rPr>
                                      <m:sty m:val="p"/>
                                    </m:rPr>
                                    <a:rPr lang="en-GB" sz="1100" b="0" i="0" smtClean="0">
                                      <a:latin typeface="Cambria Math" panose="02040503050406030204" pitchFamily="18" charset="0"/>
                                    </a:rPr>
                                    <m:t>f</m:t>
                                  </m:r>
                                </m:sub>
                              </m:sSub>
                              <m:r>
                                <a:rPr lang="en-GB" sz="1100" i="1" smtClean="0">
                                  <a:latin typeface="Cambria Math" panose="02040503050406030204" pitchFamily="18" charset="0"/>
                                </a:rPr>
                                <m:t>=</m:t>
                              </m:r>
                              <m:r>
                                <a:rPr lang="en-GB" sz="1100" b="0" i="1" smtClean="0">
                                  <a:latin typeface="Cambria Math" panose="02040503050406030204" pitchFamily="18" charset="0"/>
                                </a:rPr>
                                <m:t>2.0</m:t>
                              </m:r>
                            </m:oMath>
                          </a14:m>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[-0.041, +0.048]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[-0.078, +0.080]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[-0.150, +0.133] mm</a:t>
                          </a:r>
                        </a:p>
                      </a:txBody>
                      <a:tcPr anchor="ctr"/>
                    </a:tc>
                    <a:extLst>
                      <a:ext uri="{0D108BD9-81ED-4DB2-BD59-A6C34878D82A}">
                        <a16:rowId xmlns:a16="http://schemas.microsoft.com/office/drawing/2014/main" val="2002746763"/>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𝑅</m:t>
                                  </m:r>
                                </m:e>
                                <m:sub>
                                  <m:r>
                                    <m:rPr>
                                      <m:sty m:val="p"/>
                                    </m:rPr>
                                    <a:rPr lang="en-GB" sz="1100" b="0" i="0" smtClean="0">
                                      <a:latin typeface="Cambria Math" panose="02040503050406030204" pitchFamily="18" charset="0"/>
                                    </a:rPr>
                                    <m:t>m</m:t>
                                  </m:r>
                                </m:sub>
                              </m:sSub>
                              <m:r>
                                <a:rPr lang="en-GB" sz="1100" i="1" smtClean="0">
                                  <a:latin typeface="Cambria Math" panose="02040503050406030204" pitchFamily="18" charset="0"/>
                                </a:rPr>
                                <m:t>=</m:t>
                              </m:r>
                              <m:r>
                                <a:rPr lang="en-GB" sz="1100" b="0" i="1" smtClean="0">
                                  <a:latin typeface="Cambria Math" panose="02040503050406030204" pitchFamily="18" charset="0"/>
                                </a:rPr>
                                <m:t>0.5</m:t>
                              </m:r>
                            </m:oMath>
                          </a14:m>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[-0.062, +0.052]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[-0.120, +0.092]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[-0.190, +0.159] mm</a:t>
                          </a:r>
                        </a:p>
                      </a:txBody>
                      <a:tcPr anchor="ctr"/>
                    </a:tc>
                    <a:extLst>
                      <a:ext uri="{0D108BD9-81ED-4DB2-BD59-A6C34878D82A}">
                        <a16:rowId xmlns:a16="http://schemas.microsoft.com/office/drawing/2014/main" val="901132907"/>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𝑅</m:t>
                                  </m:r>
                                </m:e>
                                <m:sub>
                                  <m:r>
                                    <m:rPr>
                                      <m:sty m:val="p"/>
                                    </m:rPr>
                                    <a:rPr lang="en-GB" sz="1100" b="0" i="0" smtClean="0">
                                      <a:latin typeface="Cambria Math" panose="02040503050406030204" pitchFamily="18" charset="0"/>
                                    </a:rPr>
                                    <m:t>out</m:t>
                                  </m:r>
                                </m:sub>
                              </m:sSub>
                              <m:r>
                                <a:rPr lang="en-GB" sz="1100" i="1" smtClean="0">
                                  <a:latin typeface="Cambria Math" panose="02040503050406030204" pitchFamily="18" charset="0"/>
                                </a:rPr>
                                <m:t>=</m:t>
                              </m:r>
                              <m:r>
                                <a:rPr lang="en-GB" sz="1100" b="0" i="1" smtClean="0">
                                  <a:latin typeface="Cambria Math" panose="02040503050406030204" pitchFamily="18" charset="0"/>
                                </a:rPr>
                                <m:t>4.675</m:t>
                              </m:r>
                            </m:oMath>
                          </a14:m>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[-0.006, +0.009]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[-0.011, +0.015]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[-0.019, +0.029] mm</a:t>
                          </a:r>
                        </a:p>
                      </a:txBody>
                      <a:tcPr anchor="ctr"/>
                    </a:tc>
                    <a:extLst>
                      <a:ext uri="{0D108BD9-81ED-4DB2-BD59-A6C34878D82A}">
                        <a16:rowId xmlns:a16="http://schemas.microsoft.com/office/drawing/2014/main" val="1724232829"/>
                      </a:ext>
                    </a:extLst>
                  </a:tr>
                  <a:tr h="320040">
                    <a:tc>
                      <a:txBody>
                        <a:bodyPr/>
                        <a:lstStyle/>
                        <a:p>
                          <a:pPr algn="ctr"/>
                          <a14:m>
                            <m:oMath xmlns:m="http://schemas.openxmlformats.org/officeDocument/2006/math">
                              <m:sSub>
                                <m:sSubPr>
                                  <m:ctrlPr>
                                    <a:rPr lang="en-GB" sz="1100" i="1" smtClean="0">
                                      <a:latin typeface="Cambria Math" panose="02040503050406030204" pitchFamily="18" charset="0"/>
                                    </a:rPr>
                                  </m:ctrlPr>
                                </m:sSubPr>
                                <m:e>
                                  <m:r>
                                    <a:rPr lang="en-GB" sz="1100" b="0" i="1" smtClean="0">
                                      <a:latin typeface="Cambria Math" panose="02040503050406030204" pitchFamily="18" charset="0"/>
                                    </a:rPr>
                                    <m:t>𝑅</m:t>
                                  </m:r>
                                </m:e>
                                <m:sub>
                                  <m:r>
                                    <m:rPr>
                                      <m:sty m:val="p"/>
                                    </m:rPr>
                                    <a:rPr lang="en-GB" sz="1100" b="0" i="0" smtClean="0">
                                      <a:latin typeface="Cambria Math" panose="02040503050406030204" pitchFamily="18" charset="0"/>
                                    </a:rPr>
                                    <m:t>in</m:t>
                                  </m:r>
                                </m:sub>
                              </m:sSub>
                              <m:r>
                                <a:rPr lang="en-GB" sz="1100" i="1" smtClean="0">
                                  <a:latin typeface="Cambria Math" panose="02040503050406030204" pitchFamily="18" charset="0"/>
                                </a:rPr>
                                <m:t>=</m:t>
                              </m:r>
                              <m:r>
                                <a:rPr lang="en-GB" sz="1100" b="0" i="1" smtClean="0">
                                  <a:latin typeface="Cambria Math" panose="02040503050406030204" pitchFamily="18" charset="0"/>
                                </a:rPr>
                                <m:t>3.0</m:t>
                              </m:r>
                            </m:oMath>
                          </a14:m>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[-0.008, +0.006]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[-0.015, +0.011] mm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[-0.028, +0.019] mm</a:t>
                          </a:r>
                        </a:p>
                      </a:txBody>
                      <a:tcPr anchor="ctr"/>
                    </a:tc>
                    <a:extLst>
                      <a:ext uri="{0D108BD9-81ED-4DB2-BD59-A6C34878D82A}">
                        <a16:rowId xmlns:a16="http://schemas.microsoft.com/office/drawing/2014/main" val="2611515965"/>
                      </a:ext>
                    </a:extLst>
                  </a:tr>
                  <a:tr h="320040">
                    <a:tc>
                      <a:txBody>
                        <a:bodyPr/>
                        <a:lstStyle/>
                        <a:p>
                          <a:pPr algn="ctr"/>
                          <a:r>
                            <a:rPr lang="en-GB" sz="1100" dirty="0" smtClean="0"/>
                            <a:t>Dielectric constant</a:t>
                          </a:r>
                          <a:r>
                            <a:rPr lang="en-GB" sz="1100" baseline="0" dirty="0" smtClean="0"/>
                            <a:t> </a:t>
                          </a:r>
                          <a14:m>
                            <m:oMath xmlns:m="http://schemas.openxmlformats.org/officeDocument/2006/math">
                              <m:sSub>
                                <m:sSubPr>
                                  <m:ctrlPr>
                                    <a:rPr lang="en-GB" sz="1100" i="1" baseline="0" smtClean="0">
                                      <a:latin typeface="Cambria Math" panose="02040503050406030204" pitchFamily="18" charset="0"/>
                                      <a:ea typeface="Cambria Math" panose="02040503050406030204" pitchFamily="18" charset="0"/>
                                    </a:rPr>
                                  </m:ctrlPr>
                                </m:sSubPr>
                                <m:e>
                                  <m:r>
                                    <a:rPr lang="en-GB" sz="1100" i="1" baseline="0" smtClean="0">
                                      <a:latin typeface="Cambria Math" panose="02040503050406030204" pitchFamily="18" charset="0"/>
                                      <a:ea typeface="Cambria Math" panose="02040503050406030204" pitchFamily="18" charset="0"/>
                                    </a:rPr>
                                    <m:t>𝜀</m:t>
                                  </m:r>
                                </m:e>
                                <m:sub>
                                  <m:r>
                                    <m:rPr>
                                      <m:sty m:val="p"/>
                                    </m:rPr>
                                    <a:rPr lang="en-GB" sz="1100" b="0" i="0" baseline="0" smtClean="0">
                                      <a:latin typeface="Cambria Math" panose="02040503050406030204" pitchFamily="18" charset="0"/>
                                      <a:ea typeface="Cambria Math" panose="02040503050406030204" pitchFamily="18" charset="0"/>
                                    </a:rPr>
                                    <m:t>r</m:t>
                                  </m:r>
                                </m:sub>
                              </m:sSub>
                              <m:r>
                                <a:rPr lang="en-GB" sz="1100" i="1" baseline="0" smtClean="0">
                                  <a:latin typeface="Cambria Math" panose="02040503050406030204" pitchFamily="18" charset="0"/>
                                </a:rPr>
                                <m:t>=</m:t>
                              </m:r>
                              <m:r>
                                <a:rPr lang="en-GB" sz="1100" b="0" i="1" baseline="0" smtClean="0">
                                  <a:latin typeface="Cambria Math" panose="02040503050406030204" pitchFamily="18" charset="0"/>
                                </a:rPr>
                                <m:t>16.0</m:t>
                              </m:r>
                            </m:oMath>
                          </a14:m>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[-0.077, +0.078]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[-0.135, +0.144]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[-0.242, +0.268]</a:t>
                          </a:r>
                        </a:p>
                      </a:txBody>
                      <a:tcPr anchor="ctr"/>
                    </a:tc>
                    <a:extLst>
                      <a:ext uri="{0D108BD9-81ED-4DB2-BD59-A6C34878D82A}">
                        <a16:rowId xmlns:a16="http://schemas.microsoft.com/office/drawing/2014/main" val="3769206656"/>
                      </a:ext>
                    </a:extLst>
                  </a:tr>
                </a:tbl>
              </a:graphicData>
            </a:graphic>
          </p:graphicFrame>
        </mc:Choice>
        <mc:Fallback xmlns="">
          <p:graphicFrame>
            <p:nvGraphicFramePr>
              <p:cNvPr id="219" name="Table 218"/>
              <p:cNvGraphicFramePr>
                <a:graphicFrameLocks noGrp="1"/>
              </p:cNvGraphicFramePr>
              <p:nvPr>
                <p:extLst>
                  <p:ext uri="{D42A27DB-BD31-4B8C-83A1-F6EECF244321}">
                    <p14:modId xmlns:p14="http://schemas.microsoft.com/office/powerpoint/2010/main" val="1544192709"/>
                  </p:ext>
                </p:extLst>
              </p:nvPr>
            </p:nvGraphicFramePr>
            <p:xfrm>
              <a:off x="3377795" y="3450945"/>
              <a:ext cx="5715000" cy="2987040"/>
            </p:xfrm>
            <a:graphic>
              <a:graphicData uri="http://schemas.openxmlformats.org/drawingml/2006/table">
                <a:tbl>
                  <a:tblPr firstRow="1" bandRow="1">
                    <a:tableStyleId>{5C22544A-7EE6-4342-B048-85BDC9FD1C3A}</a:tableStyleId>
                  </a:tblPr>
                  <a:tblGrid>
                    <a:gridCol w="1428750">
                      <a:extLst>
                        <a:ext uri="{9D8B030D-6E8A-4147-A177-3AD203B41FA5}">
                          <a16:colId xmlns:a16="http://schemas.microsoft.com/office/drawing/2014/main" val="2817814986"/>
                        </a:ext>
                      </a:extLst>
                    </a:gridCol>
                    <a:gridCol w="1428750">
                      <a:extLst>
                        <a:ext uri="{9D8B030D-6E8A-4147-A177-3AD203B41FA5}">
                          <a16:colId xmlns:a16="http://schemas.microsoft.com/office/drawing/2014/main" val="1809913727"/>
                        </a:ext>
                      </a:extLst>
                    </a:gridCol>
                    <a:gridCol w="1428750">
                      <a:extLst>
                        <a:ext uri="{9D8B030D-6E8A-4147-A177-3AD203B41FA5}">
                          <a16:colId xmlns:a16="http://schemas.microsoft.com/office/drawing/2014/main" val="2635755232"/>
                        </a:ext>
                      </a:extLst>
                    </a:gridCol>
                    <a:gridCol w="1428750">
                      <a:extLst>
                        <a:ext uri="{9D8B030D-6E8A-4147-A177-3AD203B41FA5}">
                          <a16:colId xmlns:a16="http://schemas.microsoft.com/office/drawing/2014/main" val="386768033"/>
                        </a:ext>
                      </a:extLst>
                    </a:gridCol>
                  </a:tblGrid>
                  <a:tr h="320040">
                    <a:tc>
                      <a:txBody>
                        <a:bodyPr/>
                        <a:lstStyle/>
                        <a:p>
                          <a:pPr algn="ctr"/>
                          <a:r>
                            <a:rPr lang="en-GB" sz="1100" dirty="0" smtClean="0"/>
                            <a:t>f = 11.9950 GHz</a:t>
                          </a:r>
                          <a:endParaRPr lang="en-GB" sz="1100" dirty="0"/>
                        </a:p>
                      </a:txBody>
                      <a:tcPr anchor="ctr"/>
                    </a:tc>
                    <a:tc>
                      <a:txBody>
                        <a:bodyPr/>
                        <a:lstStyle/>
                        <a:p>
                          <a:endParaRPr lang="en-US"/>
                        </a:p>
                      </a:txBody>
                      <a:tcPr anchor="ctr">
                        <a:blipFill>
                          <a:blip r:embed="rId3"/>
                          <a:stretch>
                            <a:fillRect l="-100855" t="-1887" r="-202137" b="-830189"/>
                          </a:stretch>
                        </a:blipFill>
                      </a:tcPr>
                    </a:tc>
                    <a:tc>
                      <a:txBody>
                        <a:bodyPr/>
                        <a:lstStyle/>
                        <a:p>
                          <a:endParaRPr lang="en-US"/>
                        </a:p>
                      </a:txBody>
                      <a:tcPr anchor="ctr">
                        <a:blipFill>
                          <a:blip r:embed="rId3"/>
                          <a:stretch>
                            <a:fillRect l="-200000" t="-1887" r="-101277" b="-830189"/>
                          </a:stretch>
                        </a:blipFill>
                      </a:tcPr>
                    </a:tc>
                    <a:tc>
                      <a:txBody>
                        <a:bodyPr/>
                        <a:lstStyle/>
                        <a:p>
                          <a:endParaRPr lang="en-US"/>
                        </a:p>
                      </a:txBody>
                      <a:tcPr anchor="ctr">
                        <a:blipFill>
                          <a:blip r:embed="rId3"/>
                          <a:stretch>
                            <a:fillRect l="-301282" t="-1887" r="-1709" b="-830189"/>
                          </a:stretch>
                        </a:blipFill>
                      </a:tcPr>
                    </a:tc>
                    <a:extLst>
                      <a:ext uri="{0D108BD9-81ED-4DB2-BD59-A6C34878D82A}">
                        <a16:rowId xmlns:a16="http://schemas.microsoft.com/office/drawing/2014/main" val="303902998"/>
                      </a:ext>
                    </a:extLst>
                  </a:tr>
                  <a:tr h="320040">
                    <a:tc>
                      <a:txBody>
                        <a:bodyPr/>
                        <a:lstStyle/>
                        <a:p>
                          <a:endParaRPr lang="en-US"/>
                        </a:p>
                      </a:txBody>
                      <a:tcPr anchor="ctr">
                        <a:blipFill>
                          <a:blip r:embed="rId3"/>
                          <a:stretch>
                            <a:fillRect l="-426" t="-103846" r="-300851" b="-746154"/>
                          </a:stretch>
                        </a:blipFill>
                      </a:tcPr>
                    </a:tc>
                    <a:tc>
                      <a:txBody>
                        <a:bodyPr/>
                        <a:lstStyle/>
                        <a:p>
                          <a:pPr algn="ctr"/>
                          <a:r>
                            <a:rPr lang="en-GB" sz="1100" dirty="0" smtClean="0"/>
                            <a:t>[-0.008, +0.006</a:t>
                          </a:r>
                          <a:r>
                            <a:rPr lang="en-GB" sz="1100" dirty="0" smtClean="0"/>
                            <a:t>] mm</a:t>
                          </a:r>
                          <a:endParaRPr lang="en-GB"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[-0.014, +0.012</a:t>
                          </a:r>
                          <a:r>
                            <a:rPr lang="en-GB" sz="1100" dirty="0" smtClean="0"/>
                            <a:t>] mm</a:t>
                          </a:r>
                          <a:endParaRPr lang="en-GB" sz="1100" dirty="0" smtClean="0"/>
                        </a:p>
                      </a:txBody>
                      <a:tcPr anchor="ctr"/>
                    </a:tc>
                    <a:tc>
                      <a:txBody>
                        <a:bodyPr/>
                        <a:lstStyle/>
                        <a:p>
                          <a:pPr algn="ctr"/>
                          <a:r>
                            <a:rPr lang="en-GB" sz="1100" dirty="0" smtClean="0"/>
                            <a:t>[-0.024, +0.023]</a:t>
                          </a:r>
                          <a:endParaRPr lang="en-GB" sz="1100" dirty="0"/>
                        </a:p>
                      </a:txBody>
                      <a:tcPr anchor="ctr"/>
                    </a:tc>
                    <a:extLst>
                      <a:ext uri="{0D108BD9-81ED-4DB2-BD59-A6C34878D82A}">
                        <a16:rowId xmlns:a16="http://schemas.microsoft.com/office/drawing/2014/main" val="724739997"/>
                      </a:ext>
                    </a:extLst>
                  </a:tr>
                  <a:tr h="320040">
                    <a:tc>
                      <a:txBody>
                        <a:bodyPr/>
                        <a:lstStyle/>
                        <a:p>
                          <a:endParaRPr lang="en-US"/>
                        </a:p>
                      </a:txBody>
                      <a:tcPr anchor="ctr">
                        <a:blipFill>
                          <a:blip r:embed="rId3"/>
                          <a:stretch>
                            <a:fillRect l="-426" t="-200000" r="-300851" b="-63207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[-0.020, +0.015</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[-0.033, +0.028</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[-0.056, +0.053</a:t>
                          </a:r>
                          <a:r>
                            <a:rPr lang="en-GB" sz="1100" dirty="0" smtClean="0"/>
                            <a:t>] mm</a:t>
                          </a:r>
                          <a:endParaRPr lang="en-GB" sz="1100" dirty="0" smtClean="0"/>
                        </a:p>
                      </a:txBody>
                      <a:tcPr anchor="ctr"/>
                    </a:tc>
                    <a:extLst>
                      <a:ext uri="{0D108BD9-81ED-4DB2-BD59-A6C34878D82A}">
                        <a16:rowId xmlns:a16="http://schemas.microsoft.com/office/drawing/2014/main" val="1316739665"/>
                      </a:ext>
                    </a:extLst>
                  </a:tr>
                  <a:tr h="320040">
                    <a:tc>
                      <a:txBody>
                        <a:bodyPr/>
                        <a:lstStyle/>
                        <a:p>
                          <a:endParaRPr lang="en-US"/>
                        </a:p>
                      </a:txBody>
                      <a:tcPr anchor="ctr">
                        <a:blipFill>
                          <a:blip r:embed="rId3"/>
                          <a:stretch>
                            <a:fillRect l="-426" t="-305769" r="-300851" b="-544231"/>
                          </a:stretch>
                        </a:blipFill>
                      </a:tcPr>
                    </a:tc>
                    <a:tc>
                      <a:txBody>
                        <a:bodyPr/>
                        <a:lstStyle/>
                        <a:p>
                          <a:endParaRPr lang="en-US"/>
                        </a:p>
                      </a:txBody>
                      <a:tcPr anchor="ctr">
                        <a:blipFill>
                          <a:blip r:embed="rId3"/>
                          <a:stretch>
                            <a:fillRect l="-100855" t="-305769" r="-202137" b="-544231"/>
                          </a:stretch>
                        </a:blipFill>
                      </a:tcPr>
                    </a:tc>
                    <a:tc>
                      <a:txBody>
                        <a:bodyPr/>
                        <a:lstStyle/>
                        <a:p>
                          <a:endParaRPr lang="en-US"/>
                        </a:p>
                      </a:txBody>
                      <a:tcPr anchor="ctr">
                        <a:blipFill>
                          <a:blip r:embed="rId3"/>
                          <a:stretch>
                            <a:fillRect l="-200000" t="-305769" r="-101277" b="-544231"/>
                          </a:stretch>
                        </a:blipFill>
                      </a:tcPr>
                    </a:tc>
                    <a:tc>
                      <a:txBody>
                        <a:bodyPr/>
                        <a:lstStyle/>
                        <a:p>
                          <a:endParaRPr lang="en-US"/>
                        </a:p>
                      </a:txBody>
                      <a:tcPr anchor="ctr">
                        <a:blipFill>
                          <a:blip r:embed="rId3"/>
                          <a:stretch>
                            <a:fillRect l="-301282" t="-305769" r="-1709" b="-544231"/>
                          </a:stretch>
                        </a:blipFill>
                      </a:tcPr>
                    </a:tc>
                    <a:extLst>
                      <a:ext uri="{0D108BD9-81ED-4DB2-BD59-A6C34878D82A}">
                        <a16:rowId xmlns:a16="http://schemas.microsoft.com/office/drawing/2014/main" val="2725697698"/>
                      </a:ext>
                    </a:extLst>
                  </a:tr>
                  <a:tr h="320040">
                    <a:tc>
                      <a:txBody>
                        <a:bodyPr/>
                        <a:lstStyle/>
                        <a:p>
                          <a:endParaRPr lang="en-US"/>
                        </a:p>
                      </a:txBody>
                      <a:tcPr anchor="ctr">
                        <a:blipFill>
                          <a:blip r:embed="rId3"/>
                          <a:stretch>
                            <a:fillRect l="-426" t="-398113" r="-300851" b="-4339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[-0.041, +0.048</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[-0.078, +0.080</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[-0.150, +0.133</a:t>
                          </a:r>
                          <a:r>
                            <a:rPr lang="en-GB" sz="1100" dirty="0" smtClean="0"/>
                            <a:t>] mm</a:t>
                          </a:r>
                          <a:endParaRPr lang="en-GB" sz="1100" dirty="0" smtClean="0"/>
                        </a:p>
                      </a:txBody>
                      <a:tcPr anchor="ctr"/>
                    </a:tc>
                    <a:extLst>
                      <a:ext uri="{0D108BD9-81ED-4DB2-BD59-A6C34878D82A}">
                        <a16:rowId xmlns:a16="http://schemas.microsoft.com/office/drawing/2014/main" val="2002746763"/>
                      </a:ext>
                    </a:extLst>
                  </a:tr>
                  <a:tr h="320040">
                    <a:tc>
                      <a:txBody>
                        <a:bodyPr/>
                        <a:lstStyle/>
                        <a:p>
                          <a:endParaRPr lang="en-US"/>
                        </a:p>
                      </a:txBody>
                      <a:tcPr anchor="ctr">
                        <a:blipFill>
                          <a:blip r:embed="rId3"/>
                          <a:stretch>
                            <a:fillRect l="-426" t="-498113" r="-300851" b="-33396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[-0.062, +0.052</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[-0.120, +0.092</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[-0.190, +0.159</a:t>
                          </a:r>
                          <a:r>
                            <a:rPr lang="en-GB" sz="1100" dirty="0" smtClean="0"/>
                            <a:t>] mm</a:t>
                          </a:r>
                          <a:endParaRPr lang="en-GB" sz="1100" dirty="0" smtClean="0"/>
                        </a:p>
                      </a:txBody>
                      <a:tcPr anchor="ctr"/>
                    </a:tc>
                    <a:extLst>
                      <a:ext uri="{0D108BD9-81ED-4DB2-BD59-A6C34878D82A}">
                        <a16:rowId xmlns:a16="http://schemas.microsoft.com/office/drawing/2014/main" val="901132907"/>
                      </a:ext>
                    </a:extLst>
                  </a:tr>
                  <a:tr h="320040">
                    <a:tc>
                      <a:txBody>
                        <a:bodyPr/>
                        <a:lstStyle/>
                        <a:p>
                          <a:endParaRPr lang="en-US"/>
                        </a:p>
                      </a:txBody>
                      <a:tcPr anchor="ctr">
                        <a:blipFill>
                          <a:blip r:embed="rId3"/>
                          <a:stretch>
                            <a:fillRect l="-426" t="-609615" r="-300851" b="-24038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[-0.006, +0.009</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[-0.011, +0.015</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[-0.019, +0.029</a:t>
                          </a:r>
                          <a:r>
                            <a:rPr lang="en-GB" sz="1100" dirty="0" smtClean="0"/>
                            <a:t>] mm</a:t>
                          </a:r>
                          <a:endParaRPr lang="en-GB" sz="1100" dirty="0" smtClean="0"/>
                        </a:p>
                      </a:txBody>
                      <a:tcPr anchor="ctr"/>
                    </a:tc>
                    <a:extLst>
                      <a:ext uri="{0D108BD9-81ED-4DB2-BD59-A6C34878D82A}">
                        <a16:rowId xmlns:a16="http://schemas.microsoft.com/office/drawing/2014/main" val="1724232829"/>
                      </a:ext>
                    </a:extLst>
                  </a:tr>
                  <a:tr h="320040">
                    <a:tc>
                      <a:txBody>
                        <a:bodyPr/>
                        <a:lstStyle/>
                        <a:p>
                          <a:endParaRPr lang="en-US"/>
                        </a:p>
                      </a:txBody>
                      <a:tcPr anchor="ctr">
                        <a:blipFill>
                          <a:blip r:embed="rId3"/>
                          <a:stretch>
                            <a:fillRect l="-426" t="-696226" r="-300851" b="-135849"/>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[-0.008, +0.006</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[-0.015, +0.011</a:t>
                          </a:r>
                          <a:r>
                            <a:rPr lang="en-GB" sz="1100" dirty="0" smtClean="0"/>
                            <a:t>] mm</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[-0.028, +0.019</a:t>
                          </a:r>
                          <a:r>
                            <a:rPr lang="en-GB" sz="1100" dirty="0" smtClean="0"/>
                            <a:t>] mm</a:t>
                          </a:r>
                          <a:endParaRPr lang="en-GB" sz="1100" dirty="0" smtClean="0"/>
                        </a:p>
                      </a:txBody>
                      <a:tcPr anchor="ctr"/>
                    </a:tc>
                    <a:extLst>
                      <a:ext uri="{0D108BD9-81ED-4DB2-BD59-A6C34878D82A}">
                        <a16:rowId xmlns:a16="http://schemas.microsoft.com/office/drawing/2014/main" val="2611515965"/>
                      </a:ext>
                    </a:extLst>
                  </a:tr>
                  <a:tr h="426720">
                    <a:tc>
                      <a:txBody>
                        <a:bodyPr/>
                        <a:lstStyle/>
                        <a:p>
                          <a:endParaRPr lang="en-US"/>
                        </a:p>
                      </a:txBody>
                      <a:tcPr anchor="ctr">
                        <a:blipFill>
                          <a:blip r:embed="rId3"/>
                          <a:stretch>
                            <a:fillRect l="-426" t="-602857" r="-300851" b="-2857"/>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[-0.077, +0.078</a:t>
                          </a:r>
                          <a:r>
                            <a:rPr lang="en-GB" sz="1100" dirty="0" smtClean="0"/>
                            <a:t>]</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[-0.135, +0.144</a:t>
                          </a:r>
                          <a:r>
                            <a:rPr lang="en-GB" sz="1100" dirty="0" smtClean="0"/>
                            <a:t>]</a:t>
                          </a:r>
                          <a:endParaRPr lang="en-GB" sz="110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t>[-0.242, +0.268</a:t>
                          </a:r>
                          <a:r>
                            <a:rPr lang="en-GB" sz="1100" dirty="0" smtClean="0"/>
                            <a:t>]</a:t>
                          </a:r>
                          <a:endParaRPr lang="en-GB" sz="1100" dirty="0" smtClean="0"/>
                        </a:p>
                      </a:txBody>
                      <a:tcPr anchor="ctr"/>
                    </a:tc>
                    <a:extLst>
                      <a:ext uri="{0D108BD9-81ED-4DB2-BD59-A6C34878D82A}">
                        <a16:rowId xmlns:a16="http://schemas.microsoft.com/office/drawing/2014/main" val="3769206656"/>
                      </a:ext>
                    </a:extLst>
                  </a:tr>
                </a:tbl>
              </a:graphicData>
            </a:graphic>
          </p:graphicFrame>
        </mc:Fallback>
      </mc:AlternateContent>
      <mc:AlternateContent xmlns:mc="http://schemas.openxmlformats.org/markup-compatibility/2006" xmlns:a14="http://schemas.microsoft.com/office/drawing/2010/main">
        <mc:Choice Requires="a14">
          <p:sp>
            <p:nvSpPr>
              <p:cNvPr id="220" name="Rounded Rectangle 219">
                <a:extLst>
                  <a:ext uri="{FF2B5EF4-FFF2-40B4-BE49-F238E27FC236}">
                    <a16:creationId xmlns:a16="http://schemas.microsoft.com/office/drawing/2014/main" id="{EABFA437-B926-4242-BE82-4FEE6D40389D}"/>
                  </a:ext>
                </a:extLst>
              </p:cNvPr>
              <p:cNvSpPr/>
              <p:nvPr/>
            </p:nvSpPr>
            <p:spPr>
              <a:xfrm>
                <a:off x="34138" y="4105363"/>
                <a:ext cx="3276601" cy="21256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14:m>
                  <m:oMath xmlns:m="http://schemas.openxmlformats.org/officeDocument/2006/math">
                    <m:sSub>
                      <m:sSubPr>
                        <m:ctrlPr>
                          <a:rPr lang="en-GB" sz="1600" i="1" smtClean="0">
                            <a:solidFill>
                              <a:schemeClr val="tx1"/>
                            </a:solidFill>
                            <a:latin typeface="Cambria Math" panose="02040503050406030204" pitchFamily="18" charset="0"/>
                          </a:rPr>
                        </m:ctrlPr>
                      </m:sSubPr>
                      <m:e>
                        <m:r>
                          <a:rPr lang="en-GB" sz="1600" b="0" i="1">
                            <a:solidFill>
                              <a:schemeClr val="tx1"/>
                            </a:solidFill>
                            <a:latin typeface="Cambria Math" panose="02040503050406030204" pitchFamily="18" charset="0"/>
                          </a:rPr>
                          <m:t>𝑆</m:t>
                        </m:r>
                      </m:e>
                      <m:sub>
                        <m:r>
                          <a:rPr lang="en-GB" sz="1600" b="0" i="1">
                            <a:solidFill>
                              <a:schemeClr val="tx1"/>
                            </a:solidFill>
                            <a:latin typeface="Cambria Math" panose="02040503050406030204" pitchFamily="18" charset="0"/>
                          </a:rPr>
                          <m:t>11</m:t>
                        </m:r>
                      </m:sub>
                    </m:sSub>
                  </m:oMath>
                </a14:m>
                <a:r>
                  <a:rPr lang="en-GB" altLang="zh-CN" sz="1600" dirty="0" smtClean="0">
                    <a:solidFill>
                      <a:schemeClr val="tx1"/>
                    </a:solidFill>
                  </a:rPr>
                  <a:t> is most sensitive to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a:solidFill>
                              <a:schemeClr val="tx1"/>
                            </a:solidFill>
                            <a:latin typeface="Cambria Math" panose="02040503050406030204" pitchFamily="18" charset="0"/>
                          </a:rPr>
                          <m:t>𝐿</m:t>
                        </m:r>
                      </m:e>
                      <m:sub>
                        <m:r>
                          <a:rPr lang="en-GB" sz="1600">
                            <a:solidFill>
                              <a:schemeClr val="tx1"/>
                            </a:solidFill>
                            <a:latin typeface="Cambria Math" panose="02040503050406030204" pitchFamily="18" charset="0"/>
                          </a:rPr>
                          <m:t>1</m:t>
                        </m:r>
                      </m:sub>
                    </m:sSub>
                  </m:oMath>
                </a14:m>
                <a:r>
                  <a:rPr lang="en-GB" altLang="zh-CN" sz="1600" dirty="0" smtClean="0">
                    <a:solidFill>
                      <a:schemeClr val="tx1"/>
                    </a:solidFill>
                  </a:rPr>
                  <a:t>,</a:t>
                </a:r>
                <a:r>
                  <a:rPr lang="en-GB" sz="1600" dirty="0">
                    <a:solidFill>
                      <a:schemeClr val="tx1"/>
                    </a:solidFill>
                  </a:rPr>
                  <a:t>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𝑅</m:t>
                        </m:r>
                      </m:e>
                      <m:sub>
                        <m:r>
                          <m:rPr>
                            <m:sty m:val="p"/>
                          </m:rPr>
                          <a:rPr lang="en-GB" sz="1600" b="0" i="0" smtClean="0">
                            <a:solidFill>
                              <a:schemeClr val="tx1"/>
                            </a:solidFill>
                            <a:latin typeface="Cambria Math" panose="02040503050406030204" pitchFamily="18" charset="0"/>
                          </a:rPr>
                          <m:t>out</m:t>
                        </m:r>
                      </m:sub>
                    </m:sSub>
                  </m:oMath>
                </a14:m>
                <a:r>
                  <a:rPr lang="en-GB" altLang="zh-CN" sz="1600" dirty="0" smtClean="0">
                    <a:solidFill>
                      <a:schemeClr val="tx1"/>
                    </a:solidFill>
                  </a:rPr>
                  <a:t>, and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𝑅</m:t>
                        </m:r>
                      </m:e>
                      <m:sub>
                        <m:r>
                          <m:rPr>
                            <m:sty m:val="p"/>
                          </m:rPr>
                          <a:rPr lang="en-GB" sz="1600" b="0" i="0" smtClean="0">
                            <a:solidFill>
                              <a:schemeClr val="tx1"/>
                            </a:solidFill>
                            <a:latin typeface="Cambria Math" panose="02040503050406030204" pitchFamily="18" charset="0"/>
                          </a:rPr>
                          <m:t>in</m:t>
                        </m:r>
                      </m:sub>
                    </m:sSub>
                  </m:oMath>
                </a14:m>
                <a:r>
                  <a:rPr lang="en-GB" sz="1600" dirty="0" smtClean="0">
                    <a:solidFill>
                      <a:schemeClr val="tx1"/>
                    </a:solidFill>
                    <a:latin typeface="Cambria Math" panose="02040503050406030204" pitchFamily="18" charset="0"/>
                  </a:rPr>
                  <a:t>;</a:t>
                </a:r>
              </a:p>
              <a:p>
                <a:pPr marL="342900" indent="-342900" algn="just">
                  <a:buFont typeface="Wingdings" panose="05000000000000000000" pitchFamily="2" charset="2"/>
                  <a:buChar char="n"/>
                </a:pP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b="0" i="1">
                            <a:solidFill>
                              <a:schemeClr val="tx1"/>
                            </a:solidFill>
                            <a:latin typeface="Cambria Math" panose="02040503050406030204" pitchFamily="18" charset="0"/>
                          </a:rPr>
                          <m:t>𝑆</m:t>
                        </m:r>
                      </m:e>
                      <m:sub>
                        <m:r>
                          <a:rPr lang="en-GB" sz="1600" b="0" i="1">
                            <a:solidFill>
                              <a:schemeClr val="tx1"/>
                            </a:solidFill>
                            <a:latin typeface="Cambria Math" panose="02040503050406030204" pitchFamily="18" charset="0"/>
                          </a:rPr>
                          <m:t>11</m:t>
                        </m:r>
                      </m:sub>
                    </m:sSub>
                  </m:oMath>
                </a14:m>
                <a:r>
                  <a:rPr lang="en-GB" altLang="zh-CN" sz="1600" dirty="0">
                    <a:solidFill>
                      <a:schemeClr val="tx1"/>
                    </a:solidFill>
                  </a:rPr>
                  <a:t> is </a:t>
                </a:r>
                <a:r>
                  <a:rPr lang="en-GB" altLang="zh-CN" sz="1600" dirty="0" smtClean="0">
                    <a:solidFill>
                      <a:schemeClr val="tx1"/>
                    </a:solidFill>
                  </a:rPr>
                  <a:t>least </a:t>
                </a:r>
                <a:r>
                  <a:rPr lang="en-GB" altLang="zh-CN" sz="1600" dirty="0">
                    <a:solidFill>
                      <a:schemeClr val="tx1"/>
                    </a:solidFill>
                  </a:rPr>
                  <a:t>sensitive to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𝐷</m:t>
                        </m:r>
                      </m:e>
                      <m:sub>
                        <m:r>
                          <a:rPr lang="en-GB" sz="1600" b="0" i="0" smtClean="0">
                            <a:solidFill>
                              <a:schemeClr val="tx1"/>
                            </a:solidFill>
                            <a:latin typeface="Cambria Math" panose="02040503050406030204" pitchFamily="18" charset="0"/>
                          </a:rPr>
                          <m:t>4</m:t>
                        </m:r>
                      </m:sub>
                    </m:sSub>
                  </m:oMath>
                </a14:m>
                <a:r>
                  <a:rPr lang="en-GB" altLang="zh-CN" sz="1600" dirty="0">
                    <a:solidFill>
                      <a:schemeClr val="tx1"/>
                    </a:solidFill>
                  </a:rPr>
                  <a:t>,</a:t>
                </a:r>
                <a:r>
                  <a:rPr lang="en-GB" sz="1600" dirty="0">
                    <a:solidFill>
                      <a:schemeClr val="tx1"/>
                    </a:solidFill>
                  </a:rPr>
                  <a:t> </a:t>
                </a:r>
                <a14:m>
                  <m:oMath xmlns:m="http://schemas.openxmlformats.org/officeDocument/2006/math">
                    <m:r>
                      <m:rPr>
                        <m:sty m:val="p"/>
                      </m:rPr>
                      <a:rPr lang="el-GR" sz="1600" i="1" smtClean="0">
                        <a:solidFill>
                          <a:schemeClr val="tx1"/>
                        </a:solidFill>
                        <a:latin typeface="Cambria Math" panose="02040503050406030204" pitchFamily="18" charset="0"/>
                      </a:rPr>
                      <m:t>θ</m:t>
                    </m:r>
                  </m:oMath>
                </a14:m>
                <a:r>
                  <a:rPr lang="en-GB" altLang="zh-CN" sz="1600" dirty="0" smtClean="0">
                    <a:solidFill>
                      <a:schemeClr val="tx1"/>
                    </a:solidFill>
                  </a:rPr>
                  <a:t>,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b="0" i="1" smtClean="0">
                            <a:solidFill>
                              <a:schemeClr val="tx1"/>
                            </a:solidFill>
                            <a:latin typeface="Cambria Math" panose="02040503050406030204" pitchFamily="18" charset="0"/>
                          </a:rPr>
                          <m:t>𝑅</m:t>
                        </m:r>
                      </m:e>
                      <m:sub>
                        <m:r>
                          <m:rPr>
                            <m:sty m:val="p"/>
                          </m:rPr>
                          <a:rPr lang="en-GB" sz="1600" b="0" i="0" smtClean="0">
                            <a:solidFill>
                              <a:schemeClr val="tx1"/>
                            </a:solidFill>
                            <a:latin typeface="Cambria Math" panose="02040503050406030204" pitchFamily="18" charset="0"/>
                          </a:rPr>
                          <m:t>f</m:t>
                        </m:r>
                      </m:sub>
                    </m:sSub>
                  </m:oMath>
                </a14:m>
                <a:r>
                  <a:rPr lang="en-GB" altLang="zh-CN" sz="1600" dirty="0" smtClean="0">
                    <a:solidFill>
                      <a:schemeClr val="tx1"/>
                    </a:solidFill>
                  </a:rPr>
                  <a:t>, </a:t>
                </a:r>
                <a14:m>
                  <m:oMath xmlns:m="http://schemas.openxmlformats.org/officeDocument/2006/math">
                    <m:sSub>
                      <m:sSubPr>
                        <m:ctrlPr>
                          <a:rPr lang="en-GB" sz="1600" i="1">
                            <a:solidFill>
                              <a:schemeClr val="tx1"/>
                            </a:solidFill>
                            <a:latin typeface="Cambria Math" panose="02040503050406030204" pitchFamily="18" charset="0"/>
                          </a:rPr>
                        </m:ctrlPr>
                      </m:sSubPr>
                      <m:e>
                        <m:r>
                          <a:rPr lang="en-GB" sz="1600" i="1">
                            <a:solidFill>
                              <a:schemeClr val="tx1"/>
                            </a:solidFill>
                            <a:latin typeface="Cambria Math" panose="02040503050406030204" pitchFamily="18" charset="0"/>
                          </a:rPr>
                          <m:t>𝑅</m:t>
                        </m:r>
                      </m:e>
                      <m:sub>
                        <m:r>
                          <m:rPr>
                            <m:sty m:val="p"/>
                          </m:rPr>
                          <a:rPr lang="en-GB" sz="1600" b="0" i="0" smtClean="0">
                            <a:solidFill>
                              <a:schemeClr val="tx1"/>
                            </a:solidFill>
                            <a:latin typeface="Cambria Math" panose="02040503050406030204" pitchFamily="18" charset="0"/>
                          </a:rPr>
                          <m:t>m</m:t>
                        </m:r>
                      </m:sub>
                    </m:sSub>
                  </m:oMath>
                </a14:m>
                <a:r>
                  <a:rPr lang="en-GB" altLang="zh-CN" sz="1600" dirty="0" smtClean="0">
                    <a:solidFill>
                      <a:schemeClr val="tx1"/>
                    </a:solidFill>
                  </a:rPr>
                  <a:t>, </a:t>
                </a:r>
                <a14:m>
                  <m:oMath xmlns:m="http://schemas.openxmlformats.org/officeDocument/2006/math">
                    <m:r>
                      <a:rPr lang="en-GB" sz="1600">
                        <a:solidFill>
                          <a:schemeClr val="tx1"/>
                        </a:solidFill>
                        <a:latin typeface="Cambria Math" panose="02040503050406030204" pitchFamily="18" charset="0"/>
                      </a:rPr>
                      <m:t>𝜖</m:t>
                    </m:r>
                  </m:oMath>
                </a14:m>
                <a:r>
                  <a:rPr lang="en-GB" altLang="zh-CN" sz="1600" dirty="0" smtClean="0">
                    <a:solidFill>
                      <a:schemeClr val="tx1"/>
                    </a:solidFill>
                  </a:rPr>
                  <a:t>;</a:t>
                </a:r>
              </a:p>
              <a:p>
                <a:pPr marL="342900" indent="-342900" algn="just">
                  <a:buFont typeface="Wingdings" panose="05000000000000000000" pitchFamily="2" charset="2"/>
                  <a:buChar char="n"/>
                </a:pPr>
                <a:r>
                  <a:rPr lang="en-GB" altLang="zh-CN" sz="1600" dirty="0" smtClean="0">
                    <a:solidFill>
                      <a:schemeClr val="tx1"/>
                    </a:solidFill>
                  </a:rPr>
                  <a:t>Really depends on the fabrication tolerances and dielectric material.</a:t>
                </a:r>
                <a:endParaRPr lang="en-GB" altLang="zh-CN" sz="1600" dirty="0">
                  <a:solidFill>
                    <a:schemeClr val="tx1"/>
                  </a:solidFill>
                </a:endParaRPr>
              </a:p>
            </p:txBody>
          </p:sp>
        </mc:Choice>
        <mc:Fallback xmlns="">
          <p:sp>
            <p:nvSpPr>
              <p:cNvPr id="220" name="Rounded Rectangle 219">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34138" y="4105363"/>
                <a:ext cx="3276601" cy="2125651"/>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2" name="Rounded Rectangle 221">
                <a:extLst>
                  <a:ext uri="{FF2B5EF4-FFF2-40B4-BE49-F238E27FC236}">
                    <a16:creationId xmlns:a16="http://schemas.microsoft.com/office/drawing/2014/main" id="{EABFA437-B926-4242-BE82-4FEE6D40389D}"/>
                  </a:ext>
                </a:extLst>
              </p:cNvPr>
              <p:cNvSpPr/>
              <p:nvPr/>
            </p:nvSpPr>
            <p:spPr>
              <a:xfrm>
                <a:off x="6133603" y="1686644"/>
                <a:ext cx="2834928" cy="1447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14:m>
                  <m:oMath xmlns:m="http://schemas.openxmlformats.org/officeDocument/2006/math">
                    <m:sSub>
                      <m:sSubPr>
                        <m:ctrlPr>
                          <a:rPr lang="en-GB" sz="1600" i="1" smtClean="0">
                            <a:solidFill>
                              <a:schemeClr val="tx1"/>
                            </a:solidFill>
                            <a:latin typeface="Cambria Math" panose="02040503050406030204" pitchFamily="18" charset="0"/>
                          </a:rPr>
                        </m:ctrlPr>
                      </m:sSubPr>
                      <m:e>
                        <m:r>
                          <a:rPr lang="en-GB" sz="1600">
                            <a:solidFill>
                              <a:schemeClr val="tx1"/>
                            </a:solidFill>
                            <a:latin typeface="Cambria Math" panose="02040503050406030204" pitchFamily="18" charset="0"/>
                          </a:rPr>
                          <m:t>𝑅</m:t>
                        </m:r>
                      </m:e>
                      <m:sub>
                        <m:r>
                          <a:rPr lang="en-GB" sz="1600" b="0" i="0" smtClean="0">
                            <a:solidFill>
                              <a:schemeClr val="tx1"/>
                            </a:solidFill>
                            <a:latin typeface="Cambria Math" panose="02040503050406030204" pitchFamily="18" charset="0"/>
                          </a:rPr>
                          <m:t>0</m:t>
                        </m:r>
                      </m:sub>
                    </m:sSub>
                    <m:r>
                      <a:rPr lang="en-GB" sz="1600" b="0" i="1" smtClean="0">
                        <a:solidFill>
                          <a:schemeClr val="tx1"/>
                        </a:solidFill>
                        <a:latin typeface="Cambria Math" panose="02040503050406030204" pitchFamily="18" charset="0"/>
                      </a:rPr>
                      <m:t> </m:t>
                    </m:r>
                  </m:oMath>
                </a14:m>
                <a:r>
                  <a:rPr lang="en-GB" altLang="zh-CN" sz="1600" dirty="0" smtClean="0">
                    <a:solidFill>
                      <a:schemeClr val="tx1"/>
                    </a:solidFill>
                  </a:rPr>
                  <a:t>is not taken into account because it is a geometry form existing prototype.</a:t>
                </a:r>
                <a:endParaRPr lang="en-GB" altLang="zh-CN" sz="1600" dirty="0">
                  <a:solidFill>
                    <a:schemeClr val="tx1"/>
                  </a:solidFill>
                </a:endParaRPr>
              </a:p>
              <a:p>
                <a:pPr marL="342900" indent="-342900" algn="just">
                  <a:buFont typeface="Wingdings" panose="05000000000000000000" pitchFamily="2" charset="2"/>
                  <a:buChar char="n"/>
                </a:pPr>
                <a:endParaRPr lang="en-GB" altLang="zh-CN" sz="1600" dirty="0">
                  <a:solidFill>
                    <a:schemeClr val="tx1"/>
                  </a:solidFill>
                </a:endParaRPr>
              </a:p>
            </p:txBody>
          </p:sp>
        </mc:Choice>
        <mc:Fallback xmlns="">
          <p:sp>
            <p:nvSpPr>
              <p:cNvPr id="222" name="Rounded Rectangle 221">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6133603" y="1686644"/>
                <a:ext cx="2834928" cy="1447800"/>
              </a:xfrm>
              <a:prstGeom prst="roundRect">
                <a:avLst/>
              </a:prstGeom>
              <a:blipFill>
                <a:blip r:embed="rId5"/>
                <a:stretch>
                  <a:fillRect/>
                </a:stretch>
              </a:blipFill>
            </p:spPr>
            <p:txBody>
              <a:bodyPr/>
              <a:lstStyle/>
              <a:p>
                <a:r>
                  <a:rPr lang="en-GB">
                    <a:noFill/>
                  </a:rPr>
                  <a:t> </a:t>
                </a:r>
              </a:p>
            </p:txBody>
          </p:sp>
        </mc:Fallback>
      </mc:AlternateContent>
      <p:sp>
        <p:nvSpPr>
          <p:cNvPr id="7"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23</a:t>
            </a:fld>
            <a:endParaRPr lang="en-US" sz="1600" b="1" dirty="0">
              <a:solidFill>
                <a:srgbClr val="7030A0"/>
              </a:solidFill>
            </a:endParaRPr>
          </a:p>
        </p:txBody>
      </p:sp>
    </p:spTree>
    <p:extLst>
      <p:ext uri="{BB962C8B-B14F-4D97-AF65-F5344CB8AC3E}">
        <p14:creationId xmlns:p14="http://schemas.microsoft.com/office/powerpoint/2010/main" val="2472214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Outline</a:t>
            </a:r>
            <a:endParaRPr lang="en-GB" dirty="0">
              <a:solidFill>
                <a:schemeClr val="tx1"/>
              </a:solidFill>
            </a:endParaRPr>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24</a:t>
            </a:fld>
            <a:endParaRPr lang="en-US" sz="1600" b="1" dirty="0">
              <a:solidFill>
                <a:srgbClr val="7030A0"/>
              </a:solidFill>
            </a:endParaRPr>
          </a:p>
        </p:txBody>
      </p:sp>
      <p:sp>
        <p:nvSpPr>
          <p:cNvPr id="5" name="Content Placeholder 2"/>
          <p:cNvSpPr>
            <a:spLocks noGrp="1"/>
          </p:cNvSpPr>
          <p:nvPr>
            <p:ph idx="1"/>
          </p:nvPr>
        </p:nvSpPr>
        <p:spPr>
          <a:xfrm>
            <a:off x="685800" y="1676400"/>
            <a:ext cx="7696200" cy="4419600"/>
          </a:xfrm>
        </p:spPr>
        <p:txBody>
          <a:bodyPr anchor="ctr">
            <a:normAutofit fontScale="77500" lnSpcReduction="20000"/>
          </a:bodyPr>
          <a:lstStyle/>
          <a:p>
            <a:pPr>
              <a:lnSpc>
                <a:spcPct val="150000"/>
              </a:lnSpc>
              <a:spcBef>
                <a:spcPts val="600"/>
              </a:spcBef>
              <a:spcAft>
                <a:spcPts val="600"/>
              </a:spcAft>
              <a:buFont typeface="Wingdings" panose="05000000000000000000" pitchFamily="2" charset="2"/>
              <a:buChar char="§"/>
            </a:pP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Research progress on the dielectric disk accelerating (DDA) structures operating at TM02 </a:t>
            </a:r>
            <a:r>
              <a:rPr lang="el-GR"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π</a:t>
            </a: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a:t>
            </a: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mode</a:t>
            </a:r>
            <a:endParaRPr lang="en-US"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endParaRPr>
          </a:p>
          <a:p>
            <a:pPr>
              <a:lnSpc>
                <a:spcPct val="150000"/>
              </a:lnSpc>
              <a:spcBef>
                <a:spcPts val="600"/>
              </a:spcBef>
              <a:spcAft>
                <a:spcPts val="600"/>
              </a:spcAft>
              <a:buFont typeface="Wingdings" panose="05000000000000000000" pitchFamily="2" charset="2"/>
              <a:buChar char="§"/>
            </a:pPr>
            <a:r>
              <a:rPr lang="en-GB"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Design of a compact, low-field, broadband mode launcher</a:t>
            </a:r>
          </a:p>
          <a:p>
            <a:pPr>
              <a:lnSpc>
                <a:spcPct val="150000"/>
              </a:lnSpc>
              <a:spcBef>
                <a:spcPts val="600"/>
              </a:spcBef>
              <a:spcAft>
                <a:spcPts val="600"/>
              </a:spcAft>
              <a:buFont typeface="Wingdings" panose="05000000000000000000" pitchFamily="2" charset="2"/>
              <a:buChar char="§"/>
            </a:pPr>
            <a:r>
              <a:rPr lang="en-US" altLang="en-US" sz="2800" b="1" dirty="0" smtClean="0"/>
              <a:t>Tolerance studies</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Geometry sensitivity</a:t>
            </a:r>
          </a:p>
          <a:p>
            <a:pPr lvl="2" indent="-342900">
              <a:lnSpc>
                <a:spcPct val="150000"/>
              </a:lnSpc>
              <a:spcBef>
                <a:spcPts val="600"/>
              </a:spcBef>
              <a:spcAft>
                <a:spcPts val="600"/>
              </a:spcAft>
              <a:buFont typeface="Wingdings" panose="05000000000000000000" pitchFamily="2" charset="2"/>
              <a:buChar char="v"/>
            </a:pPr>
            <a:r>
              <a:rPr lang="en-GB" altLang="en-US" b="1" dirty="0" smtClean="0"/>
              <a:t>Sensitivity for corner defects</a:t>
            </a:r>
          </a:p>
          <a:p>
            <a:pPr>
              <a:lnSpc>
                <a:spcPct val="150000"/>
              </a:lnSpc>
              <a:spcBef>
                <a:spcPts val="600"/>
              </a:spcBef>
              <a:spcAft>
                <a:spcPts val="600"/>
              </a:spcAft>
              <a:buFont typeface="Wingdings" panose="05000000000000000000" pitchFamily="2" charset="2"/>
              <a:buChar char="§"/>
            </a:pP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Summary &amp; Outlook</a:t>
            </a:r>
          </a:p>
        </p:txBody>
      </p:sp>
    </p:spTree>
    <p:extLst>
      <p:ext uri="{BB962C8B-B14F-4D97-AF65-F5344CB8AC3E}">
        <p14:creationId xmlns:p14="http://schemas.microsoft.com/office/powerpoint/2010/main" val="190186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731980" y="1429663"/>
            <a:ext cx="3315704" cy="1924702"/>
          </a:xfrm>
          <a:prstGeom prst="rect">
            <a:avLst/>
          </a:prstGeom>
        </p:spPr>
      </p:pic>
      <p:sp>
        <p:nvSpPr>
          <p:cNvPr id="2" name="Title 1"/>
          <p:cNvSpPr>
            <a:spLocks noGrp="1"/>
          </p:cNvSpPr>
          <p:nvPr>
            <p:ph type="title"/>
          </p:nvPr>
        </p:nvSpPr>
        <p:spPr/>
        <p:txBody>
          <a:bodyPr>
            <a:normAutofit/>
          </a:bodyPr>
          <a:lstStyle/>
          <a:p>
            <a:r>
              <a:rPr lang="en-GB" dirty="0" smtClean="0"/>
              <a:t>Sensitivity for corner defects</a:t>
            </a:r>
            <a:endParaRPr lang="en-GB" dirty="0"/>
          </a:p>
        </p:txBody>
      </p:sp>
      <p:pic>
        <p:nvPicPr>
          <p:cNvPr id="86" name="Picture 85"/>
          <p:cNvPicPr>
            <a:picLocks noChangeAspect="1"/>
          </p:cNvPicPr>
          <p:nvPr/>
        </p:nvPicPr>
        <p:blipFill>
          <a:blip r:embed="rId3"/>
          <a:stretch>
            <a:fillRect/>
          </a:stretch>
        </p:blipFill>
        <p:spPr>
          <a:xfrm>
            <a:off x="93877" y="1591668"/>
            <a:ext cx="5898171" cy="2133600"/>
          </a:xfrm>
          <a:prstGeom prst="rect">
            <a:avLst/>
          </a:prstGeom>
        </p:spPr>
      </p:pic>
      <p:pic>
        <p:nvPicPr>
          <p:cNvPr id="5" name="Picture 4"/>
          <p:cNvPicPr>
            <a:picLocks noChangeAspect="1"/>
          </p:cNvPicPr>
          <p:nvPr/>
        </p:nvPicPr>
        <p:blipFill>
          <a:blip r:embed="rId4"/>
          <a:stretch>
            <a:fillRect/>
          </a:stretch>
        </p:blipFill>
        <p:spPr>
          <a:xfrm>
            <a:off x="246280" y="3801467"/>
            <a:ext cx="4569004" cy="2445812"/>
          </a:xfrm>
          <a:prstGeom prst="rect">
            <a:avLst/>
          </a:prstGeom>
        </p:spPr>
      </p:pic>
      <p:pic>
        <p:nvPicPr>
          <p:cNvPr id="7" name="Picture 6"/>
          <p:cNvPicPr>
            <a:picLocks noChangeAspect="1"/>
          </p:cNvPicPr>
          <p:nvPr/>
        </p:nvPicPr>
        <p:blipFill>
          <a:blip r:embed="rId5"/>
          <a:stretch>
            <a:fillRect/>
          </a:stretch>
        </p:blipFill>
        <p:spPr>
          <a:xfrm>
            <a:off x="5195551" y="3523907"/>
            <a:ext cx="3846039" cy="1899190"/>
          </a:xfrm>
          <a:prstGeom prst="rect">
            <a:avLst/>
          </a:prstGeom>
        </p:spPr>
      </p:pic>
      <p:sp>
        <p:nvSpPr>
          <p:cNvPr id="9" name="Flowchart: Connector 8"/>
          <p:cNvSpPr/>
          <p:nvPr/>
        </p:nvSpPr>
        <p:spPr>
          <a:xfrm>
            <a:off x="6930187" y="1952144"/>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7484922" y="2258164"/>
            <a:ext cx="216000" cy="216000"/>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a:off x="6878982" y="2444904"/>
            <a:ext cx="662735" cy="12511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H="1">
            <a:off x="6828741" y="2136512"/>
            <a:ext cx="133078" cy="16869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770280" y="4089390"/>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𝑳</m:t>
                        </m:r>
                      </m:e>
                      <m:sub>
                        <m:r>
                          <a:rPr lang="en-GB" sz="1600" b="1" i="0" smtClean="0">
                            <a:latin typeface="Cambria Math" panose="02040503050406030204" pitchFamily="18" charset="0"/>
                          </a:rPr>
                          <m:t>𝟐</m:t>
                        </m:r>
                      </m:sub>
                    </m:sSub>
                    <m:r>
                      <a:rPr lang="en-GB" sz="1600" b="1" i="1" smtClean="0">
                        <a:latin typeface="Cambria Math" panose="02040503050406030204" pitchFamily="18" charset="0"/>
                      </a:rPr>
                      <m:t>=</m:t>
                    </m:r>
                  </m:oMath>
                </a14:m>
                <a:r>
                  <a:rPr lang="en-GB" sz="1600" b="1" dirty="0" smtClean="0"/>
                  <a:t> 0.02 mm</a:t>
                </a:r>
                <a:endParaRPr lang="en-GB" sz="16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770280" y="4089390"/>
                <a:ext cx="1486719" cy="338554"/>
              </a:xfrm>
              <a:prstGeom prst="rect">
                <a:avLst/>
              </a:prstGeom>
              <a:blipFill>
                <a:blip r:embed="rId6"/>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725170" y="4977112"/>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𝑳</m:t>
                        </m:r>
                      </m:e>
                      <m:sub>
                        <m:r>
                          <a:rPr lang="en-GB" sz="1600" b="1" i="0" smtClean="0">
                            <a:latin typeface="Cambria Math" panose="02040503050406030204" pitchFamily="18" charset="0"/>
                          </a:rPr>
                          <m:t>𝟐</m:t>
                        </m:r>
                      </m:sub>
                    </m:sSub>
                    <m:r>
                      <a:rPr lang="en-GB" sz="1600" b="1" i="1" smtClean="0">
                        <a:latin typeface="Cambria Math" panose="02040503050406030204" pitchFamily="18" charset="0"/>
                      </a:rPr>
                      <m:t>=</m:t>
                    </m:r>
                  </m:oMath>
                </a14:m>
                <a:r>
                  <a:rPr lang="en-GB" sz="1600" b="1" dirty="0" smtClean="0"/>
                  <a:t> 0.01 mm</a:t>
                </a:r>
                <a:endParaRPr lang="en-GB" sz="16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1725170" y="4977112"/>
                <a:ext cx="1486719" cy="338554"/>
              </a:xfrm>
              <a:prstGeom prst="rect">
                <a:avLst/>
              </a:prstGeom>
              <a:blipFill>
                <a:blip r:embed="rId7"/>
                <a:stretch>
                  <a:fillRect t="-5357" b="-2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291782" y="1721360"/>
                <a:ext cx="1486719" cy="338554"/>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panose="02040503050406030204" pitchFamily="18" charset="0"/>
                          </a:rPr>
                        </m:ctrlPr>
                      </m:sSubPr>
                      <m:e>
                        <m:r>
                          <a:rPr lang="en-GB" sz="1600" b="1" i="1" smtClean="0">
                            <a:latin typeface="Cambria Math" panose="02040503050406030204" pitchFamily="18" charset="0"/>
                          </a:rPr>
                          <m:t>𝑳</m:t>
                        </m:r>
                      </m:e>
                      <m:sub>
                        <m:r>
                          <a:rPr lang="en-GB" sz="1600" b="1" i="0" smtClean="0">
                            <a:latin typeface="Cambria Math" panose="02040503050406030204" pitchFamily="18" charset="0"/>
                          </a:rPr>
                          <m:t>𝟐</m:t>
                        </m:r>
                      </m:sub>
                    </m:sSub>
                    <m:r>
                      <a:rPr lang="en-GB" sz="1600" b="1" i="1" smtClean="0">
                        <a:latin typeface="Cambria Math" panose="02040503050406030204" pitchFamily="18" charset="0"/>
                      </a:rPr>
                      <m:t>=</m:t>
                    </m:r>
                  </m:oMath>
                </a14:m>
                <a:r>
                  <a:rPr lang="en-GB" sz="1600" b="1" dirty="0" smtClean="0"/>
                  <a:t> 0.02 mm</a:t>
                </a:r>
                <a:endParaRPr lang="en-GB" sz="16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7291782" y="1721360"/>
                <a:ext cx="1486719" cy="338554"/>
              </a:xfrm>
              <a:prstGeom prst="rect">
                <a:avLst/>
              </a:prstGeom>
              <a:blipFill>
                <a:blip r:embed="rId8"/>
                <a:stretch>
                  <a:fillRect t="-5357" b="-21429"/>
                </a:stretch>
              </a:blipFill>
            </p:spPr>
            <p:txBody>
              <a:bodyPr/>
              <a:lstStyle/>
              <a:p>
                <a:r>
                  <a:rPr lang="en-GB">
                    <a:noFill/>
                  </a:rPr>
                  <a:t> </a:t>
                </a:r>
              </a:p>
            </p:txBody>
          </p:sp>
        </mc:Fallback>
      </mc:AlternateContent>
      <p:cxnSp>
        <p:nvCxnSpPr>
          <p:cNvPr id="21" name="Straight Arrow Connector 20"/>
          <p:cNvCxnSpPr/>
          <p:nvPr/>
        </p:nvCxnSpPr>
        <p:spPr>
          <a:xfrm flipH="1" flipV="1">
            <a:off x="1629152" y="4522784"/>
            <a:ext cx="503233" cy="5010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635025" y="4045871"/>
            <a:ext cx="482730" cy="103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25</a:t>
            </a:fld>
            <a:endParaRPr lang="en-US" sz="1600" b="1" dirty="0">
              <a:solidFill>
                <a:srgbClr val="7030A0"/>
              </a:solidFill>
            </a:endParaRPr>
          </a:p>
        </p:txBody>
      </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EABFA437-B926-4242-BE82-4FEE6D40389D}"/>
                  </a:ext>
                </a:extLst>
              </p:cNvPr>
              <p:cNvSpPr/>
              <p:nvPr/>
            </p:nvSpPr>
            <p:spPr>
              <a:xfrm>
                <a:off x="4815284" y="5401152"/>
                <a:ext cx="4232399" cy="11301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14:m>
                  <m:oMath xmlns:m="http://schemas.openxmlformats.org/officeDocument/2006/math">
                    <m:sSub>
                      <m:sSubPr>
                        <m:ctrlPr>
                          <a:rPr lang="en-GB" sz="1400" i="1" smtClean="0">
                            <a:solidFill>
                              <a:schemeClr val="tx1"/>
                            </a:solidFill>
                            <a:latin typeface="Cambria Math" panose="02040503050406030204" pitchFamily="18" charset="0"/>
                          </a:rPr>
                        </m:ctrlPr>
                      </m:sSubPr>
                      <m:e>
                        <m:r>
                          <a:rPr lang="en-GB" sz="1400" b="0" i="1">
                            <a:solidFill>
                              <a:schemeClr val="tx1"/>
                            </a:solidFill>
                            <a:latin typeface="Cambria Math" panose="02040503050406030204" pitchFamily="18" charset="0"/>
                          </a:rPr>
                          <m:t>𝑆</m:t>
                        </m:r>
                      </m:e>
                      <m:sub>
                        <m:r>
                          <a:rPr lang="en-GB" sz="1400" b="0" i="1">
                            <a:solidFill>
                              <a:schemeClr val="tx1"/>
                            </a:solidFill>
                            <a:latin typeface="Cambria Math" panose="02040503050406030204" pitchFamily="18" charset="0"/>
                          </a:rPr>
                          <m:t>11</m:t>
                        </m:r>
                      </m:sub>
                    </m:sSub>
                  </m:oMath>
                </a14:m>
                <a:r>
                  <a:rPr lang="en-GB" altLang="zh-CN" sz="1400" dirty="0" smtClean="0">
                    <a:solidFill>
                      <a:schemeClr val="tx1"/>
                    </a:solidFill>
                  </a:rPr>
                  <a:t> &lt; -40 dB for both </a:t>
                </a:r>
                <a14:m>
                  <m:oMath xmlns:m="http://schemas.openxmlformats.org/officeDocument/2006/math">
                    <m:sSub>
                      <m:sSubPr>
                        <m:ctrlPr>
                          <a:rPr lang="en-GB" sz="1400" i="1">
                            <a:solidFill>
                              <a:prstClr val="black"/>
                            </a:solidFill>
                            <a:latin typeface="Cambria Math" panose="02040503050406030204" pitchFamily="18" charset="0"/>
                          </a:rPr>
                        </m:ctrlPr>
                      </m:sSubPr>
                      <m:e>
                        <m:r>
                          <a:rPr lang="en-GB" sz="1400" b="0" i="1">
                            <a:solidFill>
                              <a:prstClr val="black"/>
                            </a:solidFill>
                            <a:latin typeface="Cambria Math" panose="02040503050406030204" pitchFamily="18" charset="0"/>
                          </a:rPr>
                          <m:t>𝐿</m:t>
                        </m:r>
                      </m:e>
                      <m:sub>
                        <m:r>
                          <a:rPr lang="en-GB" sz="1400" b="0" i="1">
                            <a:solidFill>
                              <a:prstClr val="black"/>
                            </a:solidFill>
                            <a:latin typeface="Cambria Math" panose="02040503050406030204" pitchFamily="18" charset="0"/>
                          </a:rPr>
                          <m:t>2</m:t>
                        </m:r>
                      </m:sub>
                    </m:sSub>
                    <m:r>
                      <a:rPr lang="en-GB" sz="1400" b="0" i="1">
                        <a:solidFill>
                          <a:prstClr val="black"/>
                        </a:solidFill>
                        <a:latin typeface="Cambria Math" panose="02040503050406030204" pitchFamily="18" charset="0"/>
                      </a:rPr>
                      <m:t>=</m:t>
                    </m:r>
                  </m:oMath>
                </a14:m>
                <a:r>
                  <a:rPr lang="en-GB" sz="1400" dirty="0">
                    <a:solidFill>
                      <a:prstClr val="black"/>
                    </a:solidFill>
                  </a:rPr>
                  <a:t> </a:t>
                </a:r>
                <a:r>
                  <a:rPr lang="en-GB" sz="1400" dirty="0" smtClean="0">
                    <a:solidFill>
                      <a:prstClr val="black"/>
                    </a:solidFill>
                  </a:rPr>
                  <a:t>0.01 mm and 0.02 mm</a:t>
                </a:r>
                <a:r>
                  <a:rPr lang="en-GB" sz="1400" dirty="0">
                    <a:solidFill>
                      <a:schemeClr val="tx1"/>
                    </a:solidFill>
                    <a:latin typeface="Cambria Math" panose="02040503050406030204" pitchFamily="18" charset="0"/>
                  </a:rPr>
                  <a:t> </a:t>
                </a:r>
                <a:r>
                  <a:rPr lang="en-GB" sz="1400" dirty="0" smtClean="0">
                    <a:solidFill>
                      <a:schemeClr val="tx1"/>
                    </a:solidFill>
                    <a:latin typeface="Cambria Math" panose="02040503050406030204" pitchFamily="18" charset="0"/>
                  </a:rPr>
                  <a:t>at frequency of 11.9950 GHz;</a:t>
                </a:r>
              </a:p>
              <a:p>
                <a:pPr marL="342900" indent="-342900" algn="just">
                  <a:buFont typeface="Wingdings" panose="05000000000000000000" pitchFamily="2" charset="2"/>
                  <a:buChar char="n"/>
                </a:pPr>
                <a:r>
                  <a:rPr lang="en-GB" sz="1400" dirty="0" smtClean="0">
                    <a:solidFill>
                      <a:schemeClr val="tx1"/>
                    </a:solidFill>
                    <a:latin typeface="Cambria Math" panose="02040503050406030204" pitchFamily="18" charset="0"/>
                  </a:rPr>
                  <a:t>So </a:t>
                </a:r>
                <a14:m>
                  <m:oMath xmlns:m="http://schemas.openxmlformats.org/officeDocument/2006/math">
                    <m:sSub>
                      <m:sSubPr>
                        <m:ctrlPr>
                          <a:rPr lang="en-GB" sz="1400" i="1" smtClean="0">
                            <a:solidFill>
                              <a:srgbClr val="FF0000"/>
                            </a:solidFill>
                            <a:latin typeface="Cambria Math" panose="02040503050406030204" pitchFamily="18" charset="0"/>
                          </a:rPr>
                        </m:ctrlPr>
                      </m:sSubPr>
                      <m:e>
                        <m:r>
                          <a:rPr lang="en-GB" sz="1400" i="1">
                            <a:solidFill>
                              <a:srgbClr val="FF0000"/>
                            </a:solidFill>
                            <a:latin typeface="Cambria Math" panose="02040503050406030204" pitchFamily="18" charset="0"/>
                          </a:rPr>
                          <m:t>𝐿</m:t>
                        </m:r>
                      </m:e>
                      <m:sub>
                        <m:r>
                          <a:rPr lang="en-GB" sz="1400" i="1">
                            <a:solidFill>
                              <a:srgbClr val="FF0000"/>
                            </a:solidFill>
                            <a:latin typeface="Cambria Math" panose="02040503050406030204" pitchFamily="18" charset="0"/>
                          </a:rPr>
                          <m:t>2</m:t>
                        </m:r>
                      </m:sub>
                    </m:sSub>
                    <m:r>
                      <a:rPr lang="en-GB" sz="1400" i="1">
                        <a:solidFill>
                          <a:srgbClr val="FF0000"/>
                        </a:solidFill>
                        <a:latin typeface="Cambria Math" panose="02040503050406030204" pitchFamily="18" charset="0"/>
                      </a:rPr>
                      <m:t>=</m:t>
                    </m:r>
                  </m:oMath>
                </a14:m>
                <a:r>
                  <a:rPr lang="en-GB" sz="1400" dirty="0">
                    <a:solidFill>
                      <a:srgbClr val="FF0000"/>
                    </a:solidFill>
                  </a:rPr>
                  <a:t> </a:t>
                </a:r>
                <a:r>
                  <a:rPr lang="en-GB" sz="1400" dirty="0" smtClean="0">
                    <a:solidFill>
                      <a:srgbClr val="FF0000"/>
                    </a:solidFill>
                  </a:rPr>
                  <a:t>0.02 </a:t>
                </a:r>
                <a:r>
                  <a:rPr lang="en-GB" sz="1400" dirty="0">
                    <a:solidFill>
                      <a:srgbClr val="FF0000"/>
                    </a:solidFill>
                  </a:rPr>
                  <a:t>mm </a:t>
                </a:r>
                <a:r>
                  <a:rPr lang="en-GB" sz="1400" dirty="0" smtClean="0">
                    <a:solidFill>
                      <a:schemeClr val="tx1"/>
                    </a:solidFill>
                    <a:latin typeface="Cambria Math" panose="02040503050406030204" pitchFamily="18" charset="0"/>
                  </a:rPr>
                  <a:t>can still be accepted in the practical fabrication in consideration of electric fields.</a:t>
                </a:r>
              </a:p>
            </p:txBody>
          </p:sp>
        </mc:Choice>
        <mc:Fallback xmlns="">
          <p:sp>
            <p:nvSpPr>
              <p:cNvPr id="17" name="Rounded Rectangle 16">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4815284" y="5401152"/>
                <a:ext cx="4232399" cy="1130103"/>
              </a:xfrm>
              <a:prstGeom prst="roundRect">
                <a:avLst/>
              </a:prstGeom>
              <a:blipFill>
                <a:blip r:embed="rId9"/>
                <a:stretch>
                  <a:fillRect b="-11640"/>
                </a:stretch>
              </a:blipFill>
            </p:spPr>
            <p:txBody>
              <a:bodyPr/>
              <a:lstStyle/>
              <a:p>
                <a:r>
                  <a:rPr lang="en-GB">
                    <a:noFill/>
                  </a:rPr>
                  <a:t> </a:t>
                </a:r>
              </a:p>
            </p:txBody>
          </p:sp>
        </mc:Fallback>
      </mc:AlternateContent>
    </p:spTree>
    <p:extLst>
      <p:ext uri="{BB962C8B-B14F-4D97-AF65-F5344CB8AC3E}">
        <p14:creationId xmlns:p14="http://schemas.microsoft.com/office/powerpoint/2010/main" val="4087226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&amp; Outlook</a:t>
            </a:r>
            <a:endParaRPr lang="en-GB" dirty="0"/>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26</a:t>
            </a:fld>
            <a:endParaRPr lang="en-US" sz="1600" b="1" dirty="0">
              <a:solidFill>
                <a:srgbClr val="7030A0"/>
              </a:solidFill>
            </a:endParaRPr>
          </a:p>
        </p:txBody>
      </p:sp>
      <p:sp>
        <p:nvSpPr>
          <p:cNvPr id="5" name="Rounded Rectangle 4"/>
          <p:cNvSpPr/>
          <p:nvPr/>
        </p:nvSpPr>
        <p:spPr>
          <a:xfrm>
            <a:off x="228600" y="5334000"/>
            <a:ext cx="8596579" cy="965605"/>
          </a:xfrm>
          <a:prstGeom prst="roundRect">
            <a:avLst/>
          </a:prstGeom>
          <a:solidFill>
            <a:srgbClr val="FFFFFF"/>
          </a:solidFill>
          <a:ln w="25400" cap="flat" cmpd="sng" algn="ctr">
            <a:solidFill>
              <a:schemeClr val="tx1"/>
            </a:solidFill>
            <a:prstDash val="solid"/>
          </a:ln>
          <a:effectLst/>
        </p:spPr>
        <p:txBody>
          <a:bodyPr rtlCol="0" anchor="t"/>
          <a:lstStyle/>
          <a:p>
            <a:pPr marL="342900" lvl="0" indent="-342900" fontAlgn="base">
              <a:lnSpc>
                <a:spcPts val="3000"/>
              </a:lnSpc>
              <a:spcBef>
                <a:spcPct val="0"/>
              </a:spcBef>
              <a:spcAft>
                <a:spcPct val="0"/>
              </a:spcAft>
              <a:buFont typeface="Wingdings" panose="05000000000000000000" pitchFamily="2" charset="2"/>
              <a:buChar char="q"/>
              <a:defRPr/>
            </a:pPr>
            <a:r>
              <a:rPr lang="en-US" altLang="zh-CN" kern="0" dirty="0">
                <a:solidFill>
                  <a:srgbClr val="000000"/>
                </a:solidFill>
                <a:ea typeface="宋体"/>
                <a:cs typeface="Arial" panose="020B0604020202020204" pitchFamily="34" charset="0"/>
              </a:rPr>
              <a:t>Further optimization and </a:t>
            </a:r>
            <a:r>
              <a:rPr lang="en-US" altLang="zh-CN" kern="0" dirty="0" err="1">
                <a:solidFill>
                  <a:srgbClr val="000000"/>
                </a:solidFill>
                <a:ea typeface="宋体"/>
                <a:cs typeface="Arial" panose="020B0604020202020204" pitchFamily="34" charset="0"/>
              </a:rPr>
              <a:t>wakefield</a:t>
            </a:r>
            <a:r>
              <a:rPr lang="en-US" altLang="zh-CN" kern="0" dirty="0">
                <a:solidFill>
                  <a:srgbClr val="000000"/>
                </a:solidFill>
                <a:ea typeface="宋体"/>
                <a:cs typeface="Arial" panose="020B0604020202020204" pitchFamily="34" charset="0"/>
              </a:rPr>
              <a:t> </a:t>
            </a:r>
            <a:r>
              <a:rPr lang="en-US" altLang="zh-CN" kern="0" dirty="0" smtClean="0">
                <a:solidFill>
                  <a:srgbClr val="000000"/>
                </a:solidFill>
                <a:ea typeface="宋体"/>
                <a:cs typeface="Arial" panose="020B0604020202020204" pitchFamily="34" charset="0"/>
              </a:rPr>
              <a:t>studies on DDA TM02 </a:t>
            </a:r>
            <a:r>
              <a:rPr lang="el-GR" kern="0" dirty="0">
                <a:cs typeface="Arial" panose="020B0604020202020204" pitchFamily="34" charset="0"/>
              </a:rPr>
              <a:t>π</a:t>
            </a:r>
            <a:r>
              <a:rPr lang="en-US" kern="0" dirty="0">
                <a:cs typeface="Arial" panose="020B0604020202020204" pitchFamily="34" charset="0"/>
              </a:rPr>
              <a:t>-</a:t>
            </a:r>
            <a:r>
              <a:rPr lang="en-GB" kern="0" dirty="0">
                <a:cs typeface="Arial" panose="020B0604020202020204" pitchFamily="34" charset="0"/>
              </a:rPr>
              <a:t>mode structure</a:t>
            </a:r>
            <a:r>
              <a:rPr lang="en-US" altLang="zh-CN" kern="0" dirty="0" smtClean="0">
                <a:solidFill>
                  <a:srgbClr val="000000"/>
                </a:solidFill>
                <a:ea typeface="宋体"/>
                <a:cs typeface="Arial" panose="020B0604020202020204" pitchFamily="34" charset="0"/>
              </a:rPr>
              <a:t>;</a:t>
            </a:r>
          </a:p>
          <a:p>
            <a:pPr marL="342900" lvl="0" indent="-342900" fontAlgn="base">
              <a:lnSpc>
                <a:spcPts val="3000"/>
              </a:lnSpc>
              <a:spcBef>
                <a:spcPct val="0"/>
              </a:spcBef>
              <a:spcAft>
                <a:spcPct val="0"/>
              </a:spcAft>
              <a:buFont typeface="Wingdings" panose="05000000000000000000" pitchFamily="2" charset="2"/>
              <a:buChar char="q"/>
              <a:defRPr/>
            </a:pPr>
            <a:r>
              <a:rPr kumimoji="0" lang="en-US" altLang="zh-CN" b="0" i="0" u="none" strike="noStrike" kern="0" cap="none" spc="0" normalizeH="0" baseline="0" noProof="0" dirty="0" smtClean="0">
                <a:ln>
                  <a:noFill/>
                </a:ln>
                <a:solidFill>
                  <a:srgbClr val="000000"/>
                </a:solidFill>
                <a:effectLst/>
                <a:uLnTx/>
                <a:uFillTx/>
                <a:ea typeface="宋体"/>
                <a:cs typeface="Arial" panose="020B0604020202020204" pitchFamily="34" charset="0"/>
              </a:rPr>
              <a:t>Collaboration with ANL researchers for the fabrication</a:t>
            </a:r>
            <a:r>
              <a:rPr kumimoji="0" lang="en-US" altLang="zh-CN" b="0" i="0" u="none" strike="noStrike" kern="0" cap="none" spc="0" normalizeH="0" noProof="0" dirty="0" smtClean="0">
                <a:ln>
                  <a:noFill/>
                </a:ln>
                <a:solidFill>
                  <a:srgbClr val="000000"/>
                </a:solidFill>
                <a:effectLst/>
                <a:uLnTx/>
                <a:uFillTx/>
                <a:ea typeface="宋体"/>
                <a:cs typeface="Arial" panose="020B0604020202020204" pitchFamily="34" charset="0"/>
              </a:rPr>
              <a:t> studies of the DLA prototypes.</a:t>
            </a:r>
            <a:endParaRPr kumimoji="0" lang="en-US" altLang="zh-CN" b="0" i="0" u="none" strike="noStrike" kern="0" cap="none" spc="0" normalizeH="0" baseline="0" noProof="0" dirty="0">
              <a:ln>
                <a:noFill/>
              </a:ln>
              <a:solidFill>
                <a:srgbClr val="000000"/>
              </a:solidFill>
              <a:effectLst/>
              <a:uLnTx/>
              <a:uFillTx/>
              <a:ea typeface="宋体"/>
              <a:cs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altLang="zh-CN" b="0" i="0" u="none" strike="noStrike" kern="0" cap="none" spc="0" normalizeH="0" baseline="0" noProof="0" dirty="0">
              <a:ln>
                <a:noFill/>
              </a:ln>
              <a:solidFill>
                <a:srgbClr val="000000"/>
              </a:solidFill>
              <a:effectLst/>
              <a:uLnTx/>
              <a:uFillTx/>
              <a:ea typeface="宋体"/>
              <a:cs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altLang="zh-CN" b="0" i="0" u="none" strike="noStrike" kern="0" cap="none" spc="0" normalizeH="0" baseline="0" noProof="0" dirty="0">
              <a:ln>
                <a:noFill/>
              </a:ln>
              <a:solidFill>
                <a:srgbClr val="000000"/>
              </a:solidFill>
              <a:effectLst/>
              <a:uLnTx/>
              <a:uFillTx/>
              <a:ea typeface="宋体"/>
              <a:cs typeface="Arial" panose="020B0604020202020204" pitchFamily="34" charset="0"/>
            </a:endParaRPr>
          </a:p>
        </p:txBody>
      </p:sp>
      <mc:AlternateContent xmlns:mc="http://schemas.openxmlformats.org/markup-compatibility/2006" xmlns:a14="http://schemas.microsoft.com/office/drawing/2010/main">
        <mc:Choice Requires="a14">
          <p:sp>
            <p:nvSpPr>
              <p:cNvPr id="6" name="Rounded Rectangle 5"/>
              <p:cNvSpPr/>
              <p:nvPr/>
            </p:nvSpPr>
            <p:spPr>
              <a:xfrm>
                <a:off x="439521" y="1524000"/>
                <a:ext cx="8235182" cy="3810000"/>
              </a:xfrm>
              <a:prstGeom prst="roundRect">
                <a:avLst/>
              </a:prstGeom>
              <a:solidFill>
                <a:srgbClr val="FFFFFF"/>
              </a:solidFill>
              <a:ln w="25400" cap="flat" cmpd="sng" algn="ctr">
                <a:solidFill>
                  <a:schemeClr val="tx1"/>
                </a:solidFill>
                <a:prstDash val="solid"/>
              </a:ln>
              <a:effectLst/>
            </p:spPr>
            <p:txBody>
              <a:bodyPr rtlCol="0" anchor="t"/>
              <a:lstStyle/>
              <a:p>
                <a:pPr marL="342900" lvl="0" indent="-342900" algn="just" fontAlgn="base">
                  <a:lnSpc>
                    <a:spcPts val="3000"/>
                  </a:lnSpc>
                  <a:spcBef>
                    <a:spcPct val="0"/>
                  </a:spcBef>
                  <a:spcAft>
                    <a:spcPct val="0"/>
                  </a:spcAft>
                  <a:buFont typeface="Wingdings" panose="05000000000000000000" pitchFamily="2" charset="2"/>
                  <a:buChar char="q"/>
                  <a:defRPr/>
                </a:pPr>
                <a:r>
                  <a:rPr lang="en-GB" kern="0" dirty="0">
                    <a:cs typeface="Arial" panose="020B0604020202020204" pitchFamily="34" charset="0"/>
                  </a:rPr>
                  <a:t>DDA structures operating at TM02 </a:t>
                </a:r>
                <a:r>
                  <a:rPr lang="el-GR" kern="0" dirty="0">
                    <a:cs typeface="Arial" panose="020B0604020202020204" pitchFamily="34" charset="0"/>
                  </a:rPr>
                  <a:t>π</a:t>
                </a:r>
                <a:r>
                  <a:rPr lang="en-US" kern="0" dirty="0">
                    <a:cs typeface="Arial" panose="020B0604020202020204" pitchFamily="34" charset="0"/>
                  </a:rPr>
                  <a:t>-</a:t>
                </a:r>
                <a:r>
                  <a:rPr lang="en-GB" kern="0" dirty="0">
                    <a:cs typeface="Arial" panose="020B0604020202020204" pitchFamily="34" charset="0"/>
                  </a:rPr>
                  <a:t>mode structure:</a:t>
                </a:r>
              </a:p>
              <a:p>
                <a:pPr marL="742950" lvl="1" indent="-285750" algn="just" fontAlgn="base">
                  <a:lnSpc>
                    <a:spcPts val="2400"/>
                  </a:lnSpc>
                  <a:spcBef>
                    <a:spcPct val="0"/>
                  </a:spcBef>
                  <a:spcAft>
                    <a:spcPct val="0"/>
                  </a:spcAft>
                  <a:buFont typeface="Wingdings" panose="05000000000000000000" pitchFamily="2" charset="2"/>
                  <a:buChar char="§"/>
                  <a:defRPr/>
                </a:pPr>
                <a:r>
                  <a:rPr lang="en-GB" sz="1600" kern="0" dirty="0">
                    <a:cs typeface="Arial" panose="020B0604020202020204" pitchFamily="34" charset="0"/>
                  </a:rPr>
                  <a:t>Extremely high quality factor and shunt impedance: </a:t>
                </a:r>
                <a:r>
                  <a:rPr lang="en-GB" sz="1600" i="1" kern="0" dirty="0">
                    <a:solidFill>
                      <a:srgbClr val="FF0000"/>
                    </a:solidFill>
                    <a:cs typeface="Arial" panose="020B0604020202020204" pitchFamily="34" charset="0"/>
                  </a:rPr>
                  <a:t>Q</a:t>
                </a:r>
                <a:r>
                  <a:rPr lang="en-GB" sz="1000" kern="0" dirty="0">
                    <a:solidFill>
                      <a:srgbClr val="FF0000"/>
                    </a:solidFill>
                    <a:cs typeface="Arial" panose="020B0604020202020204" pitchFamily="34" charset="0"/>
                  </a:rPr>
                  <a:t>0</a:t>
                </a:r>
                <a:r>
                  <a:rPr lang="en-GB" sz="1600" kern="0" dirty="0">
                    <a:solidFill>
                      <a:srgbClr val="FF0000"/>
                    </a:solidFill>
                    <a:cs typeface="Arial" panose="020B0604020202020204" pitchFamily="34" charset="0"/>
                  </a:rPr>
                  <a:t> = </a:t>
                </a:r>
                <a:r>
                  <a:rPr lang="en-GB" sz="1600" kern="0" dirty="0" smtClean="0">
                    <a:solidFill>
                      <a:srgbClr val="FF0000"/>
                    </a:solidFill>
                    <a:cs typeface="Arial" panose="020B0604020202020204" pitchFamily="34" charset="0"/>
                  </a:rPr>
                  <a:t>134542, </a:t>
                </a:r>
                <a:r>
                  <a:rPr lang="en-GB" sz="1600" kern="0" dirty="0">
                    <a:solidFill>
                      <a:srgbClr val="FF0000"/>
                    </a:solidFill>
                    <a:cs typeface="Arial" panose="020B0604020202020204" pitchFamily="34" charset="0"/>
                  </a:rPr>
                  <a:t>r’ = </a:t>
                </a:r>
                <a:r>
                  <a:rPr lang="en-GB" sz="1600" kern="0" dirty="0" smtClean="0">
                    <a:solidFill>
                      <a:srgbClr val="FF0000"/>
                    </a:solidFill>
                    <a:cs typeface="Arial" panose="020B0604020202020204" pitchFamily="34" charset="0"/>
                  </a:rPr>
                  <a:t>819 </a:t>
                </a:r>
                <a:r>
                  <a:rPr lang="en-GB" sz="1600" kern="0" dirty="0">
                    <a:solidFill>
                      <a:srgbClr val="FF0000"/>
                    </a:solidFill>
                    <a:cs typeface="Arial" panose="020B0604020202020204" pitchFamily="34" charset="0"/>
                  </a:rPr>
                  <a:t>M</a:t>
                </a:r>
                <a:r>
                  <a:rPr lang="el-GR" sz="1600" kern="0" dirty="0">
                    <a:solidFill>
                      <a:srgbClr val="FF0000"/>
                    </a:solidFill>
                    <a:cs typeface="Arial" panose="020B0604020202020204" pitchFamily="34" charset="0"/>
                  </a:rPr>
                  <a:t>Ω</a:t>
                </a:r>
                <a:r>
                  <a:rPr lang="en-GB" sz="1600" kern="0" dirty="0" smtClean="0">
                    <a:solidFill>
                      <a:srgbClr val="FF0000"/>
                    </a:solidFill>
                    <a:cs typeface="Arial" panose="020B0604020202020204" pitchFamily="34" charset="0"/>
                  </a:rPr>
                  <a:t>/m for original-type and </a:t>
                </a:r>
                <a:r>
                  <a:rPr lang="en-GB" sz="1600" i="1" kern="0" dirty="0">
                    <a:solidFill>
                      <a:srgbClr val="FF0000"/>
                    </a:solidFill>
                    <a:cs typeface="Arial" panose="020B0604020202020204" pitchFamily="34" charset="0"/>
                  </a:rPr>
                  <a:t>Q</a:t>
                </a:r>
                <a:r>
                  <a:rPr lang="en-GB" sz="1000" kern="0" dirty="0">
                    <a:solidFill>
                      <a:srgbClr val="FF0000"/>
                    </a:solidFill>
                    <a:cs typeface="Arial" panose="020B0604020202020204" pitchFamily="34" charset="0"/>
                  </a:rPr>
                  <a:t>0</a:t>
                </a:r>
                <a:r>
                  <a:rPr lang="en-GB" sz="1600" kern="0" dirty="0">
                    <a:solidFill>
                      <a:srgbClr val="FF0000"/>
                    </a:solidFill>
                    <a:cs typeface="Arial" panose="020B0604020202020204" pitchFamily="34" charset="0"/>
                  </a:rPr>
                  <a:t> = </a:t>
                </a:r>
                <a:r>
                  <a:rPr lang="en-GB" sz="1600" kern="0" dirty="0" smtClean="0">
                    <a:solidFill>
                      <a:srgbClr val="FF0000"/>
                    </a:solidFill>
                    <a:cs typeface="Arial" panose="020B0604020202020204" pitchFamily="34" charset="0"/>
                  </a:rPr>
                  <a:t>112639, </a:t>
                </a:r>
                <a:r>
                  <a:rPr lang="en-GB" sz="1600" kern="0" dirty="0">
                    <a:solidFill>
                      <a:srgbClr val="FF0000"/>
                    </a:solidFill>
                    <a:cs typeface="Arial" panose="020B0604020202020204" pitchFamily="34" charset="0"/>
                  </a:rPr>
                  <a:t>r’ = </a:t>
                </a:r>
                <a:r>
                  <a:rPr lang="en-GB" sz="1600" kern="0" dirty="0" smtClean="0">
                    <a:solidFill>
                      <a:srgbClr val="FF0000"/>
                    </a:solidFill>
                    <a:cs typeface="Arial" panose="020B0604020202020204" pitchFamily="34" charset="0"/>
                  </a:rPr>
                  <a:t>618 </a:t>
                </a:r>
                <a:r>
                  <a:rPr lang="en-GB" sz="1600" kern="0" dirty="0">
                    <a:solidFill>
                      <a:srgbClr val="FF0000"/>
                    </a:solidFill>
                    <a:cs typeface="Arial" panose="020B0604020202020204" pitchFamily="34" charset="0"/>
                  </a:rPr>
                  <a:t>M</a:t>
                </a:r>
                <a:r>
                  <a:rPr lang="el-GR" sz="1600" kern="0" dirty="0">
                    <a:solidFill>
                      <a:srgbClr val="FF0000"/>
                    </a:solidFill>
                    <a:cs typeface="Arial" panose="020B0604020202020204" pitchFamily="34" charset="0"/>
                  </a:rPr>
                  <a:t>Ω</a:t>
                </a:r>
                <a:r>
                  <a:rPr lang="en-GB" sz="1600" kern="0" dirty="0">
                    <a:solidFill>
                      <a:srgbClr val="FF0000"/>
                    </a:solidFill>
                    <a:cs typeface="Arial" panose="020B0604020202020204" pitchFamily="34" charset="0"/>
                  </a:rPr>
                  <a:t>/m </a:t>
                </a:r>
                <a:r>
                  <a:rPr lang="en-GB" sz="1600" kern="0" dirty="0" smtClean="0">
                    <a:solidFill>
                      <a:srgbClr val="FF0000"/>
                    </a:solidFill>
                    <a:cs typeface="Arial" panose="020B0604020202020204" pitchFamily="34" charset="0"/>
                  </a:rPr>
                  <a:t>for modified-type</a:t>
                </a:r>
                <a:r>
                  <a:rPr lang="en-GB" sz="1600" kern="0" dirty="0" smtClean="0">
                    <a:cs typeface="Arial" panose="020B0604020202020204" pitchFamily="34" charset="0"/>
                  </a:rPr>
                  <a:t>;</a:t>
                </a:r>
                <a:endParaRPr lang="en-GB" sz="1600" kern="0" dirty="0">
                  <a:cs typeface="Arial" panose="020B0604020202020204" pitchFamily="34" charset="0"/>
                </a:endParaRPr>
              </a:p>
              <a:p>
                <a:pPr marL="742950" lvl="1" indent="-285750" algn="just" fontAlgn="base">
                  <a:lnSpc>
                    <a:spcPts val="2400"/>
                  </a:lnSpc>
                  <a:spcBef>
                    <a:spcPct val="0"/>
                  </a:spcBef>
                  <a:spcAft>
                    <a:spcPct val="0"/>
                  </a:spcAft>
                  <a:buFont typeface="Wingdings" panose="05000000000000000000" pitchFamily="2" charset="2"/>
                  <a:buChar char="§"/>
                  <a:defRPr/>
                </a:pPr>
                <a:r>
                  <a:rPr lang="en-GB" sz="1600" kern="0" dirty="0">
                    <a:cs typeface="Arial" panose="020B0604020202020204" pitchFamily="34" charset="0"/>
                  </a:rPr>
                  <a:t>High RF-to-Beam efficiency of </a:t>
                </a:r>
                <a14:m>
                  <m:oMath xmlns:m="http://schemas.openxmlformats.org/officeDocument/2006/math">
                    <m:r>
                      <a:rPr lang="en-GB" sz="1600" i="1" kern="0" smtClean="0">
                        <a:latin typeface="Cambria Math" panose="02040503050406030204" pitchFamily="18" charset="0"/>
                        <a:ea typeface="Cambria Math" panose="02040503050406030204" pitchFamily="18" charset="0"/>
                        <a:cs typeface="Arial" panose="020B0604020202020204" pitchFamily="34" charset="0"/>
                      </a:rPr>
                      <m:t>~</m:t>
                    </m:r>
                  </m:oMath>
                </a14:m>
                <a:r>
                  <a:rPr lang="en-GB" sz="1600" kern="0" dirty="0" smtClean="0">
                    <a:solidFill>
                      <a:srgbClr val="FF0000"/>
                    </a:solidFill>
                    <a:cs typeface="Arial" panose="020B0604020202020204" pitchFamily="34" charset="0"/>
                  </a:rPr>
                  <a:t>50</a:t>
                </a:r>
                <a:r>
                  <a:rPr lang="en-GB" sz="1600" kern="0" dirty="0">
                    <a:solidFill>
                      <a:srgbClr val="FF0000"/>
                    </a:solidFill>
                    <a:cs typeface="Arial" panose="020B0604020202020204" pitchFamily="34" charset="0"/>
                  </a:rPr>
                  <a:t>%</a:t>
                </a:r>
                <a:r>
                  <a:rPr lang="en-GB" sz="1600" kern="0" dirty="0">
                    <a:cs typeface="Arial" panose="020B0604020202020204" pitchFamily="34" charset="0"/>
                  </a:rPr>
                  <a:t>;</a:t>
                </a:r>
              </a:p>
              <a:p>
                <a:pPr marL="742950" lvl="1" indent="-285750" algn="just" fontAlgn="base">
                  <a:lnSpc>
                    <a:spcPts val="2400"/>
                  </a:lnSpc>
                  <a:spcBef>
                    <a:spcPct val="0"/>
                  </a:spcBef>
                  <a:spcAft>
                    <a:spcPct val="0"/>
                  </a:spcAft>
                  <a:buFont typeface="Wingdings" panose="05000000000000000000" pitchFamily="2" charset="2"/>
                  <a:buChar char="§"/>
                  <a:defRPr/>
                </a:pPr>
                <a:r>
                  <a:rPr lang="en-GB" sz="1600" kern="0" dirty="0">
                    <a:cs typeface="Arial" panose="020B0604020202020204" pitchFamily="34" charset="0"/>
                  </a:rPr>
                  <a:t>The number of acceleration cells can be up to </a:t>
                </a:r>
                <a:r>
                  <a:rPr lang="en-GB" sz="1600" kern="0" dirty="0">
                    <a:solidFill>
                      <a:srgbClr val="FF0000"/>
                    </a:solidFill>
                    <a:cs typeface="Arial" panose="020B0604020202020204" pitchFamily="34" charset="0"/>
                  </a:rPr>
                  <a:t>255</a:t>
                </a:r>
                <a:r>
                  <a:rPr lang="en-GB" sz="1600" kern="0" dirty="0">
                    <a:cs typeface="Arial" panose="020B0604020202020204" pitchFamily="34" charset="0"/>
                  </a:rPr>
                  <a:t> due to high bandwidth;</a:t>
                </a:r>
              </a:p>
              <a:p>
                <a:pPr marL="742950" lvl="1" indent="-285750" algn="just" fontAlgn="base">
                  <a:lnSpc>
                    <a:spcPts val="2400"/>
                  </a:lnSpc>
                  <a:spcBef>
                    <a:spcPct val="0"/>
                  </a:spcBef>
                  <a:spcAft>
                    <a:spcPct val="0"/>
                  </a:spcAft>
                  <a:buFont typeface="Wingdings" panose="05000000000000000000" pitchFamily="2" charset="2"/>
                  <a:buChar char="§"/>
                  <a:defRPr/>
                </a:pPr>
                <a:r>
                  <a:rPr lang="en-GB" sz="1600" kern="0" dirty="0">
                    <a:cs typeface="Arial" panose="020B0604020202020204" pitchFamily="34" charset="0"/>
                  </a:rPr>
                  <a:t>Low short-range </a:t>
                </a:r>
                <a:r>
                  <a:rPr lang="en-GB" sz="1600" kern="0" dirty="0" err="1" smtClean="0">
                    <a:cs typeface="Arial" panose="020B0604020202020204" pitchFamily="34" charset="0"/>
                  </a:rPr>
                  <a:t>wakefields</a:t>
                </a:r>
                <a:r>
                  <a:rPr lang="en-GB" sz="1600" kern="0" dirty="0" smtClean="0">
                    <a:cs typeface="Arial" panose="020B0604020202020204" pitchFamily="34" charset="0"/>
                  </a:rPr>
                  <a:t>.</a:t>
                </a:r>
                <a:endParaRPr kumimoji="0" lang="en-GB" b="0" i="0" u="none" strike="noStrike" kern="0" cap="none" spc="0" normalizeH="0" baseline="0" noProof="0" dirty="0" smtClean="0">
                  <a:ln>
                    <a:noFill/>
                  </a:ln>
                  <a:solidFill>
                    <a:srgbClr val="000000"/>
                  </a:solidFill>
                  <a:effectLst/>
                  <a:uLnTx/>
                  <a:uFillTx/>
                  <a:ea typeface="宋体"/>
                  <a:cs typeface="Arial" panose="020B0604020202020204" pitchFamily="34" charset="0"/>
                </a:endParaRPr>
              </a:p>
              <a:p>
                <a:pPr marL="342900" lvl="0" indent="-342900" algn="just" fontAlgn="base">
                  <a:lnSpc>
                    <a:spcPts val="3000"/>
                  </a:lnSpc>
                  <a:spcBef>
                    <a:spcPct val="0"/>
                  </a:spcBef>
                  <a:spcAft>
                    <a:spcPct val="0"/>
                  </a:spcAft>
                  <a:buFont typeface="Wingdings" panose="05000000000000000000" pitchFamily="2" charset="2"/>
                  <a:buChar char="q"/>
                  <a:defRPr/>
                </a:pPr>
                <a:r>
                  <a:rPr lang="en-GB" kern="0" dirty="0" smtClean="0">
                    <a:cs typeface="Arial" panose="020B0604020202020204" pitchFamily="34" charset="0"/>
                  </a:rPr>
                  <a:t>A compact low-field, broadband mode launcher has been designed:</a:t>
                </a:r>
              </a:p>
              <a:p>
                <a:pPr marL="742950" lvl="1" indent="-285750" algn="just" fontAlgn="base">
                  <a:lnSpc>
                    <a:spcPts val="3000"/>
                  </a:lnSpc>
                  <a:spcBef>
                    <a:spcPct val="0"/>
                  </a:spcBef>
                  <a:spcAft>
                    <a:spcPct val="0"/>
                  </a:spcAft>
                  <a:buFont typeface="Wingdings" panose="05000000000000000000" pitchFamily="2" charset="2"/>
                  <a:buChar char="§"/>
                  <a:defRPr/>
                </a:pPr>
                <a:r>
                  <a:rPr lang="en-GB" kern="0" dirty="0" smtClean="0">
                    <a:cs typeface="Arial" panose="020B0604020202020204" pitchFamily="34" charset="0"/>
                  </a:rPr>
                  <a:t>The maximum fields are located in the DLA structure;</a:t>
                </a:r>
              </a:p>
              <a:p>
                <a:pPr marL="742950" lvl="1" indent="-285750" algn="just" fontAlgn="base">
                  <a:lnSpc>
                    <a:spcPts val="3000"/>
                  </a:lnSpc>
                  <a:spcBef>
                    <a:spcPct val="0"/>
                  </a:spcBef>
                  <a:spcAft>
                    <a:spcPct val="0"/>
                  </a:spcAft>
                  <a:buFont typeface="Wingdings" panose="05000000000000000000" pitchFamily="2" charset="2"/>
                  <a:buChar char="§"/>
                  <a:defRPr/>
                </a:pPr>
                <a:r>
                  <a:rPr lang="en-GB" kern="0" dirty="0" smtClean="0">
                    <a:cs typeface="Arial" panose="020B0604020202020204" pitchFamily="34" charset="0"/>
                  </a:rPr>
                  <a:t>Good reflection coefficient with S</a:t>
                </a:r>
                <a:r>
                  <a:rPr lang="en-GB" sz="1200" kern="0" dirty="0" smtClean="0">
                    <a:cs typeface="Arial" panose="020B0604020202020204" pitchFamily="34" charset="0"/>
                  </a:rPr>
                  <a:t>11</a:t>
                </a:r>
                <a:r>
                  <a:rPr lang="en-GB" kern="0" dirty="0" smtClean="0">
                    <a:cs typeface="Arial" panose="020B0604020202020204" pitchFamily="34" charset="0"/>
                  </a:rPr>
                  <a:t> &lt; -40 dB has been achieved;</a:t>
                </a:r>
              </a:p>
              <a:p>
                <a:pPr marL="742950" lvl="1" indent="-285750" algn="just" fontAlgn="base">
                  <a:lnSpc>
                    <a:spcPts val="3000"/>
                  </a:lnSpc>
                  <a:spcBef>
                    <a:spcPct val="0"/>
                  </a:spcBef>
                  <a:spcAft>
                    <a:spcPct val="0"/>
                  </a:spcAft>
                  <a:buFont typeface="Wingdings" panose="05000000000000000000" pitchFamily="2" charset="2"/>
                  <a:buChar char="§"/>
                  <a:defRPr/>
                </a:pPr>
                <a:r>
                  <a:rPr lang="en-GB" kern="0" dirty="0" smtClean="0">
                    <a:cs typeface="Arial" panose="020B0604020202020204" pitchFamily="34" charset="0"/>
                  </a:rPr>
                  <a:t>Geometry sensitivity has been carried out.</a:t>
                </a:r>
              </a:p>
            </p:txBody>
          </p:sp>
        </mc:Choice>
        <mc:Fallback xmlns="">
          <p:sp>
            <p:nvSpPr>
              <p:cNvPr id="6" name="Rounded Rectangle 5"/>
              <p:cNvSpPr>
                <a:spLocks noRot="1" noChangeAspect="1" noMove="1" noResize="1" noEditPoints="1" noAdjustHandles="1" noChangeArrowheads="1" noChangeShapeType="1" noTextEdit="1"/>
              </p:cNvSpPr>
              <p:nvPr/>
            </p:nvSpPr>
            <p:spPr>
              <a:xfrm>
                <a:off x="439521" y="1524000"/>
                <a:ext cx="8235182" cy="3810000"/>
              </a:xfrm>
              <a:prstGeom prst="roundRect">
                <a:avLst/>
              </a:prstGeom>
              <a:blipFill>
                <a:blip r:embed="rId2"/>
                <a:stretch>
                  <a:fillRect/>
                </a:stretch>
              </a:blipFill>
              <a:ln w="25400" cap="flat" cmpd="sng" algn="ctr">
                <a:solidFill>
                  <a:schemeClr val="tx1"/>
                </a:solidFill>
                <a:prstDash val="solid"/>
              </a:ln>
              <a:effectLst/>
            </p:spPr>
            <p:txBody>
              <a:bodyPr/>
              <a:lstStyle/>
              <a:p>
                <a:r>
                  <a:rPr lang="en-GB">
                    <a:noFill/>
                  </a:rPr>
                  <a:t> </a:t>
                </a:r>
              </a:p>
            </p:txBody>
          </p:sp>
        </mc:Fallback>
      </mc:AlternateContent>
    </p:spTree>
    <p:extLst>
      <p:ext uri="{BB962C8B-B14F-4D97-AF65-F5344CB8AC3E}">
        <p14:creationId xmlns:p14="http://schemas.microsoft.com/office/powerpoint/2010/main" val="153622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Outline</a:t>
            </a:r>
            <a:endParaRPr lang="en-GB" dirty="0">
              <a:solidFill>
                <a:schemeClr val="tx1"/>
              </a:solidFill>
            </a:endParaRPr>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3</a:t>
            </a:fld>
            <a:endParaRPr lang="en-US" sz="1600" b="1" dirty="0">
              <a:solidFill>
                <a:srgbClr val="7030A0"/>
              </a:solidFill>
            </a:endParaRPr>
          </a:p>
        </p:txBody>
      </p:sp>
      <p:sp>
        <p:nvSpPr>
          <p:cNvPr id="5" name="Content Placeholder 2"/>
          <p:cNvSpPr>
            <a:spLocks noGrp="1"/>
          </p:cNvSpPr>
          <p:nvPr>
            <p:ph idx="1"/>
          </p:nvPr>
        </p:nvSpPr>
        <p:spPr>
          <a:xfrm>
            <a:off x="685800" y="1676400"/>
            <a:ext cx="7696200" cy="4419600"/>
          </a:xfrm>
        </p:spPr>
        <p:txBody>
          <a:bodyPr anchor="ctr">
            <a:normAutofit fontScale="77500" lnSpcReduction="20000"/>
          </a:bodyPr>
          <a:lstStyle/>
          <a:p>
            <a:pPr>
              <a:lnSpc>
                <a:spcPct val="150000"/>
              </a:lnSpc>
              <a:spcBef>
                <a:spcPts val="600"/>
              </a:spcBef>
              <a:spcAft>
                <a:spcPts val="600"/>
              </a:spcAft>
              <a:buFont typeface="Wingdings" panose="05000000000000000000" pitchFamily="2" charset="2"/>
              <a:buChar char="§"/>
            </a:pPr>
            <a:r>
              <a:rPr lang="en-US" altLang="en-US" sz="2800" b="1" dirty="0" smtClean="0"/>
              <a:t>Research </a:t>
            </a:r>
            <a:r>
              <a:rPr lang="en-US" altLang="en-US" sz="2800" b="1" dirty="0"/>
              <a:t>progress on the dielectric disk accelerating (DDA) structures operating at TM02 </a:t>
            </a:r>
            <a:r>
              <a:rPr lang="el-GR" altLang="en-US" sz="2800" b="1" dirty="0"/>
              <a:t>π</a:t>
            </a:r>
            <a:r>
              <a:rPr lang="en-GB" altLang="en-US" sz="2800" b="1" dirty="0"/>
              <a:t>-</a:t>
            </a:r>
            <a:r>
              <a:rPr lang="en-US" altLang="en-US" sz="2800" b="1" dirty="0"/>
              <a:t>mode</a:t>
            </a:r>
          </a:p>
          <a:p>
            <a:pPr>
              <a:lnSpc>
                <a:spcPct val="150000"/>
              </a:lnSpc>
              <a:spcBef>
                <a:spcPts val="600"/>
              </a:spcBef>
              <a:spcAft>
                <a:spcPts val="600"/>
              </a:spcAft>
              <a:buFont typeface="Wingdings" panose="05000000000000000000" pitchFamily="2" charset="2"/>
              <a:buChar char="§"/>
            </a:pP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Design </a:t>
            </a:r>
            <a:r>
              <a:rPr lang="en-GB" altLang="en-US" sz="2800" b="1" dirty="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of a compact, low-field, broadband mode launcher</a:t>
            </a:r>
          </a:p>
          <a:p>
            <a:pPr>
              <a:lnSpc>
                <a:spcPct val="150000"/>
              </a:lnSpc>
              <a:spcBef>
                <a:spcPts val="600"/>
              </a:spcBef>
              <a:spcAft>
                <a:spcPts val="600"/>
              </a:spcAft>
              <a:buFont typeface="Wingdings" panose="05000000000000000000" pitchFamily="2" charset="2"/>
              <a:buChar char="§"/>
            </a:pPr>
            <a:r>
              <a:rPr lang="en-US"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Tolerance studies</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Geometry sensitivity</a:t>
            </a:r>
          </a:p>
          <a:p>
            <a:pPr lvl="2" indent="-342900">
              <a:lnSpc>
                <a:spcPct val="150000"/>
              </a:lnSpc>
              <a:spcBef>
                <a:spcPts val="600"/>
              </a:spcBef>
              <a:spcAft>
                <a:spcPts val="600"/>
              </a:spcAft>
              <a:buFont typeface="Wingdings" panose="05000000000000000000" pitchFamily="2" charset="2"/>
              <a:buChar char="v"/>
            </a:pPr>
            <a:r>
              <a:rPr lang="en-GB" altLang="en-US"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Sensitivity for corner defects</a:t>
            </a:r>
          </a:p>
          <a:p>
            <a:pPr>
              <a:lnSpc>
                <a:spcPct val="150000"/>
              </a:lnSpc>
              <a:spcBef>
                <a:spcPts val="600"/>
              </a:spcBef>
              <a:spcAft>
                <a:spcPts val="600"/>
              </a:spcAft>
              <a:buFont typeface="Wingdings" panose="05000000000000000000" pitchFamily="2" charset="2"/>
              <a:buChar char="§"/>
            </a:pPr>
            <a:r>
              <a:rPr lang="en-GB" altLang="en-US" sz="2800" b="1" dirty="0" smtClean="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a:rPr>
              <a:t>Summary &amp; Outlook</a:t>
            </a:r>
          </a:p>
        </p:txBody>
      </p:sp>
    </p:spTree>
    <p:extLst>
      <p:ext uri="{BB962C8B-B14F-4D97-AF65-F5344CB8AC3E}">
        <p14:creationId xmlns:p14="http://schemas.microsoft.com/office/powerpoint/2010/main" val="1990803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p:cNvPicPr>
            <a:picLocks noChangeAspect="1"/>
          </p:cNvPicPr>
          <p:nvPr/>
        </p:nvPicPr>
        <p:blipFill>
          <a:blip r:embed="rId2"/>
          <a:stretch>
            <a:fillRect/>
          </a:stretch>
        </p:blipFill>
        <p:spPr>
          <a:xfrm>
            <a:off x="2628" y="1772295"/>
            <a:ext cx="4659113" cy="3119071"/>
          </a:xfrm>
          <a:prstGeom prst="rect">
            <a:avLst/>
          </a:prstGeom>
        </p:spPr>
      </p:pic>
      <p:sp>
        <p:nvSpPr>
          <p:cNvPr id="2" name="Title 1">
            <a:extLst>
              <a:ext uri="{FF2B5EF4-FFF2-40B4-BE49-F238E27FC236}">
                <a16:creationId xmlns:a16="http://schemas.microsoft.com/office/drawing/2014/main" id="{C24D5E73-2262-41EF-81EB-8BEBD9244C28}"/>
              </a:ext>
            </a:extLst>
          </p:cNvPr>
          <p:cNvSpPr>
            <a:spLocks noGrp="1"/>
          </p:cNvSpPr>
          <p:nvPr>
            <p:ph type="title"/>
          </p:nvPr>
        </p:nvSpPr>
        <p:spPr/>
        <p:txBody>
          <a:bodyPr/>
          <a:lstStyle/>
          <a:p>
            <a:r>
              <a:rPr lang="en-US" altLang="zh-CN" dirty="0">
                <a:solidFill>
                  <a:schemeClr val="tx1"/>
                </a:solidFill>
              </a:rPr>
              <a:t>DDA </a:t>
            </a:r>
            <a:r>
              <a:rPr lang="en-US" altLang="zh-CN" dirty="0" smtClean="0">
                <a:solidFill>
                  <a:schemeClr val="tx1"/>
                </a:solidFill>
              </a:rPr>
              <a:t>Structures-TM</a:t>
            </a:r>
            <a:r>
              <a:rPr lang="en-US" altLang="zh-CN" sz="2400" dirty="0" smtClean="0">
                <a:solidFill>
                  <a:schemeClr val="tx1"/>
                </a:solidFill>
              </a:rPr>
              <a:t>02</a:t>
            </a:r>
            <a:r>
              <a:rPr lang="en-US" altLang="zh-CN" dirty="0" smtClean="0">
                <a:solidFill>
                  <a:schemeClr val="tx1"/>
                </a:solidFill>
              </a:rPr>
              <a:t> </a:t>
            </a:r>
            <a:r>
              <a:rPr lang="el-GR" altLang="zh-CN" dirty="0" smtClean="0">
                <a:solidFill>
                  <a:schemeClr val="tx1"/>
                </a:solidFill>
              </a:rPr>
              <a:t>π</a:t>
            </a:r>
            <a:r>
              <a:rPr lang="en-GB" altLang="zh-CN" dirty="0" smtClean="0">
                <a:solidFill>
                  <a:schemeClr val="tx1"/>
                </a:solidFill>
              </a:rPr>
              <a:t>-</a:t>
            </a:r>
            <a:r>
              <a:rPr lang="en-US" altLang="zh-CN" dirty="0" smtClean="0">
                <a:solidFill>
                  <a:schemeClr val="tx1"/>
                </a:solidFill>
              </a:rPr>
              <a:t>mode</a:t>
            </a:r>
            <a:endParaRPr lang="zh-CN" altLang="en-US" b="1" dirty="0">
              <a:solidFill>
                <a:schemeClr val="tx1"/>
              </a:solidFill>
            </a:endParaRPr>
          </a:p>
        </p:txBody>
      </p:sp>
      <p:sp>
        <p:nvSpPr>
          <p:cNvPr id="8" name="Slide Number Placeholder 3">
            <a:extLst>
              <a:ext uri="{FF2B5EF4-FFF2-40B4-BE49-F238E27FC236}">
                <a16:creationId xmlns:a16="http://schemas.microsoft.com/office/drawing/2014/main" id="{A047F715-D49A-4A6D-B068-C974BC76D3AF}"/>
              </a:ext>
            </a:extLst>
          </p:cNvPr>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4</a:t>
            </a:fld>
            <a:endParaRPr lang="en-US" sz="1600" b="1" dirty="0">
              <a:solidFill>
                <a:srgbClr val="7030A0"/>
              </a:solidFill>
            </a:endParaRPr>
          </a:p>
        </p:txBody>
      </p:sp>
      <p:sp>
        <p:nvSpPr>
          <p:cNvPr id="3" name="TextBox 2"/>
          <p:cNvSpPr txBox="1"/>
          <p:nvPr/>
        </p:nvSpPr>
        <p:spPr>
          <a:xfrm>
            <a:off x="76200" y="6216090"/>
            <a:ext cx="4038600" cy="276999"/>
          </a:xfrm>
          <a:prstGeom prst="rect">
            <a:avLst/>
          </a:prstGeom>
          <a:noFill/>
        </p:spPr>
        <p:txBody>
          <a:bodyPr wrap="square" rtlCol="0">
            <a:spAutoFit/>
          </a:bodyPr>
          <a:lstStyle/>
          <a:p>
            <a:r>
              <a:rPr lang="en-GB" sz="1200" dirty="0" smtClean="0"/>
              <a:t>D. Satoh, et al</a:t>
            </a:r>
            <a:r>
              <a:rPr lang="en-GB" sz="1200" dirty="0"/>
              <a:t>. Phys. Rev. </a:t>
            </a:r>
            <a:r>
              <a:rPr lang="en-GB" sz="1200" dirty="0" err="1"/>
              <a:t>Accel</a:t>
            </a:r>
            <a:r>
              <a:rPr lang="en-GB" sz="1200" dirty="0"/>
              <a:t>. </a:t>
            </a:r>
            <a:r>
              <a:rPr lang="en-GB" sz="1200" dirty="0" smtClean="0"/>
              <a:t>Beams 19, 011302 (2016)</a:t>
            </a:r>
          </a:p>
        </p:txBody>
      </p:sp>
      <p:pic>
        <p:nvPicPr>
          <p:cNvPr id="77" name="Picture 76"/>
          <p:cNvPicPr>
            <a:picLocks noChangeAspect="1"/>
          </p:cNvPicPr>
          <p:nvPr/>
        </p:nvPicPr>
        <p:blipFill>
          <a:blip r:embed="rId3"/>
          <a:stretch>
            <a:fillRect/>
          </a:stretch>
        </p:blipFill>
        <p:spPr>
          <a:xfrm>
            <a:off x="1630022" y="4840306"/>
            <a:ext cx="744204" cy="711847"/>
          </a:xfrm>
          <a:prstGeom prst="rect">
            <a:avLst/>
          </a:prstGeom>
        </p:spPr>
      </p:pic>
      <p:sp>
        <p:nvSpPr>
          <p:cNvPr id="78" name="Rounded Rectangle 20">
            <a:extLst>
              <a:ext uri="{FF2B5EF4-FFF2-40B4-BE49-F238E27FC236}">
                <a16:creationId xmlns:a16="http://schemas.microsoft.com/office/drawing/2014/main" id="{EABFA437-B926-4242-BE82-4FEE6D40389D}"/>
              </a:ext>
            </a:extLst>
          </p:cNvPr>
          <p:cNvSpPr/>
          <p:nvPr/>
        </p:nvSpPr>
        <p:spPr>
          <a:xfrm>
            <a:off x="4708826" y="4481898"/>
            <a:ext cx="4267199" cy="1872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2000" dirty="0" smtClean="0">
                <a:solidFill>
                  <a:schemeClr val="tx1"/>
                </a:solidFill>
              </a:rPr>
              <a:t>High order mode operation reduces the wall power loss;</a:t>
            </a:r>
          </a:p>
          <a:p>
            <a:pPr marL="342900" indent="-342900" algn="just">
              <a:buFont typeface="Wingdings" panose="05000000000000000000" pitchFamily="2" charset="2"/>
              <a:buChar char="n"/>
            </a:pPr>
            <a:r>
              <a:rPr lang="en-GB" altLang="zh-CN" sz="2000" dirty="0" smtClean="0">
                <a:solidFill>
                  <a:schemeClr val="tx1"/>
                </a:solidFill>
              </a:rPr>
              <a:t>The electromagnetic fields can be controlled by dielectric parts;</a:t>
            </a:r>
          </a:p>
          <a:p>
            <a:pPr marL="342900" indent="-342900" algn="just">
              <a:buFont typeface="Wingdings" panose="05000000000000000000" pitchFamily="2" charset="2"/>
              <a:buChar char="n"/>
            </a:pPr>
            <a:r>
              <a:rPr lang="en-GB" altLang="zh-CN" sz="2000" dirty="0" smtClean="0">
                <a:solidFill>
                  <a:schemeClr val="tx1"/>
                </a:solidFill>
              </a:rPr>
              <a:t>High power efficiency.</a:t>
            </a:r>
            <a:endParaRPr lang="en-GB" altLang="zh-CN" sz="2000" dirty="0">
              <a:solidFill>
                <a:schemeClr val="tx1"/>
              </a:solidFill>
            </a:endParaRPr>
          </a:p>
        </p:txBody>
      </p:sp>
      <p:pic>
        <p:nvPicPr>
          <p:cNvPr id="6" name="Picture 5"/>
          <p:cNvPicPr>
            <a:picLocks noChangeAspect="1"/>
          </p:cNvPicPr>
          <p:nvPr/>
        </p:nvPicPr>
        <p:blipFill>
          <a:blip r:embed="rId4"/>
          <a:stretch>
            <a:fillRect/>
          </a:stretch>
        </p:blipFill>
        <p:spPr>
          <a:xfrm>
            <a:off x="4707607" y="1680389"/>
            <a:ext cx="4284454" cy="2539184"/>
          </a:xfrm>
          <a:prstGeom prst="rect">
            <a:avLst/>
          </a:prstGeom>
        </p:spPr>
      </p:pic>
    </p:spTree>
    <p:extLst>
      <p:ext uri="{BB962C8B-B14F-4D97-AF65-F5344CB8AC3E}">
        <p14:creationId xmlns:p14="http://schemas.microsoft.com/office/powerpoint/2010/main" val="141728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Regular cell </a:t>
            </a:r>
            <a:r>
              <a:rPr lang="en-GB" dirty="0" smtClean="0"/>
              <a:t>(original-type</a:t>
            </a:r>
            <a:r>
              <a:rPr lang="en-GB" dirty="0"/>
              <a:t>)</a:t>
            </a:r>
            <a:endParaRPr lang="en-GB" dirty="0">
              <a:solidFill>
                <a:schemeClr val="tx1"/>
              </a:solidFill>
            </a:endParaRPr>
          </a:p>
        </p:txBody>
      </p:sp>
      <p:pic>
        <p:nvPicPr>
          <p:cNvPr id="7" name="Picture 6"/>
          <p:cNvPicPr>
            <a:picLocks noChangeAspect="1"/>
          </p:cNvPicPr>
          <p:nvPr/>
        </p:nvPicPr>
        <p:blipFill>
          <a:blip r:embed="rId2"/>
          <a:stretch>
            <a:fillRect/>
          </a:stretch>
        </p:blipFill>
        <p:spPr>
          <a:xfrm>
            <a:off x="5831466" y="1556310"/>
            <a:ext cx="864000" cy="2160000"/>
          </a:xfrm>
          <a:prstGeom prst="rect">
            <a:avLst/>
          </a:prstGeom>
        </p:spPr>
      </p:pic>
      <p:pic>
        <p:nvPicPr>
          <p:cNvPr id="8" name="Picture 7"/>
          <p:cNvPicPr>
            <a:picLocks noChangeAspect="1"/>
          </p:cNvPicPr>
          <p:nvPr/>
        </p:nvPicPr>
        <p:blipFill>
          <a:blip r:embed="rId3"/>
          <a:stretch>
            <a:fillRect/>
          </a:stretch>
        </p:blipFill>
        <p:spPr>
          <a:xfrm>
            <a:off x="7772400" y="1556310"/>
            <a:ext cx="864000" cy="2160000"/>
          </a:xfrm>
          <a:prstGeom prst="rect">
            <a:avLst/>
          </a:prstGeom>
        </p:spPr>
      </p:pic>
      <p:pic>
        <p:nvPicPr>
          <p:cNvPr id="9" name="Picture 8"/>
          <p:cNvPicPr>
            <a:picLocks noChangeAspect="1"/>
          </p:cNvPicPr>
          <p:nvPr/>
        </p:nvPicPr>
        <p:blipFill>
          <a:blip r:embed="rId4"/>
          <a:stretch>
            <a:fillRect/>
          </a:stretch>
        </p:blipFill>
        <p:spPr>
          <a:xfrm>
            <a:off x="7026078" y="1524153"/>
            <a:ext cx="512000" cy="1440000"/>
          </a:xfrm>
          <a:prstGeom prst="rect">
            <a:avLst/>
          </a:prstGeom>
        </p:spPr>
      </p:pic>
      <p:pic>
        <p:nvPicPr>
          <p:cNvPr id="10" name="Picture 9"/>
          <p:cNvPicPr>
            <a:picLocks noChangeAspect="1"/>
          </p:cNvPicPr>
          <p:nvPr/>
        </p:nvPicPr>
        <p:blipFill>
          <a:blip r:embed="rId5"/>
          <a:stretch>
            <a:fillRect/>
          </a:stretch>
        </p:blipFill>
        <p:spPr>
          <a:xfrm>
            <a:off x="5831466" y="4084101"/>
            <a:ext cx="864000" cy="2160000"/>
          </a:xfrm>
          <a:prstGeom prst="rect">
            <a:avLst/>
          </a:prstGeom>
        </p:spPr>
      </p:pic>
      <p:pic>
        <p:nvPicPr>
          <p:cNvPr id="11" name="Picture 10"/>
          <p:cNvPicPr>
            <a:picLocks noChangeAspect="1"/>
          </p:cNvPicPr>
          <p:nvPr/>
        </p:nvPicPr>
        <p:blipFill>
          <a:blip r:embed="rId6"/>
          <a:stretch>
            <a:fillRect/>
          </a:stretch>
        </p:blipFill>
        <p:spPr>
          <a:xfrm>
            <a:off x="7772400" y="4084101"/>
            <a:ext cx="864000" cy="2160000"/>
          </a:xfrm>
          <a:prstGeom prst="rect">
            <a:avLst/>
          </a:prstGeom>
        </p:spPr>
      </p:pic>
      <p:pic>
        <p:nvPicPr>
          <p:cNvPr id="12" name="Picture 11"/>
          <p:cNvPicPr>
            <a:picLocks noChangeAspect="1"/>
          </p:cNvPicPr>
          <p:nvPr/>
        </p:nvPicPr>
        <p:blipFill>
          <a:blip r:embed="rId7"/>
          <a:stretch>
            <a:fillRect/>
          </a:stretch>
        </p:blipFill>
        <p:spPr>
          <a:xfrm>
            <a:off x="7060189" y="3952592"/>
            <a:ext cx="443778" cy="1440000"/>
          </a:xfrm>
          <a:prstGeom prst="rect">
            <a:avLst/>
          </a:prstGeom>
        </p:spPr>
      </p:pic>
      <p:sp>
        <p:nvSpPr>
          <p:cNvPr id="13" name="TextBox 12"/>
          <p:cNvSpPr txBox="1"/>
          <p:nvPr/>
        </p:nvSpPr>
        <p:spPr>
          <a:xfrm>
            <a:off x="7211549" y="3762498"/>
            <a:ext cx="1932451" cy="276999"/>
          </a:xfrm>
          <a:prstGeom prst="rect">
            <a:avLst/>
          </a:prstGeom>
          <a:noFill/>
        </p:spPr>
        <p:txBody>
          <a:bodyPr wrap="square" rtlCol="0">
            <a:spAutoFit/>
          </a:bodyPr>
          <a:lstStyle/>
          <a:p>
            <a:pPr algn="ctr"/>
            <a:r>
              <a:rPr lang="en-GB" sz="1200" b="1" dirty="0"/>
              <a:t>Transverse magnetic fields</a:t>
            </a:r>
          </a:p>
        </p:txBody>
      </p:sp>
      <p:sp>
        <p:nvSpPr>
          <p:cNvPr id="14" name="TextBox 13"/>
          <p:cNvSpPr txBox="1"/>
          <p:nvPr/>
        </p:nvSpPr>
        <p:spPr>
          <a:xfrm>
            <a:off x="5458096" y="3762498"/>
            <a:ext cx="1881198" cy="276999"/>
          </a:xfrm>
          <a:prstGeom prst="rect">
            <a:avLst/>
          </a:prstGeom>
          <a:noFill/>
        </p:spPr>
        <p:txBody>
          <a:bodyPr wrap="square" rtlCol="0">
            <a:spAutoFit/>
          </a:bodyPr>
          <a:lstStyle/>
          <a:p>
            <a:pPr algn="ctr"/>
            <a:r>
              <a:rPr lang="en-GB" sz="1200" b="1" dirty="0"/>
              <a:t>Longitudinal electric fields</a:t>
            </a:r>
          </a:p>
        </p:txBody>
      </p:sp>
      <p:sp>
        <p:nvSpPr>
          <p:cNvPr id="15" name="TextBox 14"/>
          <p:cNvSpPr txBox="1"/>
          <p:nvPr/>
        </p:nvSpPr>
        <p:spPr>
          <a:xfrm>
            <a:off x="5428360" y="6225091"/>
            <a:ext cx="1881198" cy="276999"/>
          </a:xfrm>
          <a:prstGeom prst="rect">
            <a:avLst/>
          </a:prstGeom>
          <a:noFill/>
        </p:spPr>
        <p:txBody>
          <a:bodyPr wrap="square" rtlCol="0">
            <a:spAutoFit/>
          </a:bodyPr>
          <a:lstStyle/>
          <a:p>
            <a:pPr algn="ctr"/>
            <a:r>
              <a:rPr lang="en-GB" sz="1200" b="1" dirty="0"/>
              <a:t>Electric energy density</a:t>
            </a:r>
          </a:p>
        </p:txBody>
      </p:sp>
      <p:sp>
        <p:nvSpPr>
          <p:cNvPr id="16" name="TextBox 15"/>
          <p:cNvSpPr txBox="1"/>
          <p:nvPr/>
        </p:nvSpPr>
        <p:spPr>
          <a:xfrm>
            <a:off x="7211549" y="6225091"/>
            <a:ext cx="1834909" cy="276999"/>
          </a:xfrm>
          <a:prstGeom prst="rect">
            <a:avLst/>
          </a:prstGeom>
          <a:noFill/>
        </p:spPr>
        <p:txBody>
          <a:bodyPr wrap="square" rtlCol="0">
            <a:spAutoFit/>
          </a:bodyPr>
          <a:lstStyle/>
          <a:p>
            <a:pPr algn="ctr"/>
            <a:r>
              <a:rPr lang="en-GB" sz="1200" b="1" dirty="0"/>
              <a:t>Magnetic energy density</a:t>
            </a:r>
          </a:p>
        </p:txBody>
      </p:sp>
      <p:pic>
        <p:nvPicPr>
          <p:cNvPr id="17" name="Picture 16"/>
          <p:cNvPicPr>
            <a:picLocks/>
          </p:cNvPicPr>
          <p:nvPr/>
        </p:nvPicPr>
        <p:blipFill>
          <a:blip r:embed="rId8"/>
          <a:stretch>
            <a:fillRect/>
          </a:stretch>
        </p:blipFill>
        <p:spPr>
          <a:xfrm>
            <a:off x="2467461" y="1654720"/>
            <a:ext cx="3033393" cy="2246277"/>
          </a:xfrm>
          <a:prstGeom prst="rect">
            <a:avLst/>
          </a:prstGeom>
        </p:spPr>
      </p:pic>
      <p:sp>
        <p:nvSpPr>
          <p:cNvPr id="18" name="Rounded Rectangle 20">
            <a:extLst>
              <a:ext uri="{FF2B5EF4-FFF2-40B4-BE49-F238E27FC236}">
                <a16:creationId xmlns:a16="http://schemas.microsoft.com/office/drawing/2014/main" id="{EABFA437-B926-4242-BE82-4FEE6D40389D}"/>
              </a:ext>
            </a:extLst>
          </p:cNvPr>
          <p:cNvSpPr/>
          <p:nvPr/>
        </p:nvSpPr>
        <p:spPr>
          <a:xfrm>
            <a:off x="152400" y="4523811"/>
            <a:ext cx="5486399" cy="17744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600" dirty="0" smtClean="0">
                <a:solidFill>
                  <a:schemeClr val="tx1"/>
                </a:solidFill>
              </a:rPr>
              <a:t>Most </a:t>
            </a:r>
            <a:r>
              <a:rPr lang="en-GB" altLang="zh-CN" sz="1600" dirty="0">
                <a:solidFill>
                  <a:schemeClr val="tx1"/>
                </a:solidFill>
              </a:rPr>
              <a:t>of the RF energy is stored in the vacuum region;</a:t>
            </a:r>
          </a:p>
          <a:p>
            <a:pPr marL="342900" indent="-342900" algn="just">
              <a:buFont typeface="Wingdings" panose="05000000000000000000" pitchFamily="2" charset="2"/>
              <a:buChar char="n"/>
            </a:pPr>
            <a:r>
              <a:rPr lang="en-GB" altLang="zh-CN" sz="1600" dirty="0">
                <a:solidFill>
                  <a:schemeClr val="tx1"/>
                </a:solidFill>
              </a:rPr>
              <a:t>The total RF loss including both the wall loss on the conducting cylinder and dielectric loss in the DDA structure can be drastically reduced, thereby resulting in both an extremely high quality factor and a very high shunt impedance at room temperature.</a:t>
            </a:r>
          </a:p>
        </p:txBody>
      </p:sp>
      <p:sp>
        <p:nvSpPr>
          <p:cNvPr id="20" name="Slide Number Placeholder 3">
            <a:extLst>
              <a:ext uri="{FF2B5EF4-FFF2-40B4-BE49-F238E27FC236}">
                <a16:creationId xmlns:a16="http://schemas.microsoft.com/office/drawing/2014/main" id="{A047F715-D49A-4A6D-B068-C974BC76D3AF}"/>
              </a:ext>
            </a:extLst>
          </p:cNvPr>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5</a:t>
            </a:fld>
            <a:endParaRPr lang="en-US" sz="1600" b="1" dirty="0">
              <a:solidFill>
                <a:srgbClr val="7030A0"/>
              </a:solidFill>
            </a:endParaRPr>
          </a:p>
        </p:txBody>
      </p:sp>
      <p:pic>
        <p:nvPicPr>
          <p:cNvPr id="103" name="Picture 102"/>
          <p:cNvPicPr>
            <a:picLocks noChangeAspect="1"/>
          </p:cNvPicPr>
          <p:nvPr/>
        </p:nvPicPr>
        <p:blipFill>
          <a:blip r:embed="rId9"/>
          <a:stretch>
            <a:fillRect/>
          </a:stretch>
        </p:blipFill>
        <p:spPr>
          <a:xfrm>
            <a:off x="49856" y="1495701"/>
            <a:ext cx="2700391" cy="2895600"/>
          </a:xfrm>
          <a:prstGeom prst="rect">
            <a:avLst/>
          </a:prstGeom>
        </p:spPr>
      </p:pic>
    </p:spTree>
    <p:extLst>
      <p:ext uri="{BB962C8B-B14F-4D97-AF65-F5344CB8AC3E}">
        <p14:creationId xmlns:p14="http://schemas.microsoft.com/office/powerpoint/2010/main" val="1963065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Further optimization and consideration (modified-type)</a:t>
            </a:r>
            <a:endParaRPr lang="en-GB" dirty="0"/>
          </a:p>
        </p:txBody>
      </p:sp>
      <p:sp>
        <p:nvSpPr>
          <p:cNvPr id="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6</a:t>
            </a:fld>
            <a:endParaRPr lang="en-US" sz="1600" b="1" dirty="0">
              <a:solidFill>
                <a:srgbClr val="7030A0"/>
              </a:solidFill>
            </a:endParaRPr>
          </a:p>
        </p:txBody>
      </p:sp>
      <p:pic>
        <p:nvPicPr>
          <p:cNvPr id="74" name="Picture 73"/>
          <p:cNvPicPr>
            <a:picLocks noChangeAspect="1"/>
          </p:cNvPicPr>
          <p:nvPr/>
        </p:nvPicPr>
        <p:blipFill>
          <a:blip r:embed="rId2"/>
          <a:stretch>
            <a:fillRect/>
          </a:stretch>
        </p:blipFill>
        <p:spPr>
          <a:xfrm>
            <a:off x="54371" y="1518426"/>
            <a:ext cx="3203030" cy="3434574"/>
          </a:xfrm>
          <a:prstGeom prst="rect">
            <a:avLst/>
          </a:prstGeom>
        </p:spPr>
      </p:pic>
      <mc:AlternateContent xmlns:mc="http://schemas.openxmlformats.org/markup-compatibility/2006" xmlns:a14="http://schemas.microsoft.com/office/drawing/2010/main">
        <mc:Choice Requires="a14">
          <p:sp>
            <p:nvSpPr>
              <p:cNvPr id="7" name="Rounded Rectangle 20">
                <a:extLst>
                  <a:ext uri="{FF2B5EF4-FFF2-40B4-BE49-F238E27FC236}">
                    <a16:creationId xmlns:a16="http://schemas.microsoft.com/office/drawing/2014/main" id="{EABFA437-B926-4242-BE82-4FEE6D40389D}"/>
                  </a:ext>
                </a:extLst>
              </p:cNvPr>
              <p:cNvSpPr/>
              <p:nvPr/>
            </p:nvSpPr>
            <p:spPr>
              <a:xfrm>
                <a:off x="100362" y="5029200"/>
                <a:ext cx="4625682" cy="14793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Font typeface="Wingdings" panose="05000000000000000000" pitchFamily="2" charset="2"/>
                  <a:buChar char="n"/>
                </a:pPr>
                <a:r>
                  <a:rPr lang="en-GB" altLang="zh-CN" sz="1600" dirty="0" smtClean="0">
                    <a:solidFill>
                      <a:schemeClr val="tx1"/>
                    </a:solidFill>
                  </a:rPr>
                  <a:t>Fillet the dielectric corner with a radius of </a:t>
                </a:r>
                <a14:m>
                  <m:oMath xmlns:m="http://schemas.openxmlformats.org/officeDocument/2006/math">
                    <m:sSub>
                      <m:sSubPr>
                        <m:ctrlPr>
                          <a:rPr lang="en-GB" altLang="zh-CN" sz="1600" i="1" smtClean="0">
                            <a:solidFill>
                              <a:schemeClr val="tx1"/>
                            </a:solidFill>
                            <a:latin typeface="Cambria Math" panose="02040503050406030204" pitchFamily="18" charset="0"/>
                          </a:rPr>
                        </m:ctrlPr>
                      </m:sSubPr>
                      <m:e>
                        <m:r>
                          <a:rPr lang="en-GB" altLang="zh-CN" sz="1600" b="0" i="1" smtClean="0">
                            <a:solidFill>
                              <a:schemeClr val="tx1"/>
                            </a:solidFill>
                            <a:latin typeface="Cambria Math" panose="02040503050406030204" pitchFamily="18" charset="0"/>
                          </a:rPr>
                          <m:t>𝑟</m:t>
                        </m:r>
                      </m:e>
                      <m:sub>
                        <m:r>
                          <m:rPr>
                            <m:sty m:val="p"/>
                          </m:rPr>
                          <a:rPr lang="en-GB" altLang="zh-CN" sz="1600" b="0" i="0" smtClean="0">
                            <a:solidFill>
                              <a:schemeClr val="tx1"/>
                            </a:solidFill>
                            <a:latin typeface="Cambria Math" panose="02040503050406030204" pitchFamily="18" charset="0"/>
                          </a:rPr>
                          <m:t>c</m:t>
                        </m:r>
                      </m:sub>
                    </m:sSub>
                    <m:r>
                      <a:rPr lang="en-GB" altLang="zh-CN" sz="1600" b="0" i="1" smtClean="0">
                        <a:solidFill>
                          <a:schemeClr val="tx1"/>
                        </a:solidFill>
                        <a:latin typeface="Cambria Math" panose="02040503050406030204" pitchFamily="18" charset="0"/>
                      </a:rPr>
                      <m:t>=</m:t>
                    </m:r>
                  </m:oMath>
                </a14:m>
                <a:r>
                  <a:rPr lang="en-GB" altLang="zh-CN" sz="1600" dirty="0" smtClean="0">
                    <a:solidFill>
                      <a:schemeClr val="tx1"/>
                    </a:solidFill>
                  </a:rPr>
                  <a:t> 1.0 mm to reduce the </a:t>
                </a:r>
                <a14:m>
                  <m:oMath xmlns:m="http://schemas.openxmlformats.org/officeDocument/2006/math">
                    <m:sSub>
                      <m:sSubPr>
                        <m:ctrlPr>
                          <a:rPr lang="en-GB" altLang="zh-CN" sz="1600" i="1">
                            <a:solidFill>
                              <a:schemeClr val="tx1"/>
                            </a:solidFill>
                            <a:latin typeface="Cambria Math" panose="02040503050406030204" pitchFamily="18" charset="0"/>
                          </a:rPr>
                        </m:ctrlPr>
                      </m:sSubPr>
                      <m:e>
                        <m:r>
                          <a:rPr lang="en-GB" altLang="zh-CN" sz="1600" b="0" i="1" smtClean="0">
                            <a:solidFill>
                              <a:schemeClr val="tx1"/>
                            </a:solidFill>
                            <a:latin typeface="Cambria Math" panose="02040503050406030204" pitchFamily="18" charset="0"/>
                          </a:rPr>
                          <m:t>𝐸</m:t>
                        </m:r>
                      </m:e>
                      <m:sub>
                        <m:r>
                          <m:rPr>
                            <m:sty m:val="p"/>
                          </m:rPr>
                          <a:rPr lang="en-GB" altLang="zh-CN" sz="1600" b="0" i="0" smtClean="0">
                            <a:solidFill>
                              <a:schemeClr val="tx1"/>
                            </a:solidFill>
                            <a:latin typeface="Cambria Math" panose="02040503050406030204" pitchFamily="18" charset="0"/>
                          </a:rPr>
                          <m:t>p</m:t>
                        </m:r>
                      </m:sub>
                    </m:sSub>
                  </m:oMath>
                </a14:m>
                <a:r>
                  <a:rPr lang="en-GB" altLang="zh-CN" sz="1600" dirty="0" smtClean="0">
                    <a:solidFill>
                      <a:schemeClr val="tx1"/>
                    </a:solidFill>
                  </a:rPr>
                  <a:t>/</a:t>
                </a:r>
                <a14:m>
                  <m:oMath xmlns:m="http://schemas.openxmlformats.org/officeDocument/2006/math">
                    <m:sSub>
                      <m:sSubPr>
                        <m:ctrlPr>
                          <a:rPr lang="en-GB" altLang="zh-CN" sz="1600" i="1">
                            <a:solidFill>
                              <a:schemeClr val="tx1"/>
                            </a:solidFill>
                            <a:latin typeface="Cambria Math" panose="02040503050406030204" pitchFamily="18" charset="0"/>
                          </a:rPr>
                        </m:ctrlPr>
                      </m:sSubPr>
                      <m:e>
                        <m:r>
                          <a:rPr lang="en-GB" altLang="zh-CN" sz="1600" b="0" i="1" smtClean="0">
                            <a:solidFill>
                              <a:schemeClr val="tx1"/>
                            </a:solidFill>
                            <a:latin typeface="Cambria Math" panose="02040503050406030204" pitchFamily="18" charset="0"/>
                          </a:rPr>
                          <m:t>𝐸</m:t>
                        </m:r>
                      </m:e>
                      <m:sub>
                        <m:r>
                          <m:rPr>
                            <m:sty m:val="p"/>
                          </m:rPr>
                          <a:rPr lang="en-GB" altLang="zh-CN" sz="1600" b="0" i="0" smtClean="0">
                            <a:solidFill>
                              <a:schemeClr val="tx1"/>
                            </a:solidFill>
                            <a:latin typeface="Cambria Math" panose="02040503050406030204" pitchFamily="18" charset="0"/>
                          </a:rPr>
                          <m:t>a</m:t>
                        </m:r>
                      </m:sub>
                    </m:sSub>
                    <m:r>
                      <a:rPr lang="en-GB" altLang="zh-CN" sz="1600" i="1" dirty="0" smtClean="0">
                        <a:solidFill>
                          <a:schemeClr val="tx1"/>
                        </a:solidFill>
                        <a:latin typeface="Cambria Math" panose="02040503050406030204" pitchFamily="18" charset="0"/>
                        <a:ea typeface="Cambria Math" panose="02040503050406030204" pitchFamily="18" charset="0"/>
                      </a:rPr>
                      <m:t>≈</m:t>
                    </m:r>
                  </m:oMath>
                </a14:m>
                <a:r>
                  <a:rPr lang="en-GB" altLang="zh-CN" sz="1600" dirty="0" smtClean="0">
                    <a:solidFill>
                      <a:schemeClr val="tx1"/>
                    </a:solidFill>
                  </a:rPr>
                  <a:t> 2.0 ;</a:t>
                </a:r>
                <a:endParaRPr lang="en-GB" altLang="zh-CN" sz="1600" dirty="0">
                  <a:solidFill>
                    <a:schemeClr val="tx1"/>
                  </a:solidFill>
                </a:endParaRPr>
              </a:p>
              <a:p>
                <a:pPr marL="342900" indent="-342900" algn="just">
                  <a:buFont typeface="Wingdings" panose="05000000000000000000" pitchFamily="2" charset="2"/>
                  <a:buChar char="n"/>
                </a:pPr>
                <a:r>
                  <a:rPr lang="en-GB" altLang="zh-CN" sz="1600" dirty="0" smtClean="0">
                    <a:solidFill>
                      <a:schemeClr val="tx1"/>
                    </a:solidFill>
                  </a:rPr>
                  <a:t>Add a gap between ceramics for evacuation with a gap of 0.25 mm;</a:t>
                </a:r>
              </a:p>
              <a:p>
                <a:pPr marL="342900" indent="-342900" algn="just">
                  <a:buFont typeface="Wingdings" panose="05000000000000000000" pitchFamily="2" charset="2"/>
                  <a:buChar char="n"/>
                </a:pPr>
                <a:r>
                  <a:rPr lang="en-GB" altLang="zh-CN" sz="1600" dirty="0" smtClean="0">
                    <a:solidFill>
                      <a:schemeClr val="tx1"/>
                    </a:solidFill>
                  </a:rPr>
                  <a:t>Add a dielectric </a:t>
                </a:r>
                <a14:m>
                  <m:oMath xmlns:m="http://schemas.openxmlformats.org/officeDocument/2006/math">
                    <m:sSub>
                      <m:sSubPr>
                        <m:ctrlPr>
                          <a:rPr lang="en-GB" altLang="zh-CN" sz="1600" i="1">
                            <a:solidFill>
                              <a:schemeClr val="tx1"/>
                            </a:solidFill>
                            <a:latin typeface="Cambria Math" panose="02040503050406030204" pitchFamily="18" charset="0"/>
                          </a:rPr>
                        </m:ctrlPr>
                      </m:sSubPr>
                      <m:e>
                        <m:r>
                          <a:rPr lang="en-GB" altLang="zh-CN" sz="1600" b="0" i="1" smtClean="0">
                            <a:solidFill>
                              <a:schemeClr val="tx1"/>
                            </a:solidFill>
                            <a:latin typeface="Cambria Math" panose="02040503050406030204" pitchFamily="18" charset="0"/>
                          </a:rPr>
                          <m:t>𝐿</m:t>
                        </m:r>
                      </m:e>
                      <m:sub>
                        <m:r>
                          <a:rPr lang="en-GB" altLang="zh-CN" sz="1600" b="0" i="0" smtClean="0">
                            <a:solidFill>
                              <a:schemeClr val="tx1"/>
                            </a:solidFill>
                            <a:latin typeface="Cambria Math" panose="02040503050406030204" pitchFamily="18" charset="0"/>
                          </a:rPr>
                          <m:t>1</m:t>
                        </m:r>
                      </m:sub>
                    </m:sSub>
                  </m:oMath>
                </a14:m>
                <a:r>
                  <a:rPr lang="en-GB" altLang="zh-CN" sz="1600" dirty="0" smtClean="0">
                    <a:solidFill>
                      <a:schemeClr val="tx1"/>
                    </a:solidFill>
                  </a:rPr>
                  <a:t> to improve thermal contact.</a:t>
                </a:r>
              </a:p>
            </p:txBody>
          </p:sp>
        </mc:Choice>
        <mc:Fallback xmlns="">
          <p:sp>
            <p:nvSpPr>
              <p:cNvPr id="7" name="Rounded Rectangle 20">
                <a:extLst>
                  <a:ext uri="{FF2B5EF4-FFF2-40B4-BE49-F238E27FC236}">
                    <a16:creationId xmlns:a16="http://schemas.microsoft.com/office/drawing/2014/main" id="{EABFA437-B926-4242-BE82-4FEE6D40389D}"/>
                  </a:ext>
                </a:extLst>
              </p:cNvPr>
              <p:cNvSpPr>
                <a:spLocks noRot="1" noChangeAspect="1" noMove="1" noResize="1" noEditPoints="1" noAdjustHandles="1" noChangeArrowheads="1" noChangeShapeType="1" noTextEdit="1"/>
              </p:cNvSpPr>
              <p:nvPr/>
            </p:nvSpPr>
            <p:spPr>
              <a:xfrm>
                <a:off x="100362" y="5029200"/>
                <a:ext cx="4625682" cy="1479395"/>
              </a:xfrm>
              <a:prstGeom prst="roundRect">
                <a:avLst/>
              </a:prstGeom>
              <a:blipFill>
                <a:blip r:embed="rId3"/>
                <a:stretch>
                  <a:fillRect/>
                </a:stretch>
              </a:blipFill>
            </p:spPr>
            <p:txBody>
              <a:bodyPr/>
              <a:lstStyle/>
              <a:p>
                <a:r>
                  <a:rPr lang="en-GB">
                    <a:noFill/>
                  </a:rPr>
                  <a:t> </a:t>
                </a:r>
              </a:p>
            </p:txBody>
          </p:sp>
        </mc:Fallback>
      </mc:AlternateContent>
      <p:graphicFrame>
        <p:nvGraphicFramePr>
          <p:cNvPr id="10" name="Content Placeholder 3"/>
          <p:cNvGraphicFramePr>
            <a:graphicFrameLocks noGrp="1"/>
          </p:cNvGraphicFramePr>
          <p:nvPr>
            <p:ph idx="1"/>
            <p:extLst>
              <p:ext uri="{D42A27DB-BD31-4B8C-83A1-F6EECF244321}">
                <p14:modId xmlns:p14="http://schemas.microsoft.com/office/powerpoint/2010/main" val="473538706"/>
              </p:ext>
            </p:extLst>
          </p:nvPr>
        </p:nvGraphicFramePr>
        <p:xfrm>
          <a:off x="4876800" y="1390737"/>
          <a:ext cx="4176452" cy="51206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871829296"/>
                    </a:ext>
                  </a:extLst>
                </a:gridCol>
                <a:gridCol w="983326">
                  <a:extLst>
                    <a:ext uri="{9D8B030D-6E8A-4147-A177-3AD203B41FA5}">
                      <a16:colId xmlns:a16="http://schemas.microsoft.com/office/drawing/2014/main" val="2657615851"/>
                    </a:ext>
                  </a:extLst>
                </a:gridCol>
                <a:gridCol w="983326">
                  <a:extLst>
                    <a:ext uri="{9D8B030D-6E8A-4147-A177-3AD203B41FA5}">
                      <a16:colId xmlns:a16="http://schemas.microsoft.com/office/drawing/2014/main" val="88855331"/>
                    </a:ext>
                  </a:extLst>
                </a:gridCol>
              </a:tblGrid>
              <a:tr h="221249">
                <a:tc>
                  <a:txBody>
                    <a:bodyPr/>
                    <a:lstStyle/>
                    <a:p>
                      <a:pPr algn="ctr"/>
                      <a:r>
                        <a:rPr lang="en-GB" sz="1200" dirty="0" smtClean="0"/>
                        <a:t>Optimum</a:t>
                      </a:r>
                      <a:r>
                        <a:rPr lang="en-GB" sz="1200" baseline="0" dirty="0" smtClean="0"/>
                        <a:t> parameters</a:t>
                      </a:r>
                      <a:endParaRPr lang="en-GB" sz="1200" dirty="0"/>
                    </a:p>
                  </a:txBody>
                  <a:tcPr anchor="ctr"/>
                </a:tc>
                <a:tc>
                  <a:txBody>
                    <a:bodyPr/>
                    <a:lstStyle/>
                    <a:p>
                      <a:pPr algn="ctr"/>
                      <a:r>
                        <a:rPr lang="en-GB" sz="1200" dirty="0" smtClean="0"/>
                        <a:t>Original</a:t>
                      </a:r>
                      <a:endParaRPr lang="en-GB" sz="1200" dirty="0"/>
                    </a:p>
                  </a:txBody>
                  <a:tcPr anchor="ctr"/>
                </a:tc>
                <a:tc>
                  <a:txBody>
                    <a:bodyPr/>
                    <a:lstStyle/>
                    <a:p>
                      <a:pPr algn="ctr"/>
                      <a:r>
                        <a:rPr lang="en-GB" sz="1200" dirty="0" smtClean="0"/>
                        <a:t>Modified</a:t>
                      </a:r>
                      <a:endParaRPr lang="en-GB" sz="1200" dirty="0"/>
                    </a:p>
                  </a:txBody>
                  <a:tcPr anchor="ctr"/>
                </a:tc>
                <a:extLst>
                  <a:ext uri="{0D108BD9-81ED-4DB2-BD59-A6C34878D82A}">
                    <a16:rowId xmlns:a16="http://schemas.microsoft.com/office/drawing/2014/main" val="3016250655"/>
                  </a:ext>
                </a:extLst>
              </a:tr>
              <a:tr h="221249">
                <a:tc>
                  <a:txBody>
                    <a:bodyPr/>
                    <a:lstStyle/>
                    <a:p>
                      <a:pPr algn="ctr"/>
                      <a:r>
                        <a:rPr lang="en-GB" sz="1200" dirty="0" smtClean="0"/>
                        <a:t>Dielectric</a:t>
                      </a:r>
                      <a:r>
                        <a:rPr lang="en-GB" sz="1200" baseline="0" dirty="0" smtClean="0"/>
                        <a:t> constant </a:t>
                      </a:r>
                      <a:r>
                        <a:rPr lang="el-GR" sz="1200" baseline="0" dirty="0" smtClean="0"/>
                        <a:t>ε</a:t>
                      </a:r>
                      <a:r>
                        <a:rPr lang="en-US" sz="1200" baseline="0" dirty="0" smtClean="0"/>
                        <a:t>r</a:t>
                      </a:r>
                      <a:endParaRPr lang="en-GB" sz="1200" dirty="0"/>
                    </a:p>
                  </a:txBody>
                  <a:tcPr anchor="ctr"/>
                </a:tc>
                <a:tc>
                  <a:txBody>
                    <a:bodyPr/>
                    <a:lstStyle/>
                    <a:p>
                      <a:pPr algn="ctr"/>
                      <a:r>
                        <a:rPr lang="en-US" sz="1200" dirty="0" smtClean="0"/>
                        <a:t>9.64</a:t>
                      </a:r>
                      <a:endParaRPr lang="en-GB" sz="1200" dirty="0"/>
                    </a:p>
                  </a:txBody>
                  <a:tcPr anchor="ctr"/>
                </a:tc>
                <a:tc>
                  <a:txBody>
                    <a:bodyPr/>
                    <a:lstStyle/>
                    <a:p>
                      <a:pPr algn="ctr"/>
                      <a:r>
                        <a:rPr lang="en-GB" sz="1200" dirty="0" smtClean="0"/>
                        <a:t>9.64</a:t>
                      </a:r>
                      <a:endParaRPr lang="en-GB" sz="1200" dirty="0"/>
                    </a:p>
                  </a:txBody>
                  <a:tcPr anchor="ctr"/>
                </a:tc>
                <a:extLst>
                  <a:ext uri="{0D108BD9-81ED-4DB2-BD59-A6C34878D82A}">
                    <a16:rowId xmlns:a16="http://schemas.microsoft.com/office/drawing/2014/main" val="3766200267"/>
                  </a:ext>
                </a:extLst>
              </a:tr>
              <a:tr h="221249">
                <a:tc>
                  <a:txBody>
                    <a:bodyPr/>
                    <a:lstStyle/>
                    <a:p>
                      <a:pPr algn="ctr"/>
                      <a:r>
                        <a:rPr lang="en-GB" sz="1200" dirty="0" smtClean="0"/>
                        <a:t>Dielectric loss tangent </a:t>
                      </a:r>
                      <a:r>
                        <a:rPr lang="el-GR" sz="1200" dirty="0" smtClean="0"/>
                        <a:t>δ</a:t>
                      </a:r>
                      <a:endParaRPr lang="en-GB" sz="1200" dirty="0" smtClean="0"/>
                    </a:p>
                  </a:txBody>
                  <a:tcPr anchor="ctr"/>
                </a:tc>
                <a:tc>
                  <a:txBody>
                    <a:bodyPr/>
                    <a:lstStyle/>
                    <a:p>
                      <a:pPr algn="ctr"/>
                      <a:r>
                        <a:rPr lang="en-GB" sz="1200" dirty="0" smtClean="0"/>
                        <a:t>6E-6</a:t>
                      </a: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6E-6</a:t>
                      </a:r>
                    </a:p>
                  </a:txBody>
                  <a:tcPr anchor="ctr"/>
                </a:tc>
                <a:extLst>
                  <a:ext uri="{0D108BD9-81ED-4DB2-BD59-A6C34878D82A}">
                    <a16:rowId xmlns:a16="http://schemas.microsoft.com/office/drawing/2014/main" val="3645649278"/>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Inner radius</a:t>
                      </a:r>
                      <a:r>
                        <a:rPr lang="en-GB" sz="1200" baseline="0" dirty="0" smtClean="0"/>
                        <a:t> r0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[mm]</a:t>
                      </a:r>
                    </a:p>
                  </a:txBody>
                  <a:tcPr anchor="ctr"/>
                </a:tc>
                <a:tc>
                  <a:txBody>
                    <a:bodyPr/>
                    <a:lstStyle/>
                    <a:p>
                      <a:pPr algn="ctr"/>
                      <a:r>
                        <a:rPr lang="en-GB" sz="1200" dirty="0" smtClean="0"/>
                        <a:t>3.15</a:t>
                      </a:r>
                      <a:endParaRPr lang="en-GB" sz="1200" dirty="0"/>
                    </a:p>
                  </a:txBody>
                  <a:tcPr anchor="ctr"/>
                </a:tc>
                <a:tc>
                  <a:txBody>
                    <a:bodyPr/>
                    <a:lstStyle/>
                    <a:p>
                      <a:pPr algn="ctr"/>
                      <a:r>
                        <a:rPr lang="en-GB" sz="1200" dirty="0" smtClean="0"/>
                        <a:t>3.15</a:t>
                      </a:r>
                      <a:endParaRPr lang="en-GB" sz="1200" dirty="0"/>
                    </a:p>
                  </a:txBody>
                  <a:tcPr anchor="ctr"/>
                </a:tc>
                <a:extLst>
                  <a:ext uri="{0D108BD9-81ED-4DB2-BD59-A6C34878D82A}">
                    <a16:rowId xmlns:a16="http://schemas.microsoft.com/office/drawing/2014/main" val="4031590891"/>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Outer radius</a:t>
                      </a:r>
                      <a:r>
                        <a:rPr lang="en-GB" sz="1200" baseline="0" dirty="0" smtClean="0"/>
                        <a:t> c1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[mm]</a:t>
                      </a:r>
                    </a:p>
                  </a:txBody>
                  <a:tcPr anchor="ctr"/>
                </a:tc>
                <a:tc>
                  <a:txBody>
                    <a:bodyPr/>
                    <a:lstStyle/>
                    <a:p>
                      <a:pPr algn="ctr"/>
                      <a:r>
                        <a:rPr lang="en-GB" sz="1200" dirty="0" smtClean="0"/>
                        <a:t>20.5</a:t>
                      </a:r>
                      <a:endParaRPr lang="en-GB" sz="1200" dirty="0"/>
                    </a:p>
                  </a:txBody>
                  <a:tcPr anchor="ctr"/>
                </a:tc>
                <a:tc>
                  <a:txBody>
                    <a:bodyPr/>
                    <a:lstStyle/>
                    <a:p>
                      <a:pPr algn="ctr"/>
                      <a:r>
                        <a:rPr lang="en-GB" sz="1200" dirty="0" smtClean="0"/>
                        <a:t>20.5</a:t>
                      </a:r>
                      <a:endParaRPr lang="en-GB" sz="1200" dirty="0"/>
                    </a:p>
                  </a:txBody>
                  <a:tcPr anchor="ctr"/>
                </a:tc>
                <a:extLst>
                  <a:ext uri="{0D108BD9-81ED-4DB2-BD59-A6C34878D82A}">
                    <a16:rowId xmlns:a16="http://schemas.microsoft.com/office/drawing/2014/main" val="1111270447"/>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a1</a:t>
                      </a:r>
                      <a:r>
                        <a:rPr lang="en-GB" sz="1200" baseline="0" dirty="0" smtClean="0"/>
                        <a: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[mm]</a:t>
                      </a:r>
                    </a:p>
                  </a:txBody>
                  <a:tcPr anchor="ctr"/>
                </a:tc>
                <a:tc>
                  <a:txBody>
                    <a:bodyPr/>
                    <a:lstStyle/>
                    <a:p>
                      <a:pPr algn="ctr"/>
                      <a:r>
                        <a:rPr lang="en-GB" sz="1200" dirty="0" smtClean="0"/>
                        <a:t>11.10</a:t>
                      </a:r>
                      <a:endParaRPr lang="en-GB" sz="1200" dirty="0"/>
                    </a:p>
                  </a:txBody>
                  <a:tcPr anchor="ctr"/>
                </a:tc>
                <a:tc>
                  <a:txBody>
                    <a:bodyPr/>
                    <a:lstStyle/>
                    <a:p>
                      <a:pPr algn="ctr"/>
                      <a:r>
                        <a:rPr lang="en-GB" sz="1200" dirty="0" smtClean="0"/>
                        <a:t>11.10</a:t>
                      </a:r>
                      <a:endParaRPr lang="en-GB" sz="1200" dirty="0"/>
                    </a:p>
                  </a:txBody>
                  <a:tcPr anchor="ctr"/>
                </a:tc>
                <a:extLst>
                  <a:ext uri="{0D108BD9-81ED-4DB2-BD59-A6C34878D82A}">
                    <a16:rowId xmlns:a16="http://schemas.microsoft.com/office/drawing/2014/main" val="3613800644"/>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b1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[mm]</a:t>
                      </a:r>
                    </a:p>
                  </a:txBody>
                  <a:tcPr anchor="ctr"/>
                </a:tc>
                <a:tc>
                  <a:txBody>
                    <a:bodyPr/>
                    <a:lstStyle/>
                    <a:p>
                      <a:pPr algn="ctr"/>
                      <a:r>
                        <a:rPr lang="en-GB" sz="1200" dirty="0" smtClean="0"/>
                        <a:t>13.16</a:t>
                      </a:r>
                      <a:endParaRPr lang="en-GB" sz="1200" dirty="0"/>
                    </a:p>
                  </a:txBody>
                  <a:tcPr anchor="ctr"/>
                </a:tc>
                <a:tc>
                  <a:txBody>
                    <a:bodyPr/>
                    <a:lstStyle/>
                    <a:p>
                      <a:pPr algn="ctr"/>
                      <a:r>
                        <a:rPr lang="en-GB" sz="1200" dirty="0" smtClean="0"/>
                        <a:t>13.50</a:t>
                      </a:r>
                      <a:endParaRPr lang="en-GB" sz="1200" dirty="0"/>
                    </a:p>
                  </a:txBody>
                  <a:tcPr anchor="ctr"/>
                </a:tc>
                <a:extLst>
                  <a:ext uri="{0D108BD9-81ED-4DB2-BD59-A6C34878D82A}">
                    <a16:rowId xmlns:a16="http://schemas.microsoft.com/office/drawing/2014/main" val="1751467341"/>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d1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[mm]</a:t>
                      </a:r>
                    </a:p>
                  </a:txBody>
                  <a:tcPr anchor="ctr"/>
                </a:tc>
                <a:tc>
                  <a:txBody>
                    <a:bodyPr/>
                    <a:lstStyle/>
                    <a:p>
                      <a:pPr algn="ctr"/>
                      <a:r>
                        <a:rPr lang="en-GB" sz="1200" dirty="0" smtClean="0"/>
                        <a:t>2.0</a:t>
                      </a:r>
                      <a:endParaRPr lang="en-GB" sz="1200" dirty="0"/>
                    </a:p>
                  </a:txBody>
                  <a:tcPr anchor="ctr"/>
                </a:tc>
                <a:tc>
                  <a:txBody>
                    <a:bodyPr/>
                    <a:lstStyle/>
                    <a:p>
                      <a:pPr algn="ctr"/>
                      <a:r>
                        <a:rPr lang="en-GB" sz="1200" dirty="0" smtClean="0"/>
                        <a:t>2.0</a:t>
                      </a:r>
                      <a:endParaRPr lang="en-GB" sz="1200" dirty="0"/>
                    </a:p>
                  </a:txBody>
                  <a:tcPr anchor="ctr"/>
                </a:tc>
                <a:extLst>
                  <a:ext uri="{0D108BD9-81ED-4DB2-BD59-A6C34878D82A}">
                    <a16:rowId xmlns:a16="http://schemas.microsoft.com/office/drawing/2014/main" val="646726736"/>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L1 [mm]</a:t>
                      </a:r>
                    </a:p>
                  </a:txBody>
                  <a:tcPr anchor="ctr"/>
                </a:tc>
                <a:tc>
                  <a:txBody>
                    <a:bodyPr/>
                    <a:lstStyle/>
                    <a:p>
                      <a:pPr algn="ctr"/>
                      <a:endParaRPr lang="en-GB" sz="1200" dirty="0"/>
                    </a:p>
                  </a:txBody>
                  <a:tcPr anchor="ctr"/>
                </a:tc>
                <a:tc>
                  <a:txBody>
                    <a:bodyPr/>
                    <a:lstStyle/>
                    <a:p>
                      <a:pPr algn="ctr"/>
                      <a:r>
                        <a:rPr lang="en-GB" sz="1200" dirty="0" smtClean="0"/>
                        <a:t>5.0</a:t>
                      </a:r>
                      <a:endParaRPr lang="en-GB" sz="1200" dirty="0"/>
                    </a:p>
                  </a:txBody>
                  <a:tcPr anchor="ctr"/>
                </a:tc>
                <a:extLst>
                  <a:ext uri="{0D108BD9-81ED-4DB2-BD59-A6C34878D82A}">
                    <a16:rowId xmlns:a16="http://schemas.microsoft.com/office/drawing/2014/main" val="1888592862"/>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x1 [mm]</a:t>
                      </a:r>
                    </a:p>
                  </a:txBody>
                  <a:tcPr anchor="ctr"/>
                </a:tc>
                <a:tc>
                  <a:txBody>
                    <a:bodyPr/>
                    <a:lstStyle/>
                    <a:p>
                      <a:pPr algn="ctr"/>
                      <a:endParaRPr lang="en-GB" sz="1200" dirty="0"/>
                    </a:p>
                  </a:txBody>
                  <a:tcPr anchor="ctr"/>
                </a:tc>
                <a:tc>
                  <a:txBody>
                    <a:bodyPr/>
                    <a:lstStyle/>
                    <a:p>
                      <a:pPr algn="ctr"/>
                      <a:r>
                        <a:rPr lang="en-GB" sz="1200" dirty="0" smtClean="0"/>
                        <a:t>0.9</a:t>
                      </a:r>
                      <a:endParaRPr lang="en-GB" sz="1200" dirty="0"/>
                    </a:p>
                  </a:txBody>
                  <a:tcPr anchor="ctr"/>
                </a:tc>
                <a:extLst>
                  <a:ext uri="{0D108BD9-81ED-4DB2-BD59-A6C34878D82A}">
                    <a16:rowId xmlns:a16="http://schemas.microsoft.com/office/drawing/2014/main" val="2530271636"/>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z1 [mm]</a:t>
                      </a:r>
                    </a:p>
                  </a:txBody>
                  <a:tcPr anchor="ctr"/>
                </a:tc>
                <a:tc>
                  <a:txBody>
                    <a:bodyPr/>
                    <a:lstStyle/>
                    <a:p>
                      <a:pPr algn="ctr"/>
                      <a:endParaRPr lang="en-GB" sz="1200" dirty="0"/>
                    </a:p>
                  </a:txBody>
                  <a:tcPr anchor="ctr"/>
                </a:tc>
                <a:tc>
                  <a:txBody>
                    <a:bodyPr/>
                    <a:lstStyle/>
                    <a:p>
                      <a:pPr algn="ctr"/>
                      <a:r>
                        <a:rPr lang="en-GB" sz="1200" dirty="0" smtClean="0"/>
                        <a:t>0.7</a:t>
                      </a:r>
                      <a:endParaRPr lang="en-GB" sz="1200" dirty="0"/>
                    </a:p>
                  </a:txBody>
                  <a:tcPr anchor="ctr"/>
                </a:tc>
                <a:extLst>
                  <a:ext uri="{0D108BD9-81ED-4DB2-BD59-A6C34878D82A}">
                    <a16:rowId xmlns:a16="http://schemas.microsoft.com/office/drawing/2014/main" val="2000885343"/>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Structure</a:t>
                      </a:r>
                      <a:r>
                        <a:rPr lang="en-GB" sz="1200" kern="1200" baseline="0" noProof="0" dirty="0" smtClean="0">
                          <a:solidFill>
                            <a:schemeClr val="dk1"/>
                          </a:solidFill>
                          <a:latin typeface="+mn-lt"/>
                          <a:ea typeface="+mn-ea"/>
                          <a:cs typeface="+mn-cs"/>
                        </a:rPr>
                        <a:t> period length L </a:t>
                      </a:r>
                      <a:r>
                        <a:rPr lang="en-GB" sz="1200" kern="1200" noProof="0" dirty="0" smtClean="0">
                          <a:solidFill>
                            <a:schemeClr val="dk1"/>
                          </a:solidFill>
                          <a:latin typeface="+mn-lt"/>
                          <a:ea typeface="+mn-ea"/>
                          <a:cs typeface="+mn-cs"/>
                        </a:rPr>
                        <a:t>[mm]</a:t>
                      </a:r>
                    </a:p>
                  </a:txBody>
                  <a:tcPr anchor="ctr"/>
                </a:tc>
                <a:tc>
                  <a:txBody>
                    <a:bodyPr/>
                    <a:lstStyle/>
                    <a:p>
                      <a:pPr algn="ctr"/>
                      <a:r>
                        <a:rPr lang="en-GB" sz="1200" dirty="0" smtClean="0"/>
                        <a:t>12.50</a:t>
                      </a:r>
                      <a:endParaRPr lang="en-GB" sz="1200" dirty="0"/>
                    </a:p>
                  </a:txBody>
                  <a:tcPr anchor="ctr"/>
                </a:tc>
                <a:tc>
                  <a:txBody>
                    <a:bodyPr/>
                    <a:lstStyle/>
                    <a:p>
                      <a:pPr algn="ctr"/>
                      <a:r>
                        <a:rPr lang="en-GB" sz="1200" dirty="0" smtClean="0"/>
                        <a:t>12.50</a:t>
                      </a:r>
                      <a:endParaRPr lang="en-GB" sz="1200" dirty="0"/>
                    </a:p>
                  </a:txBody>
                  <a:tcPr anchor="ctr"/>
                </a:tc>
                <a:extLst>
                  <a:ext uri="{0D108BD9-81ED-4DB2-BD59-A6C34878D82A}">
                    <a16:rowId xmlns:a16="http://schemas.microsoft.com/office/drawing/2014/main" val="1401898939"/>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Phase advance</a:t>
                      </a:r>
                    </a:p>
                  </a:txBody>
                  <a:tcPr anchor="ctr"/>
                </a:tc>
                <a:tc>
                  <a:txBody>
                    <a:bodyPr/>
                    <a:lstStyle/>
                    <a:p>
                      <a:pPr algn="ctr"/>
                      <a:r>
                        <a:rPr lang="en-GB" sz="1200" dirty="0" smtClean="0"/>
                        <a:t>180°</a:t>
                      </a:r>
                      <a:endParaRPr lang="en-GB" sz="1200" dirty="0"/>
                    </a:p>
                  </a:txBody>
                  <a:tcPr anchor="ctr"/>
                </a:tc>
                <a:tc>
                  <a:txBody>
                    <a:bodyPr/>
                    <a:lstStyle/>
                    <a:p>
                      <a:pPr algn="ctr"/>
                      <a:r>
                        <a:rPr lang="en-GB" sz="1200" dirty="0" smtClean="0"/>
                        <a:t>180°</a:t>
                      </a:r>
                      <a:endParaRPr lang="en-GB" sz="1200" dirty="0"/>
                    </a:p>
                  </a:txBody>
                  <a:tcPr anchor="ctr"/>
                </a:tc>
                <a:extLst>
                  <a:ext uri="{0D108BD9-81ED-4DB2-BD59-A6C34878D82A}">
                    <a16:rowId xmlns:a16="http://schemas.microsoft.com/office/drawing/2014/main" val="3966399895"/>
                  </a:ext>
                </a:extLst>
              </a:tr>
              <a:tr h="221249">
                <a:tc>
                  <a:txBody>
                    <a:bodyPr/>
                    <a:lstStyle/>
                    <a:p>
                      <a:pPr algn="ctr"/>
                      <a:r>
                        <a:rPr lang="en-GB" sz="1200" dirty="0" smtClean="0"/>
                        <a:t>Acceleration mode</a:t>
                      </a:r>
                      <a:endParaRPr lang="en-GB" sz="1200" dirty="0"/>
                    </a:p>
                  </a:txBody>
                  <a:tcPr anchor="ctr"/>
                </a:tc>
                <a:tc>
                  <a:txBody>
                    <a:bodyPr/>
                    <a:lstStyle/>
                    <a:p>
                      <a:pPr algn="ctr"/>
                      <a:r>
                        <a:rPr lang="en-GB" sz="1200" dirty="0" smtClean="0"/>
                        <a:t>TM02</a:t>
                      </a:r>
                      <a:r>
                        <a:rPr lang="en-GB" sz="1200" baseline="0" dirty="0" smtClean="0"/>
                        <a:t> </a:t>
                      </a:r>
                      <a:r>
                        <a:rPr lang="el-GR" sz="1200" baseline="0" dirty="0" smtClean="0"/>
                        <a:t>π</a:t>
                      </a:r>
                      <a:r>
                        <a:rPr lang="en-US" sz="1200" baseline="0" dirty="0" smtClean="0"/>
                        <a:t>-mode</a:t>
                      </a:r>
                      <a:endParaRPr lang="en-GB" sz="1200" dirty="0"/>
                    </a:p>
                  </a:txBody>
                  <a:tcPr anchor="ctr"/>
                </a:tc>
                <a:tc>
                  <a:txBody>
                    <a:bodyPr/>
                    <a:lstStyle/>
                    <a:p>
                      <a:pPr algn="ctr"/>
                      <a:r>
                        <a:rPr lang="en-GB" sz="1200" dirty="0" smtClean="0"/>
                        <a:t>TM02</a:t>
                      </a:r>
                      <a:r>
                        <a:rPr lang="en-GB" sz="1200" baseline="0" dirty="0" smtClean="0"/>
                        <a:t> </a:t>
                      </a:r>
                      <a:r>
                        <a:rPr lang="el-GR" sz="1200" baseline="0" dirty="0" smtClean="0"/>
                        <a:t>π</a:t>
                      </a:r>
                      <a:r>
                        <a:rPr lang="en-US" sz="1200" baseline="0" dirty="0" smtClean="0"/>
                        <a:t>-mode</a:t>
                      </a:r>
                      <a:endParaRPr lang="en-GB" sz="1200" dirty="0"/>
                    </a:p>
                  </a:txBody>
                  <a:tcPr anchor="ctr"/>
                </a:tc>
                <a:extLst>
                  <a:ext uri="{0D108BD9-81ED-4DB2-BD59-A6C34878D82A}">
                    <a16:rowId xmlns:a16="http://schemas.microsoft.com/office/drawing/2014/main" val="1848490823"/>
                  </a:ext>
                </a:extLst>
              </a:tr>
              <a:tr h="221249">
                <a:tc>
                  <a:txBody>
                    <a:bodyPr/>
                    <a:lstStyle/>
                    <a:p>
                      <a:pPr algn="ctr"/>
                      <a:r>
                        <a:rPr lang="en-GB" sz="1200" dirty="0"/>
                        <a:t>Frequency [GHz]</a:t>
                      </a:r>
                    </a:p>
                  </a:txBody>
                  <a:tcPr anchor="ctr"/>
                </a:tc>
                <a:tc>
                  <a:txBody>
                    <a:bodyPr/>
                    <a:lstStyle/>
                    <a:p>
                      <a:pPr algn="ctr"/>
                      <a:r>
                        <a:rPr lang="en-GB" sz="1200" dirty="0" smtClean="0"/>
                        <a:t>11.9969</a:t>
                      </a:r>
                      <a:endParaRPr lang="en-GB" sz="1200" dirty="0"/>
                    </a:p>
                  </a:txBody>
                  <a:tcPr anchor="ctr"/>
                </a:tc>
                <a:tc>
                  <a:txBody>
                    <a:bodyPr/>
                    <a:lstStyle/>
                    <a:p>
                      <a:pPr algn="ctr"/>
                      <a:r>
                        <a:rPr lang="en-GB" sz="1200" dirty="0" smtClean="0"/>
                        <a:t>11.9949</a:t>
                      </a:r>
                      <a:endParaRPr lang="en-GB" sz="1200" dirty="0"/>
                    </a:p>
                  </a:txBody>
                  <a:tcPr anchor="ctr"/>
                </a:tc>
                <a:extLst>
                  <a:ext uri="{0D108BD9-81ED-4DB2-BD59-A6C34878D82A}">
                    <a16:rowId xmlns:a16="http://schemas.microsoft.com/office/drawing/2014/main" val="2276801501"/>
                  </a:ext>
                </a:extLst>
              </a:tr>
              <a:tr h="221249">
                <a:tc>
                  <a:txBody>
                    <a:bodyPr/>
                    <a:lstStyle/>
                    <a:p>
                      <a:pPr algn="ctr"/>
                      <a:r>
                        <a:rPr lang="en-GB" sz="1200" dirty="0"/>
                        <a:t>Unloaded </a:t>
                      </a:r>
                      <a:r>
                        <a:rPr lang="en-GB" sz="1200" i="1" dirty="0"/>
                        <a:t>Q</a:t>
                      </a:r>
                      <a:r>
                        <a:rPr lang="en-GB" sz="1200" i="0" dirty="0"/>
                        <a:t>0</a:t>
                      </a:r>
                    </a:p>
                  </a:txBody>
                  <a:tcPr anchor="ctr"/>
                </a:tc>
                <a:tc>
                  <a:txBody>
                    <a:bodyPr/>
                    <a:lstStyle/>
                    <a:p>
                      <a:pPr algn="ctr"/>
                      <a:r>
                        <a:rPr lang="en-GB" sz="1200" dirty="0" smtClean="0">
                          <a:solidFill>
                            <a:srgbClr val="FF0000"/>
                          </a:solidFill>
                        </a:rPr>
                        <a:t>134542</a:t>
                      </a:r>
                      <a:endParaRPr lang="en-GB" sz="1200" dirty="0">
                        <a:solidFill>
                          <a:srgbClr val="FF0000"/>
                        </a:solidFill>
                      </a:endParaRPr>
                    </a:p>
                  </a:txBody>
                  <a:tcPr anchor="ctr"/>
                </a:tc>
                <a:tc>
                  <a:txBody>
                    <a:bodyPr/>
                    <a:lstStyle/>
                    <a:p>
                      <a:pPr algn="ctr"/>
                      <a:r>
                        <a:rPr lang="en-GB" sz="1200" dirty="0" smtClean="0">
                          <a:solidFill>
                            <a:srgbClr val="FF0000"/>
                          </a:solidFill>
                        </a:rPr>
                        <a:t>112639</a:t>
                      </a:r>
                      <a:endParaRPr lang="en-GB" sz="1200" dirty="0">
                        <a:solidFill>
                          <a:srgbClr val="FF0000"/>
                        </a:solidFill>
                      </a:endParaRPr>
                    </a:p>
                  </a:txBody>
                  <a:tcPr anchor="ctr"/>
                </a:tc>
                <a:extLst>
                  <a:ext uri="{0D108BD9-81ED-4DB2-BD59-A6C34878D82A}">
                    <a16:rowId xmlns:a16="http://schemas.microsoft.com/office/drawing/2014/main" val="3117016780"/>
                  </a:ext>
                </a:extLst>
              </a:tr>
              <a:tr h="221249">
                <a:tc>
                  <a:txBody>
                    <a:bodyPr/>
                    <a:lstStyle/>
                    <a:p>
                      <a:pPr algn="ctr"/>
                      <a:r>
                        <a:rPr lang="en-GB" sz="1200" i="1" dirty="0"/>
                        <a:t>r</a:t>
                      </a:r>
                      <a:r>
                        <a:rPr lang="en-GB" sz="1200" dirty="0"/>
                        <a:t>’/</a:t>
                      </a:r>
                      <a:r>
                        <a:rPr lang="en-GB" sz="1200" i="1" dirty="0"/>
                        <a:t>Q</a:t>
                      </a:r>
                      <a:r>
                        <a:rPr lang="en-GB" sz="1200" dirty="0"/>
                        <a:t>0 [</a:t>
                      </a:r>
                      <a:r>
                        <a:rPr lang="el-GR" sz="1200" dirty="0"/>
                        <a:t>Ω</a:t>
                      </a:r>
                      <a:r>
                        <a:rPr lang="en-GB" sz="1200" dirty="0"/>
                        <a:t>/m]</a:t>
                      </a:r>
                    </a:p>
                  </a:txBody>
                  <a:tcPr anchor="ctr"/>
                </a:tc>
                <a:tc>
                  <a:txBody>
                    <a:bodyPr/>
                    <a:lstStyle/>
                    <a:p>
                      <a:pPr algn="ctr"/>
                      <a:r>
                        <a:rPr lang="en-GB" sz="1200" dirty="0" smtClean="0">
                          <a:solidFill>
                            <a:srgbClr val="FF0000"/>
                          </a:solidFill>
                        </a:rPr>
                        <a:t>6089</a:t>
                      </a:r>
                      <a:endParaRPr lang="en-GB" sz="1200" dirty="0">
                        <a:solidFill>
                          <a:srgbClr val="FF0000"/>
                        </a:solidFill>
                      </a:endParaRPr>
                    </a:p>
                  </a:txBody>
                  <a:tcPr anchor="ctr"/>
                </a:tc>
                <a:tc>
                  <a:txBody>
                    <a:bodyPr/>
                    <a:lstStyle/>
                    <a:p>
                      <a:pPr algn="ctr"/>
                      <a:r>
                        <a:rPr lang="en-GB" sz="1200" dirty="0" smtClean="0">
                          <a:solidFill>
                            <a:srgbClr val="FF0000"/>
                          </a:solidFill>
                        </a:rPr>
                        <a:t>5488</a:t>
                      </a:r>
                      <a:endParaRPr lang="en-GB" sz="1200" dirty="0">
                        <a:solidFill>
                          <a:srgbClr val="FF0000"/>
                        </a:solidFill>
                      </a:endParaRPr>
                    </a:p>
                  </a:txBody>
                  <a:tcPr anchor="ctr"/>
                </a:tc>
                <a:extLst>
                  <a:ext uri="{0D108BD9-81ED-4DB2-BD59-A6C34878D82A}">
                    <a16:rowId xmlns:a16="http://schemas.microsoft.com/office/drawing/2014/main" val="3756254195"/>
                  </a:ext>
                </a:extLst>
              </a:tr>
              <a:tr h="2212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1" dirty="0" smtClean="0">
                          <a:solidFill>
                            <a:schemeClr val="tx1"/>
                          </a:solidFill>
                        </a:rPr>
                        <a:t>r</a:t>
                      </a:r>
                      <a:r>
                        <a:rPr lang="en-US" sz="1200" b="0" i="0" dirty="0" smtClean="0">
                          <a:solidFill>
                            <a:schemeClr val="tx1"/>
                          </a:solidFill>
                        </a:rPr>
                        <a:t>’ [M</a:t>
                      </a:r>
                      <a:r>
                        <a:rPr lang="el-GR" sz="1200" dirty="0" smtClean="0"/>
                        <a:t>Ω</a:t>
                      </a:r>
                      <a:r>
                        <a:rPr lang="en-GB" sz="1200" dirty="0" smtClean="0"/>
                        <a:t>/m]</a:t>
                      </a:r>
                    </a:p>
                  </a:txBody>
                  <a:tcPr anchor="ctr"/>
                </a:tc>
                <a:tc>
                  <a:txBody>
                    <a:bodyPr/>
                    <a:lstStyle/>
                    <a:p>
                      <a:pPr algn="ctr"/>
                      <a:r>
                        <a:rPr lang="en-GB" sz="1200" dirty="0" smtClean="0">
                          <a:solidFill>
                            <a:srgbClr val="FF0000"/>
                          </a:solidFill>
                        </a:rPr>
                        <a:t>819</a:t>
                      </a:r>
                      <a:endParaRPr lang="en-GB" sz="1200" dirty="0">
                        <a:solidFill>
                          <a:srgbClr val="FF0000"/>
                        </a:solidFill>
                      </a:endParaRPr>
                    </a:p>
                  </a:txBody>
                  <a:tcPr anchor="ctr"/>
                </a:tc>
                <a:tc>
                  <a:txBody>
                    <a:bodyPr/>
                    <a:lstStyle/>
                    <a:p>
                      <a:pPr algn="ctr"/>
                      <a:r>
                        <a:rPr lang="en-GB" sz="1200" dirty="0" smtClean="0">
                          <a:solidFill>
                            <a:srgbClr val="FF0000"/>
                          </a:solidFill>
                        </a:rPr>
                        <a:t>618</a:t>
                      </a:r>
                      <a:endParaRPr lang="en-GB" sz="1200" dirty="0">
                        <a:solidFill>
                          <a:srgbClr val="FF0000"/>
                        </a:solidFill>
                      </a:endParaRPr>
                    </a:p>
                  </a:txBody>
                  <a:tcPr anchor="ctr"/>
                </a:tc>
                <a:extLst>
                  <a:ext uri="{0D108BD9-81ED-4DB2-BD59-A6C34878D82A}">
                    <a16:rowId xmlns:a16="http://schemas.microsoft.com/office/drawing/2014/main" val="1123793381"/>
                  </a:ext>
                </a:extLst>
              </a:tr>
            </a:tbl>
          </a:graphicData>
        </a:graphic>
      </p:graphicFrame>
      <p:pic>
        <p:nvPicPr>
          <p:cNvPr id="6" name="Picture 5"/>
          <p:cNvPicPr>
            <a:picLocks noChangeAspect="1"/>
          </p:cNvPicPr>
          <p:nvPr/>
        </p:nvPicPr>
        <p:blipFill>
          <a:blip r:embed="rId4"/>
          <a:stretch>
            <a:fillRect/>
          </a:stretch>
        </p:blipFill>
        <p:spPr>
          <a:xfrm>
            <a:off x="2495700" y="1665634"/>
            <a:ext cx="775092" cy="2880000"/>
          </a:xfrm>
          <a:prstGeom prst="rect">
            <a:avLst/>
          </a:prstGeom>
        </p:spPr>
      </p:pic>
      <p:pic>
        <p:nvPicPr>
          <p:cNvPr id="9" name="Picture 8"/>
          <p:cNvPicPr>
            <a:picLocks/>
          </p:cNvPicPr>
          <p:nvPr/>
        </p:nvPicPr>
        <p:blipFill>
          <a:blip r:embed="rId5"/>
          <a:stretch>
            <a:fillRect/>
          </a:stretch>
        </p:blipFill>
        <p:spPr>
          <a:xfrm>
            <a:off x="3977499" y="1665634"/>
            <a:ext cx="774000" cy="2880000"/>
          </a:xfrm>
          <a:prstGeom prst="rect">
            <a:avLst/>
          </a:prstGeom>
        </p:spPr>
      </p:pic>
      <p:pic>
        <p:nvPicPr>
          <p:cNvPr id="13" name="Picture 12"/>
          <p:cNvPicPr>
            <a:picLocks noChangeAspect="1"/>
          </p:cNvPicPr>
          <p:nvPr/>
        </p:nvPicPr>
        <p:blipFill>
          <a:blip r:embed="rId6"/>
          <a:stretch>
            <a:fillRect/>
          </a:stretch>
        </p:blipFill>
        <p:spPr>
          <a:xfrm>
            <a:off x="3576073" y="2412433"/>
            <a:ext cx="443778" cy="1440000"/>
          </a:xfrm>
          <a:prstGeom prst="rect">
            <a:avLst/>
          </a:prstGeom>
        </p:spPr>
      </p:pic>
    </p:spTree>
    <p:extLst>
      <p:ext uri="{BB962C8B-B14F-4D97-AF65-F5344CB8AC3E}">
        <p14:creationId xmlns:p14="http://schemas.microsoft.com/office/powerpoint/2010/main" val="223879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RF to beam efficiency for CLIC main </a:t>
            </a:r>
            <a:r>
              <a:rPr lang="en-GB" dirty="0" err="1" smtClean="0"/>
              <a:t>linac</a:t>
            </a:r>
            <a:endParaRPr lang="en-GB" dirty="0"/>
          </a:p>
        </p:txBody>
      </p:sp>
      <p:pic>
        <p:nvPicPr>
          <p:cNvPr id="21" name="Picture 20"/>
          <p:cNvPicPr>
            <a:picLocks noChangeAspect="1"/>
          </p:cNvPicPr>
          <p:nvPr/>
        </p:nvPicPr>
        <p:blipFill>
          <a:blip r:embed="rId2"/>
          <a:stretch>
            <a:fillRect/>
          </a:stretch>
        </p:blipFill>
        <p:spPr>
          <a:xfrm>
            <a:off x="5319061" y="3343048"/>
            <a:ext cx="3784272" cy="2520000"/>
          </a:xfrm>
          <a:prstGeom prst="rect">
            <a:avLst/>
          </a:prstGeom>
        </p:spPr>
      </p:pic>
      <mc:AlternateContent xmlns:mc="http://schemas.openxmlformats.org/markup-compatibility/2006" xmlns:a14="http://schemas.microsoft.com/office/drawing/2010/main">
        <mc:Choice Requires="a14">
          <p:sp>
            <p:nvSpPr>
              <p:cNvPr id="22" name="TextBox 21"/>
              <p:cNvSpPr txBox="1"/>
              <p:nvPr/>
            </p:nvSpPr>
            <p:spPr>
              <a:xfrm>
                <a:off x="260751" y="1617678"/>
                <a:ext cx="1096774" cy="257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en-GB" sz="1400" b="0" i="1" smtClean="0">
                              <a:latin typeface="Cambria Math" panose="02040503050406030204" pitchFamily="18" charset="0"/>
                            </a:rPr>
                            <m:t>𝑁</m:t>
                          </m:r>
                        </m:e>
                        <m:sub>
                          <m:r>
                            <a:rPr lang="en-GB" sz="1400" b="0" i="1" smtClean="0">
                              <a:latin typeface="Cambria Math" panose="02040503050406030204" pitchFamily="18" charset="0"/>
                            </a:rPr>
                            <m:t>2</m:t>
                          </m:r>
                          <m:r>
                            <a:rPr lang="en-GB" sz="1400" b="0" i="1" smtClean="0">
                              <a:latin typeface="Cambria Math" panose="02040503050406030204" pitchFamily="18" charset="0"/>
                              <a:ea typeface="Cambria Math" panose="02040503050406030204" pitchFamily="18" charset="0"/>
                            </a:rPr>
                            <m:t>𝜋</m:t>
                          </m:r>
                          <m:r>
                            <a:rPr lang="en-GB" sz="1400" b="0" i="1" smtClean="0">
                              <a:latin typeface="Cambria Math" panose="02040503050406030204" pitchFamily="18" charset="0"/>
                              <a:ea typeface="Cambria Math" panose="02040503050406030204" pitchFamily="18" charset="0"/>
                            </a:rPr>
                            <m:t>/3</m:t>
                          </m:r>
                        </m:sub>
                        <m:sup>
                          <m:r>
                            <a:rPr lang="en-GB" sz="1400" b="0" i="1" smtClean="0">
                              <a:latin typeface="Cambria Math" panose="02040503050406030204" pitchFamily="18" charset="0"/>
                            </a:rPr>
                            <m:t>𝐶𝐿𝐼𝐶</m:t>
                          </m:r>
                          <m:r>
                            <a:rPr lang="en-GB" sz="1400" b="0" i="1" smtClean="0">
                              <a:latin typeface="Cambria Math" panose="02040503050406030204" pitchFamily="18" charset="0"/>
                            </a:rPr>
                            <m:t>−</m:t>
                          </m:r>
                          <m:r>
                            <a:rPr lang="en-GB" sz="1400" b="0" i="1" smtClean="0">
                              <a:latin typeface="Cambria Math" panose="02040503050406030204" pitchFamily="18" charset="0"/>
                            </a:rPr>
                            <m:t>𝐺</m:t>
                          </m:r>
                        </m:sup>
                      </m:sSubSup>
                      <m:r>
                        <a:rPr lang="en-GB" sz="1400" b="0" i="1" smtClean="0">
                          <a:latin typeface="Cambria Math" panose="02040503050406030204" pitchFamily="18" charset="0"/>
                        </a:rPr>
                        <m:t>=26</m:t>
                      </m:r>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60751" y="1617678"/>
                <a:ext cx="1096774" cy="257250"/>
              </a:xfrm>
              <a:prstGeom prst="rect">
                <a:avLst/>
              </a:prstGeom>
              <a:blipFill>
                <a:blip r:embed="rId3"/>
                <a:stretch>
                  <a:fillRect l="-3333" r="-2778" b="-20930"/>
                </a:stretch>
              </a:blipFill>
            </p:spPr>
            <p:txBody>
              <a:bodyPr/>
              <a:lstStyle/>
              <a:p>
                <a:r>
                  <a:rPr lang="en-GB">
                    <a:noFill/>
                  </a:rPr>
                  <a:t> </a:t>
                </a:r>
              </a:p>
            </p:txBody>
          </p:sp>
        </mc:Fallback>
      </mc:AlternateContent>
      <p:sp>
        <p:nvSpPr>
          <p:cNvPr id="23" name="Left-Right Arrow 22"/>
          <p:cNvSpPr/>
          <p:nvPr/>
        </p:nvSpPr>
        <p:spPr>
          <a:xfrm>
            <a:off x="1624684" y="1687237"/>
            <a:ext cx="381000" cy="1524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mc:AlternateContent xmlns:mc="http://schemas.openxmlformats.org/markup-compatibility/2006" xmlns:a14="http://schemas.microsoft.com/office/drawing/2010/main">
        <mc:Choice Requires="a14">
          <p:sp>
            <p:nvSpPr>
              <p:cNvPr id="24" name="TextBox 23"/>
              <p:cNvSpPr txBox="1"/>
              <p:nvPr/>
            </p:nvSpPr>
            <p:spPr>
              <a:xfrm>
                <a:off x="2109745" y="1591555"/>
                <a:ext cx="1295399" cy="215957"/>
              </a:xfrm>
              <a:prstGeom prst="rect">
                <a:avLst/>
              </a:prstGeom>
              <a:noFill/>
            </p:spPr>
            <p:txBody>
              <a:bodyPr wrap="square" lIns="0" tIns="0" rIns="0" bIns="0" rtlCol="0">
                <a:spAutoFit/>
              </a:bodyPr>
              <a:lstStyle/>
              <a:p>
                <a14:m>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𝑁</m:t>
                        </m:r>
                      </m:e>
                      <m:sub>
                        <m:r>
                          <a:rPr lang="en-GB" sz="1400" b="0" i="1" smtClean="0">
                            <a:latin typeface="Cambria Math" panose="02040503050406030204" pitchFamily="18" charset="0"/>
                            <a:ea typeface="Cambria Math" panose="02040503050406030204" pitchFamily="18" charset="0"/>
                          </a:rPr>
                          <m:t>𝜋</m:t>
                        </m:r>
                      </m:sub>
                      <m:sup>
                        <m:r>
                          <a:rPr lang="en-GB" sz="1400" b="0" i="1" smtClean="0">
                            <a:latin typeface="Cambria Math" panose="02040503050406030204" pitchFamily="18" charset="0"/>
                          </a:rPr>
                          <m:t>𝐷𝐷𝐴</m:t>
                        </m:r>
                      </m:sup>
                    </m:sSubSup>
                    <m:r>
                      <a:rPr lang="en-GB" sz="1400" i="1" smtClean="0">
                        <a:latin typeface="Cambria Math" panose="02040503050406030204" pitchFamily="18" charset="0"/>
                      </a:rPr>
                      <m:t>=</m:t>
                    </m:r>
                  </m:oMath>
                </a14:m>
                <a:r>
                  <a:rPr lang="en-GB" sz="1400" dirty="0" smtClean="0">
                    <a:latin typeface="Cambria" panose="02040503050406030204" pitchFamily="18" charset="0"/>
                  </a:rPr>
                  <a:t>18</a:t>
                </a:r>
                <a:endParaRPr lang="en-GB" sz="1400" dirty="0">
                  <a:latin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109745" y="1591555"/>
                <a:ext cx="1295399" cy="215957"/>
              </a:xfrm>
              <a:prstGeom prst="rect">
                <a:avLst/>
              </a:prstGeom>
              <a:blipFill>
                <a:blip r:embed="rId4"/>
                <a:stretch>
                  <a:fillRect l="-4695" t="-27778" b="-4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25" name="Content Placeholder 3"/>
              <p:cNvGraphicFramePr>
                <a:graphicFrameLocks noGrp="1"/>
              </p:cNvGraphicFramePr>
              <p:nvPr>
                <p:ph idx="1"/>
                <p:extLst>
                  <p:ext uri="{D42A27DB-BD31-4B8C-83A1-F6EECF244321}">
                    <p14:modId xmlns:p14="http://schemas.microsoft.com/office/powerpoint/2010/main" val="1678728510"/>
                  </p:ext>
                </p:extLst>
              </p:nvPr>
            </p:nvGraphicFramePr>
            <p:xfrm>
              <a:off x="108207" y="3033909"/>
              <a:ext cx="5098535" cy="3454540"/>
            </p:xfrm>
            <a:graphic>
              <a:graphicData uri="http://schemas.openxmlformats.org/drawingml/2006/table">
                <a:tbl>
                  <a:tblPr firstRow="1" bandRow="1">
                    <a:tableStyleId>{5C22544A-7EE6-4342-B048-85BDC9FD1C3A}</a:tableStyleId>
                  </a:tblPr>
                  <a:tblGrid>
                    <a:gridCol w="1991615">
                      <a:extLst>
                        <a:ext uri="{9D8B030D-6E8A-4147-A177-3AD203B41FA5}">
                          <a16:colId xmlns:a16="http://schemas.microsoft.com/office/drawing/2014/main" val="3871829296"/>
                        </a:ext>
                      </a:extLst>
                    </a:gridCol>
                    <a:gridCol w="1035640">
                      <a:extLst>
                        <a:ext uri="{9D8B030D-6E8A-4147-A177-3AD203B41FA5}">
                          <a16:colId xmlns:a16="http://schemas.microsoft.com/office/drawing/2014/main" val="2657615851"/>
                        </a:ext>
                      </a:extLst>
                    </a:gridCol>
                    <a:gridCol w="1035640">
                      <a:extLst>
                        <a:ext uri="{9D8B030D-6E8A-4147-A177-3AD203B41FA5}">
                          <a16:colId xmlns:a16="http://schemas.microsoft.com/office/drawing/2014/main" val="613279573"/>
                        </a:ext>
                      </a:extLst>
                    </a:gridCol>
                    <a:gridCol w="1035640">
                      <a:extLst>
                        <a:ext uri="{9D8B030D-6E8A-4147-A177-3AD203B41FA5}">
                          <a16:colId xmlns:a16="http://schemas.microsoft.com/office/drawing/2014/main" val="3926888967"/>
                        </a:ext>
                      </a:extLst>
                    </a:gridCol>
                  </a:tblGrid>
                  <a:tr h="428237">
                    <a:tc>
                      <a:txBody>
                        <a:bodyPr/>
                        <a:lstStyle/>
                        <a:p>
                          <a:pPr algn="ctr"/>
                          <a:r>
                            <a:rPr lang="en-GB" sz="1200" dirty="0" smtClean="0"/>
                            <a:t>RF properties</a:t>
                          </a:r>
                          <a:endParaRPr lang="en-GB" sz="1200" dirty="0"/>
                        </a:p>
                      </a:txBody>
                      <a:tcPr anchor="ctr"/>
                    </a:tc>
                    <a:tc>
                      <a:txBody>
                        <a:bodyPr/>
                        <a:lstStyle/>
                        <a:p>
                          <a:pPr algn="ctr"/>
                          <a:r>
                            <a:rPr lang="en-GB" sz="1200" dirty="0" smtClean="0"/>
                            <a:t>CLIC-G</a:t>
                          </a:r>
                        </a:p>
                        <a:p>
                          <a:pPr algn="ctr"/>
                          <a:r>
                            <a:rPr lang="en-GB" sz="1200" dirty="0" smtClean="0"/>
                            <a:t>(26 regular cells, damped)</a:t>
                          </a:r>
                          <a:endParaRPr lang="en-GB" sz="1200" dirty="0"/>
                        </a:p>
                      </a:txBody>
                      <a:tcPr anchor="ctr"/>
                    </a:tc>
                    <a:tc>
                      <a:txBody>
                        <a:bodyPr/>
                        <a:lstStyle/>
                        <a:p>
                          <a:pPr algn="ctr"/>
                          <a:r>
                            <a:rPr lang="en-GB" sz="1200" dirty="0" smtClean="0"/>
                            <a:t>Original DDA</a:t>
                          </a:r>
                        </a:p>
                        <a:p>
                          <a:pPr algn="ctr"/>
                          <a:r>
                            <a:rPr lang="en-GB" sz="1200" dirty="0" smtClean="0"/>
                            <a:t>(1 cell)</a:t>
                          </a:r>
                          <a:endParaRPr lang="en-GB" sz="1200" dirty="0"/>
                        </a:p>
                      </a:txBody>
                      <a:tcPr anchor="ctr"/>
                    </a:tc>
                    <a:tc>
                      <a:txBody>
                        <a:bodyPr/>
                        <a:lstStyle/>
                        <a:p>
                          <a:pPr algn="ctr"/>
                          <a:r>
                            <a:rPr lang="en-GB" sz="1200" dirty="0" smtClean="0"/>
                            <a:t>Modified DDA </a:t>
                          </a:r>
                        </a:p>
                        <a:p>
                          <a:pPr algn="ctr"/>
                          <a:r>
                            <a:rPr lang="en-GB" sz="1200" dirty="0" smtClean="0"/>
                            <a:t>(1 cell)</a:t>
                          </a:r>
                          <a:endParaRPr lang="en-GB" sz="1200" dirty="0"/>
                        </a:p>
                      </a:txBody>
                      <a:tcPr anchor="ctr"/>
                    </a:tc>
                    <a:extLst>
                      <a:ext uri="{0D108BD9-81ED-4DB2-BD59-A6C34878D82A}">
                        <a16:rowId xmlns:a16="http://schemas.microsoft.com/office/drawing/2014/main" val="3016250655"/>
                      </a:ext>
                    </a:extLst>
                  </a:tr>
                  <a:tr h="251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Dielectric loss tangent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δ</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algn="ct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6E-6</a:t>
                          </a: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6E-6</a:t>
                          </a:r>
                        </a:p>
                      </a:txBody>
                      <a:tcPr anchor="ctr">
                        <a:solidFill>
                          <a:srgbClr val="0070C0"/>
                        </a:solidFill>
                      </a:tcPr>
                    </a:tc>
                    <a:extLst>
                      <a:ext uri="{0D108BD9-81ED-4DB2-BD59-A6C34878D82A}">
                        <a16:rowId xmlns:a16="http://schemas.microsoft.com/office/drawing/2014/main" val="3569626092"/>
                      </a:ext>
                    </a:extLst>
                  </a:tr>
                  <a:tr h="520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Acceleration mode</a:t>
                          </a:r>
                        </a:p>
                      </a:txBody>
                      <a:tcPr anchor="ctr"/>
                    </a:tc>
                    <a:tc>
                      <a:txBody>
                        <a:bodyPr/>
                        <a:lstStyle/>
                        <a:p>
                          <a:pPr algn="ctr"/>
                          <a:r>
                            <a:rPr kumimoji="0" lang="en-GB" sz="1200" b="0" i="0" u="none" strike="noStrike" kern="1200" cap="none" spc="0" normalizeH="0" baseline="0" noProof="0" dirty="0" smtClean="0">
                              <a:ln>
                                <a:noFill/>
                              </a:ln>
                              <a:solidFill>
                                <a:prstClr val="black"/>
                              </a:solidFill>
                              <a:effectLst/>
                              <a:uLnTx/>
                              <a:uFillTx/>
                              <a:latin typeface="+mn-lt"/>
                              <a:ea typeface="+mn-ea"/>
                              <a:cs typeface="+mn-cs"/>
                            </a:rPr>
                            <a:t>2</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/3</a:t>
                          </a: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TM02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TM02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3766200267"/>
                      </a:ext>
                    </a:extLst>
                  </a:tr>
                  <a:tr h="228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Shunt</a:t>
                          </a:r>
                          <a:r>
                            <a:rPr lang="en-US" sz="1200" b="0" i="0" baseline="0" dirty="0" smtClean="0">
                              <a:solidFill>
                                <a:schemeClr val="tx1"/>
                              </a:solidFill>
                            </a:rPr>
                            <a:t> impedance </a:t>
                          </a:r>
                          <a:r>
                            <a:rPr lang="en-US" sz="1200" b="0" i="1" dirty="0" smtClean="0">
                              <a:solidFill>
                                <a:schemeClr val="tx1"/>
                              </a:solidFill>
                            </a:rPr>
                            <a:t>r</a:t>
                          </a:r>
                          <a:r>
                            <a:rPr lang="en-US" sz="1200" b="0" i="0" dirty="0" smtClean="0">
                              <a:solidFill>
                                <a:schemeClr val="tx1"/>
                              </a:solidFill>
                            </a:rPr>
                            <a:t>’ [M</a:t>
                          </a:r>
                          <a:r>
                            <a:rPr lang="el-GR" sz="1200" dirty="0" smtClean="0"/>
                            <a:t>Ω</a:t>
                          </a:r>
                          <a:r>
                            <a:rPr lang="en-GB" sz="1200" dirty="0" smtClean="0"/>
                            <a:t>/m]</a:t>
                          </a:r>
                        </a:p>
                      </a:txBody>
                      <a:tcPr anchor="ctr"/>
                    </a:tc>
                    <a:tc>
                      <a:txBody>
                        <a:bodyPr/>
                        <a:lstStyle/>
                        <a:p>
                          <a:pPr algn="ctr"/>
                          <a:r>
                            <a:rPr lang="en-GB" sz="1200" dirty="0" smtClean="0"/>
                            <a:t>92</a:t>
                          </a:r>
                          <a:endParaRPr lang="en-GB" sz="1200" dirty="0"/>
                        </a:p>
                      </a:txBody>
                      <a:tcPr anchor="ctr"/>
                    </a:tc>
                    <a:tc>
                      <a:txBody>
                        <a:bodyPr/>
                        <a:lstStyle/>
                        <a:p>
                          <a:pPr algn="ctr"/>
                          <a:r>
                            <a:rPr lang="en-GB" sz="1200" dirty="0" smtClean="0"/>
                            <a:t>819</a:t>
                          </a:r>
                          <a:endParaRPr lang="en-GB" sz="1200" dirty="0"/>
                        </a:p>
                      </a:txBody>
                      <a:tcPr anchor="ctr"/>
                    </a:tc>
                    <a:tc>
                      <a:txBody>
                        <a:bodyPr/>
                        <a:lstStyle/>
                        <a:p>
                          <a:pPr algn="ctr"/>
                          <a:r>
                            <a:rPr lang="en-GB" sz="1200" dirty="0" smtClean="0"/>
                            <a:t>618</a:t>
                          </a:r>
                          <a:endParaRPr lang="en-GB" sz="1200" dirty="0"/>
                        </a:p>
                      </a:txBody>
                      <a:tcPr anchor="ctr"/>
                    </a:tc>
                    <a:extLst>
                      <a:ext uri="{0D108BD9-81ED-4DB2-BD59-A6C34878D82A}">
                        <a16:rowId xmlns:a16="http://schemas.microsoft.com/office/drawing/2014/main" val="1111270447"/>
                      </a:ext>
                    </a:extLst>
                  </a:tr>
                  <a:tr h="251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Peak</a:t>
                          </a:r>
                          <a:r>
                            <a:rPr lang="en-GB" sz="1200" baseline="0" dirty="0" smtClean="0"/>
                            <a:t> input power [MW]</a:t>
                          </a:r>
                          <a:endParaRPr lang="en-GB" sz="1200" dirty="0" smtClean="0"/>
                        </a:p>
                      </a:txBody>
                      <a:tcPr anchor="ctr">
                        <a:solidFill>
                          <a:srgbClr val="FF0000"/>
                        </a:solidFill>
                      </a:tcPr>
                    </a:tc>
                    <a:tc>
                      <a:txBody>
                        <a:bodyPr/>
                        <a:lstStyle/>
                        <a:p>
                          <a:pPr algn="ctr"/>
                          <a:r>
                            <a:rPr lang="en-GB" sz="1200" dirty="0" smtClean="0"/>
                            <a:t>61.3</a:t>
                          </a:r>
                          <a:endParaRPr lang="en-GB" sz="1200" dirty="0"/>
                        </a:p>
                      </a:txBody>
                      <a:tcPr anchor="ctr">
                        <a:solidFill>
                          <a:srgbClr val="FF0000"/>
                        </a:solidFill>
                      </a:tcPr>
                    </a:tc>
                    <a:tc>
                      <a:txBody>
                        <a:bodyPr/>
                        <a:lstStyle/>
                        <a:p>
                          <a:pPr algn="ctr"/>
                          <a:r>
                            <a:rPr lang="en-GB" sz="1200" dirty="0" smtClean="0"/>
                            <a:t>1.64</a:t>
                          </a:r>
                          <a:endParaRPr lang="en-GB" sz="1200" dirty="0"/>
                        </a:p>
                      </a:txBody>
                      <a:tcPr anchor="ctr">
                        <a:solidFill>
                          <a:srgbClr val="FF0000"/>
                        </a:solidFill>
                      </a:tcPr>
                    </a:tc>
                    <a:tc>
                      <a:txBody>
                        <a:bodyPr/>
                        <a:lstStyle/>
                        <a:p>
                          <a:pPr algn="ctr"/>
                          <a:r>
                            <a:rPr lang="en-GB" sz="1200" dirty="0" smtClean="0"/>
                            <a:t>1.69</a:t>
                          </a:r>
                          <a:endParaRPr lang="en-GB" sz="1200" dirty="0"/>
                        </a:p>
                      </a:txBody>
                      <a:tcPr anchor="ctr">
                        <a:solidFill>
                          <a:srgbClr val="FF0000"/>
                        </a:solidFill>
                      </a:tcPr>
                    </a:tc>
                    <a:extLst>
                      <a:ext uri="{0D108BD9-81ED-4DB2-BD59-A6C34878D82A}">
                        <a16:rowId xmlns:a16="http://schemas.microsoft.com/office/drawing/2014/main" val="1088368809"/>
                      </a:ext>
                    </a:extLst>
                  </a:tr>
                  <a:tr h="4360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Loaded gradient </a:t>
                          </a:r>
                          <a14:m>
                            <m:oMath xmlns:m="http://schemas.openxmlformats.org/officeDocument/2006/math">
                              <m:sSubSup>
                                <m:sSubSupPr>
                                  <m:ctrlPr>
                                    <a:rPr lang="en-GB" sz="1200" i="1" kern="1200" noProof="0" smtClean="0">
                                      <a:solidFill>
                                        <a:schemeClr val="dk1"/>
                                      </a:solidFill>
                                      <a:latin typeface="Cambria Math" panose="02040503050406030204" pitchFamily="18" charset="0"/>
                                      <a:ea typeface="+mn-ea"/>
                                      <a:cs typeface="+mn-cs"/>
                                    </a:rPr>
                                  </m:ctrlPr>
                                </m:sSubSupPr>
                                <m:e>
                                  <m:r>
                                    <m:rPr>
                                      <m:sty m:val="p"/>
                                    </m:rPr>
                                    <a:rPr lang="en-GB" sz="1200" b="0" i="0" kern="1200" noProof="0" smtClean="0">
                                      <a:solidFill>
                                        <a:schemeClr val="dk1"/>
                                      </a:solidFill>
                                      <a:latin typeface="Cambria Math" panose="02040503050406030204" pitchFamily="18" charset="0"/>
                                      <a:ea typeface="+mn-ea"/>
                                      <a:cs typeface="+mn-cs"/>
                                    </a:rPr>
                                    <m:t>E</m:t>
                                  </m:r>
                                </m:e>
                                <m:sub>
                                  <m:r>
                                    <m:rPr>
                                      <m:sty m:val="p"/>
                                    </m:rPr>
                                    <a:rPr lang="en-GB" sz="1200" b="0" i="0" kern="1200" noProof="0" smtClean="0">
                                      <a:solidFill>
                                        <a:schemeClr val="dk1"/>
                                      </a:solidFill>
                                      <a:latin typeface="Cambria Math" panose="02040503050406030204" pitchFamily="18" charset="0"/>
                                      <a:ea typeface="+mn-ea"/>
                                      <a:cs typeface="+mn-cs"/>
                                    </a:rPr>
                                    <m:t>acc</m:t>
                                  </m:r>
                                </m:sub>
                                <m:sup>
                                  <m:r>
                                    <m:rPr>
                                      <m:sty m:val="p"/>
                                    </m:rPr>
                                    <a:rPr lang="en-GB" sz="1200" b="0" i="0" kern="1200" noProof="0" smtClean="0">
                                      <a:solidFill>
                                        <a:schemeClr val="dk1"/>
                                      </a:solidFill>
                                      <a:latin typeface="Cambria Math" panose="02040503050406030204" pitchFamily="18" charset="0"/>
                                      <a:ea typeface="+mn-ea"/>
                                      <a:cs typeface="+mn-cs"/>
                                    </a:rPr>
                                    <m:t>Load</m:t>
                                  </m:r>
                                </m:sup>
                              </m:sSubSup>
                            </m:oMath>
                          </a14:m>
                          <a:r>
                            <a:rPr lang="en-GB" sz="1200" kern="1200" noProof="0" dirty="0" smtClean="0">
                              <a:solidFill>
                                <a:schemeClr val="dk1"/>
                              </a:solidFill>
                              <a:latin typeface="+mn-lt"/>
                              <a:ea typeface="+mn-ea"/>
                              <a:cs typeface="+mn-cs"/>
                            </a:rPr>
                            <a:t> [MV/m]</a:t>
                          </a:r>
                        </a:p>
                      </a:txBody>
                      <a:tcPr anchor="ctr"/>
                    </a:tc>
                    <a:tc>
                      <a:txBody>
                        <a:bodyPr/>
                        <a:lstStyle/>
                        <a:p>
                          <a:pPr algn="ctr"/>
                          <a:r>
                            <a:rPr lang="en-GB" sz="1200" dirty="0" smtClean="0"/>
                            <a:t>100</a:t>
                          </a:r>
                          <a:endParaRPr lang="en-GB" sz="1200" dirty="0"/>
                        </a:p>
                      </a:txBody>
                      <a:tcPr anchor="ctr"/>
                    </a:tc>
                    <a:tc>
                      <a:txBody>
                        <a:bodyPr/>
                        <a:lstStyle/>
                        <a:p>
                          <a:pPr algn="ctr"/>
                          <a:r>
                            <a:rPr lang="en-GB" sz="1200" dirty="0" smtClean="0"/>
                            <a:t>100</a:t>
                          </a:r>
                          <a:endParaRPr lang="en-GB" sz="1200" dirty="0"/>
                        </a:p>
                      </a:txBody>
                      <a:tcPr anchor="ctr"/>
                    </a:tc>
                    <a:tc>
                      <a:txBody>
                        <a:bodyPr/>
                        <a:lstStyle/>
                        <a:p>
                          <a:pPr algn="ctr"/>
                          <a:r>
                            <a:rPr lang="en-GB" sz="1200" dirty="0" smtClean="0"/>
                            <a:t>100</a:t>
                          </a:r>
                          <a:endParaRPr lang="en-GB" sz="1200" dirty="0"/>
                        </a:p>
                      </a:txBody>
                      <a:tcPr anchor="ctr"/>
                    </a:tc>
                    <a:extLst>
                      <a:ext uri="{0D108BD9-81ED-4DB2-BD59-A6C34878D82A}">
                        <a16:rowId xmlns:a16="http://schemas.microsoft.com/office/drawing/2014/main" val="3613800644"/>
                      </a:ext>
                    </a:extLst>
                  </a:tr>
                  <a:tr h="251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noProof="0" dirty="0" smtClean="0">
                              <a:solidFill>
                                <a:schemeClr val="dk1"/>
                              </a:solidFill>
                              <a:latin typeface="+mn-lt"/>
                              <a:ea typeface="+mn-ea"/>
                              <a:cs typeface="+mn-cs"/>
                            </a:rPr>
                            <a:t>Filling time </a:t>
                          </a:r>
                          <a14:m>
                            <m:oMath xmlns:m="http://schemas.openxmlformats.org/officeDocument/2006/math">
                              <m:sSub>
                                <m:sSubPr>
                                  <m:ctrlPr>
                                    <a:rPr lang="en-GB" sz="1200" i="1" kern="1200" noProof="0" smtClean="0">
                                      <a:solidFill>
                                        <a:schemeClr val="dk1"/>
                                      </a:solidFill>
                                      <a:latin typeface="Cambria Math" panose="02040503050406030204" pitchFamily="18" charset="0"/>
                                      <a:ea typeface="+mn-ea"/>
                                      <a:cs typeface="+mn-cs"/>
                                    </a:rPr>
                                  </m:ctrlPr>
                                </m:sSubPr>
                                <m:e>
                                  <m:r>
                                    <a:rPr lang="en-GB" sz="1200" b="0" i="1" kern="1200" noProof="0" smtClean="0">
                                      <a:solidFill>
                                        <a:schemeClr val="dk1"/>
                                      </a:solidFill>
                                      <a:latin typeface="Cambria Math" panose="02040503050406030204" pitchFamily="18" charset="0"/>
                                      <a:ea typeface="+mn-ea"/>
                                      <a:cs typeface="+mn-cs"/>
                                    </a:rPr>
                                    <m:t>𝑡</m:t>
                                  </m:r>
                                </m:e>
                                <m:sub>
                                  <m:r>
                                    <m:rPr>
                                      <m:sty m:val="p"/>
                                    </m:rPr>
                                    <a:rPr lang="en-GB" sz="1200" b="0" i="0" kern="1200" noProof="0" smtClean="0">
                                      <a:solidFill>
                                        <a:schemeClr val="dk1"/>
                                      </a:solidFill>
                                      <a:latin typeface="Cambria Math" panose="02040503050406030204" pitchFamily="18" charset="0"/>
                                      <a:ea typeface="+mn-ea"/>
                                      <a:cs typeface="+mn-cs"/>
                                    </a:rPr>
                                    <m:t>fill</m:t>
                                  </m:r>
                                </m:sub>
                              </m:sSub>
                            </m:oMath>
                          </a14:m>
                          <a:r>
                            <a:rPr lang="en-GB" sz="1200" kern="1200" noProof="0" dirty="0" smtClean="0">
                              <a:solidFill>
                                <a:schemeClr val="dk1"/>
                              </a:solidFill>
                              <a:latin typeface="+mn-lt"/>
                              <a:ea typeface="+mn-ea"/>
                              <a:cs typeface="+mn-cs"/>
                            </a:rPr>
                            <a:t> [ns]</a:t>
                          </a:r>
                        </a:p>
                      </a:txBody>
                      <a:tcPr anchor="ctr"/>
                    </a:tc>
                    <a:tc>
                      <a:txBody>
                        <a:bodyPr/>
                        <a:lstStyle/>
                        <a:p>
                          <a:pPr algn="ctr"/>
                          <a:r>
                            <a:rPr lang="en-GB" sz="1200" dirty="0" smtClean="0"/>
                            <a:t>67</a:t>
                          </a:r>
                          <a:endParaRPr lang="en-GB" sz="1200" dirty="0"/>
                        </a:p>
                      </a:txBody>
                      <a:tcPr anchor="ctr"/>
                    </a:tc>
                    <a:tc>
                      <a:txBody>
                        <a:bodyPr/>
                        <a:lstStyle/>
                        <a:p>
                          <a:pPr algn="ctr"/>
                          <a:r>
                            <a:rPr lang="en-GB" sz="1200" dirty="0" smtClean="0"/>
                            <a:t>110 .6</a:t>
                          </a:r>
                          <a:endParaRPr lang="en-GB" sz="1200" dirty="0"/>
                        </a:p>
                      </a:txBody>
                      <a:tcPr anchor="ctr"/>
                    </a:tc>
                    <a:tc>
                      <a:txBody>
                        <a:bodyPr/>
                        <a:lstStyle/>
                        <a:p>
                          <a:pPr algn="ctr"/>
                          <a:r>
                            <a:rPr lang="en-GB" sz="1200" dirty="0" smtClean="0"/>
                            <a:t>135.8</a:t>
                          </a:r>
                          <a:endParaRPr lang="en-GB" sz="1200" dirty="0"/>
                        </a:p>
                      </a:txBody>
                      <a:tcPr anchor="ctr"/>
                    </a:tc>
                    <a:extLst>
                      <a:ext uri="{0D108BD9-81ED-4DB2-BD59-A6C34878D82A}">
                        <a16:rowId xmlns:a16="http://schemas.microsoft.com/office/drawing/2014/main" val="1751467341"/>
                      </a:ext>
                    </a:extLst>
                  </a:tr>
                  <a:tr h="251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GB" sz="1200" i="1" kern="1200" noProof="0" smtClean="0">
                                      <a:solidFill>
                                        <a:schemeClr val="dk1"/>
                                      </a:solidFill>
                                      <a:latin typeface="Cambria Math" panose="02040503050406030204" pitchFamily="18" charset="0"/>
                                      <a:ea typeface="+mn-ea"/>
                                      <a:cs typeface="+mn-cs"/>
                                    </a:rPr>
                                  </m:ctrlPr>
                                </m:sSubPr>
                                <m:e>
                                  <m:r>
                                    <a:rPr lang="en-GB" sz="1200" b="0" i="1" kern="1200" noProof="0" smtClean="0">
                                      <a:solidFill>
                                        <a:schemeClr val="dk1"/>
                                      </a:solidFill>
                                      <a:latin typeface="Cambria Math" panose="02040503050406030204" pitchFamily="18" charset="0"/>
                                      <a:ea typeface="+mn-ea"/>
                                      <a:cs typeface="+mn-cs"/>
                                    </a:rPr>
                                    <m:t>𝑡</m:t>
                                  </m:r>
                                </m:e>
                                <m:sub>
                                  <m:r>
                                    <m:rPr>
                                      <m:sty m:val="p"/>
                                    </m:rPr>
                                    <a:rPr lang="en-GB" sz="1200" b="0" i="0" kern="1200" noProof="0" smtClean="0">
                                      <a:solidFill>
                                        <a:schemeClr val="dk1"/>
                                      </a:solidFill>
                                      <a:latin typeface="Cambria Math" panose="02040503050406030204" pitchFamily="18" charset="0"/>
                                      <a:ea typeface="+mn-ea"/>
                                      <a:cs typeface="+mn-cs"/>
                                    </a:rPr>
                                    <m:t>b</m:t>
                                  </m:r>
                                </m:sub>
                              </m:sSub>
                            </m:oMath>
                          </a14:m>
                          <a:r>
                            <a:rPr lang="en-GB" sz="1200" kern="1200" noProof="0" dirty="0" smtClean="0">
                              <a:solidFill>
                                <a:schemeClr val="dk1"/>
                              </a:solidFill>
                              <a:latin typeface="+mn-lt"/>
                              <a:ea typeface="+mn-ea"/>
                              <a:cs typeface="+mn-cs"/>
                            </a:rPr>
                            <a:t> [ns]</a:t>
                          </a:r>
                        </a:p>
                      </a:txBody>
                      <a:tcPr anchor="ctr"/>
                    </a:tc>
                    <a:tc>
                      <a:txBody>
                        <a:bodyPr/>
                        <a:lstStyle/>
                        <a:p>
                          <a:pPr algn="ctr"/>
                          <a:r>
                            <a:rPr lang="en-GB" sz="1200" dirty="0" smtClean="0"/>
                            <a:t>155.6</a:t>
                          </a:r>
                          <a:endParaRPr lang="en-GB" sz="1200" dirty="0"/>
                        </a:p>
                      </a:txBody>
                      <a:tcPr anchor="ctr"/>
                    </a:tc>
                    <a:tc>
                      <a:txBody>
                        <a:bodyPr/>
                        <a:lstStyle/>
                        <a:p>
                          <a:pPr algn="ctr"/>
                          <a:r>
                            <a:rPr lang="en-GB" sz="1200" dirty="0" smtClean="0"/>
                            <a:t>155.6</a:t>
                          </a:r>
                          <a:endParaRPr lang="en-GB" sz="1200" dirty="0"/>
                        </a:p>
                      </a:txBody>
                      <a:tcPr anchor="ctr"/>
                    </a:tc>
                    <a:tc>
                      <a:txBody>
                        <a:bodyPr/>
                        <a:lstStyle/>
                        <a:p>
                          <a:pPr algn="ctr"/>
                          <a:r>
                            <a:rPr lang="en-GB" sz="1200" dirty="0" smtClean="0"/>
                            <a:t>155.6</a:t>
                          </a:r>
                          <a:endParaRPr lang="en-GB" sz="1200" dirty="0"/>
                        </a:p>
                      </a:txBody>
                      <a:tcPr anchor="ctr"/>
                    </a:tc>
                    <a:extLst>
                      <a:ext uri="{0D108BD9-81ED-4DB2-BD59-A6C34878D82A}">
                        <a16:rowId xmlns:a16="http://schemas.microsoft.com/office/drawing/2014/main" val="646726736"/>
                      </a:ext>
                    </a:extLst>
                  </a:tr>
                  <a:tr h="251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mn-lt"/>
                              <a:ea typeface="+mn-ea"/>
                              <a:cs typeface="+mn-cs"/>
                            </a:rPr>
                            <a:t>RF to beam efficiency</a:t>
                          </a:r>
                        </a:p>
                      </a:txBody>
                      <a:tcPr anchor="ctr">
                        <a:solidFill>
                          <a:srgbClr val="FF0000"/>
                        </a:solidFill>
                      </a:tcPr>
                    </a:tc>
                    <a:tc>
                      <a:txBody>
                        <a:bodyPr/>
                        <a:lstStyle/>
                        <a:p>
                          <a:pPr algn="ctr"/>
                          <a:r>
                            <a:rPr lang="en-GB" sz="1200" dirty="0" smtClean="0"/>
                            <a:t>28.5%</a:t>
                          </a:r>
                          <a:endParaRPr lang="en-GB" sz="1200" dirty="0"/>
                        </a:p>
                      </a:txBody>
                      <a:tcPr anchor="ctr">
                        <a:solidFill>
                          <a:srgbClr val="FF0000"/>
                        </a:solidFill>
                      </a:tcPr>
                    </a:tc>
                    <a:tc>
                      <a:txBody>
                        <a:bodyPr/>
                        <a:lstStyle/>
                        <a:p>
                          <a:pPr algn="ctr"/>
                          <a:r>
                            <a:rPr lang="en-GB" sz="1200" dirty="0" smtClean="0"/>
                            <a:t>53.0%</a:t>
                          </a:r>
                          <a:endParaRPr lang="en-GB" sz="1200" dirty="0"/>
                        </a:p>
                      </a:txBody>
                      <a:tcPr anchor="ctr">
                        <a:solidFill>
                          <a:srgbClr val="FF0000"/>
                        </a:solidFill>
                      </a:tcPr>
                    </a:tc>
                    <a:tc>
                      <a:txBody>
                        <a:bodyPr/>
                        <a:lstStyle/>
                        <a:p>
                          <a:pPr algn="ctr"/>
                          <a:r>
                            <a:rPr lang="en-GB" sz="1200" dirty="0" smtClean="0"/>
                            <a:t>47.0%</a:t>
                          </a:r>
                          <a:endParaRPr lang="en-GB" sz="1200" dirty="0"/>
                        </a:p>
                      </a:txBody>
                      <a:tcPr anchor="ctr">
                        <a:solidFill>
                          <a:srgbClr val="FF0000"/>
                        </a:solidFill>
                      </a:tcPr>
                    </a:tc>
                    <a:extLst>
                      <a:ext uri="{0D108BD9-81ED-4DB2-BD59-A6C34878D82A}">
                        <a16:rowId xmlns:a16="http://schemas.microsoft.com/office/drawing/2014/main" val="3966399895"/>
                      </a:ext>
                    </a:extLst>
                  </a:tr>
                </a:tbl>
              </a:graphicData>
            </a:graphic>
          </p:graphicFrame>
        </mc:Choice>
        <mc:Fallback xmlns="">
          <p:graphicFrame>
            <p:nvGraphicFramePr>
              <p:cNvPr id="25" name="Content Placeholder 3"/>
              <p:cNvGraphicFramePr>
                <a:graphicFrameLocks noGrp="1"/>
              </p:cNvGraphicFramePr>
              <p:nvPr>
                <p:ph idx="1"/>
                <p:extLst>
                  <p:ext uri="{D42A27DB-BD31-4B8C-83A1-F6EECF244321}">
                    <p14:modId xmlns:p14="http://schemas.microsoft.com/office/powerpoint/2010/main" val="1678728510"/>
                  </p:ext>
                </p:extLst>
              </p:nvPr>
            </p:nvGraphicFramePr>
            <p:xfrm>
              <a:off x="108207" y="3033909"/>
              <a:ext cx="5098535" cy="3454540"/>
            </p:xfrm>
            <a:graphic>
              <a:graphicData uri="http://schemas.openxmlformats.org/drawingml/2006/table">
                <a:tbl>
                  <a:tblPr firstRow="1" bandRow="1">
                    <a:tableStyleId>{5C22544A-7EE6-4342-B048-85BDC9FD1C3A}</a:tableStyleId>
                  </a:tblPr>
                  <a:tblGrid>
                    <a:gridCol w="1991615">
                      <a:extLst>
                        <a:ext uri="{9D8B030D-6E8A-4147-A177-3AD203B41FA5}">
                          <a16:colId xmlns:a16="http://schemas.microsoft.com/office/drawing/2014/main" val="3871829296"/>
                        </a:ext>
                      </a:extLst>
                    </a:gridCol>
                    <a:gridCol w="1035640">
                      <a:extLst>
                        <a:ext uri="{9D8B030D-6E8A-4147-A177-3AD203B41FA5}">
                          <a16:colId xmlns:a16="http://schemas.microsoft.com/office/drawing/2014/main" val="2657615851"/>
                        </a:ext>
                      </a:extLst>
                    </a:gridCol>
                    <a:gridCol w="1035640">
                      <a:extLst>
                        <a:ext uri="{9D8B030D-6E8A-4147-A177-3AD203B41FA5}">
                          <a16:colId xmlns:a16="http://schemas.microsoft.com/office/drawing/2014/main" val="613279573"/>
                        </a:ext>
                      </a:extLst>
                    </a:gridCol>
                    <a:gridCol w="1035640">
                      <a:extLst>
                        <a:ext uri="{9D8B030D-6E8A-4147-A177-3AD203B41FA5}">
                          <a16:colId xmlns:a16="http://schemas.microsoft.com/office/drawing/2014/main" val="3926888967"/>
                        </a:ext>
                      </a:extLst>
                    </a:gridCol>
                  </a:tblGrid>
                  <a:tr h="822960">
                    <a:tc>
                      <a:txBody>
                        <a:bodyPr/>
                        <a:lstStyle/>
                        <a:p>
                          <a:pPr algn="ctr"/>
                          <a:r>
                            <a:rPr lang="en-GB" sz="1200" dirty="0" smtClean="0"/>
                            <a:t>RF properties</a:t>
                          </a:r>
                          <a:endParaRPr lang="en-GB" sz="1200" dirty="0"/>
                        </a:p>
                      </a:txBody>
                      <a:tcPr anchor="ctr"/>
                    </a:tc>
                    <a:tc>
                      <a:txBody>
                        <a:bodyPr/>
                        <a:lstStyle/>
                        <a:p>
                          <a:pPr algn="ctr"/>
                          <a:r>
                            <a:rPr lang="en-GB" sz="1200" dirty="0" smtClean="0"/>
                            <a:t>CLIC-G</a:t>
                          </a:r>
                        </a:p>
                        <a:p>
                          <a:pPr algn="ctr"/>
                          <a:r>
                            <a:rPr lang="en-GB" sz="1200" dirty="0" smtClean="0"/>
                            <a:t>(</a:t>
                          </a:r>
                          <a:r>
                            <a:rPr lang="en-GB" sz="1200" dirty="0" smtClean="0"/>
                            <a:t>26 regular cells, damped)</a:t>
                          </a:r>
                          <a:endParaRPr lang="en-GB" sz="1200" dirty="0"/>
                        </a:p>
                      </a:txBody>
                      <a:tcPr anchor="ctr"/>
                    </a:tc>
                    <a:tc>
                      <a:txBody>
                        <a:bodyPr/>
                        <a:lstStyle/>
                        <a:p>
                          <a:pPr algn="ctr"/>
                          <a:r>
                            <a:rPr lang="en-GB" sz="1200" dirty="0" smtClean="0"/>
                            <a:t>Original DDA</a:t>
                          </a:r>
                        </a:p>
                        <a:p>
                          <a:pPr algn="ctr"/>
                          <a:r>
                            <a:rPr lang="en-GB" sz="1200" dirty="0" smtClean="0"/>
                            <a:t>(1 cell)</a:t>
                          </a:r>
                          <a:endParaRPr lang="en-GB" sz="1200" dirty="0"/>
                        </a:p>
                      </a:txBody>
                      <a:tcPr anchor="ctr"/>
                    </a:tc>
                    <a:tc>
                      <a:txBody>
                        <a:bodyPr/>
                        <a:lstStyle/>
                        <a:p>
                          <a:pPr algn="ctr"/>
                          <a:r>
                            <a:rPr lang="en-GB" sz="1200" dirty="0" smtClean="0"/>
                            <a:t>Modified DDA </a:t>
                          </a:r>
                        </a:p>
                        <a:p>
                          <a:pPr algn="ctr"/>
                          <a:r>
                            <a:rPr lang="en-GB" sz="1200" dirty="0" smtClean="0"/>
                            <a:t>(1 cell)</a:t>
                          </a:r>
                          <a:endParaRPr lang="en-GB" sz="1200" dirty="0"/>
                        </a:p>
                      </a:txBody>
                      <a:tcPr anchor="ctr"/>
                    </a:tc>
                    <a:extLst>
                      <a:ext uri="{0D108BD9-81ED-4DB2-BD59-A6C34878D82A}">
                        <a16:rowId xmlns:a16="http://schemas.microsoft.com/office/drawing/2014/main" val="3016250655"/>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Dielectric loss tangent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δ</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algn="ct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6E-6</a:t>
                          </a: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6E-6</a:t>
                          </a:r>
                        </a:p>
                      </a:txBody>
                      <a:tcPr anchor="ctr">
                        <a:solidFill>
                          <a:srgbClr val="0070C0"/>
                        </a:solidFill>
                      </a:tcPr>
                    </a:tc>
                    <a:extLst>
                      <a:ext uri="{0D108BD9-81ED-4DB2-BD59-A6C34878D82A}">
                        <a16:rowId xmlns:a16="http://schemas.microsoft.com/office/drawing/2014/main" val="3569626092"/>
                      </a:ext>
                    </a:extLst>
                  </a:tr>
                  <a:tr h="520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Acceleration mode</a:t>
                          </a:r>
                        </a:p>
                      </a:txBody>
                      <a:tcPr anchor="ctr"/>
                    </a:tc>
                    <a:tc>
                      <a:txBody>
                        <a:bodyPr/>
                        <a:lstStyle/>
                        <a:p>
                          <a:pPr algn="ctr"/>
                          <a:r>
                            <a:rPr kumimoji="0" lang="en-GB" sz="1200" b="0" i="0" u="none" strike="noStrike" kern="1200" cap="none" spc="0" normalizeH="0" baseline="0" noProof="0" dirty="0" smtClean="0">
                              <a:ln>
                                <a:noFill/>
                              </a:ln>
                              <a:solidFill>
                                <a:prstClr val="black"/>
                              </a:solidFill>
                              <a:effectLst/>
                              <a:uLnTx/>
                              <a:uFillTx/>
                              <a:latin typeface="+mn-lt"/>
                              <a:ea typeface="+mn-ea"/>
                              <a:cs typeface="+mn-cs"/>
                            </a:rPr>
                            <a:t>2</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/3</a:t>
                          </a:r>
                          <a:endParaRPr lang="en-GB"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TM02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TM02 </a:t>
                          </a:r>
                          <a:r>
                            <a:rPr kumimoji="0" lang="el-GR" sz="1200" b="0" i="0" u="none" strike="noStrike" kern="1200" cap="none" spc="0" normalizeH="0" baseline="0" noProof="0" dirty="0" smtClean="0">
                              <a:ln>
                                <a:noFill/>
                              </a:ln>
                              <a:solidFill>
                                <a:prstClr val="black"/>
                              </a:solidFill>
                              <a:effectLst/>
                              <a:uLnTx/>
                              <a:uFillTx/>
                              <a:latin typeface="+mn-lt"/>
                              <a:ea typeface="+mn-ea"/>
                              <a:cs typeface="+mn-cs"/>
                            </a:rPr>
                            <a:t>π</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-mode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3766200267"/>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smtClean="0">
                              <a:solidFill>
                                <a:schemeClr val="tx1"/>
                              </a:solidFill>
                            </a:rPr>
                            <a:t>Shunt</a:t>
                          </a:r>
                          <a:r>
                            <a:rPr lang="en-US" sz="1200" b="0" i="0" baseline="0" dirty="0" smtClean="0">
                              <a:solidFill>
                                <a:schemeClr val="tx1"/>
                              </a:solidFill>
                            </a:rPr>
                            <a:t> impedance </a:t>
                          </a:r>
                          <a:r>
                            <a:rPr lang="en-US" sz="1200" b="0" i="1" dirty="0" smtClean="0">
                              <a:solidFill>
                                <a:schemeClr val="tx1"/>
                              </a:solidFill>
                            </a:rPr>
                            <a:t>r</a:t>
                          </a:r>
                          <a:r>
                            <a:rPr lang="en-US" sz="1200" b="0" i="0" dirty="0" smtClean="0">
                              <a:solidFill>
                                <a:schemeClr val="tx1"/>
                              </a:solidFill>
                            </a:rPr>
                            <a:t>’ [M</a:t>
                          </a:r>
                          <a:r>
                            <a:rPr lang="el-GR" sz="1200" dirty="0" smtClean="0"/>
                            <a:t>Ω</a:t>
                          </a:r>
                          <a:r>
                            <a:rPr lang="en-GB" sz="1200" dirty="0" smtClean="0"/>
                            <a:t>/m]</a:t>
                          </a:r>
                        </a:p>
                      </a:txBody>
                      <a:tcPr anchor="ctr"/>
                    </a:tc>
                    <a:tc>
                      <a:txBody>
                        <a:bodyPr/>
                        <a:lstStyle/>
                        <a:p>
                          <a:pPr algn="ctr"/>
                          <a:r>
                            <a:rPr lang="en-GB" sz="1200" dirty="0" smtClean="0"/>
                            <a:t>92</a:t>
                          </a:r>
                          <a:endParaRPr lang="en-GB" sz="1200" dirty="0"/>
                        </a:p>
                      </a:txBody>
                      <a:tcPr anchor="ctr"/>
                    </a:tc>
                    <a:tc>
                      <a:txBody>
                        <a:bodyPr/>
                        <a:lstStyle/>
                        <a:p>
                          <a:pPr algn="ctr"/>
                          <a:r>
                            <a:rPr lang="en-GB" sz="1200" dirty="0" smtClean="0"/>
                            <a:t>819</a:t>
                          </a:r>
                          <a:endParaRPr lang="en-GB" sz="1200" dirty="0"/>
                        </a:p>
                      </a:txBody>
                      <a:tcPr anchor="ctr"/>
                    </a:tc>
                    <a:tc>
                      <a:txBody>
                        <a:bodyPr/>
                        <a:lstStyle/>
                        <a:p>
                          <a:pPr algn="ctr"/>
                          <a:r>
                            <a:rPr lang="en-GB" sz="1200" dirty="0" smtClean="0"/>
                            <a:t>618</a:t>
                          </a:r>
                          <a:endParaRPr lang="en-GB" sz="1200" dirty="0"/>
                        </a:p>
                      </a:txBody>
                      <a:tcPr anchor="ctr"/>
                    </a:tc>
                    <a:extLst>
                      <a:ext uri="{0D108BD9-81ED-4DB2-BD59-A6C34878D82A}">
                        <a16:rowId xmlns:a16="http://schemas.microsoft.com/office/drawing/2014/main" val="1111270447"/>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t>Peak</a:t>
                          </a:r>
                          <a:r>
                            <a:rPr lang="en-GB" sz="1200" baseline="0" dirty="0" smtClean="0"/>
                            <a:t> input power [MW]</a:t>
                          </a:r>
                          <a:endParaRPr lang="en-GB" sz="1200" dirty="0" smtClean="0"/>
                        </a:p>
                      </a:txBody>
                      <a:tcPr anchor="ctr">
                        <a:solidFill>
                          <a:srgbClr val="FF0000"/>
                        </a:solidFill>
                      </a:tcPr>
                    </a:tc>
                    <a:tc>
                      <a:txBody>
                        <a:bodyPr/>
                        <a:lstStyle/>
                        <a:p>
                          <a:pPr algn="ctr"/>
                          <a:r>
                            <a:rPr lang="en-GB" sz="1200" dirty="0" smtClean="0"/>
                            <a:t>61.3</a:t>
                          </a:r>
                          <a:endParaRPr lang="en-GB" sz="1200" dirty="0"/>
                        </a:p>
                      </a:txBody>
                      <a:tcPr anchor="ctr">
                        <a:solidFill>
                          <a:srgbClr val="FF0000"/>
                        </a:solidFill>
                      </a:tcPr>
                    </a:tc>
                    <a:tc>
                      <a:txBody>
                        <a:bodyPr/>
                        <a:lstStyle/>
                        <a:p>
                          <a:pPr algn="ctr"/>
                          <a:r>
                            <a:rPr lang="en-GB" sz="1200" dirty="0" smtClean="0"/>
                            <a:t>1.64</a:t>
                          </a:r>
                          <a:endParaRPr lang="en-GB" sz="1200" dirty="0"/>
                        </a:p>
                      </a:txBody>
                      <a:tcPr anchor="ctr">
                        <a:solidFill>
                          <a:srgbClr val="FF0000"/>
                        </a:solidFill>
                      </a:tcPr>
                    </a:tc>
                    <a:tc>
                      <a:txBody>
                        <a:bodyPr/>
                        <a:lstStyle/>
                        <a:p>
                          <a:pPr algn="ctr"/>
                          <a:r>
                            <a:rPr lang="en-GB" sz="1200" dirty="0" smtClean="0"/>
                            <a:t>1.69</a:t>
                          </a:r>
                          <a:endParaRPr lang="en-GB" sz="1200" dirty="0"/>
                        </a:p>
                      </a:txBody>
                      <a:tcPr anchor="ctr">
                        <a:solidFill>
                          <a:srgbClr val="FF0000"/>
                        </a:solidFill>
                      </a:tcPr>
                    </a:tc>
                    <a:extLst>
                      <a:ext uri="{0D108BD9-81ED-4DB2-BD59-A6C34878D82A}">
                        <a16:rowId xmlns:a16="http://schemas.microsoft.com/office/drawing/2014/main" val="1088368809"/>
                      </a:ext>
                    </a:extLst>
                  </a:tr>
                  <a:tr h="465392">
                    <a:tc>
                      <a:txBody>
                        <a:bodyPr/>
                        <a:lstStyle/>
                        <a:p>
                          <a:endParaRPr lang="en-US"/>
                        </a:p>
                      </a:txBody>
                      <a:tcPr anchor="ctr">
                        <a:blipFill>
                          <a:blip r:embed="rId5"/>
                          <a:stretch>
                            <a:fillRect l="-306" t="-463636" r="-157492" b="-184416"/>
                          </a:stretch>
                        </a:blipFill>
                      </a:tcPr>
                    </a:tc>
                    <a:tc>
                      <a:txBody>
                        <a:bodyPr/>
                        <a:lstStyle/>
                        <a:p>
                          <a:pPr algn="ctr"/>
                          <a:r>
                            <a:rPr lang="en-GB" sz="1200" dirty="0" smtClean="0"/>
                            <a:t>100</a:t>
                          </a:r>
                          <a:endParaRPr lang="en-GB" sz="1200" dirty="0"/>
                        </a:p>
                      </a:txBody>
                      <a:tcPr anchor="ctr"/>
                    </a:tc>
                    <a:tc>
                      <a:txBody>
                        <a:bodyPr/>
                        <a:lstStyle/>
                        <a:p>
                          <a:pPr algn="ctr"/>
                          <a:r>
                            <a:rPr lang="en-GB" sz="1200" dirty="0" smtClean="0"/>
                            <a:t>100</a:t>
                          </a:r>
                          <a:endParaRPr lang="en-GB" sz="1200" dirty="0"/>
                        </a:p>
                      </a:txBody>
                      <a:tcPr anchor="ctr"/>
                    </a:tc>
                    <a:tc>
                      <a:txBody>
                        <a:bodyPr/>
                        <a:lstStyle/>
                        <a:p>
                          <a:pPr algn="ctr"/>
                          <a:r>
                            <a:rPr lang="en-GB" sz="1200" dirty="0" smtClean="0"/>
                            <a:t>100</a:t>
                          </a:r>
                          <a:endParaRPr lang="en-GB" sz="1200" dirty="0"/>
                        </a:p>
                      </a:txBody>
                      <a:tcPr anchor="ctr"/>
                    </a:tc>
                    <a:extLst>
                      <a:ext uri="{0D108BD9-81ED-4DB2-BD59-A6C34878D82A}">
                        <a16:rowId xmlns:a16="http://schemas.microsoft.com/office/drawing/2014/main" val="3613800644"/>
                      </a:ext>
                    </a:extLst>
                  </a:tr>
                  <a:tr h="274320">
                    <a:tc>
                      <a:txBody>
                        <a:bodyPr/>
                        <a:lstStyle/>
                        <a:p>
                          <a:endParaRPr lang="en-US"/>
                        </a:p>
                      </a:txBody>
                      <a:tcPr anchor="ctr">
                        <a:blipFill>
                          <a:blip r:embed="rId5"/>
                          <a:stretch>
                            <a:fillRect l="-306" t="-964444" r="-157492" b="-215556"/>
                          </a:stretch>
                        </a:blipFill>
                      </a:tcPr>
                    </a:tc>
                    <a:tc>
                      <a:txBody>
                        <a:bodyPr/>
                        <a:lstStyle/>
                        <a:p>
                          <a:pPr algn="ctr"/>
                          <a:r>
                            <a:rPr lang="en-GB" sz="1200" dirty="0" smtClean="0"/>
                            <a:t>67</a:t>
                          </a:r>
                          <a:endParaRPr lang="en-GB" sz="1200" dirty="0"/>
                        </a:p>
                      </a:txBody>
                      <a:tcPr anchor="ctr"/>
                    </a:tc>
                    <a:tc>
                      <a:txBody>
                        <a:bodyPr/>
                        <a:lstStyle/>
                        <a:p>
                          <a:pPr algn="ctr"/>
                          <a:r>
                            <a:rPr lang="en-GB" sz="1200" dirty="0" smtClean="0"/>
                            <a:t>110 .6</a:t>
                          </a:r>
                          <a:endParaRPr lang="en-GB" sz="1200" dirty="0"/>
                        </a:p>
                      </a:txBody>
                      <a:tcPr anchor="ctr"/>
                    </a:tc>
                    <a:tc>
                      <a:txBody>
                        <a:bodyPr/>
                        <a:lstStyle/>
                        <a:p>
                          <a:pPr algn="ctr"/>
                          <a:r>
                            <a:rPr lang="en-GB" sz="1200" dirty="0" smtClean="0"/>
                            <a:t>135.8</a:t>
                          </a:r>
                          <a:endParaRPr lang="en-GB" sz="1200" dirty="0"/>
                        </a:p>
                      </a:txBody>
                      <a:tcPr anchor="ctr"/>
                    </a:tc>
                    <a:extLst>
                      <a:ext uri="{0D108BD9-81ED-4DB2-BD59-A6C34878D82A}">
                        <a16:rowId xmlns:a16="http://schemas.microsoft.com/office/drawing/2014/main" val="1751467341"/>
                      </a:ext>
                    </a:extLst>
                  </a:tr>
                  <a:tr h="274320">
                    <a:tc>
                      <a:txBody>
                        <a:bodyPr/>
                        <a:lstStyle/>
                        <a:p>
                          <a:endParaRPr lang="en-US"/>
                        </a:p>
                      </a:txBody>
                      <a:tcPr anchor="ctr">
                        <a:blipFill>
                          <a:blip r:embed="rId5"/>
                          <a:stretch>
                            <a:fillRect l="-306" t="-1064444" r="-157492" b="-115556"/>
                          </a:stretch>
                        </a:blipFill>
                      </a:tcPr>
                    </a:tc>
                    <a:tc>
                      <a:txBody>
                        <a:bodyPr/>
                        <a:lstStyle/>
                        <a:p>
                          <a:pPr algn="ctr"/>
                          <a:r>
                            <a:rPr lang="en-GB" sz="1200" dirty="0" smtClean="0"/>
                            <a:t>155.6</a:t>
                          </a:r>
                          <a:endParaRPr lang="en-GB" sz="1200" dirty="0"/>
                        </a:p>
                      </a:txBody>
                      <a:tcPr anchor="ctr"/>
                    </a:tc>
                    <a:tc>
                      <a:txBody>
                        <a:bodyPr/>
                        <a:lstStyle/>
                        <a:p>
                          <a:pPr algn="ctr"/>
                          <a:r>
                            <a:rPr lang="en-GB" sz="1200" dirty="0" smtClean="0"/>
                            <a:t>155.6</a:t>
                          </a:r>
                          <a:endParaRPr lang="en-GB" sz="1200" dirty="0"/>
                        </a:p>
                      </a:txBody>
                      <a:tcPr anchor="ctr"/>
                    </a:tc>
                    <a:tc>
                      <a:txBody>
                        <a:bodyPr/>
                        <a:lstStyle/>
                        <a:p>
                          <a:pPr algn="ctr"/>
                          <a:r>
                            <a:rPr lang="en-GB" sz="1200" dirty="0" smtClean="0"/>
                            <a:t>155.6</a:t>
                          </a:r>
                          <a:endParaRPr lang="en-GB" sz="1200" dirty="0"/>
                        </a:p>
                      </a:txBody>
                      <a:tcPr anchor="ctr"/>
                    </a:tc>
                    <a:extLst>
                      <a:ext uri="{0D108BD9-81ED-4DB2-BD59-A6C34878D82A}">
                        <a16:rowId xmlns:a16="http://schemas.microsoft.com/office/drawing/2014/main" val="646726736"/>
                      </a:ext>
                    </a:extLst>
                  </a:tr>
                  <a:tr h="2743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mn-lt"/>
                              <a:ea typeface="+mn-ea"/>
                              <a:cs typeface="+mn-cs"/>
                            </a:rPr>
                            <a:t>RF to beam efficiency</a:t>
                          </a:r>
                        </a:p>
                      </a:txBody>
                      <a:tcPr anchor="ctr">
                        <a:solidFill>
                          <a:srgbClr val="FF0000"/>
                        </a:solidFill>
                      </a:tcPr>
                    </a:tc>
                    <a:tc>
                      <a:txBody>
                        <a:bodyPr/>
                        <a:lstStyle/>
                        <a:p>
                          <a:pPr algn="ctr"/>
                          <a:r>
                            <a:rPr lang="en-GB" sz="1200" dirty="0" smtClean="0"/>
                            <a:t>28.5%</a:t>
                          </a:r>
                          <a:endParaRPr lang="en-GB" sz="1200" dirty="0"/>
                        </a:p>
                      </a:txBody>
                      <a:tcPr anchor="ctr">
                        <a:solidFill>
                          <a:srgbClr val="FF0000"/>
                        </a:solidFill>
                      </a:tcPr>
                    </a:tc>
                    <a:tc>
                      <a:txBody>
                        <a:bodyPr/>
                        <a:lstStyle/>
                        <a:p>
                          <a:pPr algn="ctr"/>
                          <a:r>
                            <a:rPr lang="en-GB" sz="1200" dirty="0" smtClean="0"/>
                            <a:t>53.0%</a:t>
                          </a:r>
                          <a:endParaRPr lang="en-GB" sz="1200" dirty="0"/>
                        </a:p>
                      </a:txBody>
                      <a:tcPr anchor="ctr">
                        <a:solidFill>
                          <a:srgbClr val="FF0000"/>
                        </a:solidFill>
                      </a:tcPr>
                    </a:tc>
                    <a:tc>
                      <a:txBody>
                        <a:bodyPr/>
                        <a:lstStyle/>
                        <a:p>
                          <a:pPr algn="ctr"/>
                          <a:r>
                            <a:rPr lang="en-GB" sz="1200" dirty="0" smtClean="0"/>
                            <a:t>47.0%</a:t>
                          </a:r>
                          <a:endParaRPr lang="en-GB" sz="1200" dirty="0"/>
                        </a:p>
                      </a:txBody>
                      <a:tcPr anchor="ctr">
                        <a:solidFill>
                          <a:srgbClr val="FF0000"/>
                        </a:solidFill>
                      </a:tcPr>
                    </a:tc>
                    <a:extLst>
                      <a:ext uri="{0D108BD9-81ED-4DB2-BD59-A6C34878D82A}">
                        <a16:rowId xmlns:a16="http://schemas.microsoft.com/office/drawing/2014/main" val="3966399895"/>
                      </a:ext>
                    </a:extLst>
                  </a:tr>
                </a:tbl>
              </a:graphicData>
            </a:graphic>
          </p:graphicFrame>
        </mc:Fallback>
      </mc:AlternateContent>
      <mc:AlternateContent xmlns:mc="http://schemas.openxmlformats.org/markup-compatibility/2006" xmlns:a14="http://schemas.microsoft.com/office/drawing/2010/main">
        <mc:Choice Requires="a14">
          <p:sp>
            <p:nvSpPr>
              <p:cNvPr id="26" name="TextBox 25"/>
              <p:cNvSpPr txBox="1"/>
              <p:nvPr/>
            </p:nvSpPr>
            <p:spPr>
              <a:xfrm>
                <a:off x="249398" y="1972777"/>
                <a:ext cx="5096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𝑁</m:t>
                      </m:r>
                      <m:r>
                        <a:rPr lang="en-GB" sz="1400" i="1" smtClean="0">
                          <a:latin typeface="Cambria Math" panose="02040503050406030204" pitchFamily="18" charset="0"/>
                        </a:rPr>
                        <m:t>=</m:t>
                      </m:r>
                      <m:r>
                        <a:rPr lang="en-GB" sz="1400" b="0" i="1" smtClean="0">
                          <a:latin typeface="Cambria Math" panose="02040503050406030204" pitchFamily="18" charset="0"/>
                        </a:rPr>
                        <m:t>1</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49398" y="1972777"/>
                <a:ext cx="509690" cy="215444"/>
              </a:xfrm>
              <a:prstGeom prst="rect">
                <a:avLst/>
              </a:prstGeom>
              <a:blipFill>
                <a:blip r:embed="rId6"/>
                <a:stretch>
                  <a:fillRect l="-7143" r="-7143" b="-57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516864" y="1970765"/>
                <a:ext cx="10475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𝐿</m:t>
                      </m:r>
                      <m:r>
                        <a:rPr lang="en-GB" sz="1400" i="1" smtClean="0">
                          <a:latin typeface="Cambria Math" panose="02040503050406030204" pitchFamily="18" charset="0"/>
                        </a:rPr>
                        <m:t>=</m:t>
                      </m:r>
                      <m:r>
                        <a:rPr lang="en-GB" sz="1400" b="0" i="1" smtClean="0">
                          <a:latin typeface="Cambria Math" panose="02040503050406030204" pitchFamily="18" charset="0"/>
                        </a:rPr>
                        <m:t>12.5</m:t>
                      </m:r>
                      <m:r>
                        <a:rPr lang="en-GB" sz="1400" b="0" i="0" smtClean="0">
                          <a:latin typeface="Cambria Math" panose="02040503050406030204" pitchFamily="18" charset="0"/>
                        </a:rPr>
                        <m:t> </m:t>
                      </m:r>
                      <m:r>
                        <m:rPr>
                          <m:sty m:val="p"/>
                        </m:rPr>
                        <a:rPr lang="en-GB" sz="1400" b="0" i="0" smtClean="0">
                          <a:latin typeface="Cambria Math" panose="02040503050406030204" pitchFamily="18" charset="0"/>
                        </a:rPr>
                        <m:t>mm</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516864" y="1970765"/>
                <a:ext cx="1047594" cy="215444"/>
              </a:xfrm>
              <a:prstGeom prst="rect">
                <a:avLst/>
              </a:prstGeom>
              <a:blipFill>
                <a:blip r:embed="rId7"/>
                <a:stretch>
                  <a:fillRect l="-3488" r="-1163"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49398" y="2286389"/>
                <a:ext cx="1542474" cy="224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𝐸</m:t>
                          </m:r>
                        </m:e>
                        <m:sub>
                          <m:r>
                            <m:rPr>
                              <m:sty m:val="p"/>
                            </m:rPr>
                            <a:rPr lang="en-GB" sz="1400" b="0" i="0" smtClean="0">
                              <a:latin typeface="Cambria Math" panose="02040503050406030204" pitchFamily="18" charset="0"/>
                            </a:rPr>
                            <m:t>acc</m:t>
                          </m:r>
                        </m:sub>
                        <m:sup>
                          <m:r>
                            <m:rPr>
                              <m:sty m:val="p"/>
                            </m:rPr>
                            <a:rPr lang="en-GB" sz="1400" b="0" i="0" smtClean="0">
                              <a:latin typeface="Cambria Math" panose="02040503050406030204" pitchFamily="18" charset="0"/>
                            </a:rPr>
                            <m:t>Load</m:t>
                          </m:r>
                        </m:sup>
                      </m:sSubSup>
                      <m:r>
                        <a:rPr lang="en-GB" sz="1400" i="1" smtClean="0">
                          <a:latin typeface="Cambria Math" panose="02040503050406030204" pitchFamily="18" charset="0"/>
                        </a:rPr>
                        <m:t>=</m:t>
                      </m:r>
                      <m:r>
                        <a:rPr lang="en-GB" sz="1400" b="0" i="1" smtClean="0">
                          <a:latin typeface="Cambria Math" panose="02040503050406030204" pitchFamily="18" charset="0"/>
                        </a:rPr>
                        <m:t>100 </m:t>
                      </m:r>
                      <m:r>
                        <m:rPr>
                          <m:sty m:val="p"/>
                        </m:rPr>
                        <a:rPr lang="en-GB" sz="1400" b="0" i="0" smtClean="0">
                          <a:latin typeface="Cambria Math" panose="02040503050406030204" pitchFamily="18" charset="0"/>
                        </a:rPr>
                        <m:t>MV</m:t>
                      </m:r>
                      <m:r>
                        <a:rPr lang="en-GB" sz="1400" b="0" i="0" smtClean="0">
                          <a:latin typeface="Cambria Math" panose="02040503050406030204" pitchFamily="18" charset="0"/>
                        </a:rPr>
                        <m:t>/</m:t>
                      </m:r>
                      <m:r>
                        <m:rPr>
                          <m:sty m:val="p"/>
                        </m:rPr>
                        <a:rPr lang="en-GB" sz="1400" b="0" i="0" smtClean="0">
                          <a:latin typeface="Cambria Math" panose="02040503050406030204" pitchFamily="18" charset="0"/>
                        </a:rPr>
                        <m:t>m</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249398" y="2286389"/>
                <a:ext cx="1542474" cy="224998"/>
              </a:xfrm>
              <a:prstGeom prst="rect">
                <a:avLst/>
              </a:prstGeom>
              <a:blipFill>
                <a:blip r:embed="rId8"/>
                <a:stretch>
                  <a:fillRect l="-2372" t="-2703" r="-1186" b="-324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276983" y="1319089"/>
                <a:ext cx="2079928" cy="4308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𝑃</m:t>
                          </m:r>
                        </m:e>
                        <m:sub>
                          <m:r>
                            <m:rPr>
                              <m:sty m:val="p"/>
                            </m:rPr>
                            <a:rPr lang="en-GB" sz="1400" b="0" i="0" smtClean="0">
                              <a:latin typeface="Cambria Math" panose="02040503050406030204" pitchFamily="18" charset="0"/>
                            </a:rPr>
                            <m:t>dis</m:t>
                          </m:r>
                        </m:sub>
                      </m:sSub>
                      <m:r>
                        <a:rPr lang="en-GB" sz="1400" i="1" smtClean="0">
                          <a:latin typeface="Cambria Math" panose="02040503050406030204" pitchFamily="18" charset="0"/>
                        </a:rPr>
                        <m:t>=</m:t>
                      </m:r>
                      <m:f>
                        <m:fPr>
                          <m:ctrlPr>
                            <a:rPr lang="en-GB" sz="1400" i="1" smtClean="0">
                              <a:latin typeface="Cambria Math" panose="02040503050406030204" pitchFamily="18" charset="0"/>
                            </a:rPr>
                          </m:ctrlPr>
                        </m:fPr>
                        <m:num>
                          <m:sSubSup>
                            <m:sSubSupPr>
                              <m:ctrlPr>
                                <a:rPr lang="en-GB" sz="1400" i="1" smtClean="0">
                                  <a:latin typeface="Cambria Math" panose="02040503050406030204" pitchFamily="18" charset="0"/>
                                </a:rPr>
                              </m:ctrlPr>
                            </m:sSubSupPr>
                            <m:e>
                              <m:r>
                                <a:rPr lang="en-GB" sz="1400" b="0" i="1" smtClean="0">
                                  <a:latin typeface="Cambria Math" panose="02040503050406030204" pitchFamily="18" charset="0"/>
                                </a:rPr>
                                <m:t>𝑉</m:t>
                              </m:r>
                            </m:e>
                            <m:sub>
                              <m:r>
                                <m:rPr>
                                  <m:sty m:val="p"/>
                                </m:rPr>
                                <a:rPr lang="en-GB" sz="1400" b="0" i="0" smtClean="0">
                                  <a:latin typeface="Cambria Math" panose="02040503050406030204" pitchFamily="18" charset="0"/>
                                </a:rPr>
                                <m:t>acc</m:t>
                              </m:r>
                            </m:sub>
                            <m:sup>
                              <m:r>
                                <a:rPr lang="en-GB" sz="1400" b="0" i="0" smtClean="0">
                                  <a:latin typeface="Cambria Math" panose="02040503050406030204" pitchFamily="18" charset="0"/>
                                </a:rPr>
                                <m:t>2</m:t>
                              </m:r>
                            </m:sup>
                          </m:sSubSup>
                        </m:num>
                        <m:den>
                          <m:sSup>
                            <m:sSupPr>
                              <m:ctrlPr>
                                <a:rPr lang="en-GB" sz="140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m:t>
                              </m:r>
                            </m:sup>
                          </m:sSup>
                          <m:r>
                            <a:rPr lang="en-GB" sz="1400" b="0" i="1" smtClean="0">
                              <a:latin typeface="Cambria Math" panose="02040503050406030204" pitchFamily="18" charset="0"/>
                            </a:rPr>
                            <m:t>𝑁𝐿</m:t>
                          </m:r>
                        </m:den>
                      </m:f>
                      <m:r>
                        <a:rPr lang="en-GB" sz="1400" b="0" i="1" smtClean="0">
                          <a:latin typeface="Cambria Math" panose="02040503050406030204" pitchFamily="18" charset="0"/>
                        </a:rPr>
                        <m:t>=0.1526 </m:t>
                      </m:r>
                      <m:r>
                        <m:rPr>
                          <m:sty m:val="p"/>
                        </m:rPr>
                        <a:rPr lang="en-GB" sz="1400" b="0" i="0" smtClean="0">
                          <a:latin typeface="Cambria Math" panose="02040503050406030204" pitchFamily="18" charset="0"/>
                        </a:rPr>
                        <m:t>MW</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276983" y="1319089"/>
                <a:ext cx="2079928" cy="430824"/>
              </a:xfrm>
              <a:prstGeom prst="rect">
                <a:avLst/>
              </a:prstGeom>
              <a:blipFill>
                <a:blip r:embed="rId9"/>
                <a:stretch>
                  <a:fillRect l="-1466" r="-1760" b="-112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49398" y="2628264"/>
                <a:ext cx="2088970" cy="224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𝑉</m:t>
                          </m:r>
                        </m:e>
                        <m:sub>
                          <m:r>
                            <m:rPr>
                              <m:sty m:val="p"/>
                            </m:rPr>
                            <a:rPr lang="en-GB" sz="1400" b="0" i="0" smtClean="0">
                              <a:latin typeface="Cambria Math" panose="02040503050406030204" pitchFamily="18" charset="0"/>
                            </a:rPr>
                            <m:t>acc</m:t>
                          </m:r>
                        </m:sub>
                      </m:sSub>
                      <m:r>
                        <a:rPr lang="en-GB" sz="1400" i="1" smtClean="0">
                          <a:latin typeface="Cambria Math" panose="02040503050406030204" pitchFamily="18" charset="0"/>
                        </a:rPr>
                        <m:t>=</m:t>
                      </m:r>
                      <m:r>
                        <a:rPr lang="en-GB" sz="1400" b="0" i="1" smtClean="0">
                          <a:latin typeface="Cambria Math" panose="02040503050406030204" pitchFamily="18" charset="0"/>
                        </a:rPr>
                        <m:t>𝑁𝐿</m:t>
                      </m:r>
                      <m:sSubSup>
                        <m:sSubSupPr>
                          <m:ctrlPr>
                            <a:rPr lang="en-GB" sz="1400" i="1">
                              <a:latin typeface="Cambria Math" panose="02040503050406030204" pitchFamily="18" charset="0"/>
                            </a:rPr>
                          </m:ctrlPr>
                        </m:sSubSupPr>
                        <m:e>
                          <m:r>
                            <a:rPr lang="en-GB" sz="1400" i="1">
                              <a:latin typeface="Cambria Math" panose="02040503050406030204" pitchFamily="18" charset="0"/>
                            </a:rPr>
                            <m:t>𝐸</m:t>
                          </m:r>
                        </m:e>
                        <m:sub>
                          <m:r>
                            <m:rPr>
                              <m:sty m:val="p"/>
                            </m:rPr>
                            <a:rPr lang="en-GB" sz="1400">
                              <a:latin typeface="Cambria Math" panose="02040503050406030204" pitchFamily="18" charset="0"/>
                            </a:rPr>
                            <m:t>acc</m:t>
                          </m:r>
                        </m:sub>
                        <m:sup>
                          <m:r>
                            <m:rPr>
                              <m:sty m:val="p"/>
                            </m:rPr>
                            <a:rPr lang="en-GB" sz="1400">
                              <a:latin typeface="Cambria Math" panose="02040503050406030204" pitchFamily="18" charset="0"/>
                            </a:rPr>
                            <m:t>Load</m:t>
                          </m:r>
                        </m:sup>
                      </m:sSubSup>
                      <m:r>
                        <a:rPr lang="en-GB" sz="1400" i="1" smtClean="0">
                          <a:latin typeface="Cambria Math" panose="02040503050406030204" pitchFamily="18" charset="0"/>
                        </a:rPr>
                        <m:t>=</m:t>
                      </m:r>
                      <m:r>
                        <a:rPr lang="en-GB" sz="1400" b="0" i="1" smtClean="0">
                          <a:latin typeface="Cambria Math" panose="02040503050406030204" pitchFamily="18" charset="0"/>
                        </a:rPr>
                        <m:t>1.25 </m:t>
                      </m:r>
                      <m:r>
                        <m:rPr>
                          <m:sty m:val="p"/>
                        </m:rPr>
                        <a:rPr lang="en-GB" sz="1400" b="0" i="0" smtClean="0">
                          <a:latin typeface="Cambria Math" panose="02040503050406030204" pitchFamily="18" charset="0"/>
                        </a:rPr>
                        <m:t>MV</m:t>
                      </m:r>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49398" y="2628264"/>
                <a:ext cx="2088970" cy="224998"/>
              </a:xfrm>
              <a:prstGeom prst="rect">
                <a:avLst/>
              </a:prstGeom>
              <a:blipFill>
                <a:blip r:embed="rId10"/>
                <a:stretch>
                  <a:fillRect l="-1458" t="-2703" r="-1458" b="-108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276983" y="1828849"/>
                <a:ext cx="201754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𝑃</m:t>
                          </m:r>
                        </m:e>
                        <m:sub>
                          <m:r>
                            <m:rPr>
                              <m:sty m:val="p"/>
                            </m:rPr>
                            <a:rPr lang="en-GB" sz="1400" b="0" i="0" smtClean="0">
                              <a:latin typeface="Cambria Math" panose="02040503050406030204" pitchFamily="18" charset="0"/>
                            </a:rPr>
                            <m:t>b</m:t>
                          </m:r>
                        </m:sub>
                      </m:sSub>
                      <m:r>
                        <a:rPr lang="en-GB" sz="1400" i="1" smtClean="0">
                          <a:latin typeface="Cambria Math" panose="02040503050406030204" pitchFamily="18" charset="0"/>
                        </a:rPr>
                        <m:t>=</m:t>
                      </m:r>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𝑉</m:t>
                          </m:r>
                        </m:e>
                        <m:sub>
                          <m:r>
                            <m:rPr>
                              <m:sty m:val="p"/>
                            </m:rPr>
                            <a:rPr lang="en-GB" sz="1400" b="0" i="0" smtClean="0">
                              <a:latin typeface="Cambria Math" panose="02040503050406030204" pitchFamily="18" charset="0"/>
                            </a:rPr>
                            <m:t>acc</m:t>
                          </m:r>
                        </m:sub>
                      </m:sSub>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𝐼</m:t>
                          </m:r>
                        </m:e>
                        <m:sub>
                          <m:r>
                            <m:rPr>
                              <m:sty m:val="p"/>
                            </m:rPr>
                            <a:rPr lang="en-GB" sz="1400" b="0" i="0" smtClean="0">
                              <a:latin typeface="Cambria Math" panose="02040503050406030204" pitchFamily="18" charset="0"/>
                            </a:rPr>
                            <m:t>b</m:t>
                          </m:r>
                        </m:sub>
                      </m:sSub>
                      <m:r>
                        <a:rPr lang="en-GB" sz="1400" b="0" i="1" smtClean="0">
                          <a:latin typeface="Cambria Math" panose="02040503050406030204" pitchFamily="18" charset="0"/>
                        </a:rPr>
                        <m:t>=1.4875 </m:t>
                      </m:r>
                      <m:r>
                        <m:rPr>
                          <m:sty m:val="p"/>
                        </m:rPr>
                        <a:rPr lang="en-GB" sz="1400" b="0" i="0" smtClean="0">
                          <a:latin typeface="Cambria Math" panose="02040503050406030204" pitchFamily="18" charset="0"/>
                        </a:rPr>
                        <m:t>MW</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276983" y="1828849"/>
                <a:ext cx="2017540" cy="215444"/>
              </a:xfrm>
              <a:prstGeom prst="rect">
                <a:avLst/>
              </a:prstGeom>
              <a:blipFill>
                <a:blip r:embed="rId11"/>
                <a:stretch>
                  <a:fillRect l="-1511" r="-1511" b="-1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276983" y="2155853"/>
                <a:ext cx="218829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panose="02040503050406030204" pitchFamily="18" charset="0"/>
                            </a:rPr>
                            <m:t>𝑃</m:t>
                          </m:r>
                        </m:e>
                        <m:sub>
                          <m:r>
                            <a:rPr lang="en-GB" sz="1400" b="0" i="0" smtClean="0">
                              <a:latin typeface="Cambria Math" panose="02040503050406030204" pitchFamily="18" charset="0"/>
                            </a:rPr>
                            <m:t>0</m:t>
                          </m:r>
                        </m:sub>
                      </m:sSub>
                      <m:r>
                        <a:rPr lang="en-GB" sz="1400" i="1" smtClean="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m:rPr>
                              <m:sty m:val="p"/>
                            </m:rPr>
                            <a:rPr lang="en-GB" sz="1400">
                              <a:latin typeface="Cambria Math" panose="02040503050406030204" pitchFamily="18" charset="0"/>
                            </a:rPr>
                            <m:t>dis</m:t>
                          </m:r>
                        </m:sub>
                      </m:sSub>
                      <m:r>
                        <a:rPr lang="en-GB" sz="1400" b="0" i="1" smtClean="0">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m:rPr>
                              <m:sty m:val="p"/>
                            </m:rPr>
                            <a:rPr lang="en-GB" sz="1400">
                              <a:latin typeface="Cambria Math" panose="02040503050406030204" pitchFamily="18" charset="0"/>
                            </a:rPr>
                            <m:t>b</m:t>
                          </m:r>
                        </m:sub>
                      </m:sSub>
                      <m:r>
                        <a:rPr lang="en-GB" sz="1400" b="0" i="1" smtClean="0">
                          <a:latin typeface="Cambria Math" panose="02040503050406030204" pitchFamily="18" charset="0"/>
                        </a:rPr>
                        <m:t>=1.640 </m:t>
                      </m:r>
                      <m:r>
                        <m:rPr>
                          <m:sty m:val="p"/>
                        </m:rPr>
                        <a:rPr lang="en-GB" sz="1400" b="0" i="0" smtClean="0">
                          <a:latin typeface="Cambria Math" panose="02040503050406030204" pitchFamily="18" charset="0"/>
                        </a:rPr>
                        <m:t>MW</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276983" y="2155853"/>
                <a:ext cx="2188291" cy="215444"/>
              </a:xfrm>
              <a:prstGeom prst="rect">
                <a:avLst/>
              </a:prstGeom>
              <a:blipFill>
                <a:blip r:embed="rId12"/>
                <a:stretch>
                  <a:fillRect l="-1393" r="-1393" b="-1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276983" y="2452536"/>
                <a:ext cx="1464375" cy="4396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𝛽</m:t>
                      </m:r>
                      <m:r>
                        <a:rPr lang="en-GB" sz="1400" i="1" smtClean="0">
                          <a:latin typeface="Cambria Math" panose="02040503050406030204" pitchFamily="18" charset="0"/>
                        </a:rPr>
                        <m:t>=</m:t>
                      </m:r>
                      <m:f>
                        <m:fPr>
                          <m:ctrlPr>
                            <a:rPr lang="en-GB" sz="1400" i="1" smtClean="0">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a:latin typeface="Cambria Math" panose="02040503050406030204" pitchFamily="18" charset="0"/>
                                </a:rPr>
                                <m:t>0</m:t>
                              </m:r>
                            </m:sub>
                          </m:sSub>
                        </m:num>
                        <m:den>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m:rPr>
                                  <m:sty m:val="p"/>
                                </m:rPr>
                                <a:rPr lang="en-GB" sz="1400">
                                  <a:latin typeface="Cambria Math" panose="02040503050406030204" pitchFamily="18" charset="0"/>
                                </a:rPr>
                                <m:t>dis</m:t>
                              </m:r>
                            </m:sub>
                          </m:sSub>
                        </m:den>
                      </m:f>
                      <m:r>
                        <a:rPr lang="en-GB" sz="1400" b="0" i="1" smtClean="0">
                          <a:latin typeface="Cambria Math" panose="02040503050406030204" pitchFamily="18" charset="0"/>
                        </a:rPr>
                        <m:t>=10.746</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276983" y="2452536"/>
                <a:ext cx="1464375" cy="439672"/>
              </a:xfrm>
              <a:prstGeom prst="rect">
                <a:avLst/>
              </a:prstGeom>
              <a:blipFill>
                <a:blip r:embed="rId13"/>
                <a:stretch>
                  <a:fillRect l="-4167" r="-2083" b="-97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136986" y="1339243"/>
                <a:ext cx="2057423" cy="44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𝜏</m:t>
                      </m:r>
                      <m:r>
                        <a:rPr lang="en-GB" sz="1400" i="1" smtClean="0">
                          <a:latin typeface="Cambria Math" panose="02040503050406030204" pitchFamily="18" charset="0"/>
                        </a:rPr>
                        <m:t>=</m:t>
                      </m:r>
                      <m:f>
                        <m:fPr>
                          <m:ctrlPr>
                            <a:rPr lang="en-GB" sz="1400" i="1" smtClean="0">
                              <a:latin typeface="Cambria Math" panose="02040503050406030204" pitchFamily="18" charset="0"/>
                            </a:rPr>
                          </m:ctrlPr>
                        </m:fPr>
                        <m:num>
                          <m:r>
                            <a:rPr lang="en-GB" sz="1400" b="0" i="1" smtClean="0">
                              <a:latin typeface="Cambria Math" panose="02040503050406030204" pitchFamily="18" charset="0"/>
                            </a:rPr>
                            <m:t>2</m:t>
                          </m:r>
                          <m:sSub>
                            <m:sSubPr>
                              <m:ctrlPr>
                                <a:rPr lang="en-GB" sz="1400" b="0" i="1" smtClean="0">
                                  <a:latin typeface="Cambria Math" panose="02040503050406030204" pitchFamily="18" charset="0"/>
                                </a:rPr>
                              </m:ctrlPr>
                            </m:sSubPr>
                            <m:e>
                              <m:r>
                                <a:rPr lang="en-GB" sz="1400" b="0" i="1" smtClean="0">
                                  <a:latin typeface="Cambria Math" panose="02040503050406030204" pitchFamily="18" charset="0"/>
                                </a:rPr>
                                <m:t>𝑄</m:t>
                              </m:r>
                            </m:e>
                            <m:sub>
                              <m:r>
                                <a:rPr lang="en-GB" sz="1400" b="0" i="0" smtClean="0">
                                  <a:latin typeface="Cambria Math" panose="02040503050406030204" pitchFamily="18" charset="0"/>
                                </a:rPr>
                                <m:t>0</m:t>
                              </m:r>
                            </m:sub>
                          </m:sSub>
                        </m:num>
                        <m:den>
                          <m:r>
                            <a:rPr lang="en-GB" sz="1400" i="1" smtClean="0">
                              <a:latin typeface="Cambria Math" panose="02040503050406030204" pitchFamily="18" charset="0"/>
                              <a:ea typeface="Cambria Math" panose="02040503050406030204" pitchFamily="18" charset="0"/>
                            </a:rPr>
                            <m:t>𝜔</m:t>
                          </m:r>
                          <m:d>
                            <m:dPr>
                              <m:ctrlPr>
                                <a:rPr lang="en-GB" sz="1400" i="1" smtClean="0">
                                  <a:latin typeface="Cambria Math" panose="02040503050406030204" pitchFamily="18" charset="0"/>
                                  <a:ea typeface="Cambria Math" panose="02040503050406030204" pitchFamily="18" charset="0"/>
                                </a:rPr>
                              </m:ctrlPr>
                            </m:dPr>
                            <m:e>
                              <m:r>
                                <a:rPr lang="en-GB" sz="1400" b="0" i="1" smtClean="0">
                                  <a:latin typeface="Cambria Math" panose="02040503050406030204" pitchFamily="18" charset="0"/>
                                  <a:ea typeface="Cambria Math" panose="02040503050406030204" pitchFamily="18" charset="0"/>
                                </a:rPr>
                                <m:t>1+</m:t>
                              </m:r>
                              <m:r>
                                <a:rPr lang="en-GB" sz="1400" b="0" i="1" smtClean="0">
                                  <a:latin typeface="Cambria Math" panose="02040503050406030204" pitchFamily="18" charset="0"/>
                                  <a:ea typeface="Cambria Math" panose="02040503050406030204" pitchFamily="18" charset="0"/>
                                </a:rPr>
                                <m:t>𝛽</m:t>
                              </m:r>
                            </m:e>
                          </m:d>
                        </m:den>
                      </m:f>
                      <m:r>
                        <a:rPr lang="en-GB" sz="1400" b="0" i="1" smtClean="0">
                          <a:latin typeface="Cambria Math" panose="02040503050406030204" pitchFamily="18" charset="0"/>
                        </a:rPr>
                        <m:t>=303.83 </m:t>
                      </m:r>
                      <m:r>
                        <m:rPr>
                          <m:sty m:val="p"/>
                        </m:rPr>
                        <a:rPr lang="en-GB" sz="1400" b="0" i="0" smtClean="0">
                          <a:latin typeface="Cambria Math" panose="02040503050406030204" pitchFamily="18" charset="0"/>
                        </a:rPr>
                        <m:t>ns</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136986" y="1339243"/>
                <a:ext cx="2057423" cy="441018"/>
              </a:xfrm>
              <a:prstGeom prst="rect">
                <a:avLst/>
              </a:prstGeom>
              <a:blipFill>
                <a:blip r:embed="rId14"/>
                <a:stretch>
                  <a:fillRect l="-890" t="-2778" r="-593"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136986" y="1873087"/>
                <a:ext cx="2511649"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400" b="0" i="1" smtClean="0">
                              <a:latin typeface="Cambria Math" panose="02040503050406030204" pitchFamily="18" charset="0"/>
                            </a:rPr>
                          </m:ctrlPr>
                        </m:sSubSupPr>
                        <m:e>
                          <m:r>
                            <a:rPr lang="en-GB" sz="1400" b="0" i="1" smtClean="0">
                              <a:latin typeface="Cambria Math" panose="02040503050406030204" pitchFamily="18" charset="0"/>
                            </a:rPr>
                            <m:t>𝐸</m:t>
                          </m:r>
                        </m:e>
                        <m:sub>
                          <m:r>
                            <m:rPr>
                              <m:sty m:val="p"/>
                            </m:rPr>
                            <a:rPr lang="en-GB" sz="1400" b="0" i="0" smtClean="0">
                              <a:latin typeface="Cambria Math" panose="02040503050406030204" pitchFamily="18" charset="0"/>
                            </a:rPr>
                            <m:t>acc</m:t>
                          </m:r>
                        </m:sub>
                        <m:sup>
                          <m:r>
                            <m:rPr>
                              <m:sty m:val="p"/>
                            </m:rPr>
                            <a:rPr lang="en-GB" sz="1400" b="0" i="0" smtClean="0">
                              <a:latin typeface="Cambria Math" panose="02040503050406030204" pitchFamily="18" charset="0"/>
                            </a:rPr>
                            <m:t>Unload</m:t>
                          </m:r>
                        </m:sup>
                      </m:sSubSup>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f>
                            <m:fPr>
                              <m:ctrlPr>
                                <a:rPr lang="en-GB" sz="1400" b="0" i="1" smtClean="0">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𝑃</m:t>
                                  </m:r>
                                </m:e>
                                <m:sub>
                                  <m:r>
                                    <a:rPr lang="en-GB" sz="1400">
                                      <a:latin typeface="Cambria Math" panose="02040503050406030204" pitchFamily="18" charset="0"/>
                                    </a:rPr>
                                    <m:t>0</m:t>
                                  </m:r>
                                </m:sub>
                              </m:sSub>
                              <m:sSup>
                                <m:sSupPr>
                                  <m:ctrlPr>
                                    <a:rPr lang="en-GB" sz="1400" i="1">
                                      <a:latin typeface="Cambria Math" panose="02040503050406030204" pitchFamily="18" charset="0"/>
                                    </a:rPr>
                                  </m:ctrlPr>
                                </m:sSupPr>
                                <m:e>
                                  <m:r>
                                    <a:rPr lang="en-GB" sz="1400" i="1">
                                      <a:latin typeface="Cambria Math" panose="02040503050406030204" pitchFamily="18" charset="0"/>
                                    </a:rPr>
                                    <m:t>𝑟</m:t>
                                  </m:r>
                                </m:e>
                                <m:sup>
                                  <m:r>
                                    <a:rPr lang="en-GB" sz="1400" i="1">
                                      <a:latin typeface="Cambria Math" panose="02040503050406030204" pitchFamily="18" charset="0"/>
                                    </a:rPr>
                                    <m:t>′</m:t>
                                  </m:r>
                                </m:sup>
                              </m:sSup>
                            </m:num>
                            <m:den>
                              <m:r>
                                <a:rPr lang="en-GB" sz="1400" b="0" i="1" smtClean="0">
                                  <a:latin typeface="Cambria Math" panose="02040503050406030204" pitchFamily="18" charset="0"/>
                                </a:rPr>
                                <m:t>𝑁𝐿</m:t>
                              </m:r>
                            </m:den>
                          </m:f>
                        </m:e>
                      </m:rad>
                      <m:r>
                        <a:rPr lang="en-GB" sz="1400" b="0" i="1" smtClean="0">
                          <a:latin typeface="Cambria Math" panose="02040503050406030204" pitchFamily="18" charset="0"/>
                        </a:rPr>
                        <m:t>=327.8 </m:t>
                      </m:r>
                      <m:r>
                        <m:rPr>
                          <m:sty m:val="p"/>
                        </m:rPr>
                        <a:rPr lang="en-GB" sz="1400" b="0" i="0" smtClean="0">
                          <a:latin typeface="Cambria Math" panose="02040503050406030204" pitchFamily="18" charset="0"/>
                        </a:rPr>
                        <m:t>MV</m:t>
                      </m:r>
                      <m:r>
                        <a:rPr lang="en-GB" sz="1400" b="0" i="0" smtClean="0">
                          <a:latin typeface="Cambria Math" panose="02040503050406030204" pitchFamily="18" charset="0"/>
                        </a:rPr>
                        <m:t>/</m:t>
                      </m:r>
                      <m:r>
                        <m:rPr>
                          <m:sty m:val="p"/>
                        </m:rPr>
                        <a:rPr lang="en-GB" sz="1400" b="0" i="0" smtClean="0">
                          <a:latin typeface="Cambria Math" panose="02040503050406030204" pitchFamily="18" charset="0"/>
                        </a:rPr>
                        <m:t>m</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136986" y="1873087"/>
                <a:ext cx="2511649" cy="636521"/>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136986" y="2652976"/>
                <a:ext cx="1945341" cy="3100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400" b="1" i="1" smtClean="0">
                              <a:solidFill>
                                <a:srgbClr val="FF0000"/>
                              </a:solidFill>
                              <a:latin typeface="Cambria Math" panose="02040503050406030204" pitchFamily="18" charset="0"/>
                            </a:rPr>
                          </m:ctrlPr>
                        </m:sSubPr>
                        <m:e>
                          <m:r>
                            <a:rPr lang="en-GB" sz="1400" b="1" i="1" smtClean="0">
                              <a:solidFill>
                                <a:srgbClr val="FF0000"/>
                              </a:solidFill>
                              <a:latin typeface="Cambria Math" panose="02040503050406030204" pitchFamily="18" charset="0"/>
                            </a:rPr>
                            <m:t>𝑬</m:t>
                          </m:r>
                        </m:e>
                        <m:sub>
                          <m:r>
                            <a:rPr lang="en-GB" sz="1400" b="1" i="0" smtClean="0">
                              <a:solidFill>
                                <a:srgbClr val="FF0000"/>
                              </a:solidFill>
                              <a:latin typeface="Cambria Math" panose="02040503050406030204" pitchFamily="18" charset="0"/>
                            </a:rPr>
                            <m:t>𝐚𝐜𝐜</m:t>
                          </m:r>
                        </m:sub>
                      </m:sSub>
                      <m:r>
                        <a:rPr lang="en-GB" sz="1400" b="1" i="1" smtClean="0">
                          <a:solidFill>
                            <a:srgbClr val="FF0000"/>
                          </a:solidFill>
                          <a:latin typeface="Cambria Math" panose="02040503050406030204" pitchFamily="18" charset="0"/>
                        </a:rPr>
                        <m:t>=</m:t>
                      </m:r>
                      <m:sSubSup>
                        <m:sSubSupPr>
                          <m:ctrlPr>
                            <a:rPr lang="en-GB" sz="1400" b="1" i="1">
                              <a:solidFill>
                                <a:srgbClr val="FF0000"/>
                              </a:solidFill>
                              <a:latin typeface="Cambria Math" panose="02040503050406030204" pitchFamily="18" charset="0"/>
                            </a:rPr>
                          </m:ctrlPr>
                        </m:sSubSupPr>
                        <m:e>
                          <m:r>
                            <a:rPr lang="en-GB" sz="1400" b="1" i="1">
                              <a:solidFill>
                                <a:srgbClr val="FF0000"/>
                              </a:solidFill>
                              <a:latin typeface="Cambria Math" panose="02040503050406030204" pitchFamily="18" charset="0"/>
                            </a:rPr>
                            <m:t>𝑬</m:t>
                          </m:r>
                        </m:e>
                        <m:sub>
                          <m:r>
                            <a:rPr lang="en-GB" sz="1400" b="1" i="1">
                              <a:solidFill>
                                <a:srgbClr val="FF0000"/>
                              </a:solidFill>
                              <a:latin typeface="Cambria Math" panose="02040503050406030204" pitchFamily="18" charset="0"/>
                            </a:rPr>
                            <m:t>𝒂𝒄𝒄</m:t>
                          </m:r>
                        </m:sub>
                        <m:sup>
                          <m:r>
                            <a:rPr lang="en-GB" sz="1400" b="1" i="1">
                              <a:solidFill>
                                <a:srgbClr val="FF0000"/>
                              </a:solidFill>
                              <a:latin typeface="Cambria Math" panose="02040503050406030204" pitchFamily="18" charset="0"/>
                            </a:rPr>
                            <m:t>𝑼𝒏𝒍𝒐𝒂𝒅</m:t>
                          </m:r>
                        </m:sup>
                      </m:sSubSup>
                      <m:d>
                        <m:dPr>
                          <m:ctrlPr>
                            <a:rPr lang="en-GB" sz="1400" b="1" i="1" smtClean="0">
                              <a:solidFill>
                                <a:srgbClr val="FF0000"/>
                              </a:solidFill>
                              <a:latin typeface="Cambria Math" panose="02040503050406030204" pitchFamily="18" charset="0"/>
                            </a:rPr>
                          </m:ctrlPr>
                        </m:dPr>
                        <m:e>
                          <m:r>
                            <a:rPr lang="en-GB" sz="1400" b="1" i="1" smtClean="0">
                              <a:solidFill>
                                <a:srgbClr val="FF0000"/>
                              </a:solidFill>
                              <a:latin typeface="Cambria Math" panose="02040503050406030204" pitchFamily="18" charset="0"/>
                            </a:rPr>
                            <m:t>𝟏</m:t>
                          </m:r>
                          <m:r>
                            <a:rPr lang="en-GB" sz="1400" b="1" i="1" smtClean="0">
                              <a:solidFill>
                                <a:srgbClr val="FF0000"/>
                              </a:solidFill>
                              <a:latin typeface="Cambria Math" panose="02040503050406030204" pitchFamily="18" charset="0"/>
                            </a:rPr>
                            <m:t>−</m:t>
                          </m:r>
                          <m:sSup>
                            <m:sSupPr>
                              <m:ctrlPr>
                                <a:rPr lang="en-GB" sz="1400" b="1" i="1" smtClean="0">
                                  <a:solidFill>
                                    <a:srgbClr val="FF0000"/>
                                  </a:solidFill>
                                  <a:latin typeface="Cambria Math" panose="02040503050406030204" pitchFamily="18" charset="0"/>
                                </a:rPr>
                              </m:ctrlPr>
                            </m:sSupPr>
                            <m:e>
                              <m:r>
                                <a:rPr lang="en-GB" sz="1400" b="1" i="1" smtClean="0">
                                  <a:solidFill>
                                    <a:srgbClr val="FF0000"/>
                                  </a:solidFill>
                                  <a:latin typeface="Cambria Math" panose="02040503050406030204" pitchFamily="18" charset="0"/>
                                </a:rPr>
                                <m:t>𝒆</m:t>
                              </m:r>
                            </m:e>
                            <m:sup>
                              <m:r>
                                <a:rPr lang="en-GB" sz="1400" b="1" i="1" smtClean="0">
                                  <a:solidFill>
                                    <a:srgbClr val="FF0000"/>
                                  </a:solidFill>
                                  <a:latin typeface="Cambria Math" panose="02040503050406030204" pitchFamily="18" charset="0"/>
                                </a:rPr>
                                <m:t>−</m:t>
                              </m:r>
                              <m:f>
                                <m:fPr>
                                  <m:ctrlPr>
                                    <a:rPr lang="en-GB" sz="1400" b="1" i="1" smtClean="0">
                                      <a:solidFill>
                                        <a:srgbClr val="FF0000"/>
                                      </a:solidFill>
                                      <a:latin typeface="Cambria Math" panose="02040503050406030204" pitchFamily="18" charset="0"/>
                                    </a:rPr>
                                  </m:ctrlPr>
                                </m:fPr>
                                <m:num>
                                  <m:r>
                                    <a:rPr lang="en-GB" sz="1400" b="1" i="1" smtClean="0">
                                      <a:solidFill>
                                        <a:srgbClr val="FF0000"/>
                                      </a:solidFill>
                                      <a:latin typeface="Cambria Math" panose="02040503050406030204" pitchFamily="18" charset="0"/>
                                    </a:rPr>
                                    <m:t>𝒕</m:t>
                                  </m:r>
                                </m:num>
                                <m:den>
                                  <m:r>
                                    <a:rPr lang="en-GB" sz="1400" b="1" i="1" smtClean="0">
                                      <a:solidFill>
                                        <a:srgbClr val="FF0000"/>
                                      </a:solidFill>
                                      <a:latin typeface="Cambria Math" panose="02040503050406030204" pitchFamily="18" charset="0"/>
                                      <a:ea typeface="Cambria Math" panose="02040503050406030204" pitchFamily="18" charset="0"/>
                                    </a:rPr>
                                    <m:t>𝝉</m:t>
                                  </m:r>
                                </m:den>
                              </m:f>
                            </m:sup>
                          </m:sSup>
                        </m:e>
                      </m:d>
                    </m:oMath>
                  </m:oMathPara>
                </a14:m>
                <a:endParaRPr lang="en-GB" sz="1400" b="1"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136986" y="2652976"/>
                <a:ext cx="1945341" cy="310085"/>
              </a:xfrm>
              <a:prstGeom prst="rect">
                <a:avLst/>
              </a:prstGeom>
              <a:blipFill>
                <a:blip r:embed="rId16"/>
                <a:stretch>
                  <a:fillRect l="-1567" b="-7843"/>
                </a:stretch>
              </a:blipFill>
            </p:spPr>
            <p:txBody>
              <a:bodyPr/>
              <a:lstStyle/>
              <a:p>
                <a:r>
                  <a:rPr lang="en-GB">
                    <a:noFill/>
                  </a:rPr>
                  <a:t> </a:t>
                </a:r>
              </a:p>
            </p:txBody>
          </p:sp>
        </mc:Fallback>
      </mc:AlternateContent>
      <p:sp>
        <p:nvSpPr>
          <p:cNvPr id="20"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7</a:t>
            </a:fld>
            <a:endParaRPr lang="en-US" sz="1600" b="1" dirty="0">
              <a:solidFill>
                <a:srgbClr val="7030A0"/>
              </a:solidFill>
            </a:endParaRPr>
          </a:p>
        </p:txBody>
      </p:sp>
      <p:sp>
        <p:nvSpPr>
          <p:cNvPr id="3" name="TextBox 2"/>
          <p:cNvSpPr txBox="1"/>
          <p:nvPr/>
        </p:nvSpPr>
        <p:spPr>
          <a:xfrm>
            <a:off x="5334966" y="5978343"/>
            <a:ext cx="3746422" cy="553998"/>
          </a:xfrm>
          <a:prstGeom prst="rect">
            <a:avLst/>
          </a:prstGeom>
          <a:noFill/>
        </p:spPr>
        <p:txBody>
          <a:bodyPr wrap="square" rtlCol="0">
            <a:spAutoFit/>
          </a:bodyPr>
          <a:lstStyle/>
          <a:p>
            <a:pPr algn="just"/>
            <a:r>
              <a:rPr lang="en-GB" sz="1000" dirty="0" smtClean="0"/>
              <a:t>Design of the CLIC main </a:t>
            </a:r>
            <a:r>
              <a:rPr lang="en-GB" sz="1000" dirty="0" err="1" smtClean="0"/>
              <a:t>linac</a:t>
            </a:r>
            <a:r>
              <a:rPr lang="en-GB" sz="1000" dirty="0" smtClean="0"/>
              <a:t> accelerating structure for CLIC Conceptual Design Report, Proceedings </a:t>
            </a:r>
            <a:r>
              <a:rPr lang="en-GB" sz="1000" dirty="0"/>
              <a:t>of </a:t>
            </a:r>
            <a:r>
              <a:rPr lang="en-GB" sz="1000" dirty="0" smtClean="0"/>
              <a:t>LINAC2010</a:t>
            </a:r>
            <a:r>
              <a:rPr lang="en-GB" sz="1000" dirty="0"/>
              <a:t>, </a:t>
            </a:r>
            <a:r>
              <a:rPr lang="en-GB" sz="1000" dirty="0" smtClean="0"/>
              <a:t>A. Grudiev, W. Wuensch.</a:t>
            </a:r>
            <a:endParaRPr lang="en-GB" sz="1000" dirty="0"/>
          </a:p>
        </p:txBody>
      </p:sp>
    </p:spTree>
    <p:extLst>
      <p:ext uri="{BB962C8B-B14F-4D97-AF65-F5344CB8AC3E}">
        <p14:creationId xmlns:p14="http://schemas.microsoft.com/office/powerpoint/2010/main" val="45012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07519" y="1472923"/>
            <a:ext cx="5407621" cy="3596952"/>
          </a:xfrm>
          <a:prstGeom prst="rect">
            <a:avLst/>
          </a:prstGeom>
        </p:spPr>
      </p:pic>
      <p:sp>
        <p:nvSpPr>
          <p:cNvPr id="2" name="Title 1"/>
          <p:cNvSpPr>
            <a:spLocks noGrp="1"/>
          </p:cNvSpPr>
          <p:nvPr>
            <p:ph type="title"/>
          </p:nvPr>
        </p:nvSpPr>
        <p:spPr/>
        <p:txBody>
          <a:bodyPr>
            <a:normAutofit fontScale="90000"/>
          </a:bodyPr>
          <a:lstStyle/>
          <a:p>
            <a:r>
              <a:rPr lang="en-GB" dirty="0" smtClean="0">
                <a:solidFill>
                  <a:schemeClr val="tx1"/>
                </a:solidFill>
              </a:rPr>
              <a:t>Considerations on the maximum number of cells</a:t>
            </a:r>
            <a:endParaRPr lang="en-GB" dirty="0">
              <a:solidFill>
                <a:schemeClr val="tx1"/>
              </a:solidFill>
            </a:endParaRPr>
          </a:p>
        </p:txBody>
      </p:sp>
      <p:sp>
        <p:nvSpPr>
          <p:cNvPr id="3" name="TextBox 2"/>
          <p:cNvSpPr txBox="1"/>
          <p:nvPr/>
        </p:nvSpPr>
        <p:spPr>
          <a:xfrm>
            <a:off x="2362200" y="1481960"/>
            <a:ext cx="5181600" cy="369332"/>
          </a:xfrm>
          <a:prstGeom prst="rect">
            <a:avLst/>
          </a:prstGeom>
          <a:noFill/>
        </p:spPr>
        <p:txBody>
          <a:bodyPr wrap="square" rtlCol="0">
            <a:spAutoFit/>
          </a:bodyPr>
          <a:lstStyle/>
          <a:p>
            <a:r>
              <a:rPr lang="en-US" altLang="zh-CN" b="1" dirty="0" smtClean="0"/>
              <a:t>Reference: Nagle, Knapp and Knapp, 1964 and 1968</a:t>
            </a:r>
            <a:endParaRPr lang="en-US" b="1" dirty="0"/>
          </a:p>
        </p:txBody>
      </p:sp>
      <mc:AlternateContent xmlns:mc="http://schemas.openxmlformats.org/markup-compatibility/2006" xmlns:a14="http://schemas.microsoft.com/office/drawing/2010/main">
        <mc:Choice Requires="a14">
          <p:sp>
            <p:nvSpPr>
              <p:cNvPr id="4" name="TextBox 3"/>
              <p:cNvSpPr txBox="1"/>
              <p:nvPr/>
            </p:nvSpPr>
            <p:spPr>
              <a:xfrm>
                <a:off x="5615140" y="2709041"/>
                <a:ext cx="3376460" cy="10205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r</m:t>
                          </m:r>
                        </m:sub>
                      </m:sSub>
                      <m:r>
                        <a:rPr lang="en-US" i="1" smtClean="0">
                          <a:latin typeface="Cambria Math" panose="02040503050406030204" pitchFamily="18" charset="0"/>
                        </a:rPr>
                        <m:t>=</m:t>
                      </m:r>
                      <m:f>
                        <m:fPr>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l-GR" i="0" smtClean="0">
                                  <a:latin typeface="Cambria Math" panose="02040503050406030204" pitchFamily="18" charset="0"/>
                                  <a:ea typeface="Cambria Math" panose="02040503050406030204" pitchFamily="18" charset="0"/>
                                </a:rPr>
                                <m:t>π</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0" smtClean="0">
                                  <a:latin typeface="Cambria Math" panose="02040503050406030204" pitchFamily="18" charset="0"/>
                                </a:rPr>
                                <m:t>0</m:t>
                              </m:r>
                            </m:sub>
                          </m:sSub>
                        </m:num>
                        <m:den>
                          <m:rad>
                            <m:radPr>
                              <m:degHide m:val="on"/>
                              <m:ctrlPr>
                                <a:rPr lang="en-US" i="1" smtClean="0">
                                  <a:latin typeface="Cambria Math" panose="02040503050406030204" pitchFamily="18" charset="0"/>
                                </a:rPr>
                              </m:ctrlPr>
                            </m:radPr>
                            <m:deg/>
                            <m:e>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m:rPr>
                                      <m:sty m:val="p"/>
                                    </m:rPr>
                                    <a:rPr lang="en-US">
                                      <a:solidFill>
                                        <a:prstClr val="black"/>
                                      </a:solidFill>
                                      <a:latin typeface="Cambria Math" panose="02040503050406030204" pitchFamily="18" charset="0"/>
                                      <a:ea typeface="Cambria Math" panose="02040503050406030204" pitchFamily="18" charset="0"/>
                                    </a:rPr>
                                    <m:t>π</m:t>
                                  </m:r>
                                </m:sub>
                                <m:sup>
                                  <m:r>
                                    <a:rPr lang="en-US">
                                      <a:solidFill>
                                        <a:prstClr val="black"/>
                                      </a:solidFill>
                                      <a:latin typeface="Cambria Math" panose="02040503050406030204" pitchFamily="18" charset="0"/>
                                    </a:rPr>
                                    <m:t>2</m:t>
                                  </m:r>
                                </m:sup>
                              </m:sSubSup>
                              <m:r>
                                <a:rPr lang="en-US" i="1">
                                  <a:solidFill>
                                    <a:prstClr val="black"/>
                                  </a:solidFill>
                                  <a:latin typeface="Cambria Math" panose="02040503050406030204" pitchFamily="18" charset="0"/>
                                </a:rPr>
                                <m:t>+</m:t>
                              </m:r>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a:rPr lang="en-US">
                                      <a:solidFill>
                                        <a:prstClr val="black"/>
                                      </a:solidFill>
                                      <a:latin typeface="Cambria Math" panose="02040503050406030204" pitchFamily="18" charset="0"/>
                                    </a:rPr>
                                    <m:t>0</m:t>
                                  </m:r>
                                </m:sub>
                                <m:sup>
                                  <m:r>
                                    <a:rPr lang="en-US">
                                      <a:solidFill>
                                        <a:prstClr val="black"/>
                                      </a:solidFill>
                                      <a:latin typeface="Cambria Math" panose="02040503050406030204" pitchFamily="18" charset="0"/>
                                    </a:rPr>
                                    <m:t>2</m:t>
                                  </m:r>
                                </m:sup>
                              </m:sSubSup>
                            </m:e>
                          </m:rad>
                        </m:den>
                      </m:f>
                      <m:r>
                        <a:rPr lang="en-US" i="1" dirty="0" smtClean="0">
                          <a:latin typeface="Cambria Math" panose="02040503050406030204" pitchFamily="18" charset="0"/>
                        </a:rPr>
                        <m:t>=</m:t>
                      </m:r>
                      <m:r>
                        <a:rPr lang="en-US" b="0" i="1" dirty="0" smtClean="0">
                          <a:latin typeface="Cambria Math" panose="02040503050406030204" pitchFamily="18" charset="0"/>
                        </a:rPr>
                        <m:t>10.7442 </m:t>
                      </m:r>
                      <m:r>
                        <m:rPr>
                          <m:sty m:val="p"/>
                        </m:rPr>
                        <a:rPr lang="en-US" b="0" i="0" dirty="0" smtClean="0">
                          <a:latin typeface="Cambria Math" panose="02040503050406030204" pitchFamily="18" charset="0"/>
                        </a:rPr>
                        <m:t>GHz</m:t>
                      </m:r>
                    </m:oMath>
                  </m:oMathPara>
                </a14:m>
                <a:endParaRPr lang="en-US" b="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5615140" y="2709041"/>
                <a:ext cx="3376460" cy="10205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46986" y="3813657"/>
                <a:ext cx="2891658" cy="7208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m:rPr>
                                  <m:sty m:val="p"/>
                                </m:rPr>
                                <a:rPr lang="en-US">
                                  <a:solidFill>
                                    <a:prstClr val="black"/>
                                  </a:solidFill>
                                  <a:latin typeface="Cambria Math" panose="02040503050406030204" pitchFamily="18" charset="0"/>
                                  <a:ea typeface="Cambria Math" panose="02040503050406030204" pitchFamily="18" charset="0"/>
                                </a:rPr>
                                <m:t>π</m:t>
                              </m:r>
                            </m:sub>
                            <m:sup>
                              <m:r>
                                <a:rPr lang="en-US">
                                  <a:solidFill>
                                    <a:prstClr val="black"/>
                                  </a:solidFill>
                                  <a:latin typeface="Cambria Math" panose="02040503050406030204" pitchFamily="18" charset="0"/>
                                </a:rPr>
                                <m:t>2</m:t>
                              </m:r>
                            </m:sup>
                          </m:sSubSup>
                          <m:r>
                            <a:rPr lang="en-US" i="1">
                              <a:solidFill>
                                <a:prstClr val="black"/>
                              </a:solidFill>
                              <a:latin typeface="Cambria Math" panose="02040503050406030204" pitchFamily="18" charset="0"/>
                            </a:rPr>
                            <m:t>−</m:t>
                          </m:r>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a:rPr lang="en-US">
                                  <a:solidFill>
                                    <a:prstClr val="black"/>
                                  </a:solidFill>
                                  <a:latin typeface="Cambria Math" panose="02040503050406030204" pitchFamily="18" charset="0"/>
                                </a:rPr>
                                <m:t>0</m:t>
                              </m:r>
                            </m:sub>
                            <m:sup>
                              <m:r>
                                <a:rPr lang="en-US">
                                  <a:solidFill>
                                    <a:prstClr val="black"/>
                                  </a:solidFill>
                                  <a:latin typeface="Cambria Math" panose="02040503050406030204" pitchFamily="18" charset="0"/>
                                </a:rPr>
                                <m:t>2</m:t>
                              </m:r>
                            </m:sup>
                          </m:sSubSup>
                        </m:num>
                        <m:den>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m:rPr>
                                  <m:sty m:val="p"/>
                                </m:rPr>
                                <a:rPr lang="en-US">
                                  <a:solidFill>
                                    <a:prstClr val="black"/>
                                  </a:solidFill>
                                  <a:latin typeface="Cambria Math" panose="02040503050406030204" pitchFamily="18" charset="0"/>
                                  <a:ea typeface="Cambria Math" panose="02040503050406030204" pitchFamily="18" charset="0"/>
                                </a:rPr>
                                <m:t>π</m:t>
                              </m:r>
                            </m:sub>
                            <m:sup>
                              <m:r>
                                <a:rPr lang="en-US">
                                  <a:solidFill>
                                    <a:prstClr val="black"/>
                                  </a:solidFill>
                                  <a:latin typeface="Cambria Math" panose="02040503050406030204" pitchFamily="18" charset="0"/>
                                </a:rPr>
                                <m:t>2</m:t>
                              </m:r>
                            </m:sup>
                          </m:sSubSup>
                          <m:r>
                            <a:rPr lang="en-US" i="1">
                              <a:solidFill>
                                <a:prstClr val="black"/>
                              </a:solidFill>
                              <a:latin typeface="Cambria Math" panose="02040503050406030204" pitchFamily="18" charset="0"/>
                            </a:rPr>
                            <m:t>+</m:t>
                          </m:r>
                          <m:sSubSup>
                            <m:sSubSupPr>
                              <m:ctrlPr>
                                <a:rPr lang="en-US" i="1">
                                  <a:solidFill>
                                    <a:prstClr val="black"/>
                                  </a:solidFill>
                                  <a:latin typeface="Cambria Math" panose="02040503050406030204" pitchFamily="18" charset="0"/>
                                </a:rPr>
                              </m:ctrlPr>
                            </m:sSubSupPr>
                            <m:e>
                              <m:r>
                                <a:rPr lang="en-US" i="1">
                                  <a:solidFill>
                                    <a:prstClr val="black"/>
                                  </a:solidFill>
                                  <a:latin typeface="Cambria Math" panose="02040503050406030204" pitchFamily="18" charset="0"/>
                                </a:rPr>
                                <m:t>𝑓</m:t>
                              </m:r>
                            </m:e>
                            <m:sub>
                              <m:r>
                                <a:rPr lang="en-US">
                                  <a:solidFill>
                                    <a:prstClr val="black"/>
                                  </a:solidFill>
                                  <a:latin typeface="Cambria Math" panose="02040503050406030204" pitchFamily="18" charset="0"/>
                                </a:rPr>
                                <m:t>0</m:t>
                              </m:r>
                            </m:sub>
                            <m:sup>
                              <m:r>
                                <a:rPr lang="en-US">
                                  <a:solidFill>
                                    <a:prstClr val="black"/>
                                  </a:solidFill>
                                  <a:latin typeface="Cambria Math" panose="02040503050406030204" pitchFamily="18" charset="0"/>
                                </a:rPr>
                                <m:t>2</m:t>
                              </m:r>
                            </m:sup>
                          </m:sSubSup>
                        </m:den>
                      </m:f>
                      <m:r>
                        <a:rPr lang="en-US" i="1">
                          <a:latin typeface="Cambria Math" panose="02040503050406030204" pitchFamily="18" charset="0"/>
                        </a:rPr>
                        <m:t>=0.198</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446986" y="3813657"/>
                <a:ext cx="2891658" cy="7208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602002" y="1850344"/>
                <a:ext cx="2398998" cy="7352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𝑓</m:t>
                      </m:r>
                      <m:r>
                        <a:rPr lang="en-US"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m:rPr>
                                  <m:sty m:val="p"/>
                                </m:rPr>
                                <a:rPr lang="en-US" b="0" i="0" smtClean="0">
                                  <a:latin typeface="Cambria Math" panose="02040503050406030204" pitchFamily="18" charset="0"/>
                                </a:rPr>
                                <m:t>r</m:t>
                              </m:r>
                            </m:sub>
                          </m:sSub>
                        </m:num>
                        <m:den>
                          <m:rad>
                            <m:radPr>
                              <m:degHide m:val="on"/>
                              <m:ctrlPr>
                                <a:rPr lang="en-US" i="1" smtClean="0">
                                  <a:latin typeface="Cambria Math" panose="02040503050406030204" pitchFamily="18" charset="0"/>
                                </a:rPr>
                              </m:ctrlPr>
                            </m:radPr>
                            <m:deg/>
                            <m:e>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𝑘</m:t>
                              </m:r>
                              <m:func>
                                <m:funcPr>
                                  <m:ctrlPr>
                                    <a:rPr lang="en-US" i="1">
                                      <a:solidFill>
                                        <a:prstClr val="black"/>
                                      </a:solidFill>
                                      <a:latin typeface="Cambria Math" panose="02040503050406030204" pitchFamily="18" charset="0"/>
                                    </a:rPr>
                                  </m:ctrlPr>
                                </m:funcPr>
                                <m:fName>
                                  <m:r>
                                    <m:rPr>
                                      <m:sty m:val="p"/>
                                    </m:rPr>
                                    <a:rPr lang="en-US">
                                      <a:solidFill>
                                        <a:prstClr val="black"/>
                                      </a:solidFill>
                                      <a:latin typeface="Cambria Math" panose="02040503050406030204" pitchFamily="18" charset="0"/>
                                    </a:rPr>
                                    <m:t>cos</m:t>
                                  </m:r>
                                </m:fName>
                                <m:e>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𝜑</m:t>
                                  </m:r>
                                </m:e>
                              </m:func>
                            </m:e>
                          </m:rad>
                        </m:den>
                      </m:f>
                    </m:oMath>
                  </m:oMathPara>
                </a14:m>
                <a:endParaRPr lang="en-US" b="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5602002" y="1850344"/>
                <a:ext cx="2398998" cy="7352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83923" y="4619522"/>
                <a:ext cx="3733800" cy="369332"/>
              </a:xfrm>
              <a:prstGeom prst="rect">
                <a:avLst/>
              </a:prstGeom>
              <a:noFill/>
            </p:spPr>
            <p:txBody>
              <a:bodyPr wrap="square" rtlCol="0">
                <a:spAutoFit/>
              </a:bodyPr>
              <a:lstStyle/>
              <a:p>
                <a:r>
                  <a:rPr lang="en-US" dirty="0" smtClean="0"/>
                  <a:t>Bandwidth </a:t>
                </a:r>
                <a14:m>
                  <m:oMath xmlns:m="http://schemas.openxmlformats.org/officeDocument/2006/math">
                    <m:r>
                      <a:rPr lang="en-US" b="0" i="1" smtClean="0">
                        <a:latin typeface="Cambria Math" panose="02040503050406030204" pitchFamily="18" charset="0"/>
                      </a:rPr>
                      <m:t>𝐵𝑊</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m:rPr>
                            <m:sty m:val="p"/>
                          </m:rPr>
                          <a:rPr lang="en-US">
                            <a:latin typeface="Cambria Math" panose="02040503050406030204" pitchFamily="18" charset="0"/>
                          </a:rPr>
                          <m:t>r</m:t>
                        </m:r>
                      </m:sub>
                    </m:sSub>
                    <m:r>
                      <a:rPr lang="en-US" b="0" i="1" smtClean="0">
                        <a:latin typeface="Cambria Math" panose="02040503050406030204" pitchFamily="18" charset="0"/>
                      </a:rPr>
                      <m:t>𝑘</m:t>
                    </m:r>
                    <m:r>
                      <a:rPr lang="en-US" i="1">
                        <a:latin typeface="Cambria Math" panose="02040503050406030204" pitchFamily="18" charset="0"/>
                      </a:rPr>
                      <m:t>=</m:t>
                    </m:r>
                    <m:r>
                      <a:rPr lang="en-US" b="0" i="1" smtClean="0">
                        <a:latin typeface="Cambria Math" panose="02040503050406030204" pitchFamily="18" charset="0"/>
                      </a:rPr>
                      <m:t>2.17 </m:t>
                    </m:r>
                    <m:r>
                      <m:rPr>
                        <m:sty m:val="p"/>
                      </m:rPr>
                      <a:rPr lang="en-US" b="0" i="0" smtClean="0">
                        <a:latin typeface="Cambria Math" panose="02040503050406030204" pitchFamily="18" charset="0"/>
                      </a:rPr>
                      <m:t>GHz</m:t>
                    </m:r>
                  </m:oMath>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5383923" y="4619522"/>
                <a:ext cx="3733800" cy="369332"/>
              </a:xfrm>
              <a:prstGeom prst="rect">
                <a:avLst/>
              </a:prstGeom>
              <a:blipFill>
                <a:blip r:embed="rId6"/>
                <a:stretch>
                  <a:fillRect l="-130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p:cNvSpPr/>
              <p:nvPr/>
            </p:nvSpPr>
            <p:spPr>
              <a:xfrm>
                <a:off x="76201" y="5078912"/>
                <a:ext cx="6476999" cy="1417948"/>
              </a:xfrm>
              <a:prstGeom prst="roundRect">
                <a:avLst/>
              </a:prstGeom>
              <a:solidFill>
                <a:srgbClr val="FFFFFF"/>
              </a:solidFill>
              <a:ln w="25400" cap="flat" cmpd="sng" algn="ctr">
                <a:solidFill>
                  <a:schemeClr val="tx1"/>
                </a:solidFill>
                <a:prstDash val="solid"/>
              </a:ln>
              <a:effectLst/>
            </p:spPr>
            <p:txBody>
              <a:bodyPr rtlCol="0" anchor="t"/>
              <a:lstStyle/>
              <a:p>
                <a:pPr marR="0" lvl="0" defTabSz="914400" eaLnBrk="1" fontAlgn="base" latinLnBrk="0" hangingPunct="1">
                  <a:lnSpc>
                    <a:spcPct val="100000"/>
                  </a:lnSpc>
                  <a:spcBef>
                    <a:spcPct val="0"/>
                  </a:spcBef>
                  <a:spcAft>
                    <a:spcPct val="0"/>
                  </a:spcAft>
                  <a:buClrTx/>
                  <a:buSzTx/>
                  <a:tabLst/>
                  <a:defRPr/>
                </a:pPr>
                <a:r>
                  <a:rPr kumimoji="0" lang="en-US" altLang="zh-CN" sz="1600" b="0"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To</a:t>
                </a:r>
                <a:r>
                  <a:rPr kumimoji="0" lang="en-US" altLang="zh-CN" sz="1600" b="0" i="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rPr>
                  <a:t> avoid mode overlapping: </a:t>
                </a:r>
                <a14:m>
                  <m:oMath xmlns:m="http://schemas.openxmlformats.org/officeDocument/2006/math">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𝑁</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&lt;</m:t>
                    </m:r>
                    <m:rad>
                      <m:radPr>
                        <m:degHide m:val="on"/>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radPr>
                      <m:deg/>
                      <m:e>
                        <m:f>
                          <m:f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fPr>
                          <m:num>
                            <m:sSub>
                              <m:sSub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sSub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𝑄</m:t>
                                </m:r>
                              </m:e>
                              <m:sub>
                                <m:r>
                                  <m:rPr>
                                    <m:sty m:val="p"/>
                                  </m:rPr>
                                  <a:rPr kumimoji="0" lang="zh-CN" altLang="en-US" sz="1600" b="0" i="0"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π</m:t>
                                </m:r>
                              </m:sub>
                            </m:sSub>
                            <m:sSup>
                              <m:sSup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sSupPr>
                              <m:e>
                                <m:r>
                                  <a:rPr kumimoji="0" lang="zh-CN" altLang="en-US"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𝜋</m:t>
                                </m:r>
                              </m:e>
                              <m:sup>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2</m:t>
                                </m:r>
                              </m:sup>
                            </m:sSup>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𝑘</m:t>
                            </m:r>
                          </m:num>
                          <m:den>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4</m:t>
                            </m:r>
                          </m:den>
                        </m:f>
                      </m:e>
                    </m:rad>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=256</m:t>
                    </m:r>
                  </m:oMath>
                </a14:m>
                <a:r>
                  <a:rPr kumimoji="0" lang="en-US" altLang="zh-CN" sz="1600" b="0" i="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rPr>
                  <a:t>; </a:t>
                </a:r>
                <a14:m>
                  <m:oMath xmlns:m="http://schemas.openxmlformats.org/officeDocument/2006/math">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𝑁</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&lt;</m:t>
                    </m:r>
                    <m:f>
                      <m:f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fPr>
                      <m:num>
                        <m:sSub>
                          <m:sSub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sSub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𝑄</m:t>
                            </m:r>
                          </m:e>
                          <m:sub>
                            <m:r>
                              <m:rPr>
                                <m:sty m:val="p"/>
                              </m:rPr>
                              <a:rPr kumimoji="0" lang="zh-CN" altLang="en-US" sz="1600" b="0" i="0"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π</m:t>
                            </m:r>
                            <m:r>
                              <a:rPr kumimoji="0" lang="en-US" altLang="zh-CN" sz="1600" b="0" i="0"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/2</m:t>
                            </m:r>
                          </m:sub>
                        </m:sSub>
                        <m:r>
                          <a:rPr kumimoji="0" lang="zh-CN" altLang="en-US"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𝜋</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𝑘</m:t>
                        </m:r>
                      </m:num>
                      <m:den>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2</m:t>
                        </m:r>
                      </m:den>
                    </m:f>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=39221</m:t>
                    </m:r>
                  </m:oMath>
                </a14:m>
                <a:endParaRPr kumimoji="0" lang="en-US" altLang="zh-CN" sz="1600" b="0" i="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endParaRPr>
              </a:p>
              <a:p>
                <a:pPr lvl="0" fontAlgn="base">
                  <a:spcBef>
                    <a:spcPct val="0"/>
                  </a:spcBef>
                  <a:spcAft>
                    <a:spcPct val="0"/>
                  </a:spcAft>
                  <a:defRPr/>
                </a:pPr>
                <a:r>
                  <a:rPr kumimoji="0" lang="en-US" altLang="zh-CN" sz="1600" b="0" i="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rPr>
                  <a:t>The frequency separation for modes: </a:t>
                </a:r>
                <a14:m>
                  <m:oMath xmlns:m="http://schemas.openxmlformats.org/officeDocument/2006/math">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m:t>
                    </m:r>
                    <m:sSubSup>
                      <m:sSubSup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ctrlPr>
                      </m:sSubSup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𝑓</m:t>
                        </m:r>
                      </m:e>
                      <m:sub>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𝑁</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−1,</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𝑁</m:t>
                        </m:r>
                      </m:sub>
                      <m:sup>
                        <m:r>
                          <a:rPr kumimoji="0" lang="zh-CN" altLang="en-US" sz="16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cs typeface="Arial" panose="020B0604020202020204" pitchFamily="34" charset="0"/>
                          </a:rPr>
                          <m:t>𝜋</m:t>
                        </m:r>
                      </m:sup>
                    </m:sSubSup>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m:t>
                    </m:r>
                    <m:sSub>
                      <m:sSub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ctrlPr>
                      </m:sSub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𝑓</m:t>
                        </m:r>
                      </m:e>
                      <m:sub>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𝑟</m:t>
                        </m:r>
                      </m:sub>
                    </m:sSub>
                    <m:f>
                      <m:f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ctrlPr>
                      </m:fPr>
                      <m:num>
                        <m:sSup>
                          <m:sSup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ctrlPr>
                          </m:sSup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𝑘</m:t>
                            </m:r>
                            <m:r>
                              <a:rPr kumimoji="0" lang="zh-CN" altLang="en-US"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𝜋</m:t>
                            </m:r>
                          </m:e>
                          <m:sup>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2</m:t>
                            </m:r>
                          </m:sup>
                        </m:sSup>
                      </m:num>
                      <m:den>
                        <m:sSup>
                          <m:sSupPr>
                            <m:ctrlP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ctrlPr>
                          </m:sSupPr>
                          <m:e>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4</m:t>
                            </m:r>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𝑁</m:t>
                            </m:r>
                          </m:e>
                          <m:sup>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2</m:t>
                            </m:r>
                          </m:sup>
                        </m:sSup>
                      </m:den>
                    </m:f>
                    <m:r>
                      <a:rPr kumimoji="0" lang="en-US" altLang="zh-CN" sz="1600" b="0" i="1"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=21 </m:t>
                    </m:r>
                    <m:r>
                      <m:rPr>
                        <m:sty m:val="p"/>
                      </m:rPr>
                      <a:rPr kumimoji="0" lang="en-US" altLang="zh-CN" sz="1600" b="0" i="0" u="none" strike="noStrike" kern="0" cap="none" spc="0" normalizeH="0" noProof="0" smtClean="0">
                        <a:ln>
                          <a:noFill/>
                        </a:ln>
                        <a:solidFill>
                          <a:srgbClr val="000000"/>
                        </a:solidFill>
                        <a:effectLst/>
                        <a:uLnTx/>
                        <a:uFillTx/>
                        <a:latin typeface="Cambria Math" panose="02040503050406030204" pitchFamily="18" charset="0"/>
                        <a:ea typeface="宋体"/>
                        <a:cs typeface="Arial" panose="020B0604020202020204" pitchFamily="34" charset="0"/>
                      </a:rPr>
                      <m:t>MHz</m:t>
                    </m:r>
                  </m:oMath>
                </a14:m>
                <a:r>
                  <a:rPr kumimoji="0" lang="en-US" altLang="zh-CN" sz="1600" b="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rPr>
                  <a:t>; </a:t>
                </a:r>
                <a14:m>
                  <m:oMath xmlns:m="http://schemas.openxmlformats.org/officeDocument/2006/math">
                    <m: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m:t>
                    </m:r>
                    <m:sSubSup>
                      <m:sSubSupPr>
                        <m:ctrlP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ctrlPr>
                      </m:sSubSupPr>
                      <m:e>
                        <m: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𝑓</m:t>
                        </m:r>
                      </m:e>
                      <m:sub>
                        <m: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𝑁</m:t>
                        </m:r>
                        <m: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−1,</m:t>
                        </m:r>
                        <m:r>
                          <a:rPr lang="en-US" altLang="zh-CN"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𝑁</m:t>
                        </m:r>
                      </m:sub>
                      <m:sup>
                        <m:r>
                          <a:rPr lang="zh-CN" altLang="en-US" sz="1600" i="1" kern="0">
                            <a:solidFill>
                              <a:srgbClr val="000000"/>
                            </a:solidFill>
                            <a:latin typeface="Cambria Math" panose="02040503050406030204" pitchFamily="18" charset="0"/>
                            <a:ea typeface="Cambria Math" panose="02040503050406030204" pitchFamily="18" charset="0"/>
                            <a:cs typeface="Arial" panose="020B0604020202020204" pitchFamily="34" charset="0"/>
                          </a:rPr>
                          <m:t>𝜋</m:t>
                        </m:r>
                        <m:r>
                          <a:rPr lang="en-US" altLang="zh-CN" sz="1600" b="0" i="1" kern="0" smtClean="0">
                            <a:solidFill>
                              <a:srgbClr val="000000"/>
                            </a:solidFill>
                            <a:latin typeface="Cambria Math" panose="02040503050406030204" pitchFamily="18" charset="0"/>
                            <a:ea typeface="Cambria Math" panose="02040503050406030204" pitchFamily="18" charset="0"/>
                            <a:cs typeface="Arial" panose="020B0604020202020204" pitchFamily="34" charset="0"/>
                          </a:rPr>
                          <m:t>/2</m:t>
                        </m:r>
                      </m:sup>
                    </m:sSubSup>
                    <m:r>
                      <a:rPr lang="en-US" altLang="zh-CN" sz="1600" i="1" kern="0">
                        <a:solidFill>
                          <a:srgbClr val="000000"/>
                        </a:solidFill>
                        <a:latin typeface="Cambria Math" panose="02040503050406030204" pitchFamily="18" charset="0"/>
                        <a:ea typeface="宋体"/>
                        <a:cs typeface="Arial" panose="020B0604020202020204" pitchFamily="34" charset="0"/>
                      </a:rPr>
                      <m:t>=</m:t>
                    </m:r>
                    <m:sSub>
                      <m:sSubPr>
                        <m:ctrlPr>
                          <a:rPr lang="en-US" altLang="zh-CN" sz="1600" i="1" kern="0">
                            <a:solidFill>
                              <a:srgbClr val="000000"/>
                            </a:solidFill>
                            <a:latin typeface="Cambria Math" panose="02040503050406030204" pitchFamily="18" charset="0"/>
                            <a:ea typeface="宋体"/>
                            <a:cs typeface="Arial" panose="020B0604020202020204" pitchFamily="34" charset="0"/>
                          </a:rPr>
                        </m:ctrlPr>
                      </m:sSubPr>
                      <m:e>
                        <m:r>
                          <a:rPr lang="en-US" altLang="zh-CN" sz="1600" i="1" kern="0">
                            <a:solidFill>
                              <a:srgbClr val="000000"/>
                            </a:solidFill>
                            <a:latin typeface="Cambria Math" panose="02040503050406030204" pitchFamily="18" charset="0"/>
                            <a:ea typeface="宋体"/>
                            <a:cs typeface="Arial" panose="020B0604020202020204" pitchFamily="34" charset="0"/>
                          </a:rPr>
                          <m:t>𝑓</m:t>
                        </m:r>
                      </m:e>
                      <m:sub>
                        <m:r>
                          <a:rPr lang="en-US" altLang="zh-CN" sz="1600" i="1" kern="0">
                            <a:solidFill>
                              <a:srgbClr val="000000"/>
                            </a:solidFill>
                            <a:latin typeface="Cambria Math" panose="02040503050406030204" pitchFamily="18" charset="0"/>
                            <a:ea typeface="宋体"/>
                            <a:cs typeface="Arial" panose="020B0604020202020204" pitchFamily="34" charset="0"/>
                          </a:rPr>
                          <m:t>𝑟</m:t>
                        </m:r>
                      </m:sub>
                    </m:sSub>
                    <m:f>
                      <m:fPr>
                        <m:ctrlPr>
                          <a:rPr lang="en-US" altLang="zh-CN" sz="1600" i="1" kern="0">
                            <a:solidFill>
                              <a:srgbClr val="000000"/>
                            </a:solidFill>
                            <a:latin typeface="Cambria Math" panose="02040503050406030204" pitchFamily="18" charset="0"/>
                            <a:ea typeface="宋体"/>
                            <a:cs typeface="Arial" panose="020B0604020202020204" pitchFamily="34" charset="0"/>
                          </a:rPr>
                        </m:ctrlPr>
                      </m:fPr>
                      <m:num>
                        <m:r>
                          <a:rPr lang="en-US" altLang="zh-CN" sz="1600" b="0" i="1" kern="0" smtClean="0">
                            <a:solidFill>
                              <a:srgbClr val="000000"/>
                            </a:solidFill>
                            <a:latin typeface="Cambria Math" panose="02040503050406030204" pitchFamily="18" charset="0"/>
                            <a:ea typeface="宋体"/>
                            <a:cs typeface="Arial" panose="020B0604020202020204" pitchFamily="34" charset="0"/>
                          </a:rPr>
                          <m:t>𝑘</m:t>
                        </m:r>
                        <m:r>
                          <a:rPr lang="zh-CN" altLang="en-US" sz="1600" i="1" kern="0" smtClean="0">
                            <a:solidFill>
                              <a:srgbClr val="000000"/>
                            </a:solidFill>
                            <a:latin typeface="Cambria Math" panose="02040503050406030204" pitchFamily="18" charset="0"/>
                            <a:ea typeface="宋体"/>
                            <a:cs typeface="Arial" panose="020B0604020202020204" pitchFamily="34" charset="0"/>
                          </a:rPr>
                          <m:t>𝜋</m:t>
                        </m:r>
                      </m:num>
                      <m:den>
                        <m:r>
                          <a:rPr lang="en-US" altLang="zh-CN" sz="1600" i="1" kern="0" smtClean="0">
                            <a:solidFill>
                              <a:srgbClr val="000000"/>
                            </a:solidFill>
                            <a:latin typeface="Cambria Math" panose="02040503050406030204" pitchFamily="18" charset="0"/>
                            <a:ea typeface="宋体"/>
                            <a:cs typeface="Arial" panose="020B0604020202020204" pitchFamily="34" charset="0"/>
                          </a:rPr>
                          <m:t>4</m:t>
                        </m:r>
                        <m:r>
                          <a:rPr lang="en-US" altLang="zh-CN" sz="1600" b="0" i="1" kern="0" smtClean="0">
                            <a:solidFill>
                              <a:srgbClr val="000000"/>
                            </a:solidFill>
                            <a:latin typeface="Cambria Math" panose="02040503050406030204" pitchFamily="18" charset="0"/>
                            <a:ea typeface="宋体"/>
                            <a:cs typeface="Arial" panose="020B0604020202020204" pitchFamily="34" charset="0"/>
                          </a:rPr>
                          <m:t>𝑁</m:t>
                        </m:r>
                      </m:den>
                    </m:f>
                    <m:r>
                      <a:rPr lang="en-US" altLang="zh-CN" sz="1600" i="1" kern="0">
                        <a:solidFill>
                          <a:srgbClr val="000000"/>
                        </a:solidFill>
                        <a:latin typeface="Cambria Math" panose="02040503050406030204" pitchFamily="18" charset="0"/>
                        <a:ea typeface="宋体"/>
                        <a:cs typeface="Arial" panose="020B0604020202020204" pitchFamily="34" charset="0"/>
                      </a:rPr>
                      <m:t>=</m:t>
                    </m:r>
                    <m:r>
                      <a:rPr lang="en-US" altLang="zh-CN" sz="1600" b="0" i="1" kern="0" smtClean="0">
                        <a:solidFill>
                          <a:srgbClr val="000000"/>
                        </a:solidFill>
                        <a:latin typeface="Cambria Math" panose="02040503050406030204" pitchFamily="18" charset="0"/>
                        <a:ea typeface="宋体"/>
                        <a:cs typeface="Arial" panose="020B0604020202020204" pitchFamily="34" charset="0"/>
                      </a:rPr>
                      <m:t>6.7</m:t>
                    </m:r>
                    <m:r>
                      <a:rPr lang="en-US" altLang="zh-CN" sz="1600" i="1" kern="0">
                        <a:solidFill>
                          <a:srgbClr val="000000"/>
                        </a:solidFill>
                        <a:latin typeface="Cambria Math" panose="02040503050406030204" pitchFamily="18" charset="0"/>
                        <a:ea typeface="宋体"/>
                        <a:cs typeface="Arial" panose="020B0604020202020204" pitchFamily="34" charset="0"/>
                      </a:rPr>
                      <m:t> </m:t>
                    </m:r>
                    <m:r>
                      <m:rPr>
                        <m:sty m:val="p"/>
                      </m:rPr>
                      <a:rPr lang="en-US" altLang="zh-CN" sz="1600" kern="0">
                        <a:solidFill>
                          <a:srgbClr val="000000"/>
                        </a:solidFill>
                        <a:latin typeface="Cambria Math" panose="02040503050406030204" pitchFamily="18" charset="0"/>
                        <a:ea typeface="宋体"/>
                        <a:cs typeface="Arial" panose="020B0604020202020204" pitchFamily="34" charset="0"/>
                      </a:rPr>
                      <m:t>MHz</m:t>
                    </m:r>
                  </m:oMath>
                </a14:m>
                <a:endParaRPr kumimoji="0" lang="en-US" altLang="zh-CN" sz="1600" b="0" u="none" strike="noStrike" kern="0" cap="none" spc="0" normalizeH="0" noProof="0" dirty="0" smtClean="0">
                  <a:ln>
                    <a:noFill/>
                  </a:ln>
                  <a:solidFill>
                    <a:srgbClr val="000000"/>
                  </a:solidFill>
                  <a:effectLst/>
                  <a:uLnTx/>
                  <a:uFillTx/>
                  <a:latin typeface="Arial" panose="020B0604020202020204" pitchFamily="34" charset="0"/>
                  <a:ea typeface="宋体"/>
                  <a:cs typeface="Arial" panose="020B0604020202020204" pitchFamily="34" charset="0"/>
                </a:endParaRPr>
              </a:p>
              <a:p>
                <a:pPr marR="0" lvl="0" defTabSz="914400" eaLnBrk="1" fontAlgn="base" latinLnBrk="0" hangingPunct="1">
                  <a:lnSpc>
                    <a:spcPct val="100000"/>
                  </a:lnSpc>
                  <a:spcBef>
                    <a:spcPct val="0"/>
                  </a:spcBef>
                  <a:spcAft>
                    <a:spcPct val="0"/>
                  </a:spcAft>
                  <a:buClrTx/>
                  <a:buSzTx/>
                  <a:tabLst/>
                  <a:defRPr/>
                </a:pPr>
                <a:r>
                  <a:rPr kumimoji="0" lang="en-US" altLang="zh-CN" sz="1600" b="0" i="0" u="none" strike="noStrike" kern="0" cap="none" spc="0" normalizeH="0" baseline="0" noProof="0" dirty="0" smtClean="0">
                    <a:ln>
                      <a:noFill/>
                    </a:ln>
                    <a:solidFill>
                      <a:srgbClr val="000000"/>
                    </a:solidFill>
                    <a:effectLst/>
                    <a:uLnTx/>
                    <a:uFillTx/>
                    <a:latin typeface="Arial" panose="020B0604020202020204" pitchFamily="34" charset="0"/>
                    <a:ea typeface="宋体"/>
                    <a:cs typeface="Arial" panose="020B0604020202020204" pitchFamily="34" charset="0"/>
                  </a:rPr>
                  <a:t>;</a:t>
                </a:r>
                <a:endParaRPr kumimoji="0"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宋体"/>
                  <a:cs typeface="Arial" panose="020B0604020202020204" pitchFamily="34" charset="0"/>
                </a:endParaRPr>
              </a:p>
              <a:p>
                <a:pPr marL="342900" marR="0" lvl="0" indent="-342900" defTabSz="91440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en-US" altLang="zh-CN" sz="1600" b="0" i="0" u="none" strike="noStrike" kern="0" cap="none" spc="0" normalizeH="0" baseline="0" noProof="0" dirty="0">
                  <a:ln>
                    <a:noFill/>
                  </a:ln>
                  <a:solidFill>
                    <a:srgbClr val="000000"/>
                  </a:solidFill>
                  <a:effectLst/>
                  <a:uLnTx/>
                  <a:uFillTx/>
                  <a:latin typeface="Arial" panose="020B0604020202020204" pitchFamily="34" charset="0"/>
                  <a:ea typeface="宋体"/>
                  <a:cs typeface="Arial" panose="020B0604020202020204" pitchFamily="34" charset="0"/>
                </a:endParaRPr>
              </a:p>
            </p:txBody>
          </p:sp>
        </mc:Choice>
        <mc:Fallback xmlns="">
          <p:sp>
            <p:nvSpPr>
              <p:cNvPr id="12" name="Rounded Rectangle 11"/>
              <p:cNvSpPr>
                <a:spLocks noRot="1" noChangeAspect="1" noMove="1" noResize="1" noEditPoints="1" noAdjustHandles="1" noChangeArrowheads="1" noChangeShapeType="1" noTextEdit="1"/>
              </p:cNvSpPr>
              <p:nvPr/>
            </p:nvSpPr>
            <p:spPr>
              <a:xfrm>
                <a:off x="76201" y="5078912"/>
                <a:ext cx="6476999" cy="1417948"/>
              </a:xfrm>
              <a:prstGeom prst="roundRect">
                <a:avLst/>
              </a:prstGeom>
              <a:blipFill>
                <a:blip r:embed="rId7"/>
                <a:stretch>
                  <a:fillRect b="-19409"/>
                </a:stretch>
              </a:blipFill>
              <a:ln w="25400" cap="flat" cmpd="sng" algn="ctr">
                <a:solidFill>
                  <a:schemeClr val="tx1"/>
                </a:solidFill>
                <a:prstDash val="solid"/>
              </a:ln>
              <a:effectLst/>
            </p:spPr>
            <p:txBody>
              <a:bodyPr/>
              <a:lstStyle/>
              <a:p>
                <a:r>
                  <a:rPr lang="en-GB">
                    <a:noFill/>
                  </a:rPr>
                  <a:t> </a:t>
                </a:r>
              </a:p>
            </p:txBody>
          </p:sp>
        </mc:Fallback>
      </mc:AlternateContent>
      <p:sp>
        <p:nvSpPr>
          <p:cNvPr id="13" name="Oval 12"/>
          <p:cNvSpPr/>
          <p:nvPr/>
        </p:nvSpPr>
        <p:spPr>
          <a:xfrm>
            <a:off x="6553199" y="5078912"/>
            <a:ext cx="2564523" cy="132188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Maximum number of cells can be 255</a:t>
            </a:r>
            <a:endParaRPr lang="en-US" sz="2000" b="1" dirty="0">
              <a:solidFill>
                <a:srgbClr val="7030A0"/>
              </a:solidFill>
            </a:endParaRPr>
          </a:p>
        </p:txBody>
      </p:sp>
      <p:sp>
        <p:nvSpPr>
          <p:cNvPr id="14"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8</a:t>
            </a:fld>
            <a:endParaRPr lang="en-US" sz="1600" b="1" dirty="0">
              <a:solidFill>
                <a:srgbClr val="7030A0"/>
              </a:solidFill>
            </a:endParaRPr>
          </a:p>
        </p:txBody>
      </p:sp>
    </p:spTree>
    <p:extLst>
      <p:ext uri="{BB962C8B-B14F-4D97-AF65-F5344CB8AC3E}">
        <p14:creationId xmlns:p14="http://schemas.microsoft.com/office/powerpoint/2010/main" val="3374232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Short-range </a:t>
            </a:r>
            <a:r>
              <a:rPr lang="en-GB" dirty="0" err="1" smtClean="0">
                <a:solidFill>
                  <a:schemeClr val="tx1"/>
                </a:solidFill>
              </a:rPr>
              <a:t>Wakefields</a:t>
            </a:r>
            <a:endParaRPr lang="en-GB" dirty="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742" y="2012326"/>
            <a:ext cx="2437972" cy="1492849"/>
          </a:xfrm>
          <a:prstGeom prst="rect">
            <a:avLst/>
          </a:prstGeom>
        </p:spPr>
      </p:pic>
      <p:pic>
        <p:nvPicPr>
          <p:cNvPr id="10" name="Picture 9"/>
          <p:cNvPicPr>
            <a:picLocks noChangeAspect="1"/>
          </p:cNvPicPr>
          <p:nvPr/>
        </p:nvPicPr>
        <p:blipFill>
          <a:blip r:embed="rId3"/>
          <a:stretch>
            <a:fillRect/>
          </a:stretch>
        </p:blipFill>
        <p:spPr>
          <a:xfrm>
            <a:off x="4798466" y="3188619"/>
            <a:ext cx="477838" cy="381000"/>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78372" y="3563488"/>
            <a:ext cx="4320000" cy="2880000"/>
          </a:xfrm>
          <a:prstGeom prst="rect">
            <a:avLst/>
          </a:prstGeom>
        </p:spPr>
      </p:pic>
      <p:pic>
        <p:nvPicPr>
          <p:cNvPr id="9" name="Picture 8"/>
          <p:cNvPicPr>
            <a:picLocks noChangeAspect="1"/>
          </p:cNvPicPr>
          <p:nvPr/>
        </p:nvPicPr>
        <p:blipFill>
          <a:blip r:embed="rId5"/>
          <a:stretch>
            <a:fillRect/>
          </a:stretch>
        </p:blipFill>
        <p:spPr>
          <a:xfrm>
            <a:off x="345641" y="3239823"/>
            <a:ext cx="4320000" cy="574214"/>
          </a:xfrm>
          <a:prstGeom prst="rect">
            <a:avLst/>
          </a:prstGeom>
        </p:spPr>
      </p:pic>
      <p:pic>
        <p:nvPicPr>
          <p:cNvPr id="14" name="Picture 13"/>
          <p:cNvPicPr>
            <a:picLocks noChangeAspect="1"/>
          </p:cNvPicPr>
          <p:nvPr/>
        </p:nvPicPr>
        <p:blipFill>
          <a:blip r:embed="rId6"/>
          <a:stretch>
            <a:fillRect/>
          </a:stretch>
        </p:blipFill>
        <p:spPr>
          <a:xfrm flipV="1">
            <a:off x="345642" y="2847378"/>
            <a:ext cx="5184000" cy="310590"/>
          </a:xfrm>
          <a:prstGeom prst="rect">
            <a:avLst/>
          </a:prstGeom>
        </p:spPr>
      </p:pic>
      <p:sp>
        <p:nvSpPr>
          <p:cNvPr id="16" name="TextBox 15"/>
          <p:cNvSpPr txBox="1"/>
          <p:nvPr/>
        </p:nvSpPr>
        <p:spPr>
          <a:xfrm>
            <a:off x="1318592" y="3388418"/>
            <a:ext cx="2506315" cy="307777"/>
          </a:xfrm>
          <a:prstGeom prst="rect">
            <a:avLst/>
          </a:prstGeom>
          <a:noFill/>
        </p:spPr>
        <p:txBody>
          <a:bodyPr wrap="square" rtlCol="0">
            <a:spAutoFit/>
          </a:bodyPr>
          <a:lstStyle/>
          <a:p>
            <a:pPr algn="ctr"/>
            <a:r>
              <a:rPr lang="en-GB" sz="1400" b="1" dirty="0" smtClean="0"/>
              <a:t>DDA-TM01 (Standing Wave)</a:t>
            </a:r>
            <a:endParaRPr lang="en-GB" sz="1400" b="1" dirty="0"/>
          </a:p>
        </p:txBody>
      </p:sp>
      <p:sp>
        <p:nvSpPr>
          <p:cNvPr id="17" name="TextBox 16"/>
          <p:cNvSpPr txBox="1"/>
          <p:nvPr/>
        </p:nvSpPr>
        <p:spPr>
          <a:xfrm>
            <a:off x="1875343" y="2852319"/>
            <a:ext cx="1202311" cy="307777"/>
          </a:xfrm>
          <a:prstGeom prst="rect">
            <a:avLst/>
          </a:prstGeom>
          <a:noFill/>
        </p:spPr>
        <p:txBody>
          <a:bodyPr wrap="square" rtlCol="0">
            <a:spAutoFit/>
          </a:bodyPr>
          <a:lstStyle/>
          <a:p>
            <a:pPr algn="ctr"/>
            <a:r>
              <a:rPr lang="en-GB" sz="1400" b="1" dirty="0" smtClean="0"/>
              <a:t>DLA-TM01</a:t>
            </a:r>
            <a:endParaRPr lang="en-GB" sz="1400" b="1" dirty="0"/>
          </a:p>
        </p:txBody>
      </p:sp>
      <p:sp>
        <p:nvSpPr>
          <p:cNvPr id="18" name="TextBox 17"/>
          <p:cNvSpPr txBox="1"/>
          <p:nvPr/>
        </p:nvSpPr>
        <p:spPr>
          <a:xfrm>
            <a:off x="5714995" y="4228508"/>
            <a:ext cx="3048000" cy="738664"/>
          </a:xfrm>
          <a:prstGeom prst="rect">
            <a:avLst/>
          </a:prstGeom>
          <a:noFill/>
        </p:spPr>
        <p:txBody>
          <a:bodyPr wrap="square" rtlCol="0">
            <a:spAutoFit/>
          </a:bodyPr>
          <a:lstStyle/>
          <a:p>
            <a:pPr algn="ctr"/>
            <a:r>
              <a:rPr lang="en-GB" sz="1400" b="1" dirty="0" smtClean="0"/>
              <a:t>DDA-TM02 structure shows lowest short range </a:t>
            </a:r>
            <a:r>
              <a:rPr lang="en-GB" sz="1400" b="1" dirty="0" err="1" smtClean="0"/>
              <a:t>Wakefields</a:t>
            </a:r>
            <a:r>
              <a:rPr lang="en-GB" sz="1400" b="1" dirty="0" smtClean="0"/>
              <a:t>: </a:t>
            </a:r>
            <a:r>
              <a:rPr lang="en-GB" sz="1400" b="1" dirty="0" err="1" smtClean="0"/>
              <a:t>abour</a:t>
            </a:r>
            <a:r>
              <a:rPr lang="en-GB" sz="1400" b="1" dirty="0" smtClean="0"/>
              <a:t> 2/3 of the CLIC-G</a:t>
            </a:r>
            <a:endParaRPr lang="en-GB" sz="1400" b="1" dirty="0"/>
          </a:p>
        </p:txBody>
      </p:sp>
      <p:cxnSp>
        <p:nvCxnSpPr>
          <p:cNvPr id="20" name="Straight Arrow Connector 19"/>
          <p:cNvCxnSpPr/>
          <p:nvPr/>
        </p:nvCxnSpPr>
        <p:spPr>
          <a:xfrm flipH="1" flipV="1">
            <a:off x="7849815" y="4876914"/>
            <a:ext cx="84644" cy="5350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5641" y="5140257"/>
            <a:ext cx="4432731" cy="1244893"/>
          </a:xfrm>
          <a:prstGeom prst="rect">
            <a:avLst/>
          </a:prstGeom>
        </p:spPr>
        <p:txBody>
          <a:bodyPr wrap="square">
            <a:spAutoFit/>
          </a:bodyPr>
          <a:lstStyle/>
          <a:p>
            <a:pPr marL="285750" indent="-285750" algn="just">
              <a:lnSpc>
                <a:spcPct val="107000"/>
              </a:lnSpc>
              <a:buFont typeface="Wingdings" panose="05000000000000000000" pitchFamily="2" charset="2"/>
              <a:buChar char="q"/>
            </a:pPr>
            <a:r>
              <a:rPr lang="en-GB" sz="1400" dirty="0" smtClean="0">
                <a:latin typeface="Calibri" panose="020F0502020204030204" pitchFamily="34" charset="0"/>
                <a:ea typeface="DengXian"/>
                <a:cs typeface="Times New Roman" panose="02020603050405020304" pitchFamily="18" charset="0"/>
              </a:rPr>
              <a:t>CLIC-G: 28*8.332 ↔ DDA TM02-</a:t>
            </a:r>
            <a:r>
              <a:rPr lang="el-GR" sz="1400" dirty="0" smtClean="0">
                <a:latin typeface="Calibri" panose="020F0502020204030204" pitchFamily="34" charset="0"/>
                <a:ea typeface="DengXian"/>
                <a:cs typeface="Times New Roman" panose="02020603050405020304" pitchFamily="18" charset="0"/>
              </a:rPr>
              <a:t>π</a:t>
            </a:r>
            <a:r>
              <a:rPr lang="en-GB" sz="1400" dirty="0" smtClean="0">
                <a:latin typeface="Calibri" panose="020F0502020204030204" pitchFamily="34" charset="0"/>
                <a:ea typeface="DengXian"/>
                <a:cs typeface="Times New Roman" panose="02020603050405020304" pitchFamily="18" charset="0"/>
              </a:rPr>
              <a:t>:</a:t>
            </a:r>
            <a:r>
              <a:rPr lang="el-GR" sz="1400" dirty="0" smtClean="0">
                <a:latin typeface="Calibri" panose="020F0502020204030204" pitchFamily="34" charset="0"/>
                <a:ea typeface="DengXian"/>
                <a:cs typeface="Times New Roman" panose="02020603050405020304" pitchFamily="18" charset="0"/>
              </a:rPr>
              <a:t> </a:t>
            </a:r>
            <a:r>
              <a:rPr lang="en-GB" sz="1400" dirty="0" smtClean="0">
                <a:latin typeface="Calibri" panose="020F0502020204030204" pitchFamily="34" charset="0"/>
                <a:ea typeface="DengXian"/>
                <a:cs typeface="Times New Roman" panose="02020603050405020304" pitchFamily="18" charset="0"/>
              </a:rPr>
              <a:t>18*12.5, so the number of regular cell is 18, no end cells are included;</a:t>
            </a:r>
          </a:p>
          <a:p>
            <a:pPr marL="285750" indent="-285750" algn="just">
              <a:lnSpc>
                <a:spcPct val="107000"/>
              </a:lnSpc>
              <a:buFont typeface="Wingdings" panose="05000000000000000000" pitchFamily="2" charset="2"/>
              <a:buChar char="q"/>
            </a:pPr>
            <a:r>
              <a:rPr lang="en-GB" sz="1400" dirty="0" smtClean="0">
                <a:latin typeface="Calibri" panose="020F0502020204030204" pitchFamily="34" charset="0"/>
                <a:ea typeface="DengXian"/>
                <a:cs typeface="Times New Roman" panose="02020603050405020304" pitchFamily="18" charset="0"/>
              </a:rPr>
              <a:t>Convergence studies: dx = </a:t>
            </a:r>
            <a:r>
              <a:rPr lang="en-GB" sz="1400" dirty="0" err="1" smtClean="0">
                <a:latin typeface="Calibri" panose="020F0502020204030204" pitchFamily="34" charset="0"/>
                <a:ea typeface="DengXian"/>
                <a:cs typeface="Times New Roman" panose="02020603050405020304" pitchFamily="18" charset="0"/>
              </a:rPr>
              <a:t>dy</a:t>
            </a:r>
            <a:r>
              <a:rPr lang="en-GB" sz="1400" dirty="0" smtClean="0">
                <a:latin typeface="Calibri" panose="020F0502020204030204" pitchFamily="34" charset="0"/>
                <a:ea typeface="DengXian"/>
                <a:cs typeface="Times New Roman" panose="02020603050405020304" pitchFamily="18" charset="0"/>
              </a:rPr>
              <a:t> = </a:t>
            </a:r>
            <a:r>
              <a:rPr lang="en-GB" sz="1400" dirty="0" err="1" smtClean="0">
                <a:latin typeface="Calibri" panose="020F0502020204030204" pitchFamily="34" charset="0"/>
                <a:ea typeface="DengXian"/>
                <a:cs typeface="Times New Roman" panose="02020603050405020304" pitchFamily="18" charset="0"/>
              </a:rPr>
              <a:t>dz</a:t>
            </a:r>
            <a:r>
              <a:rPr lang="en-GB" sz="1400" dirty="0" smtClean="0">
                <a:latin typeface="Calibri" panose="020F0502020204030204" pitchFamily="34" charset="0"/>
                <a:ea typeface="DengXian"/>
                <a:cs typeface="Times New Roman" panose="02020603050405020304" pitchFamily="18" charset="0"/>
              </a:rPr>
              <a:t> = 0.05 mm;</a:t>
            </a:r>
          </a:p>
          <a:p>
            <a:pPr marL="285750" indent="-285750" algn="just">
              <a:lnSpc>
                <a:spcPct val="107000"/>
              </a:lnSpc>
              <a:buFont typeface="Wingdings" panose="05000000000000000000" pitchFamily="2" charset="2"/>
              <a:buChar char="q"/>
            </a:pPr>
            <a:r>
              <a:rPr lang="en-GB" sz="1400" dirty="0" smtClean="0">
                <a:latin typeface="Calibri" panose="020F0502020204030204" pitchFamily="34" charset="0"/>
                <a:ea typeface="DengXian"/>
                <a:cs typeface="Times New Roman" panose="02020603050405020304" pitchFamily="18" charset="0"/>
              </a:rPr>
              <a:t>Bunch </a:t>
            </a:r>
            <a:r>
              <a:rPr lang="en-GB" sz="1400" dirty="0">
                <a:latin typeface="Calibri" panose="020F0502020204030204" pitchFamily="34" charset="0"/>
                <a:ea typeface="DengXian"/>
                <a:cs typeface="Times New Roman" panose="02020603050405020304" pitchFamily="18" charset="0"/>
              </a:rPr>
              <a:t>charge </a:t>
            </a:r>
            <a:r>
              <a:rPr lang="en-GB" sz="1400" i="1" dirty="0">
                <a:latin typeface="Calibri" panose="020F0502020204030204" pitchFamily="34" charset="0"/>
                <a:ea typeface="DengXian"/>
                <a:cs typeface="Times New Roman" panose="02020603050405020304" pitchFamily="18" charset="0"/>
              </a:rPr>
              <a:t>Q </a:t>
            </a:r>
            <a:r>
              <a:rPr lang="en-GB" sz="1400" dirty="0">
                <a:latin typeface="Calibri" panose="020F0502020204030204" pitchFamily="34" charset="0"/>
                <a:ea typeface="DengXian"/>
                <a:cs typeface="Times New Roman" panose="02020603050405020304" pitchFamily="18" charset="0"/>
              </a:rPr>
              <a:t>= 1.0 </a:t>
            </a:r>
            <a:r>
              <a:rPr lang="en-GB" sz="1400" dirty="0" err="1">
                <a:latin typeface="Calibri" panose="020F0502020204030204" pitchFamily="34" charset="0"/>
                <a:ea typeface="DengXian"/>
                <a:cs typeface="Times New Roman" panose="02020603050405020304" pitchFamily="18" charset="0"/>
              </a:rPr>
              <a:t>nC</a:t>
            </a:r>
            <a:r>
              <a:rPr lang="en-GB" sz="1400" dirty="0">
                <a:latin typeface="Calibri" panose="020F0502020204030204" pitchFamily="34" charset="0"/>
                <a:ea typeface="DengXian"/>
                <a:cs typeface="Times New Roman" panose="02020603050405020304" pitchFamily="18" charset="0"/>
              </a:rPr>
              <a:t>, bunch sigma = 1.0 mm, </a:t>
            </a:r>
            <a:r>
              <a:rPr lang="en-GB" sz="1400" dirty="0">
                <a:solidFill>
                  <a:srgbClr val="FF0000"/>
                </a:solidFill>
                <a:latin typeface="Calibri" panose="020F0502020204030204" pitchFamily="34" charset="0"/>
                <a:ea typeface="DengXian"/>
                <a:cs typeface="Times New Roman" panose="02020603050405020304" pitchFamily="18" charset="0"/>
              </a:rPr>
              <a:t>offset = 0.5 </a:t>
            </a:r>
            <a:r>
              <a:rPr lang="en-GB" sz="1400" dirty="0" smtClean="0">
                <a:solidFill>
                  <a:srgbClr val="FF0000"/>
                </a:solidFill>
                <a:latin typeface="Calibri" panose="020F0502020204030204" pitchFamily="34" charset="0"/>
                <a:ea typeface="DengXian"/>
                <a:cs typeface="Times New Roman" panose="02020603050405020304" pitchFamily="18" charset="0"/>
              </a:rPr>
              <a:t>mm</a:t>
            </a:r>
            <a:r>
              <a:rPr lang="en-GB" sz="1400" dirty="0">
                <a:latin typeface="Calibri" panose="020F0502020204030204" pitchFamily="34" charset="0"/>
                <a:ea typeface="DengXian"/>
                <a:cs typeface="Times New Roman" panose="02020603050405020304" pitchFamily="18" charset="0"/>
              </a:rPr>
              <a:t>.</a:t>
            </a:r>
            <a:endParaRPr lang="en-GB" sz="1400" dirty="0">
              <a:effectLst/>
              <a:latin typeface="Calibri" panose="020F0502020204030204" pitchFamily="34" charset="0"/>
              <a:ea typeface="DengXian"/>
              <a:cs typeface="Times New Roman" panose="02020603050405020304" pitchFamily="18" charset="0"/>
            </a:endParaRPr>
          </a:p>
        </p:txBody>
      </p:sp>
      <p:sp>
        <p:nvSpPr>
          <p:cNvPr id="3" name="TextBox 2"/>
          <p:cNvSpPr txBox="1"/>
          <p:nvPr/>
        </p:nvSpPr>
        <p:spPr>
          <a:xfrm>
            <a:off x="6316410" y="1669935"/>
            <a:ext cx="1363156" cy="307777"/>
          </a:xfrm>
          <a:prstGeom prst="rect">
            <a:avLst/>
          </a:prstGeom>
          <a:noFill/>
        </p:spPr>
        <p:txBody>
          <a:bodyPr wrap="square" rtlCol="0">
            <a:spAutoFit/>
          </a:bodyPr>
          <a:lstStyle/>
          <a:p>
            <a:r>
              <a:rPr lang="en-GB" sz="1400" b="1" dirty="0" smtClean="0"/>
              <a:t>Charge Density</a:t>
            </a:r>
            <a:endParaRPr lang="en-GB" sz="1400" b="1" dirty="0"/>
          </a:p>
        </p:txBody>
      </p:sp>
      <p:pic>
        <p:nvPicPr>
          <p:cNvPr id="6" name="Picture 5"/>
          <p:cNvPicPr>
            <a:picLocks noChangeAspect="1"/>
          </p:cNvPicPr>
          <p:nvPr/>
        </p:nvPicPr>
        <p:blipFill>
          <a:blip r:embed="rId7"/>
          <a:stretch>
            <a:fillRect/>
          </a:stretch>
        </p:blipFill>
        <p:spPr>
          <a:xfrm>
            <a:off x="359746" y="3872543"/>
            <a:ext cx="4304745" cy="1114281"/>
          </a:xfrm>
          <a:prstGeom prst="rect">
            <a:avLst/>
          </a:prstGeom>
        </p:spPr>
      </p:pic>
      <p:pic>
        <p:nvPicPr>
          <p:cNvPr id="4" name="Picture 3"/>
          <p:cNvPicPr>
            <a:picLocks/>
          </p:cNvPicPr>
          <p:nvPr/>
        </p:nvPicPr>
        <p:blipFill>
          <a:blip r:embed="rId8"/>
          <a:stretch>
            <a:fillRect/>
          </a:stretch>
        </p:blipFill>
        <p:spPr>
          <a:xfrm>
            <a:off x="61569" y="1470120"/>
            <a:ext cx="5760000" cy="1260000"/>
          </a:xfrm>
          <a:prstGeom prst="rect">
            <a:avLst/>
          </a:prstGeom>
        </p:spPr>
      </p:pic>
      <p:sp>
        <p:nvSpPr>
          <p:cNvPr id="19" name="TextBox 18"/>
          <p:cNvSpPr txBox="1"/>
          <p:nvPr/>
        </p:nvSpPr>
        <p:spPr>
          <a:xfrm>
            <a:off x="1192378" y="4275794"/>
            <a:ext cx="2910506" cy="307777"/>
          </a:xfrm>
          <a:prstGeom prst="rect">
            <a:avLst/>
          </a:prstGeom>
          <a:noFill/>
        </p:spPr>
        <p:txBody>
          <a:bodyPr wrap="square" rtlCol="0">
            <a:spAutoFit/>
          </a:bodyPr>
          <a:lstStyle/>
          <a:p>
            <a:pPr algn="ctr"/>
            <a:r>
              <a:rPr lang="en-GB" sz="1400" b="1" dirty="0" smtClean="0"/>
              <a:t>DDA-TM02-original (Standing Wave)</a:t>
            </a:r>
            <a:endParaRPr lang="en-GB" sz="1400" b="1" dirty="0"/>
          </a:p>
        </p:txBody>
      </p:sp>
      <p:sp>
        <p:nvSpPr>
          <p:cNvPr id="21" name="TextBox 20"/>
          <p:cNvSpPr txBox="1"/>
          <p:nvPr/>
        </p:nvSpPr>
        <p:spPr>
          <a:xfrm>
            <a:off x="1910962" y="2470244"/>
            <a:ext cx="1202311" cy="307777"/>
          </a:xfrm>
          <a:prstGeom prst="rect">
            <a:avLst/>
          </a:prstGeom>
          <a:noFill/>
        </p:spPr>
        <p:txBody>
          <a:bodyPr wrap="square" rtlCol="0">
            <a:spAutoFit/>
          </a:bodyPr>
          <a:lstStyle/>
          <a:p>
            <a:pPr algn="ctr"/>
            <a:r>
              <a:rPr lang="en-GB" sz="1400" b="1" dirty="0" smtClean="0"/>
              <a:t>CLIC-G-42</a:t>
            </a:r>
            <a:endParaRPr lang="en-GB" sz="1400" b="1" dirty="0"/>
          </a:p>
        </p:txBody>
      </p:sp>
      <p:sp>
        <p:nvSpPr>
          <p:cNvPr id="22" name="Slide Number Placeholder 3"/>
          <p:cNvSpPr txBox="1">
            <a:spLocks/>
          </p:cNvSpPr>
          <p:nvPr/>
        </p:nvSpPr>
        <p:spPr>
          <a:xfrm>
            <a:off x="8755168" y="6588098"/>
            <a:ext cx="391370" cy="273625"/>
          </a:xfrm>
          <a:prstGeom prst="rect">
            <a:avLst/>
          </a:prstGeom>
          <a:solidFill>
            <a:srgbClr val="00B050"/>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1600" b="1" smtClean="0">
                <a:solidFill>
                  <a:srgbClr val="7030A0"/>
                </a:solidFill>
              </a:rPr>
              <a:pPr/>
              <a:t>9</a:t>
            </a:fld>
            <a:endParaRPr lang="en-US" sz="1600" b="1" dirty="0">
              <a:solidFill>
                <a:srgbClr val="7030A0"/>
              </a:solidFill>
            </a:endParaRPr>
          </a:p>
        </p:txBody>
      </p:sp>
      <p:sp>
        <p:nvSpPr>
          <p:cNvPr id="5" name="TextBox 4"/>
          <p:cNvSpPr txBox="1"/>
          <p:nvPr/>
        </p:nvSpPr>
        <p:spPr>
          <a:xfrm>
            <a:off x="7467600" y="4800600"/>
            <a:ext cx="184731" cy="369332"/>
          </a:xfrm>
          <a:prstGeom prst="rect">
            <a:avLst/>
          </a:prstGeom>
          <a:noFill/>
        </p:spPr>
        <p:txBody>
          <a:bodyPr wrap="none" rtlCol="0">
            <a:spAutoFit/>
          </a:bodyPr>
          <a:lstStyle/>
          <a:p>
            <a:endParaRPr lang="en-GB" dirty="0"/>
          </a:p>
        </p:txBody>
      </p:sp>
      <p:sp>
        <p:nvSpPr>
          <p:cNvPr id="24" name="TextBox 23"/>
          <p:cNvSpPr txBox="1"/>
          <p:nvPr/>
        </p:nvSpPr>
        <p:spPr>
          <a:xfrm>
            <a:off x="7580132" y="5849411"/>
            <a:ext cx="1202311" cy="307777"/>
          </a:xfrm>
          <a:prstGeom prst="rect">
            <a:avLst/>
          </a:prstGeom>
          <a:noFill/>
        </p:spPr>
        <p:txBody>
          <a:bodyPr wrap="square" rtlCol="0">
            <a:spAutoFit/>
          </a:bodyPr>
          <a:lstStyle/>
          <a:p>
            <a:pPr algn="ctr"/>
            <a:r>
              <a:rPr lang="en-GB" sz="1400" b="1" dirty="0" smtClean="0"/>
              <a:t>DDA-TM01</a:t>
            </a:r>
            <a:endParaRPr lang="en-GB" sz="1400" b="1" dirty="0"/>
          </a:p>
        </p:txBody>
      </p:sp>
      <p:cxnSp>
        <p:nvCxnSpPr>
          <p:cNvPr id="25" name="Straight Arrow Connector 24"/>
          <p:cNvCxnSpPr/>
          <p:nvPr/>
        </p:nvCxnSpPr>
        <p:spPr>
          <a:xfrm flipH="1" flipV="1">
            <a:off x="7602237" y="5667881"/>
            <a:ext cx="332222" cy="2590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41745" y="5484732"/>
            <a:ext cx="948928" cy="307777"/>
          </a:xfrm>
          <a:prstGeom prst="rect">
            <a:avLst/>
          </a:prstGeom>
          <a:noFill/>
        </p:spPr>
        <p:txBody>
          <a:bodyPr wrap="square" rtlCol="0">
            <a:spAutoFit/>
          </a:bodyPr>
          <a:lstStyle/>
          <a:p>
            <a:pPr algn="ctr"/>
            <a:r>
              <a:rPr lang="en-GB" sz="1400" b="1" dirty="0" smtClean="0"/>
              <a:t>CLIC-G</a:t>
            </a:r>
            <a:endParaRPr lang="en-GB" sz="1400" b="1" dirty="0"/>
          </a:p>
        </p:txBody>
      </p:sp>
      <p:cxnSp>
        <p:nvCxnSpPr>
          <p:cNvPr id="27" name="Straight Arrow Connector 26"/>
          <p:cNvCxnSpPr/>
          <p:nvPr/>
        </p:nvCxnSpPr>
        <p:spPr>
          <a:xfrm flipV="1">
            <a:off x="6790244" y="5653250"/>
            <a:ext cx="52495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975910" y="5797684"/>
            <a:ext cx="1100219" cy="307777"/>
          </a:xfrm>
          <a:prstGeom prst="rect">
            <a:avLst/>
          </a:prstGeom>
          <a:noFill/>
        </p:spPr>
        <p:txBody>
          <a:bodyPr wrap="square" rtlCol="0">
            <a:spAutoFit/>
          </a:bodyPr>
          <a:lstStyle/>
          <a:p>
            <a:pPr algn="ctr"/>
            <a:r>
              <a:rPr lang="en-GB" sz="1400" b="1" dirty="0" smtClean="0"/>
              <a:t>DLA-TM01</a:t>
            </a:r>
            <a:endParaRPr lang="en-GB" sz="1400" b="1" dirty="0"/>
          </a:p>
        </p:txBody>
      </p:sp>
      <p:cxnSp>
        <p:nvCxnSpPr>
          <p:cNvPr id="29" name="Straight Arrow Connector 28"/>
          <p:cNvCxnSpPr/>
          <p:nvPr/>
        </p:nvCxnSpPr>
        <p:spPr>
          <a:xfrm flipV="1">
            <a:off x="6938372" y="5877288"/>
            <a:ext cx="549230" cy="753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11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19165</TotalTime>
  <Words>1678</Words>
  <Application>Microsoft Office PowerPoint</Application>
  <PresentationFormat>On-screen Show (4:3)</PresentationFormat>
  <Paragraphs>394</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DengXian</vt:lpstr>
      <vt:lpstr>宋体</vt:lpstr>
      <vt:lpstr>Arial</vt:lpstr>
      <vt:lpstr>Calibri</vt:lpstr>
      <vt:lpstr>Cambria</vt:lpstr>
      <vt:lpstr>Cambria Math</vt:lpstr>
      <vt:lpstr>Times New Roman</vt:lpstr>
      <vt:lpstr>Wingdings</vt:lpstr>
      <vt:lpstr>Office Theme</vt:lpstr>
      <vt:lpstr>A compact, low-field, broadband mode launcher for X-band DLA structures</vt:lpstr>
      <vt:lpstr>Outline</vt:lpstr>
      <vt:lpstr>Outline</vt:lpstr>
      <vt:lpstr>DDA Structures-TM02 π-mode</vt:lpstr>
      <vt:lpstr>Regular cell (original-type)</vt:lpstr>
      <vt:lpstr>Further optimization and consideration (modified-type)</vt:lpstr>
      <vt:lpstr>RF to beam efficiency for CLIC main linac</vt:lpstr>
      <vt:lpstr>Considerations on the maximum number of cells</vt:lpstr>
      <vt:lpstr>Short-range Wakefields</vt:lpstr>
      <vt:lpstr>Outline</vt:lpstr>
      <vt:lpstr>An X-band DLA structure</vt:lpstr>
      <vt:lpstr>An X-band mode launcher for DLA structures</vt:lpstr>
      <vt:lpstr>Standard methods for matching between a DLA structure and a circular waveguide</vt:lpstr>
      <vt:lpstr>S Parameter Simulation</vt:lpstr>
      <vt:lpstr> Adding dielectrics into matching section</vt:lpstr>
      <vt:lpstr>Electric fields in the corners</vt:lpstr>
      <vt:lpstr>Adding a skew angle θ for Corner 1</vt:lpstr>
      <vt:lpstr>Fillet Corner 2 at a skew angle of 60°</vt:lpstr>
      <vt:lpstr>Chamfer Corner 2 at a skew angle of 60°</vt:lpstr>
      <vt:lpstr>Skew angle θ = 60°, Fillet Corner 2 with a radius R_f = 2.0 mm</vt:lpstr>
      <vt:lpstr>Whole X-band mode launcher</vt:lpstr>
      <vt:lpstr>Outline</vt:lpstr>
      <vt:lpstr>Geometry Sensitivity</vt:lpstr>
      <vt:lpstr>Outline</vt:lpstr>
      <vt:lpstr>Sensitivity for corner defects</vt:lpstr>
      <vt:lpstr>Summary &amp;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Yelong (Liverpool Uni.,DL,-)</dc:creator>
  <cp:lastModifiedBy>Yelong Wei</cp:lastModifiedBy>
  <cp:revision>1085</cp:revision>
  <cp:lastPrinted>2019-08-16T13:06:56Z</cp:lastPrinted>
  <dcterms:created xsi:type="dcterms:W3CDTF">2006-08-16T00:00:00Z</dcterms:created>
  <dcterms:modified xsi:type="dcterms:W3CDTF">2019-08-16T14:58:28Z</dcterms:modified>
</cp:coreProperties>
</file>