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  <p:sldMasterId id="2147483802" r:id="rId2"/>
  </p:sldMasterIdLst>
  <p:notesMasterIdLst>
    <p:notesMasterId r:id="rId18"/>
  </p:notesMasterIdLst>
  <p:handoutMasterIdLst>
    <p:handoutMasterId r:id="rId19"/>
  </p:handoutMasterIdLst>
  <p:sldIdLst>
    <p:sldId id="430" r:id="rId3"/>
    <p:sldId id="432" r:id="rId4"/>
    <p:sldId id="429" r:id="rId5"/>
    <p:sldId id="383" r:id="rId6"/>
    <p:sldId id="423" r:id="rId7"/>
    <p:sldId id="413" r:id="rId8"/>
    <p:sldId id="415" r:id="rId9"/>
    <p:sldId id="416" r:id="rId10"/>
    <p:sldId id="433" r:id="rId11"/>
    <p:sldId id="425" r:id="rId12"/>
    <p:sldId id="427" r:id="rId13"/>
    <p:sldId id="428" r:id="rId14"/>
    <p:sldId id="434" r:id="rId15"/>
    <p:sldId id="435" r:id="rId16"/>
    <p:sldId id="43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1">
          <p15:clr>
            <a:srgbClr val="A4A3A4"/>
          </p15:clr>
        </p15:guide>
        <p15:guide id="2" orient="horz" pos="4175">
          <p15:clr>
            <a:srgbClr val="A4A3A4"/>
          </p15:clr>
        </p15:guide>
        <p15:guide id="3" orient="horz" pos="311">
          <p15:clr>
            <a:srgbClr val="A4A3A4"/>
          </p15:clr>
        </p15:guide>
        <p15:guide id="4" pos="5503">
          <p15:clr>
            <a:srgbClr val="A4A3A4"/>
          </p15:clr>
        </p15:guide>
        <p15:guide id="5" pos="317">
          <p15:clr>
            <a:srgbClr val="A4A3A4"/>
          </p15:clr>
        </p15:guide>
        <p15:guide id="6" pos="151">
          <p15:clr>
            <a:srgbClr val="A4A3A4"/>
          </p15:clr>
        </p15:guide>
        <p15:guide id="7" pos="55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9E9"/>
    <a:srgbClr val="7AB800"/>
    <a:srgbClr val="A12B2F"/>
    <a:srgbClr val="64BC6C"/>
    <a:srgbClr val="0B1F8F"/>
    <a:srgbClr val="007836"/>
    <a:srgbClr val="ECAA00"/>
    <a:srgbClr val="76777B"/>
    <a:srgbClr val="00609C"/>
    <a:srgbClr val="EC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1" autoAdjust="0"/>
    <p:restoredTop sz="81499" autoAdjust="0"/>
  </p:normalViewPr>
  <p:slideViewPr>
    <p:cSldViewPr showGuides="1">
      <p:cViewPr varScale="1">
        <p:scale>
          <a:sx n="61" d="100"/>
          <a:sy n="61" d="100"/>
        </p:scale>
        <p:origin x="90" y="708"/>
      </p:cViewPr>
      <p:guideLst>
        <p:guide orient="horz" pos="671"/>
        <p:guide orient="horz" pos="4175"/>
        <p:guide orient="horz" pos="311"/>
        <p:guide pos="5503"/>
        <p:guide pos="317"/>
        <p:guide pos="151"/>
        <p:guide pos="55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020C5-7D24-614D-A035-08DD14C29A39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E3C83-7C43-C847-935B-4BBF0CC6BB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86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9/27/2019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73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6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61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42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67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198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96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7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80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438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79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2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8" y="6285169"/>
            <a:ext cx="4287546" cy="3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THREE IMAGES –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four images, captions and bullets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four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graph, chart or table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an icon below to add a chart, graph, or table.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5821651"/>
            <a:ext cx="3711039" cy="290392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closing statement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8" y="6285169"/>
            <a:ext cx="4287546" cy="3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AND CONTENT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A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5" y="6094281"/>
            <a:ext cx="2692871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Optional one line subhead, </a:t>
            </a:r>
            <a:r>
              <a:rPr lang="en-US" dirty="0" err="1" smtClean="0"/>
              <a:t>url</a:t>
            </a:r>
            <a:r>
              <a:rPr lang="en-US" dirty="0" smtClean="0"/>
              <a:t> or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1066539" y="-1241416"/>
            <a:ext cx="3876414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Suggested</a:t>
            </a:r>
            <a:r>
              <a:rPr lang="en-US" sz="1400" b="1" baseline="0" dirty="0" smtClean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 smtClean="0">
              <a:solidFill>
                <a:schemeClr val="bg1"/>
              </a:solidFill>
            </a:endParaRPr>
          </a:p>
          <a:p>
            <a:r>
              <a:rPr lang="en-US" sz="1400" b="1" baseline="0" dirty="0" smtClean="0">
                <a:solidFill>
                  <a:schemeClr val="bg1"/>
                </a:solidFill>
              </a:rPr>
              <a:t>WE START WITH YES.</a:t>
            </a:r>
            <a:endParaRPr lang="en-US" sz="1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8" y="6285169"/>
            <a:ext cx="4287546" cy="3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9144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B 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8" y="6285169"/>
            <a:ext cx="4287546" cy="3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6" y="6094281"/>
            <a:ext cx="2692871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 cover option c 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 smtClean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 smtClean="0">
                <a:solidFill>
                  <a:srgbClr val="000000"/>
                </a:solidFill>
              </a:rPr>
              <a:t>fACILITY</a:t>
            </a:r>
            <a:r>
              <a:rPr lang="en-US" sz="1000" b="0" cap="all" dirty="0" smtClean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 smtClean="0">
                <a:solidFill>
                  <a:srgbClr val="000000"/>
                </a:solidFill>
              </a:rPr>
              <a:t>www.anl.gov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8" y="6285169"/>
            <a:ext cx="4287546" cy="3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5" y="6094281"/>
            <a:ext cx="2692871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</a:t>
            </a:r>
            <a:br>
              <a:rPr lang="en-US" dirty="0" smtClean="0"/>
            </a:br>
            <a:r>
              <a:rPr lang="en-US" dirty="0" smtClean="0"/>
              <a:t>Cover option D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8" y="6285169"/>
            <a:ext cx="4287546" cy="3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 then right click image and “SEND IMAGE TO BACK”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Full-frame image layout  –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one image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TWO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Three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four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" y="-26260"/>
            <a:ext cx="9144793" cy="601117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SECTION BREAK TITLE</a:t>
            </a:r>
          </a:p>
        </p:txBody>
      </p:sp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8" y="6285169"/>
            <a:ext cx="4287546" cy="3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1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 AND CONTENT 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47484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9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 AND CONTENT 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9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with box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84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THREE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top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9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bottom HORIZONTAL</a:t>
            </a:r>
            <a:br>
              <a:rPr lang="en-US" dirty="0" smtClean="0"/>
            </a:br>
            <a:r>
              <a:rPr lang="en-US" dirty="0" smtClean="0"/>
              <a:t>WITH CAPTIONS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046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2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THREE IMAGES –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94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four images, captions and bullets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56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four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6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graph, chart or table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an icon below to add a chart, graph, or table.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5821651"/>
            <a:ext cx="3711039" cy="290392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84901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393"/>
          <a:stretch/>
        </p:blipFill>
        <p:spPr>
          <a:xfrm>
            <a:off x="0" y="-27021"/>
            <a:ext cx="9143999" cy="6011939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closing statement</a:t>
            </a:r>
          </a:p>
        </p:txBody>
      </p:sp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8" y="6285169"/>
            <a:ext cx="4287546" cy="3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AND CONTENT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35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1" y="182912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A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5" y="6094281"/>
            <a:ext cx="2692871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Optional one line subhead, </a:t>
            </a:r>
            <a:r>
              <a:rPr lang="en-US" dirty="0" err="1" smtClean="0"/>
              <a:t>url</a:t>
            </a:r>
            <a:r>
              <a:rPr lang="en-US" dirty="0" smtClean="0"/>
              <a:t> or date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8" y="6285169"/>
            <a:ext cx="4287546" cy="3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393"/>
          <a:stretch/>
        </p:blipFill>
        <p:spPr>
          <a:xfrm>
            <a:off x="0" y="-27021"/>
            <a:ext cx="9143999" cy="6011939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B 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8" y="6285169"/>
            <a:ext cx="4287546" cy="3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6" y="6094281"/>
            <a:ext cx="2692871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 cover option c 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 smtClean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 smtClean="0">
                <a:solidFill>
                  <a:srgbClr val="000000"/>
                </a:solidFill>
              </a:rPr>
              <a:t>fACILITY</a:t>
            </a:r>
            <a:r>
              <a:rPr lang="en-US" sz="1000" b="0" cap="all" dirty="0" smtClean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 smtClean="0">
                <a:solidFill>
                  <a:srgbClr val="000000"/>
                </a:solidFill>
              </a:rPr>
              <a:t>www.anl.gov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8" y="6285169"/>
            <a:ext cx="4287546" cy="3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4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5" y="6094281"/>
            <a:ext cx="2692871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</a:t>
            </a:r>
            <a:br>
              <a:rPr lang="en-US" dirty="0" smtClean="0"/>
            </a:br>
            <a:r>
              <a:rPr lang="en-US" dirty="0" smtClean="0"/>
              <a:t>Cover option D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8" y="6285169"/>
            <a:ext cx="4287546" cy="3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9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 then right click image and “SEND IMAGE TO BACK”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Full-frame image layout  –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046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one image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7614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with box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TWO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6203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Three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4985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four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47484A"/>
              </a:solidFill>
            </a:endParaRP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785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THREE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top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bottom HORIZONTAL</a:t>
            </a:r>
            <a:br>
              <a:rPr lang="en-US" dirty="0" smtClean="0"/>
            </a:br>
            <a:r>
              <a:rPr lang="en-US" dirty="0" smtClean="0"/>
              <a:t>WITH CAPTIONS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smtClean="0"/>
              <a:t>Headline in all caps </a:t>
            </a:r>
            <a:r>
              <a:rPr lang="en-US" dirty="0" err="1" smtClean="0"/>
              <a:t>28pt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preferred as one or two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 smtClean="0"/>
              <a:t>Click to add 1st-level bullet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 dirty="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6486224"/>
            <a:ext cx="2238464" cy="1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09" r:id="rId10"/>
    <p:sldLayoutId id="2147483695" r:id="rId11"/>
    <p:sldLayoutId id="2147483739" r:id="rId12"/>
    <p:sldLayoutId id="2147483696" r:id="rId13"/>
    <p:sldLayoutId id="2147483689" r:id="rId14"/>
    <p:sldLayoutId id="2147483710" r:id="rId15"/>
    <p:sldLayoutId id="2147483706" r:id="rId16"/>
    <p:sldLayoutId id="2147483704" r:id="rId17"/>
    <p:sldLayoutId id="2147483769" r:id="rId18"/>
    <p:sldLayoutId id="2147483770" r:id="rId19"/>
    <p:sldLayoutId id="2147483771" r:id="rId20"/>
    <p:sldLayoutId id="2147483772" r:id="rId21"/>
    <p:sldLayoutId id="2147483761" r:id="rId22"/>
    <p:sldLayoutId id="2147483762" r:id="rId23"/>
    <p:sldLayoutId id="2147483763" r:id="rId24"/>
    <p:sldLayoutId id="2147483765" r:id="rId25"/>
    <p:sldLayoutId id="2147483766" r:id="rId2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smtClean="0"/>
              <a:t>Headline in all caps </a:t>
            </a:r>
            <a:r>
              <a:rPr lang="en-US" dirty="0" err="1" smtClean="0"/>
              <a:t>28pt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preferred as one or two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 smtClean="0"/>
              <a:t>Click to add 1st-level bullet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endParaRPr lang="en-US" sz="100" dirty="0">
              <a:solidFill>
                <a:srgbClr val="7AB8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6486224"/>
            <a:ext cx="2238464" cy="1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2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0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500"/>
          <a:stretch>
            <a:fillRect/>
          </a:stretch>
        </p:blipFill>
        <p:spPr/>
      </p:pic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Breakdown study with short </a:t>
            </a:r>
            <a:r>
              <a:rPr lang="en-US" dirty="0" err="1"/>
              <a:t>rf</a:t>
            </a:r>
            <a:r>
              <a:rPr lang="en-US" dirty="0"/>
              <a:t> pulse at </a:t>
            </a:r>
            <a:r>
              <a:rPr lang="en-US" dirty="0" err="1"/>
              <a:t>awa</a:t>
            </a:r>
            <a:endParaRPr lang="en-US" dirty="0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 smtClean="0"/>
              <a:t>drhgfdjhngngfmhgmghmghjmghfmf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Maomao </a:t>
            </a:r>
            <a:r>
              <a:rPr lang="en-US" dirty="0" err="1" smtClean="0"/>
              <a:t>peng</a:t>
            </a:r>
            <a:endParaRPr lang="en-US" dirty="0"/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8"/>
          </p:nvPr>
        </p:nvSpPr>
        <p:spPr>
          <a:xfrm>
            <a:off x="469900" y="4960384"/>
            <a:ext cx="4010661" cy="914400"/>
          </a:xfrm>
        </p:spPr>
        <p:txBody>
          <a:bodyPr/>
          <a:lstStyle/>
          <a:p>
            <a:r>
              <a:rPr lang="en-US" dirty="0" smtClean="0"/>
              <a:t>Visiting </a:t>
            </a:r>
            <a:r>
              <a:rPr lang="en-US" dirty="0"/>
              <a:t>student at AWA from Tsinghua University</a:t>
            </a:r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9"/>
          </p:nvPr>
        </p:nvSpPr>
        <p:spPr>
          <a:xfrm>
            <a:off x="6360195" y="5874785"/>
            <a:ext cx="2692871" cy="734908"/>
          </a:xfrm>
        </p:spPr>
        <p:txBody>
          <a:bodyPr/>
          <a:lstStyle/>
          <a:p>
            <a:r>
              <a:rPr lang="en-US" dirty="0" smtClean="0"/>
              <a:t>August 21-23, 2019</a:t>
            </a:r>
          </a:p>
          <a:p>
            <a:r>
              <a:rPr lang="en-US" dirty="0" smtClean="0"/>
              <a:t>AWANOW Workshop</a:t>
            </a:r>
          </a:p>
          <a:p>
            <a:r>
              <a:rPr lang="en-US" dirty="0" smtClean="0"/>
              <a:t>Argonne, IL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8" y="6285169"/>
            <a:ext cx="4287546" cy="3070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56" y="6239108"/>
            <a:ext cx="399138" cy="399138"/>
          </a:xfrm>
          <a:prstGeom prst="rect">
            <a:avLst/>
          </a:prstGeom>
        </p:spPr>
      </p:pic>
      <p:sp>
        <p:nvSpPr>
          <p:cNvPr id="12" name="Text Placeholder 54"/>
          <p:cNvSpPr>
            <a:spLocks noGrp="1"/>
          </p:cNvSpPr>
          <p:nvPr>
            <p:ph type="body" sz="quarter" idx="27"/>
          </p:nvPr>
        </p:nvSpPr>
        <p:spPr>
          <a:xfrm>
            <a:off x="858519" y="180571"/>
            <a:ext cx="5603241" cy="105005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Mission Statement:</a:t>
            </a:r>
          </a:p>
          <a:p>
            <a:pPr algn="ctr"/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Developing the science and technology of </a:t>
            </a:r>
            <a:r>
              <a:rPr lang="en-US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 </a:t>
            </a:r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beam generation, manipulation and acceleration for beam-driven wakefield acceleration and other </a:t>
            </a:r>
            <a:r>
              <a:rPr lang="en-US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applications.</a:t>
            </a:r>
            <a:endParaRPr lang="en-US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98" y="228635"/>
            <a:ext cx="8372901" cy="622760"/>
          </a:xfrm>
        </p:spPr>
        <p:txBody>
          <a:bodyPr/>
          <a:lstStyle/>
          <a:p>
            <a:r>
              <a:rPr lang="en-US" dirty="0" smtClean="0"/>
              <a:t>Single-cell design for high power test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99" y="1572013"/>
            <a:ext cx="8372901" cy="4901696"/>
          </a:xfrm>
        </p:spPr>
        <p:txBody>
          <a:bodyPr/>
          <a:lstStyle/>
          <a:p>
            <a:endParaRPr lang="en-US" altLang="zh-CN" sz="2400" dirty="0" smtClean="0"/>
          </a:p>
          <a:p>
            <a:endParaRPr lang="en-US" altLang="zh-CN" sz="2400" dirty="0"/>
          </a:p>
          <a:p>
            <a:endParaRPr lang="en-US" altLang="zh-CN" sz="2400" dirty="0" smtClean="0"/>
          </a:p>
          <a:p>
            <a:endParaRPr lang="en-US" altLang="zh-CN" sz="2400" dirty="0" smtClean="0"/>
          </a:p>
          <a:p>
            <a:endParaRPr lang="en-US" altLang="zh-CN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altLang="zh-CN" sz="24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5237589" y="4211852"/>
            <a:ext cx="2806538" cy="2133483"/>
            <a:chOff x="6697238" y="2718798"/>
            <a:chExt cx="4506381" cy="3033932"/>
          </a:xfrm>
        </p:grpSpPr>
        <p:cxnSp>
          <p:nvCxnSpPr>
            <p:cNvPr id="8" name="直接箭头连接符 7"/>
            <p:cNvCxnSpPr/>
            <p:nvPr/>
          </p:nvCxnSpPr>
          <p:spPr>
            <a:xfrm>
              <a:off x="7785717" y="3098307"/>
              <a:ext cx="34179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>
              <a:off x="7785717" y="3098307"/>
              <a:ext cx="0" cy="26544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流程图: 接点 9"/>
            <p:cNvSpPr/>
            <p:nvPr/>
          </p:nvSpPr>
          <p:spPr>
            <a:xfrm>
              <a:off x="8131012" y="3369963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流程图: 接点 10"/>
            <p:cNvSpPr/>
            <p:nvPr/>
          </p:nvSpPr>
          <p:spPr>
            <a:xfrm>
              <a:off x="8542474" y="3369963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流程图: 接点 11"/>
            <p:cNvSpPr/>
            <p:nvPr/>
          </p:nvSpPr>
          <p:spPr>
            <a:xfrm>
              <a:off x="8953936" y="3369963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流程图: 接点 12"/>
            <p:cNvSpPr/>
            <p:nvPr/>
          </p:nvSpPr>
          <p:spPr>
            <a:xfrm>
              <a:off x="9365398" y="3369963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流程图: 接点 13"/>
            <p:cNvSpPr/>
            <p:nvPr/>
          </p:nvSpPr>
          <p:spPr>
            <a:xfrm>
              <a:off x="9363469" y="3743281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流程图: 接点 14"/>
            <p:cNvSpPr/>
            <p:nvPr/>
          </p:nvSpPr>
          <p:spPr>
            <a:xfrm>
              <a:off x="9776860" y="3369963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流程图: 接点 15"/>
            <p:cNvSpPr/>
            <p:nvPr/>
          </p:nvSpPr>
          <p:spPr>
            <a:xfrm>
              <a:off x="10188322" y="3369963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流程图: 接点 16"/>
            <p:cNvSpPr/>
            <p:nvPr/>
          </p:nvSpPr>
          <p:spPr>
            <a:xfrm>
              <a:off x="10194107" y="5236553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流程图: 接点 17"/>
            <p:cNvSpPr/>
            <p:nvPr/>
          </p:nvSpPr>
          <p:spPr>
            <a:xfrm>
              <a:off x="10204157" y="4863235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流程图: 接点 18"/>
            <p:cNvSpPr/>
            <p:nvPr/>
          </p:nvSpPr>
          <p:spPr>
            <a:xfrm>
              <a:off x="9374899" y="4863235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流程图: 接点 19"/>
            <p:cNvSpPr/>
            <p:nvPr/>
          </p:nvSpPr>
          <p:spPr>
            <a:xfrm>
              <a:off x="9789528" y="4863235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流程图: 接点 20"/>
            <p:cNvSpPr/>
            <p:nvPr/>
          </p:nvSpPr>
          <p:spPr>
            <a:xfrm>
              <a:off x="9368869" y="5236553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流程图: 接点 21"/>
            <p:cNvSpPr/>
            <p:nvPr/>
          </p:nvSpPr>
          <p:spPr>
            <a:xfrm>
              <a:off x="8131012" y="3743281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流程图: 接点 22"/>
            <p:cNvSpPr/>
            <p:nvPr/>
          </p:nvSpPr>
          <p:spPr>
            <a:xfrm>
              <a:off x="10186957" y="4116599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流程图: 接点 23"/>
            <p:cNvSpPr/>
            <p:nvPr/>
          </p:nvSpPr>
          <p:spPr>
            <a:xfrm>
              <a:off x="8131012" y="4863235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流程图: 接点 24"/>
            <p:cNvSpPr/>
            <p:nvPr/>
          </p:nvSpPr>
          <p:spPr>
            <a:xfrm>
              <a:off x="8131012" y="5236553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流程图: 接点 25"/>
            <p:cNvSpPr/>
            <p:nvPr/>
          </p:nvSpPr>
          <p:spPr>
            <a:xfrm>
              <a:off x="8952650" y="3743281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流程图: 接点 26"/>
            <p:cNvSpPr/>
            <p:nvPr/>
          </p:nvSpPr>
          <p:spPr>
            <a:xfrm>
              <a:off x="9774288" y="3743281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流程图: 接点 27"/>
            <p:cNvSpPr/>
            <p:nvPr/>
          </p:nvSpPr>
          <p:spPr>
            <a:xfrm>
              <a:off x="10185107" y="3743281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流程图: 接点 28"/>
            <p:cNvSpPr/>
            <p:nvPr/>
          </p:nvSpPr>
          <p:spPr>
            <a:xfrm>
              <a:off x="8953390" y="4116599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流程图: 接点 29"/>
            <p:cNvSpPr/>
            <p:nvPr/>
          </p:nvSpPr>
          <p:spPr>
            <a:xfrm>
              <a:off x="8952650" y="4489917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流程图: 接点 30"/>
            <p:cNvSpPr/>
            <p:nvPr/>
          </p:nvSpPr>
          <p:spPr>
            <a:xfrm>
              <a:off x="8960270" y="4863235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流程图: 接点 31"/>
            <p:cNvSpPr/>
            <p:nvPr/>
          </p:nvSpPr>
          <p:spPr>
            <a:xfrm>
              <a:off x="9775768" y="4116599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流程图: 接点 32"/>
            <p:cNvSpPr/>
            <p:nvPr/>
          </p:nvSpPr>
          <p:spPr>
            <a:xfrm>
              <a:off x="8956250" y="5236553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流程图: 接点 33"/>
            <p:cNvSpPr/>
            <p:nvPr/>
          </p:nvSpPr>
          <p:spPr>
            <a:xfrm>
              <a:off x="8131012" y="4489917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流程图: 接点 34"/>
            <p:cNvSpPr/>
            <p:nvPr/>
          </p:nvSpPr>
          <p:spPr>
            <a:xfrm>
              <a:off x="8131012" y="4116599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流程图: 接点 35"/>
            <p:cNvSpPr/>
            <p:nvPr/>
          </p:nvSpPr>
          <p:spPr>
            <a:xfrm>
              <a:off x="8541831" y="3743281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流程图: 接点 36"/>
            <p:cNvSpPr/>
            <p:nvPr/>
          </p:nvSpPr>
          <p:spPr>
            <a:xfrm>
              <a:off x="10185107" y="4489917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流程图: 接点 37"/>
            <p:cNvSpPr/>
            <p:nvPr/>
          </p:nvSpPr>
          <p:spPr>
            <a:xfrm>
              <a:off x="8545641" y="4863235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流程图: 接点 38"/>
            <p:cNvSpPr/>
            <p:nvPr/>
          </p:nvSpPr>
          <p:spPr>
            <a:xfrm>
              <a:off x="8542201" y="4116599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流程图: 接点 39"/>
            <p:cNvSpPr/>
            <p:nvPr/>
          </p:nvSpPr>
          <p:spPr>
            <a:xfrm>
              <a:off x="9364579" y="4116599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流程图: 接点 40"/>
            <p:cNvSpPr/>
            <p:nvPr/>
          </p:nvSpPr>
          <p:spPr>
            <a:xfrm>
              <a:off x="8541831" y="4489917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流程图: 接点 41"/>
            <p:cNvSpPr/>
            <p:nvPr/>
          </p:nvSpPr>
          <p:spPr>
            <a:xfrm>
              <a:off x="9363469" y="4489917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流程图: 接点 42"/>
            <p:cNvSpPr/>
            <p:nvPr/>
          </p:nvSpPr>
          <p:spPr>
            <a:xfrm>
              <a:off x="8543631" y="5236553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9774288" y="4489917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流程图: 接点 44"/>
            <p:cNvSpPr/>
            <p:nvPr/>
          </p:nvSpPr>
          <p:spPr>
            <a:xfrm>
              <a:off x="9781488" y="5236553"/>
              <a:ext cx="53266" cy="6214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直接连接符 45"/>
            <p:cNvCxnSpPr>
              <a:stCxn id="10" idx="1"/>
            </p:cNvCxnSpPr>
            <p:nvPr/>
          </p:nvCxnSpPr>
          <p:spPr>
            <a:xfrm>
              <a:off x="8138813" y="3379064"/>
              <a:ext cx="2273209" cy="2059711"/>
            </a:xfrm>
            <a:prstGeom prst="line">
              <a:avLst/>
            </a:prstGeom>
            <a:ln>
              <a:solidFill>
                <a:srgbClr val="00B050"/>
              </a:solidFill>
              <a:prstDash val="dash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>
              <a:stCxn id="22" idx="1"/>
            </p:cNvCxnSpPr>
            <p:nvPr/>
          </p:nvCxnSpPr>
          <p:spPr>
            <a:xfrm>
              <a:off x="8138813" y="3752382"/>
              <a:ext cx="1851967" cy="1686393"/>
            </a:xfrm>
            <a:prstGeom prst="line">
              <a:avLst/>
            </a:prstGeom>
            <a:ln>
              <a:solidFill>
                <a:srgbClr val="00B050"/>
              </a:solidFill>
              <a:prstDash val="dash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8138813" y="4125700"/>
              <a:ext cx="1441996" cy="1313075"/>
            </a:xfrm>
            <a:prstGeom prst="line">
              <a:avLst/>
            </a:prstGeom>
            <a:ln>
              <a:solidFill>
                <a:srgbClr val="00B050"/>
              </a:solidFill>
              <a:prstDash val="dash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/>
            <p:cNvSpPr txBox="1"/>
            <p:nvPr/>
          </p:nvSpPr>
          <p:spPr>
            <a:xfrm>
              <a:off x="9031825" y="2718798"/>
              <a:ext cx="997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Position </a:t>
              </a:r>
              <a:endParaRPr lang="en-US" dirty="0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6697238" y="4240851"/>
              <a:ext cx="702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 </a:t>
              </a:r>
              <a:endParaRPr lang="en-US" dirty="0"/>
            </a:p>
          </p:txBody>
        </p:sp>
        <p:sp>
          <p:nvSpPr>
            <p:cNvPr id="51" name="左大括号 50"/>
            <p:cNvSpPr/>
            <p:nvPr/>
          </p:nvSpPr>
          <p:spPr>
            <a:xfrm>
              <a:off x="8069176" y="3384373"/>
              <a:ext cx="57935" cy="397599"/>
            </a:xfrm>
            <a:prstGeom prst="leftBrace">
              <a:avLst>
                <a:gd name="adj1" fmla="val 8333"/>
                <a:gd name="adj2" fmla="val 49507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7581056" y="3270550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dt</a:t>
              </a:r>
              <a:endParaRPr lang="en-US" dirty="0"/>
            </a:p>
          </p:txBody>
        </p:sp>
        <p:sp>
          <p:nvSpPr>
            <p:cNvPr id="53" name="右大括号 52"/>
            <p:cNvSpPr/>
            <p:nvPr/>
          </p:nvSpPr>
          <p:spPr>
            <a:xfrm rot="16200000">
              <a:off x="8316160" y="3115599"/>
              <a:ext cx="90681" cy="407711"/>
            </a:xfrm>
            <a:prstGeom prst="rightBrace">
              <a:avLst>
                <a:gd name="adj1" fmla="val 8333"/>
                <a:gd name="adj2" fmla="val 5116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8004027" y="2823073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dz</a:t>
              </a:r>
              <a:endParaRPr lang="en-US" dirty="0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02352" y="4181939"/>
            <a:ext cx="4228346" cy="1227243"/>
            <a:chOff x="8081846" y="1208439"/>
            <a:chExt cx="2970140" cy="1483461"/>
          </a:xfrm>
        </p:grpSpPr>
        <p:pic>
          <p:nvPicPr>
            <p:cNvPr id="56" name="内容占位符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7712" r="8436" b="8029"/>
            <a:stretch/>
          </p:blipFill>
          <p:spPr>
            <a:xfrm>
              <a:off x="8081846" y="1573314"/>
              <a:ext cx="2970140" cy="1118586"/>
            </a:xfrm>
            <a:prstGeom prst="rect">
              <a:avLst/>
            </a:prstGeom>
          </p:spPr>
        </p:pic>
        <p:cxnSp>
          <p:nvCxnSpPr>
            <p:cNvPr id="57" name="直接箭头连接符 56"/>
            <p:cNvCxnSpPr/>
            <p:nvPr/>
          </p:nvCxnSpPr>
          <p:spPr>
            <a:xfrm flipH="1">
              <a:off x="9578346" y="2057400"/>
              <a:ext cx="66503" cy="44196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文本框 57"/>
            <p:cNvSpPr txBox="1"/>
            <p:nvPr/>
          </p:nvSpPr>
          <p:spPr>
            <a:xfrm>
              <a:off x="9058276" y="1729434"/>
              <a:ext cx="13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Field probes</a:t>
              </a:r>
              <a:endParaRPr lang="en-US" dirty="0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8219357" y="1208439"/>
              <a:ext cx="7475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Port 1</a:t>
              </a:r>
              <a:endParaRPr lang="en-US" dirty="0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0102109" y="1208439"/>
              <a:ext cx="7475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Port 2</a:t>
              </a:r>
              <a:endParaRPr lang="en-US" dirty="0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10" y="1887321"/>
            <a:ext cx="4498304" cy="2064209"/>
          </a:xfrm>
          <a:prstGeom prst="rect">
            <a:avLst/>
          </a:prstGeom>
        </p:spPr>
      </p:pic>
      <p:sp>
        <p:nvSpPr>
          <p:cNvPr id="6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168749"/>
            <a:ext cx="8372901" cy="1528740"/>
          </a:xfrm>
        </p:spPr>
        <p:txBody>
          <a:bodyPr/>
          <a:lstStyle/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Calculation of accelerating gradient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  -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Only consider the field synchronized to the beam</a:t>
            </a: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1013927" y="5593288"/>
                <a:ext cx="3669466" cy="4686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𝑑𝑧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; dt = dz/c;</a:t>
                </a: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927" y="5593288"/>
                <a:ext cx="3669466" cy="468654"/>
              </a:xfrm>
              <a:prstGeom prst="rect">
                <a:avLst/>
              </a:prstGeom>
              <a:blipFill rotWithShape="0">
                <a:blip r:embed="rId5"/>
                <a:stretch>
                  <a:fillRect t="-106579" r="-664" b="-17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图片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758" y="1690455"/>
            <a:ext cx="3087000" cy="23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8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81" y="2720373"/>
            <a:ext cx="2113168" cy="1581282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81" y="4714794"/>
            <a:ext cx="2113166" cy="1581280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533" y="2581473"/>
            <a:ext cx="2302437" cy="1726828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755" y="2581473"/>
            <a:ext cx="2302438" cy="1726828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390" y="4642019"/>
            <a:ext cx="2302438" cy="1726829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23" y="4642018"/>
            <a:ext cx="2302438" cy="1726829"/>
          </a:xfrm>
          <a:prstGeom prst="rect">
            <a:avLst/>
          </a:prstGeom>
        </p:spPr>
      </p:pic>
      <p:sp>
        <p:nvSpPr>
          <p:cNvPr id="70" name="右箭头 69"/>
          <p:cNvSpPr/>
          <p:nvPr/>
        </p:nvSpPr>
        <p:spPr bwMode="auto">
          <a:xfrm>
            <a:off x="2824747" y="3196836"/>
            <a:ext cx="448769" cy="21602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pitchFamily="-109" charset="0"/>
              <a:ea typeface="华文细黑" pitchFamily="-109" charset="-122"/>
              <a:cs typeface="华文细黑" pitchFamily="-109" charset="-122"/>
              <a:sym typeface="Helvetica Neue Light" pitchFamily="-109" charset="0"/>
            </a:endParaRPr>
          </a:p>
        </p:txBody>
      </p:sp>
      <p:sp>
        <p:nvSpPr>
          <p:cNvPr id="71" name="右箭头 70"/>
          <p:cNvSpPr/>
          <p:nvPr/>
        </p:nvSpPr>
        <p:spPr bwMode="auto">
          <a:xfrm>
            <a:off x="5716597" y="3173686"/>
            <a:ext cx="448769" cy="21602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pitchFamily="-109" charset="0"/>
              <a:ea typeface="华文细黑" pitchFamily="-109" charset="-122"/>
              <a:cs typeface="华文细黑" pitchFamily="-109" charset="-122"/>
              <a:sym typeface="Helvetica Neue Light" pitchFamily="-109" charset="0"/>
            </a:endParaRPr>
          </a:p>
        </p:txBody>
      </p:sp>
      <p:sp>
        <p:nvSpPr>
          <p:cNvPr id="72" name="右箭头 71"/>
          <p:cNvSpPr/>
          <p:nvPr/>
        </p:nvSpPr>
        <p:spPr bwMode="auto">
          <a:xfrm>
            <a:off x="5716597" y="5334583"/>
            <a:ext cx="448769" cy="21602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pitchFamily="-109" charset="0"/>
              <a:ea typeface="华文细黑" pitchFamily="-109" charset="-122"/>
              <a:cs typeface="华文细黑" pitchFamily="-109" charset="-122"/>
              <a:sym typeface="Helvetica Neue Light" pitchFamily="-109" charset="0"/>
            </a:endParaRPr>
          </a:p>
        </p:txBody>
      </p:sp>
      <p:sp>
        <p:nvSpPr>
          <p:cNvPr id="73" name="右箭头 72"/>
          <p:cNvSpPr/>
          <p:nvPr/>
        </p:nvSpPr>
        <p:spPr bwMode="auto">
          <a:xfrm>
            <a:off x="2824746" y="5334583"/>
            <a:ext cx="448769" cy="21602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pitchFamily="-109" charset="0"/>
              <a:ea typeface="华文细黑" pitchFamily="-109" charset="-122"/>
              <a:cs typeface="华文细黑" pitchFamily="-109" charset="-122"/>
              <a:sym typeface="Helvetica Neue Light" pitchFamily="-109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33402" y="2067829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Input RF</a:t>
            </a:r>
            <a:endParaRPr lang="en-US" sz="1600" b="1" dirty="0"/>
          </a:p>
        </p:txBody>
      </p:sp>
      <p:sp>
        <p:nvSpPr>
          <p:cNvPr id="74" name="文本框 73"/>
          <p:cNvSpPr txBox="1"/>
          <p:nvPr/>
        </p:nvSpPr>
        <p:spPr>
          <a:xfrm>
            <a:off x="3488290" y="2067829"/>
            <a:ext cx="2090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Center of the cavity</a:t>
            </a:r>
            <a:endParaRPr lang="en-US" sz="16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6492389" y="2067829"/>
            <a:ext cx="180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Over all gradient</a:t>
            </a:r>
            <a:endParaRPr lang="en-US" sz="1600" b="1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168749"/>
            <a:ext cx="8372901" cy="1528740"/>
          </a:xfrm>
        </p:spPr>
        <p:txBody>
          <a:bodyPr/>
          <a:lstStyle/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Comparison between long pulse and short pulse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  - The gradient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with </a:t>
            </a: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short pulse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(&lt;10 ns from the power extractor) is ~80</a:t>
            </a: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% of </a:t>
            </a: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  the steady state</a:t>
            </a: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标题 1"/>
          <p:cNvSpPr>
            <a:spLocks noGrp="1"/>
          </p:cNvSpPr>
          <p:nvPr>
            <p:ph type="title"/>
          </p:nvPr>
        </p:nvSpPr>
        <p:spPr>
          <a:xfrm>
            <a:off x="457198" y="228635"/>
            <a:ext cx="8372901" cy="622760"/>
          </a:xfrm>
        </p:spPr>
        <p:txBody>
          <a:bodyPr/>
          <a:lstStyle/>
          <a:p>
            <a:r>
              <a:rPr lang="en-US" dirty="0" smtClean="0"/>
              <a:t>Single-cell design for high power test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96240" y="2555477"/>
            <a:ext cx="8564832" cy="1821326"/>
          </a:xfrm>
          <a:prstGeom prst="rect">
            <a:avLst/>
          </a:prstGeom>
          <a:noFill/>
          <a:ln w="1905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61232" y="4599044"/>
            <a:ext cx="8564832" cy="1821326"/>
          </a:xfrm>
          <a:prstGeom prst="rect">
            <a:avLst/>
          </a:prstGeom>
          <a:noFill/>
          <a:ln w="1905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97662" y="2378497"/>
            <a:ext cx="1991409" cy="426828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600" b="1" dirty="0" smtClean="0">
                <a:solidFill>
                  <a:srgbClr val="0070C0"/>
                </a:solidFill>
              </a:rPr>
              <a:t>120 ns long pulse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7662" y="4385630"/>
            <a:ext cx="1991409" cy="426828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600" b="1" dirty="0" smtClean="0">
                <a:solidFill>
                  <a:srgbClr val="0070C0"/>
                </a:solidFill>
              </a:rPr>
              <a:t>10 ns short pulse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44652" y="2856679"/>
            <a:ext cx="348805" cy="18287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7395841" y="2750921"/>
            <a:ext cx="1039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Average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流程图: 接点 5"/>
          <p:cNvSpPr/>
          <p:nvPr/>
        </p:nvSpPr>
        <p:spPr>
          <a:xfrm>
            <a:off x="6781773" y="4772013"/>
            <a:ext cx="178116" cy="171005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7078748" y="480198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Peak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6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644252"/>
          </a:xfrm>
        </p:spPr>
        <p:txBody>
          <a:bodyPr/>
          <a:lstStyle/>
          <a:p>
            <a:r>
              <a:rPr lang="en-US" dirty="0"/>
              <a:t>Single-cell design for high power test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8672962"/>
                  </p:ext>
                </p:extLst>
              </p:nvPr>
            </p:nvGraphicFramePr>
            <p:xfrm>
              <a:off x="5029195" y="1328407"/>
              <a:ext cx="3957228" cy="482092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350961">
                      <a:extLst>
                        <a:ext uri="{9D8B030D-6E8A-4147-A177-3AD203B41FA5}">
                          <a16:colId xmlns:a16="http://schemas.microsoft.com/office/drawing/2014/main" val="2470554883"/>
                        </a:ext>
                      </a:extLst>
                    </a:gridCol>
                    <a:gridCol w="803133">
                      <a:extLst>
                        <a:ext uri="{9D8B030D-6E8A-4147-A177-3AD203B41FA5}">
                          <a16:colId xmlns:a16="http://schemas.microsoft.com/office/drawing/2014/main" val="858725570"/>
                        </a:ext>
                      </a:extLst>
                    </a:gridCol>
                    <a:gridCol w="803134">
                      <a:extLst>
                        <a:ext uri="{9D8B030D-6E8A-4147-A177-3AD203B41FA5}">
                          <a16:colId xmlns:a16="http://schemas.microsoft.com/office/drawing/2014/main" val="8587922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Parameters</a:t>
                          </a:r>
                          <a:r>
                            <a:rPr lang="en-US" sz="1200" baseline="0" dirty="0" smtClean="0"/>
                            <a:t> (elliptical )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Unit</a:t>
                          </a:r>
                          <a:r>
                            <a:rPr lang="en-US" sz="1200" baseline="0" dirty="0" smtClean="0"/>
                            <a:t> 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Value</a:t>
                          </a:r>
                          <a:r>
                            <a:rPr lang="en-US" sz="1200" baseline="0" dirty="0" smtClean="0"/>
                            <a:t> 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962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Resonate frequency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GHz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11.7001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49349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Iris 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mm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6.1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31091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Iris thickness 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mm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2.9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23183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Cavity length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mm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8.541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80173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Mode</a:t>
                          </a:r>
                          <a:r>
                            <a:rPr lang="en-US" sz="1200" baseline="0" dirty="0" smtClean="0"/>
                            <a:t> 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200" smtClean="0">
                                    <a:latin typeface="Cambria Math" panose="02040503050406030204" pitchFamily="18" charset="0"/>
                                  </a:rPr>
                                  <m:t>/3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16739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Filling time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ns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2.5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644998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Group velocity 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c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0.0114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498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Gradient @ 400 MW, 100ns RF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MV/m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348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84574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Gradient @400 MW, 3 ns RF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MV/m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273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04229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Q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6072.5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775845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r/Q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zh-CN" altLang="en-US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l-GR" altLang="zh-CN" sz="120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num>
                                  <m:den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14047.9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86274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Es/Ea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1.59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065687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8672962"/>
                  </p:ext>
                </p:extLst>
              </p:nvPr>
            </p:nvGraphicFramePr>
            <p:xfrm>
              <a:off x="5029195" y="1328407"/>
              <a:ext cx="3957228" cy="482092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350961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470554883"/>
                        </a:ext>
                      </a:extLst>
                    </a:gridCol>
                    <a:gridCol w="803133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858725570"/>
                        </a:ext>
                      </a:extLst>
                    </a:gridCol>
                    <a:gridCol w="803134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8587922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Parameters</a:t>
                          </a:r>
                          <a:r>
                            <a:rPr lang="en-US" sz="1200" baseline="0" dirty="0" smtClean="0"/>
                            <a:t> (elliptical )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Unit</a:t>
                          </a:r>
                          <a:r>
                            <a:rPr lang="en-US" sz="1200" baseline="0" dirty="0" smtClean="0"/>
                            <a:t> 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Value</a:t>
                          </a:r>
                          <a:r>
                            <a:rPr lang="en-US" sz="1200" baseline="0" dirty="0" smtClean="0"/>
                            <a:t> 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26962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Resonate frequency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GHz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11.7001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4549349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Iris 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mm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6.1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4831091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Iris thickness 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mm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2.9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8623183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Cavity length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mm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8.541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40180173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Mode</a:t>
                          </a:r>
                          <a:r>
                            <a:rPr lang="en-US" sz="1200" baseline="0" dirty="0" smtClean="0"/>
                            <a:t> 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93939" t="-501639" r="-3030" b="-7016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1316739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Filling time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ns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2.5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42644998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Group velocity 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c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0.0114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79498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Gradient @ 400 MW, 100ns RF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MV/m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348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0084574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Gradient @400 MW, 3 ns RF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MV/m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273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9704229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Q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6072.5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8775845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r/Q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93939" t="-1100000" r="-103030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14047.9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41086274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Es/Ea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/>
                            <a:t>1.59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40656871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610" y="2362123"/>
            <a:ext cx="2710908" cy="13767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978" y="3992311"/>
            <a:ext cx="2926172" cy="2189652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457200" y="1168749"/>
            <a:ext cx="8372901" cy="15287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Optimized results</a:t>
            </a:r>
          </a:p>
          <a:p>
            <a:pPr>
              <a:spcBef>
                <a:spcPts val="600"/>
              </a:spcBef>
            </a:pP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 - Compromise between vg and r/Q</a:t>
            </a: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</a:t>
            </a: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- Elliptical iris used for lower surface field</a:t>
            </a:r>
          </a:p>
        </p:txBody>
      </p:sp>
    </p:spTree>
    <p:extLst>
      <p:ext uri="{BB962C8B-B14F-4D97-AF65-F5344CB8AC3E}">
        <p14:creationId xmlns:p14="http://schemas.microsoft.com/office/powerpoint/2010/main" val="7018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644252"/>
          </a:xfrm>
        </p:spPr>
        <p:txBody>
          <a:bodyPr/>
          <a:lstStyle/>
          <a:p>
            <a:r>
              <a:rPr lang="en-US" dirty="0" smtClean="0"/>
              <a:t>Experiment plan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457200" y="1168749"/>
            <a:ext cx="8372901" cy="50948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High power generation at AWA (2020.02)</a:t>
            </a:r>
          </a:p>
          <a:p>
            <a:pPr>
              <a:spcBef>
                <a:spcPts val="600"/>
              </a:spcBef>
            </a:pP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 - Improve previous results with the newly designed directional coupler</a:t>
            </a: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Single cell test at AWA (2020.03)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</a:rPr>
              <a:t>Single cell test </a:t>
            </a:r>
            <a:r>
              <a:rPr lang="en-US" sz="1800" dirty="0" smtClean="0">
                <a:solidFill>
                  <a:srgbClr val="0070C0"/>
                </a:solidFill>
              </a:rPr>
              <a:t>(scaled from 11.7 GHz to 11.424 GHz) at Tsinghua </a:t>
            </a:r>
            <a:r>
              <a:rPr lang="en-US" sz="1800" dirty="0">
                <a:solidFill>
                  <a:srgbClr val="0070C0"/>
                </a:solidFill>
              </a:rPr>
              <a:t>(</a:t>
            </a:r>
            <a:r>
              <a:rPr lang="en-US" sz="1800" dirty="0" smtClean="0">
                <a:solidFill>
                  <a:srgbClr val="0070C0"/>
                </a:solidFill>
              </a:rPr>
              <a:t>2020.05)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RF breakdown study of X-band DLA and DDA (2020)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669" y="2438776"/>
            <a:ext cx="3269961" cy="255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9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644252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457200" y="1168749"/>
            <a:ext cx="8372901" cy="50948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The study aims to explor</a:t>
            </a:r>
            <a:r>
              <a:rPr lang="en-US" sz="1800" dirty="0">
                <a:solidFill>
                  <a:srgbClr val="0070C0"/>
                </a:solidFill>
              </a:rPr>
              <a:t>e</a:t>
            </a:r>
            <a:r>
              <a:rPr lang="en-US" sz="1800" dirty="0" smtClean="0">
                <a:solidFill>
                  <a:srgbClr val="0070C0"/>
                </a:solidFill>
              </a:rPr>
              <a:t> high gradient structure performance with short RF pulse and compare with that using long pulse</a:t>
            </a: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endParaRPr lang="en-US" sz="1800" b="0" dirty="0">
              <a:solidFill>
                <a:srgbClr val="0070C0"/>
              </a:solidFill>
            </a:endParaRPr>
          </a:p>
          <a:p>
            <a:pPr marL="173038" lvl="0" indent="-173038" defTabSz="91440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The long pulse experiment is planned at Tsinghua University with klystrons with pulse compressor</a:t>
            </a:r>
          </a:p>
          <a:p>
            <a:pPr marL="173038" lvl="0" indent="-173038" defTabSz="91440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</a:pPr>
            <a:endParaRPr lang="en-US" sz="1800" dirty="0">
              <a:solidFill>
                <a:srgbClr val="0070C0"/>
              </a:solidFill>
            </a:endParaRPr>
          </a:p>
          <a:p>
            <a:pPr marL="173038" lvl="0" indent="-173038" defTabSz="91440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The short pulse experiment is planned at AWA with X-band power extractor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- 280 MW power generated, will be further improved with direction coupler</a:t>
            </a: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- Single-cell metallic disk-loaded structure design completed, aiming to achieve</a:t>
            </a: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  250 MV/m gradient with low BDR</a:t>
            </a: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The high power at AWA will also enable high gradient research for other structures (DLA, DDA, DAA, PBG, </a:t>
            </a:r>
            <a:r>
              <a:rPr lang="en-US" sz="1800" dirty="0" err="1" smtClean="0">
                <a:solidFill>
                  <a:srgbClr val="0070C0"/>
                </a:solidFill>
              </a:rPr>
              <a:t>metamaterial</a:t>
            </a:r>
            <a:r>
              <a:rPr lang="en-US" sz="1800" dirty="0" smtClean="0">
                <a:solidFill>
                  <a:srgbClr val="0070C0"/>
                </a:solidFill>
              </a:rPr>
              <a:t>, etc.)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3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6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57"/>
            <a:ext cx="8372901" cy="828948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Background and motivation</a:t>
            </a: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endParaRPr lang="en-US" sz="1800" dirty="0">
              <a:solidFill>
                <a:srgbClr val="0070C0"/>
              </a:solidFill>
            </a:endParaRP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Long pulse high power test-stand at Tsinghua University</a:t>
            </a: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endParaRPr lang="en-US" sz="1800" dirty="0">
              <a:solidFill>
                <a:srgbClr val="0070C0"/>
              </a:solidFill>
            </a:endParaRP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Short pulse generation at AWA</a:t>
            </a: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endParaRPr lang="en-US" sz="1800" dirty="0">
              <a:solidFill>
                <a:srgbClr val="0070C0"/>
              </a:solidFill>
            </a:endParaRP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Single-cell design for high gradient test</a:t>
            </a: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endParaRPr lang="en-US" sz="1800" dirty="0">
              <a:solidFill>
                <a:srgbClr val="0070C0"/>
              </a:solidFill>
            </a:endParaRP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Experiment plan</a:t>
            </a: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endParaRPr lang="en-US" sz="1800" dirty="0">
              <a:solidFill>
                <a:srgbClr val="0070C0"/>
              </a:solidFill>
            </a:endParaRP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Summary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8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57"/>
            <a:ext cx="8372901" cy="828948"/>
          </a:xfrm>
        </p:spPr>
        <p:txBody>
          <a:bodyPr/>
          <a:lstStyle/>
          <a:p>
            <a:r>
              <a:rPr lang="en-US" dirty="0" smtClean="0"/>
              <a:t>Background and motivation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168748"/>
            <a:ext cx="8372901" cy="4911983"/>
          </a:xfrm>
        </p:spPr>
        <p:txBody>
          <a:bodyPr/>
          <a:lstStyle/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zh-CN" sz="1800" dirty="0" smtClean="0">
                <a:solidFill>
                  <a:srgbClr val="0070C0"/>
                </a:solidFill>
              </a:rPr>
              <a:t>RF</a:t>
            </a:r>
            <a:r>
              <a:rPr lang="en-US" sz="1800" dirty="0" smtClean="0">
                <a:solidFill>
                  <a:srgbClr val="0070C0"/>
                </a:solidFill>
              </a:rPr>
              <a:t> breakdown</a:t>
            </a: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- One of the main limitations of high gradient structures</a:t>
            </a: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- Gradient could be improved by using shorter RF pulse</a:t>
            </a: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Argonne Flexible Linear Collider (AFLC)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  -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&gt;250 MV/m with 20 ns </a:t>
            </a:r>
            <a:r>
              <a:rPr lang="en-US" sz="1800" b="0" dirty="0" err="1" smtClean="0">
                <a:solidFill>
                  <a:schemeClr val="tx1">
                    <a:lumMod val="50000"/>
                  </a:schemeClr>
                </a:solidFill>
              </a:rPr>
              <a:t>rf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pulse (CLIC: 100 MV/m, 200 ns)</a:t>
            </a: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083658" y="6130856"/>
            <a:ext cx="5027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33CC"/>
                </a:solidFill>
              </a:rPr>
              <a:t>Jing C, </a:t>
            </a:r>
            <a:r>
              <a:rPr lang="en-US" sz="1200" dirty="0" err="1" smtClean="0">
                <a:solidFill>
                  <a:srgbClr val="0033CC"/>
                </a:solidFill>
              </a:rPr>
              <a:t>Kanareykin</a:t>
            </a:r>
            <a:r>
              <a:rPr lang="en-US" sz="1200" dirty="0" smtClean="0">
                <a:solidFill>
                  <a:srgbClr val="0033CC"/>
                </a:solidFill>
              </a:rPr>
              <a:t> A, </a:t>
            </a:r>
            <a:r>
              <a:rPr lang="en-US" sz="1200" dirty="0" err="1" smtClean="0">
                <a:solidFill>
                  <a:srgbClr val="0033CC"/>
                </a:solidFill>
              </a:rPr>
              <a:t>Schoessow</a:t>
            </a:r>
            <a:r>
              <a:rPr lang="en-US" sz="1200" dirty="0" smtClean="0">
                <a:solidFill>
                  <a:srgbClr val="0033CC"/>
                </a:solidFill>
              </a:rPr>
              <a:t> P, et al. in Proceedings of IPAC2013.</a:t>
            </a:r>
            <a:endParaRPr lang="en-US" sz="1200" dirty="0">
              <a:solidFill>
                <a:srgbClr val="0033C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74" y="3154683"/>
            <a:ext cx="6065305" cy="2468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8"/>
              <p:cNvSpPr txBox="1"/>
              <p:nvPr/>
            </p:nvSpPr>
            <p:spPr>
              <a:xfrm>
                <a:off x="6675097" y="1596752"/>
                <a:ext cx="1670586" cy="5649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sup>
                          </m:sSubSup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𝐵𝐷𝑅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𝑐𝑜𝑛𝑠𝑡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5097" y="1596752"/>
                <a:ext cx="1670586" cy="56496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4083658" y="5917468"/>
            <a:ext cx="5120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err="1">
                <a:solidFill>
                  <a:srgbClr val="0033CC"/>
                </a:solidFill>
              </a:rPr>
              <a:t>Grudiev</a:t>
            </a:r>
            <a:r>
              <a:rPr lang="en-US" sz="1200" dirty="0">
                <a:solidFill>
                  <a:srgbClr val="0033CC"/>
                </a:solidFill>
              </a:rPr>
              <a:t> A, </a:t>
            </a:r>
            <a:r>
              <a:rPr lang="en-US" sz="1200" dirty="0" err="1">
                <a:solidFill>
                  <a:srgbClr val="0033CC"/>
                </a:solidFill>
              </a:rPr>
              <a:t>Calatroni</a:t>
            </a:r>
            <a:r>
              <a:rPr lang="en-US" sz="1200" dirty="0">
                <a:solidFill>
                  <a:srgbClr val="0033CC"/>
                </a:solidFill>
              </a:rPr>
              <a:t> S, </a:t>
            </a:r>
            <a:r>
              <a:rPr lang="en-US" sz="1200" dirty="0" err="1">
                <a:solidFill>
                  <a:srgbClr val="0033CC"/>
                </a:solidFill>
              </a:rPr>
              <a:t>Wuensch</a:t>
            </a:r>
            <a:r>
              <a:rPr lang="en-US" sz="1200" dirty="0">
                <a:solidFill>
                  <a:srgbClr val="0033CC"/>
                </a:solidFill>
              </a:rPr>
              <a:t> W. </a:t>
            </a:r>
            <a:r>
              <a:rPr lang="en-US" sz="1200" dirty="0" smtClean="0">
                <a:solidFill>
                  <a:srgbClr val="0033CC"/>
                </a:solidFill>
              </a:rPr>
              <a:t>PRST-AB, </a:t>
            </a:r>
            <a:r>
              <a:rPr lang="en-US" sz="1200" dirty="0">
                <a:solidFill>
                  <a:srgbClr val="0033CC"/>
                </a:solidFill>
              </a:rPr>
              <a:t>2009, 12(10): 102001.</a:t>
            </a:r>
          </a:p>
        </p:txBody>
      </p:sp>
    </p:spTree>
    <p:extLst>
      <p:ext uri="{BB962C8B-B14F-4D97-AF65-F5344CB8AC3E}">
        <p14:creationId xmlns:p14="http://schemas.microsoft.com/office/powerpoint/2010/main" val="140976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69900" y="351364"/>
            <a:ext cx="7513119" cy="522278"/>
          </a:xfrm>
        </p:spPr>
        <p:txBody>
          <a:bodyPr/>
          <a:lstStyle/>
          <a:p>
            <a:r>
              <a:rPr lang="en-US" dirty="0" smtClean="0"/>
              <a:t>Background and motivation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23001" y="904534"/>
            <a:ext cx="10424046" cy="5131477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4115486"/>
            <a:ext cx="4395028" cy="213195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72366" y="3829317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Power extractor</a:t>
            </a:r>
            <a:endParaRPr lang="en-US" sz="16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785299" y="4084594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Beam </a:t>
            </a:r>
            <a:endParaRPr lang="en-US" sz="1600" dirty="0"/>
          </a:p>
        </p:txBody>
      </p:sp>
      <p:sp>
        <p:nvSpPr>
          <p:cNvPr id="14" name="文本框 13"/>
          <p:cNvSpPr txBox="1"/>
          <p:nvPr/>
        </p:nvSpPr>
        <p:spPr>
          <a:xfrm>
            <a:off x="5612573" y="5425698"/>
            <a:ext cx="3070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Metallic/ DLA/ DDA structures for breakdown study and accelerating </a:t>
            </a:r>
            <a:endParaRPr lang="en-US" sz="1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4660150" y="4954783"/>
            <a:ext cx="15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Short RF pulse</a:t>
            </a:r>
            <a:endParaRPr lang="en-US" sz="1600" dirty="0"/>
          </a:p>
        </p:txBody>
      </p:sp>
      <p:sp>
        <p:nvSpPr>
          <p:cNvPr id="19" name="矩形 18"/>
          <p:cNvSpPr/>
          <p:nvPr/>
        </p:nvSpPr>
        <p:spPr>
          <a:xfrm>
            <a:off x="1076959" y="3829317"/>
            <a:ext cx="6207761" cy="1494797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矩形 19"/>
          <p:cNvSpPr/>
          <p:nvPr/>
        </p:nvSpPr>
        <p:spPr>
          <a:xfrm>
            <a:off x="2407920" y="4954784"/>
            <a:ext cx="6146800" cy="139492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002644" y="4050346"/>
            <a:ext cx="965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</a:t>
            </a:r>
            <a:r>
              <a:rPr lang="en-US" sz="1600" baseline="30000" dirty="0" smtClean="0">
                <a:solidFill>
                  <a:srgbClr val="FF0000"/>
                </a:solidFill>
              </a:rPr>
              <a:t>st</a:t>
            </a:r>
            <a:r>
              <a:rPr lang="en-US" sz="1600" dirty="0" smtClean="0">
                <a:solidFill>
                  <a:srgbClr val="FF0000"/>
                </a:solidFill>
              </a:rPr>
              <a:t> stage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493329" y="5702697"/>
            <a:ext cx="1008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2</a:t>
            </a:r>
            <a:r>
              <a:rPr lang="en-US" sz="1600" baseline="30000" dirty="0" smtClean="0">
                <a:solidFill>
                  <a:srgbClr val="FF0000"/>
                </a:solidFill>
              </a:rPr>
              <a:t>nd</a:t>
            </a:r>
            <a:r>
              <a:rPr lang="en-US" sz="1600" dirty="0" smtClean="0">
                <a:solidFill>
                  <a:srgbClr val="FF0000"/>
                </a:solidFill>
              </a:rPr>
              <a:t> stage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168749"/>
            <a:ext cx="8372901" cy="1528740"/>
          </a:xfrm>
        </p:spPr>
        <p:txBody>
          <a:bodyPr/>
          <a:lstStyle/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Proposed study</a:t>
            </a: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- Single cell test with long pulse (100 ns – 1.5 </a:t>
            </a:r>
            <a:r>
              <a:rPr lang="el-GR" sz="1800" b="0" dirty="0" smtClean="0">
                <a:solidFill>
                  <a:schemeClr val="tx1">
                    <a:lumMod val="50000"/>
                  </a:schemeClr>
                </a:solidFill>
              </a:rPr>
              <a:t>μ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s) from klystron with compressor</a:t>
            </a: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- Single cell test with short pulse (&lt;10 ns) from beam-driven power extractor</a:t>
            </a: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17" y="1706858"/>
            <a:ext cx="5316668" cy="171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5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69900" y="351364"/>
            <a:ext cx="7513119" cy="522278"/>
          </a:xfrm>
        </p:spPr>
        <p:txBody>
          <a:bodyPr/>
          <a:lstStyle/>
          <a:p>
            <a:r>
              <a:rPr lang="en-US" dirty="0" smtClean="0"/>
              <a:t>High power test stand at Tsinghua</a:t>
            </a:r>
            <a:endParaRPr 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7"/>
          <a:stretch/>
        </p:blipFill>
        <p:spPr>
          <a:xfrm>
            <a:off x="3217125" y="2918290"/>
            <a:ext cx="1930524" cy="3300136"/>
          </a:xfrm>
          <a:prstGeom prst="rect">
            <a:avLst/>
          </a:prstGeom>
        </p:spPr>
      </p:pic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082078"/>
              </p:ext>
            </p:extLst>
          </p:nvPr>
        </p:nvGraphicFramePr>
        <p:xfrm>
          <a:off x="5251186" y="1792698"/>
          <a:ext cx="3788179" cy="2304503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57593">
                  <a:extLst>
                    <a:ext uri="{9D8B030D-6E8A-4147-A177-3AD203B41FA5}">
                      <a16:colId xmlns:a16="http://schemas.microsoft.com/office/drawing/2014/main" val="2899009191"/>
                    </a:ext>
                  </a:extLst>
                </a:gridCol>
                <a:gridCol w="709930">
                  <a:extLst>
                    <a:ext uri="{9D8B030D-6E8A-4147-A177-3AD203B41FA5}">
                      <a16:colId xmlns:a16="http://schemas.microsoft.com/office/drawing/2014/main" val="3272044512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687985954"/>
                    </a:ext>
                  </a:extLst>
                </a:gridCol>
                <a:gridCol w="1450426">
                  <a:extLst>
                    <a:ext uri="{9D8B030D-6E8A-4147-A177-3AD203B41FA5}">
                      <a16:colId xmlns:a16="http://schemas.microsoft.com/office/drawing/2014/main" val="2791558369"/>
                    </a:ext>
                  </a:extLst>
                </a:gridCol>
              </a:tblGrid>
              <a:tr h="322633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/>
                        <a:t>Parameters</a:t>
                      </a:r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/>
                        <a:t>Unite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/>
                        <a:t>Value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7871020"/>
                  </a:ext>
                </a:extLst>
              </a:tr>
              <a:tr h="322633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/>
                        <a:t>Repetition rate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/>
                        <a:t>Hz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40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676539"/>
                  </a:ext>
                </a:extLst>
              </a:tr>
              <a:tr h="32263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Frequency</a:t>
                      </a:r>
                      <a:r>
                        <a:rPr lang="en-US" sz="1100" baseline="0" dirty="0" smtClean="0"/>
                        <a:t> </a:t>
                      </a:r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/>
                        <a:t>GHz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11.424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3234355"/>
                  </a:ext>
                </a:extLst>
              </a:tr>
              <a:tr h="250649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/>
                        <a:t>Output power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/>
                        <a:t>w.o. PC</a:t>
                      </a:r>
                      <a:endParaRPr lang="en-US" sz="11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MW</a:t>
                      </a:r>
                      <a:endParaRPr lang="en-US" sz="11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50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105315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w. PC</a:t>
                      </a:r>
                      <a:endParaRPr lang="en-US" sz="1100" dirty="0"/>
                    </a:p>
                  </a:txBody>
                  <a:tcPr anchor="ctr">
                    <a:solidFill>
                      <a:srgbClr val="E9E9E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882254"/>
                  </a:ext>
                </a:extLst>
              </a:tr>
              <a:tr h="3381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200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6664730"/>
                  </a:ext>
                </a:extLst>
              </a:tr>
              <a:tr h="338102"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Pulse</a:t>
                      </a:r>
                      <a:r>
                        <a:rPr lang="en-US" sz="1100" baseline="0" dirty="0" smtClean="0"/>
                        <a:t> width.</a:t>
                      </a:r>
                      <a:endParaRPr lang="en-US" sz="11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100" dirty="0" smtClean="0"/>
                        <a:t>w.o. PC</a:t>
                      </a:r>
                      <a:endParaRPr lang="en-US" sz="11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ns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1500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675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100 </a:t>
                      </a:r>
                      <a:endParaRPr lang="en-US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582925"/>
                  </a:ext>
                </a:extLst>
              </a:tr>
              <a:tr h="2506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w. PC</a:t>
                      </a:r>
                      <a:endParaRPr lang="en-US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778416"/>
                  </a:ext>
                </a:extLst>
              </a:tr>
            </a:tbl>
          </a:graphicData>
        </a:graphic>
      </p:graphicFrame>
      <p:sp>
        <p:nvSpPr>
          <p:cNvPr id="26" name="文本框 25"/>
          <p:cNvSpPr txBox="1"/>
          <p:nvPr/>
        </p:nvSpPr>
        <p:spPr>
          <a:xfrm>
            <a:off x="2642297" y="6233880"/>
            <a:ext cx="13949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Faraday Cups</a:t>
            </a:r>
            <a:endParaRPr lang="en-US" sz="1500" dirty="0"/>
          </a:p>
        </p:txBody>
      </p:sp>
      <p:sp>
        <p:nvSpPr>
          <p:cNvPr id="28" name="文本框 27"/>
          <p:cNvSpPr txBox="1"/>
          <p:nvPr/>
        </p:nvSpPr>
        <p:spPr>
          <a:xfrm>
            <a:off x="4260045" y="6337976"/>
            <a:ext cx="9332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structure</a:t>
            </a:r>
            <a:endParaRPr lang="en-US" sz="1500" dirty="0"/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4343859" y="3844000"/>
            <a:ext cx="1599727" cy="8329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stCxn id="26" idx="3"/>
          </p:cNvCxnSpPr>
          <p:nvPr/>
        </p:nvCxnSpPr>
        <p:spPr>
          <a:xfrm flipH="1" flipV="1">
            <a:off x="3935657" y="5012313"/>
            <a:ext cx="101574" cy="13831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stCxn id="26" idx="3"/>
          </p:cNvCxnSpPr>
          <p:nvPr/>
        </p:nvCxnSpPr>
        <p:spPr>
          <a:xfrm flipV="1">
            <a:off x="4037231" y="5007094"/>
            <a:ext cx="750271" cy="13883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 flipV="1">
            <a:off x="4343859" y="4897737"/>
            <a:ext cx="297208" cy="15010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图片 5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"/>
          <a:stretch/>
        </p:blipFill>
        <p:spPr>
          <a:xfrm>
            <a:off x="5943585" y="4194200"/>
            <a:ext cx="1819787" cy="2491279"/>
          </a:xfrm>
          <a:prstGeom prst="rect">
            <a:avLst/>
          </a:prstGeom>
        </p:spPr>
      </p:pic>
      <p:sp>
        <p:nvSpPr>
          <p:cNvPr id="60" name="矩形 59"/>
          <p:cNvSpPr/>
          <p:nvPr/>
        </p:nvSpPr>
        <p:spPr>
          <a:xfrm>
            <a:off x="5251187" y="3447451"/>
            <a:ext cx="3788178" cy="64975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文本框 60"/>
          <p:cNvSpPr txBox="1"/>
          <p:nvPr/>
        </p:nvSpPr>
        <p:spPr>
          <a:xfrm>
            <a:off x="7339135" y="5012313"/>
            <a:ext cx="17267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Pulse compressor</a:t>
            </a:r>
            <a:endParaRPr lang="en-US" sz="1500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4851"/>
          <a:stretch/>
        </p:blipFill>
        <p:spPr>
          <a:xfrm>
            <a:off x="666895" y="2918290"/>
            <a:ext cx="2160418" cy="209402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01545" y="5743434"/>
            <a:ext cx="10422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Modulator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1790783" y="5743434"/>
            <a:ext cx="880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Klystron</a:t>
            </a:r>
            <a:endParaRPr lang="en-US" sz="1500" dirty="0"/>
          </a:p>
        </p:txBody>
      </p:sp>
      <p:cxnSp>
        <p:nvCxnSpPr>
          <p:cNvPr id="36" name="直接箭头连接符 35"/>
          <p:cNvCxnSpPr>
            <a:stCxn id="17" idx="0"/>
          </p:cNvCxnSpPr>
          <p:nvPr/>
        </p:nvCxnSpPr>
        <p:spPr>
          <a:xfrm flipV="1">
            <a:off x="1122682" y="4640170"/>
            <a:ext cx="191284" cy="11032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stCxn id="34" idx="0"/>
          </p:cNvCxnSpPr>
          <p:nvPr/>
        </p:nvCxnSpPr>
        <p:spPr>
          <a:xfrm flipH="1" flipV="1">
            <a:off x="1924883" y="4676936"/>
            <a:ext cx="306085" cy="106649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168749"/>
            <a:ext cx="8372901" cy="1528740"/>
          </a:xfrm>
        </p:spPr>
        <p:txBody>
          <a:bodyPr/>
          <a:lstStyle/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err="1">
                <a:solidFill>
                  <a:srgbClr val="0070C0"/>
                </a:solidFill>
              </a:rPr>
              <a:t>TPoT</a:t>
            </a:r>
            <a:r>
              <a:rPr lang="en-US" sz="1800" dirty="0">
                <a:solidFill>
                  <a:srgbClr val="0070C0"/>
                </a:solidFill>
              </a:rPr>
              <a:t>-X (Tsinghua X-band high Power Test stand)</a:t>
            </a:r>
          </a:p>
          <a:p>
            <a:pPr>
              <a:spcBef>
                <a:spcPts val="600"/>
              </a:spcBef>
            </a:pP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 </a:t>
            </a: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- Accelerating structure high power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test</a:t>
            </a:r>
          </a:p>
          <a:p>
            <a:pPr>
              <a:spcBef>
                <a:spcPts val="600"/>
              </a:spcBef>
            </a:pP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 - Breakdown study</a:t>
            </a:r>
          </a:p>
          <a:p>
            <a:pPr>
              <a:spcBef>
                <a:spcPts val="600"/>
              </a:spcBef>
            </a:pP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 - Cathode </a:t>
            </a: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test (planning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69900" y="351364"/>
            <a:ext cx="7129779" cy="522278"/>
          </a:xfrm>
        </p:spPr>
        <p:txBody>
          <a:bodyPr/>
          <a:lstStyle/>
          <a:p>
            <a:r>
              <a:rPr lang="en-US" dirty="0" smtClean="0"/>
              <a:t>Short pulse generation at </a:t>
            </a:r>
            <a:r>
              <a:rPr lang="en-US" dirty="0" err="1" smtClean="0"/>
              <a:t>awa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内容占位符 8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126157710"/>
                  </p:ext>
                </p:extLst>
              </p:nvPr>
            </p:nvGraphicFramePr>
            <p:xfrm>
              <a:off x="4773107" y="2653072"/>
              <a:ext cx="4092765" cy="3429669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666187">
                      <a:extLst>
                        <a:ext uri="{9D8B030D-6E8A-4147-A177-3AD203B41FA5}">
                          <a16:colId xmlns:a16="http://schemas.microsoft.com/office/drawing/2014/main" val="1881296478"/>
                        </a:ext>
                      </a:extLst>
                    </a:gridCol>
                    <a:gridCol w="1238250">
                      <a:extLst>
                        <a:ext uri="{9D8B030D-6E8A-4147-A177-3AD203B41FA5}">
                          <a16:colId xmlns:a16="http://schemas.microsoft.com/office/drawing/2014/main" val="1423687423"/>
                        </a:ext>
                      </a:extLst>
                    </a:gridCol>
                    <a:gridCol w="1188328">
                      <a:extLst>
                        <a:ext uri="{9D8B030D-6E8A-4147-A177-3AD203B41FA5}">
                          <a16:colId xmlns:a16="http://schemas.microsoft.com/office/drawing/2014/main" val="1957878951"/>
                        </a:ext>
                      </a:extLst>
                    </a:gridCol>
                  </a:tblGrid>
                  <a:tr h="341907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Parameters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Value 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0561917"/>
                      </a:ext>
                    </a:extLst>
                  </a:tr>
                  <a:tr h="341907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Aperture diameter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mm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17.6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4539268"/>
                      </a:ext>
                    </a:extLst>
                  </a:tr>
                  <a:tr h="341907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Group velocity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oMath>
                          </a14:m>
                          <a:r>
                            <a:rPr lang="en-US" sz="1400" dirty="0" smtClean="0"/>
                            <a:t>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0.22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2926166"/>
                      </a:ext>
                    </a:extLst>
                  </a:tr>
                  <a:tr h="341907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Shunt impedance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m:rPr>
                                  <m:sty m:val="p"/>
                                </m:rPr>
                                <a:rPr lang="el-GR" sz="140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40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400" dirty="0" smtClean="0"/>
                            <a:t>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3.92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0529868"/>
                      </a:ext>
                    </a:extLst>
                  </a:tr>
                  <a:tr h="341907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Length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cm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30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0680316"/>
                      </a:ext>
                    </a:extLst>
                  </a:tr>
                  <a:tr h="341907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Quality factor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6500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3177849"/>
                      </a:ext>
                    </a:extLst>
                  </a:tr>
                  <a:tr h="341907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Pulse width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ns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3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19332228"/>
                      </a:ext>
                    </a:extLst>
                  </a:tr>
                  <a:tr h="259080">
                    <a:tc rowSpan="2"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Expected power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8 bunches, 30 nC/bunch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117 MW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4743242"/>
                      </a:ext>
                    </a:extLst>
                  </a:tr>
                  <a:tr h="2590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8 bunches, 60 nC/bunch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471 MW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1515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内容占位符 8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126157710"/>
                  </p:ext>
                </p:extLst>
              </p:nvPr>
            </p:nvGraphicFramePr>
            <p:xfrm>
              <a:off x="4773107" y="2653072"/>
              <a:ext cx="4092765" cy="3429669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666187">
                      <a:extLst>
                        <a:ext uri="{9D8B030D-6E8A-4147-A177-3AD203B41FA5}">
                          <a16:colId xmlns:a16="http://schemas.microsoft.com/office/drawing/2014/main" val="1881296478"/>
                        </a:ext>
                      </a:extLst>
                    </a:gridCol>
                    <a:gridCol w="1238250">
                      <a:extLst>
                        <a:ext uri="{9D8B030D-6E8A-4147-A177-3AD203B41FA5}">
                          <a16:colId xmlns:a16="http://schemas.microsoft.com/office/drawing/2014/main" val="1423687423"/>
                        </a:ext>
                      </a:extLst>
                    </a:gridCol>
                    <a:gridCol w="1188328">
                      <a:extLst>
                        <a:ext uri="{9D8B030D-6E8A-4147-A177-3AD203B41FA5}">
                          <a16:colId xmlns:a16="http://schemas.microsoft.com/office/drawing/2014/main" val="1957878951"/>
                        </a:ext>
                      </a:extLst>
                    </a:gridCol>
                  </a:tblGrid>
                  <a:tr h="341907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Parameters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Value 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0561917"/>
                      </a:ext>
                    </a:extLst>
                  </a:tr>
                  <a:tr h="341907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Aperture diameter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mm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17.6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4539268"/>
                      </a:ext>
                    </a:extLst>
                  </a:tr>
                  <a:tr h="341907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Group velocity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4804" t="-203571" r="-97549" b="-7232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0.22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2926166"/>
                      </a:ext>
                    </a:extLst>
                  </a:tr>
                  <a:tr h="341907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Shunt impedance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34804" t="-298246" r="-97549" b="-6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3.92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0529868"/>
                      </a:ext>
                    </a:extLst>
                  </a:tr>
                  <a:tr h="341907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Length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cm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30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0680316"/>
                      </a:ext>
                    </a:extLst>
                  </a:tr>
                  <a:tr h="341907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Quality factor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14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6500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3177849"/>
                      </a:ext>
                    </a:extLst>
                  </a:tr>
                  <a:tr h="341907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Pulse width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ns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3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19332228"/>
                      </a:ext>
                    </a:extLst>
                  </a:tr>
                  <a:tr h="518160">
                    <a:tc rowSpan="2"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Expected power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8 bunches, 30 nC/bunch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117 MW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4743242"/>
                      </a:ext>
                    </a:extLst>
                  </a:tr>
                  <a:tr h="51816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8 bunches, 60 nC/bunch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471 MW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015151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5" name="Group 14"/>
          <p:cNvGrpSpPr/>
          <p:nvPr/>
        </p:nvGrpSpPr>
        <p:grpSpPr>
          <a:xfrm>
            <a:off x="475111" y="2273327"/>
            <a:ext cx="3911947" cy="1719593"/>
            <a:chOff x="475111" y="2273327"/>
            <a:chExt cx="3911947" cy="1719593"/>
          </a:xfrm>
        </p:grpSpPr>
        <p:sp>
          <p:nvSpPr>
            <p:cNvPr id="8" name="文本框 7"/>
            <p:cNvSpPr txBox="1"/>
            <p:nvPr/>
          </p:nvSpPr>
          <p:spPr>
            <a:xfrm>
              <a:off x="475111" y="3654366"/>
              <a:ext cx="12650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Regular cells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823001" y="2273327"/>
              <a:ext cx="3564057" cy="1667304"/>
              <a:chOff x="642187" y="2127452"/>
              <a:chExt cx="3908191" cy="199158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642187" y="2127452"/>
                <a:ext cx="3908191" cy="1350339"/>
                <a:chOff x="469901" y="2889116"/>
                <a:chExt cx="3908191" cy="1350339"/>
              </a:xfrm>
            </p:grpSpPr>
            <p:pic>
              <p:nvPicPr>
                <p:cNvPr id="13" name="图片 1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9901" y="2889116"/>
                  <a:ext cx="3908191" cy="1350339"/>
                </a:xfrm>
                <a:prstGeom prst="rect">
                  <a:avLst/>
                </a:prstGeom>
              </p:spPr>
            </p:pic>
            <p:sp>
              <p:nvSpPr>
                <p:cNvPr id="2" name="矩形 1"/>
                <p:cNvSpPr/>
                <p:nvPr/>
              </p:nvSpPr>
              <p:spPr>
                <a:xfrm>
                  <a:off x="1331119" y="3943351"/>
                  <a:ext cx="78449" cy="250031"/>
                </a:xfrm>
                <a:prstGeom prst="rect">
                  <a:avLst/>
                </a:prstGeom>
                <a:noFill/>
                <a:ln w="127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矩形 8"/>
                <p:cNvSpPr/>
                <p:nvPr/>
              </p:nvSpPr>
              <p:spPr>
                <a:xfrm>
                  <a:off x="1428053" y="3943350"/>
                  <a:ext cx="2107971" cy="250031"/>
                </a:xfrm>
                <a:prstGeom prst="rect">
                  <a:avLst/>
                </a:prstGeom>
                <a:noFill/>
                <a:ln w="1270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>
                  <a:off x="3536024" y="3943349"/>
                  <a:ext cx="69326" cy="250031"/>
                </a:xfrm>
                <a:prstGeom prst="rect">
                  <a:avLst/>
                </a:prstGeom>
                <a:noFill/>
                <a:ln w="127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" name="文本框 2"/>
              <p:cNvSpPr txBox="1"/>
              <p:nvPr/>
            </p:nvSpPr>
            <p:spPr>
              <a:xfrm>
                <a:off x="1894808" y="3780480"/>
                <a:ext cx="14029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Matching cells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接箭头连接符 11"/>
              <p:cNvCxnSpPr>
                <a:stCxn id="3" idx="0"/>
                <a:endCxn id="2" idx="2"/>
              </p:cNvCxnSpPr>
              <p:nvPr/>
            </p:nvCxnSpPr>
            <p:spPr>
              <a:xfrm flipH="1" flipV="1">
                <a:off x="1542630" y="3431718"/>
                <a:ext cx="1053652" cy="34876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/>
              <p:cNvCxnSpPr>
                <a:stCxn id="3" idx="0"/>
              </p:cNvCxnSpPr>
              <p:nvPr/>
            </p:nvCxnSpPr>
            <p:spPr>
              <a:xfrm flipV="1">
                <a:off x="2596282" y="3438438"/>
                <a:ext cx="1112028" cy="3420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/>
              <p:cNvCxnSpPr>
                <a:stCxn id="8" idx="3"/>
                <a:endCxn id="13" idx="2"/>
              </p:cNvCxnSpPr>
              <p:nvPr/>
            </p:nvCxnSpPr>
            <p:spPr>
              <a:xfrm flipV="1">
                <a:off x="1647949" y="3477791"/>
                <a:ext cx="948334" cy="501502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9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9"/>
          <a:stretch/>
        </p:blipFill>
        <p:spPr>
          <a:xfrm>
            <a:off x="1112380" y="4365492"/>
            <a:ext cx="2863992" cy="1743711"/>
          </a:xfrm>
          <a:prstGeom prst="rect">
            <a:avLst/>
          </a:prstGeom>
          <a:ln w="228600" cap="sq" cmpd="thickThin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矩形 3"/>
          <p:cNvSpPr/>
          <p:nvPr/>
        </p:nvSpPr>
        <p:spPr>
          <a:xfrm>
            <a:off x="4773106" y="4697111"/>
            <a:ext cx="4074279" cy="141209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168749"/>
            <a:ext cx="8372901" cy="1528740"/>
          </a:xfrm>
        </p:spPr>
        <p:txBody>
          <a:bodyPr/>
          <a:lstStyle/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</a:rPr>
              <a:t>Metallic power extraction and transfer structure (MPETS)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 </a:t>
            </a: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  - 11.7 GHz, 9th harmonic of AWA’s beam frequency</a:t>
            </a:r>
          </a:p>
          <a:p>
            <a:pPr>
              <a:spcBef>
                <a:spcPts val="600"/>
              </a:spcBef>
            </a:pP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 - 2π/3 </a:t>
            </a: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mode, consists of 36 normal cells, 2 matching cells, 2 couplers</a:t>
            </a:r>
          </a:p>
          <a:p>
            <a:pPr>
              <a:spcBef>
                <a:spcPts val="600"/>
              </a:spcBef>
            </a:pP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69900" y="351364"/>
            <a:ext cx="7023099" cy="522278"/>
          </a:xfrm>
        </p:spPr>
        <p:txBody>
          <a:bodyPr/>
          <a:lstStyle/>
          <a:p>
            <a:r>
              <a:rPr lang="en-US" dirty="0"/>
              <a:t>Short pulse generation at </a:t>
            </a:r>
            <a:r>
              <a:rPr lang="en-US" dirty="0" err="1"/>
              <a:t>awa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73543" y="4709146"/>
            <a:ext cx="8233945" cy="1641355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70C0"/>
                </a:solidFill>
              </a:rPr>
              <a:t>Diagnostics</a:t>
            </a:r>
            <a:endParaRPr lang="en-US" b="1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r>
              <a:rPr lang="en-US" altLang="zh-CN" dirty="0" smtClean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dirty="0" smtClean="0"/>
              <a:t>ntegrat</a:t>
            </a:r>
            <a:r>
              <a:rPr lang="en-US" dirty="0"/>
              <a:t>ing current transformers (ICT</a:t>
            </a:r>
            <a:r>
              <a:rPr lang="en-US" dirty="0" smtClean="0"/>
              <a:t>): charge and transmission</a:t>
            </a:r>
          </a:p>
          <a:p>
            <a:pPr>
              <a:buFontTx/>
              <a:buChar char="-"/>
            </a:pPr>
            <a:r>
              <a:rPr lang="en-US" altLang="zh-CN" dirty="0" smtClean="0">
                <a:solidFill>
                  <a:schemeClr val="bg2">
                    <a:lumMod val="10000"/>
                  </a:schemeClr>
                </a:solidFill>
              </a:rPr>
              <a:t>rf probe: generated and reflected rf power</a:t>
            </a:r>
          </a:p>
          <a:p>
            <a:pPr>
              <a:buFontTx/>
              <a:buChar char="-"/>
            </a:pPr>
            <a:r>
              <a:rPr lang="en-US" altLang="zh-CN" dirty="0" smtClean="0">
                <a:solidFill>
                  <a:schemeClr val="bg2">
                    <a:lumMod val="10000"/>
                  </a:schemeClr>
                </a:solidFill>
              </a:rPr>
              <a:t>YAG screens: beam transverse profile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1650" y="1537313"/>
            <a:ext cx="8824000" cy="3093665"/>
            <a:chOff x="375770" y="1397878"/>
            <a:chExt cx="8824000" cy="30936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770" y="1397878"/>
              <a:ext cx="8653757" cy="3093665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7143750" y="3418552"/>
              <a:ext cx="349250" cy="721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6750050" y="3418552"/>
              <a:ext cx="568325" cy="780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7423150" y="2413000"/>
              <a:ext cx="1471466" cy="172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0138" y="2352137"/>
              <a:ext cx="2722081" cy="2132831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8636795" y="3276600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ICT2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168749"/>
            <a:ext cx="8372901" cy="1528740"/>
          </a:xfrm>
        </p:spPr>
        <p:txBody>
          <a:bodyPr/>
          <a:lstStyle/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Experimental layout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 </a:t>
            </a:r>
          </a:p>
          <a:p>
            <a:pPr>
              <a:spcBef>
                <a:spcPts val="600"/>
              </a:spcBef>
            </a:pP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9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69900" y="351364"/>
            <a:ext cx="7048499" cy="522278"/>
          </a:xfrm>
        </p:spPr>
        <p:txBody>
          <a:bodyPr/>
          <a:lstStyle/>
          <a:p>
            <a:r>
              <a:rPr lang="en-US" dirty="0"/>
              <a:t>Short pulse generation at </a:t>
            </a:r>
            <a:r>
              <a:rPr lang="en-US" dirty="0" err="1"/>
              <a:t>awa</a:t>
            </a:r>
            <a:endParaRPr 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390919" y="3181459"/>
            <a:ext cx="3062477" cy="1522230"/>
            <a:chOff x="439420" y="3094701"/>
            <a:chExt cx="3129280" cy="1286060"/>
          </a:xfrm>
        </p:grpSpPr>
        <p:pic>
          <p:nvPicPr>
            <p:cNvPr id="10" name="图片 7"/>
            <p:cNvPicPr>
              <a:picLocks noChangeAspect="1"/>
            </p:cNvPicPr>
            <p:nvPr/>
          </p:nvPicPr>
          <p:blipFill rotWithShape="1">
            <a:blip r:embed="rId3"/>
            <a:srcRect l="5821" r="49356" b="47255"/>
            <a:stretch/>
          </p:blipFill>
          <p:spPr>
            <a:xfrm>
              <a:off x="439420" y="3094701"/>
              <a:ext cx="3129280" cy="128606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2340548" y="3576148"/>
              <a:ext cx="79861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500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bunch</a:t>
              </a:r>
              <a:endParaRPr lang="en-US" sz="1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340405" y="2960470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waveform</a:t>
            </a:r>
            <a:endParaRPr lang="en-US" sz="1600" b="1" dirty="0"/>
          </a:p>
        </p:txBody>
      </p:sp>
      <p:sp>
        <p:nvSpPr>
          <p:cNvPr id="18" name="文本框 17"/>
          <p:cNvSpPr txBox="1"/>
          <p:nvPr/>
        </p:nvSpPr>
        <p:spPr>
          <a:xfrm>
            <a:off x="4416155" y="2960470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power</a:t>
            </a:r>
            <a:endParaRPr lang="en-US" sz="1600" b="1" dirty="0"/>
          </a:p>
        </p:txBody>
      </p:sp>
      <p:grpSp>
        <p:nvGrpSpPr>
          <p:cNvPr id="4" name="组合 3"/>
          <p:cNvGrpSpPr/>
          <p:nvPr/>
        </p:nvGrpSpPr>
        <p:grpSpPr>
          <a:xfrm>
            <a:off x="426928" y="4787698"/>
            <a:ext cx="3063240" cy="1527048"/>
            <a:chOff x="439420" y="4473235"/>
            <a:chExt cx="3068320" cy="1205381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 rotWithShape="1">
            <a:blip r:embed="rId3"/>
            <a:srcRect l="50207" t="50564" r="5844"/>
            <a:stretch/>
          </p:blipFill>
          <p:spPr>
            <a:xfrm>
              <a:off x="439420" y="4473235"/>
              <a:ext cx="3068320" cy="1205381"/>
            </a:xfrm>
            <a:prstGeom prst="rect">
              <a:avLst/>
            </a:prstGeom>
          </p:spPr>
        </p:pic>
        <p:sp>
          <p:nvSpPr>
            <p:cNvPr id="15" name="文本框 8"/>
            <p:cNvSpPr txBox="1"/>
            <p:nvPr/>
          </p:nvSpPr>
          <p:spPr>
            <a:xfrm>
              <a:off x="1511451" y="4914342"/>
              <a:ext cx="79861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bunch</a:t>
              </a:r>
              <a:endParaRPr lang="en-US" sz="1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454950" y="3312445"/>
            <a:ext cx="2320514" cy="1360589"/>
            <a:chOff x="5617658" y="3159760"/>
            <a:chExt cx="2824480" cy="165608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/>
            <a:srcRect l="6042" t="3704" r="52813" b="48804"/>
            <a:stretch/>
          </p:blipFill>
          <p:spPr>
            <a:xfrm>
              <a:off x="5617658" y="3159760"/>
              <a:ext cx="2824480" cy="1656080"/>
            </a:xfrm>
            <a:prstGeom prst="rect">
              <a:avLst/>
            </a:prstGeom>
          </p:spPr>
        </p:pic>
        <p:sp>
          <p:nvSpPr>
            <p:cNvPr id="14" name="文本框 8"/>
            <p:cNvSpPr txBox="1"/>
            <p:nvPr/>
          </p:nvSpPr>
          <p:spPr>
            <a:xfrm>
              <a:off x="7518399" y="3952948"/>
              <a:ext cx="79861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500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bunch</a:t>
              </a:r>
              <a:endParaRPr lang="en-US" sz="1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382727" y="4851416"/>
            <a:ext cx="2594414" cy="1408922"/>
            <a:chOff x="5617658" y="4815840"/>
            <a:chExt cx="2905760" cy="156464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/>
            <a:srcRect l="49131" t="53185" r="8542" b="1944"/>
            <a:stretch/>
          </p:blipFill>
          <p:spPr>
            <a:xfrm>
              <a:off x="5617658" y="4815840"/>
              <a:ext cx="2905760" cy="1564640"/>
            </a:xfrm>
            <a:prstGeom prst="rect">
              <a:avLst/>
            </a:prstGeom>
          </p:spPr>
        </p:pic>
        <p:sp>
          <p:nvSpPr>
            <p:cNvPr id="19" name="文本框 8"/>
            <p:cNvSpPr txBox="1"/>
            <p:nvPr/>
          </p:nvSpPr>
          <p:spPr>
            <a:xfrm>
              <a:off x="7643521" y="5598160"/>
              <a:ext cx="79861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bunch</a:t>
              </a:r>
              <a:endParaRPr lang="en-US" sz="1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/>
          <a:srcRect l="50593" r="3916"/>
          <a:stretch/>
        </p:blipFill>
        <p:spPr>
          <a:xfrm>
            <a:off x="6605354" y="4539386"/>
            <a:ext cx="1989962" cy="1735831"/>
          </a:xfrm>
          <a:prstGeom prst="rect">
            <a:avLst/>
          </a:prstGeom>
        </p:spPr>
      </p:pic>
      <p:sp>
        <p:nvSpPr>
          <p:cNvPr id="2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168749"/>
            <a:ext cx="8372901" cy="1528740"/>
          </a:xfrm>
        </p:spPr>
        <p:txBody>
          <a:bodyPr/>
          <a:lstStyle/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Experimental results</a:t>
            </a: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  - 8-bunch train, maximum charge of 500 </a:t>
            </a:r>
            <a:r>
              <a:rPr lang="en-US" sz="1800" b="0" dirty="0" err="1">
                <a:solidFill>
                  <a:schemeClr val="tx1">
                    <a:lumMod val="50000"/>
                  </a:schemeClr>
                </a:solidFill>
              </a:rPr>
              <a:t>nC</a:t>
            </a: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, 100% transmission</a:t>
            </a: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  - Maximum power of 280 MW, 44% lower than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simulation</a:t>
            </a: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 - Power loss due to multipacting of the </a:t>
            </a:r>
            <a:r>
              <a:rPr lang="en-US" altLang="zh-CN" sz="1800" b="0" dirty="0">
                <a:solidFill>
                  <a:schemeClr val="tx1">
                    <a:lumMod val="50000"/>
                  </a:schemeClr>
                </a:solidFill>
              </a:rPr>
              <a:t>RF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pickup</a:t>
            </a:r>
          </a:p>
          <a:p>
            <a:pPr>
              <a:spcBef>
                <a:spcPts val="600"/>
              </a:spcBef>
            </a:pPr>
            <a:endParaRPr lang="en-US" sz="1800" b="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6240" y="2601776"/>
            <a:ext cx="5730224" cy="3727587"/>
          </a:xfrm>
          <a:prstGeom prst="rect">
            <a:avLst/>
          </a:prstGeom>
          <a:noFill/>
          <a:ln w="1905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9237" y="2401647"/>
            <a:ext cx="2233983" cy="426828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600" b="1" dirty="0" smtClean="0">
                <a:solidFill>
                  <a:srgbClr val="0070C0"/>
                </a:solidFill>
              </a:rPr>
              <a:t>Downstream pickup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78888" y="2601776"/>
            <a:ext cx="2664210" cy="3727587"/>
          </a:xfrm>
          <a:prstGeom prst="rect">
            <a:avLst/>
          </a:prstGeom>
          <a:noFill/>
          <a:ln w="1905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401407" y="2401647"/>
            <a:ext cx="2011031" cy="426828"/>
          </a:xfrm>
          <a:prstGeom prst="rect">
            <a:avLst/>
          </a:prstGeom>
          <a:solidFill>
            <a:schemeClr val="bg1"/>
          </a:solidFill>
          <a:ln w="19050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600" b="1" dirty="0" smtClean="0">
                <a:solidFill>
                  <a:srgbClr val="0070C0"/>
                </a:solidFill>
              </a:rPr>
              <a:t>Upstream pickup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/>
          <a:srcRect l="4732" r="48935"/>
          <a:stretch/>
        </p:blipFill>
        <p:spPr>
          <a:xfrm>
            <a:off x="6494498" y="2697489"/>
            <a:ext cx="2232989" cy="19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69900" y="351364"/>
            <a:ext cx="7048499" cy="522278"/>
          </a:xfrm>
        </p:spPr>
        <p:txBody>
          <a:bodyPr/>
          <a:lstStyle/>
          <a:p>
            <a:r>
              <a:rPr lang="en-US" dirty="0"/>
              <a:t>Short pulse generation at </a:t>
            </a:r>
            <a:r>
              <a:rPr lang="en-US" dirty="0" err="1"/>
              <a:t>awa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1168749"/>
            <a:ext cx="8372901" cy="1528740"/>
          </a:xfrm>
        </p:spPr>
        <p:txBody>
          <a:bodyPr/>
          <a:lstStyle/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err="1" smtClean="0">
                <a:solidFill>
                  <a:srgbClr val="0070C0"/>
                </a:solidFill>
              </a:rPr>
              <a:t>Multipacting</a:t>
            </a:r>
            <a:r>
              <a:rPr lang="en-US" sz="1800" dirty="0" smtClean="0">
                <a:solidFill>
                  <a:srgbClr val="0070C0"/>
                </a:solidFill>
              </a:rPr>
              <a:t> of the pickup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  -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May have caused power loss in previous experiments</a:t>
            </a: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 - Issues: short distance between two openings; short distance between probe</a:t>
            </a: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    and openings; in-vacuum environment</a:t>
            </a: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2" y="2697489"/>
            <a:ext cx="1818832" cy="1732083"/>
          </a:xfrm>
          <a:prstGeom prst="rect">
            <a:avLst/>
          </a:prstGeom>
        </p:spPr>
      </p:pic>
      <p:sp>
        <p:nvSpPr>
          <p:cNvPr id="31" name="Text Placeholder 3"/>
          <p:cNvSpPr txBox="1">
            <a:spLocks/>
          </p:cNvSpPr>
          <p:nvPr/>
        </p:nvSpPr>
        <p:spPr>
          <a:xfrm>
            <a:off x="457199" y="4828184"/>
            <a:ext cx="8372901" cy="15287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70C0"/>
                </a:solidFill>
              </a:rPr>
              <a:t>Newly designed directional coupler</a:t>
            </a: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  - Waveguide-to-SMA connector installed in air</a:t>
            </a:r>
          </a:p>
          <a:p>
            <a:pPr>
              <a:spcBef>
                <a:spcPts val="600"/>
              </a:spcBef>
            </a:pP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   -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Currently under </a:t>
            </a: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fabrication </a:t>
            </a:r>
            <a:r>
              <a:rPr lang="en-US" sz="1800" b="0" dirty="0" smtClean="0">
                <a:solidFill>
                  <a:schemeClr val="tx1">
                    <a:lumMod val="50000"/>
                  </a:schemeClr>
                </a:solidFill>
              </a:rPr>
              <a:t>at </a:t>
            </a:r>
            <a:r>
              <a:rPr lang="en-US" sz="1800" b="0" dirty="0">
                <a:solidFill>
                  <a:schemeClr val="tx1">
                    <a:lumMod val="50000"/>
                  </a:schemeClr>
                </a:solidFill>
              </a:rPr>
              <a:t>Tsinghua</a:t>
            </a:r>
          </a:p>
          <a:p>
            <a:pPr>
              <a:spcBef>
                <a:spcPts val="600"/>
              </a:spcBef>
            </a:pPr>
            <a:endParaRPr lang="en-US" sz="1800" b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2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396" y="2783671"/>
            <a:ext cx="3853451" cy="1645901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58" y="2752260"/>
            <a:ext cx="2403146" cy="1797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04795" y="6277119"/>
            <a:ext cx="438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33CC"/>
                </a:solidFill>
              </a:rPr>
              <a:t>Jing </a:t>
            </a:r>
            <a:r>
              <a:rPr lang="en-US" sz="1200" dirty="0">
                <a:solidFill>
                  <a:srgbClr val="0033CC"/>
                </a:solidFill>
              </a:rPr>
              <a:t>C, </a:t>
            </a:r>
            <a:r>
              <a:rPr lang="en-US" sz="1200" dirty="0" err="1">
                <a:solidFill>
                  <a:srgbClr val="0033CC"/>
                </a:solidFill>
              </a:rPr>
              <a:t>Antipov</a:t>
            </a:r>
            <a:r>
              <a:rPr lang="en-US" sz="1200" dirty="0">
                <a:solidFill>
                  <a:srgbClr val="0033CC"/>
                </a:solidFill>
              </a:rPr>
              <a:t> S, Conde M, et al. NIMA, 2018, 898: 72-76.</a:t>
            </a:r>
          </a:p>
          <a:p>
            <a:r>
              <a:rPr lang="en-US" sz="1200" dirty="0" smtClean="0">
                <a:solidFill>
                  <a:srgbClr val="0033CC"/>
                </a:solidFill>
              </a:rPr>
              <a:t>Shao </a:t>
            </a:r>
            <a:r>
              <a:rPr lang="en-US" sz="1200" dirty="0">
                <a:solidFill>
                  <a:srgbClr val="0033CC"/>
                </a:solidFill>
              </a:rPr>
              <a:t>J, Jing C, Wisniewski E, et al. arXiv:1907.01069, 2019.</a:t>
            </a:r>
          </a:p>
        </p:txBody>
      </p:sp>
    </p:spTree>
    <p:extLst>
      <p:ext uri="{BB962C8B-B14F-4D97-AF65-F5344CB8AC3E}">
        <p14:creationId xmlns:p14="http://schemas.microsoft.com/office/powerpoint/2010/main" val="22060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gonne presentation_4x3" id="{7A81163B-1588-FE4A-AB33-A27D946CB6B5}" vid="{D5CC8C83-8356-434A-95AA-E37020066ACC}"/>
    </a:ext>
  </a:extLst>
</a:theme>
</file>

<file path=ppt/theme/theme2.xml><?xml version="1.0" encoding="utf-8"?>
<a:theme xmlns:a="http://schemas.openxmlformats.org/drawingml/2006/main" name="2_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gonne presentation_4x3" id="{7A81163B-1588-FE4A-AB33-A27D946CB6B5}" vid="{D5CC8C83-8356-434A-95AA-E37020066A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presentation_4x3</Template>
  <TotalTime>19913</TotalTime>
  <Words>928</Words>
  <Application>Microsoft Office PowerPoint</Application>
  <PresentationFormat>On-screen Show (4:3)</PresentationFormat>
  <Paragraphs>252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黑体</vt:lpstr>
      <vt:lpstr>Arial</vt:lpstr>
      <vt:lpstr>Calibri</vt:lpstr>
      <vt:lpstr>Cambria Math</vt:lpstr>
      <vt:lpstr>Helvetica Neue Light</vt:lpstr>
      <vt:lpstr>华文细黑</vt:lpstr>
      <vt:lpstr>Times New Roman</vt:lpstr>
      <vt:lpstr>Wingdings</vt:lpstr>
      <vt:lpstr>presentation_4x3</vt:lpstr>
      <vt:lpstr>2_presentation_4x3</vt:lpstr>
      <vt:lpstr>Breakdown study with short rf pulse at awa</vt:lpstr>
      <vt:lpstr>Outline</vt:lpstr>
      <vt:lpstr>Background and motivation</vt:lpstr>
      <vt:lpstr>Background and motivation</vt:lpstr>
      <vt:lpstr>High power test stand at Tsinghua</vt:lpstr>
      <vt:lpstr>Short pulse generation at awa</vt:lpstr>
      <vt:lpstr>Short pulse generation at awa</vt:lpstr>
      <vt:lpstr>Short pulse generation at awa</vt:lpstr>
      <vt:lpstr>Short pulse generation at awa</vt:lpstr>
      <vt:lpstr>Single-cell design for high power test</vt:lpstr>
      <vt:lpstr>Single-cell design for high power test</vt:lpstr>
      <vt:lpstr>Single-cell design for high power test</vt:lpstr>
      <vt:lpstr>Experiment plan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Doran, Scott</dc:creator>
  <cp:lastModifiedBy>Rezek, Nancy M.</cp:lastModifiedBy>
  <cp:revision>415</cp:revision>
  <cp:lastPrinted>2018-04-26T21:12:57Z</cp:lastPrinted>
  <dcterms:created xsi:type="dcterms:W3CDTF">2018-06-01T14:12:53Z</dcterms:created>
  <dcterms:modified xsi:type="dcterms:W3CDTF">2019-09-27T23:06:10Z</dcterms:modified>
</cp:coreProperties>
</file>