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28"/>
  </p:notesMasterIdLst>
  <p:sldIdLst>
    <p:sldId id="258" r:id="rId2"/>
    <p:sldId id="386" r:id="rId3"/>
    <p:sldId id="387" r:id="rId4"/>
    <p:sldId id="265" r:id="rId5"/>
    <p:sldId id="340" r:id="rId6"/>
    <p:sldId id="337" r:id="rId7"/>
    <p:sldId id="338" r:id="rId8"/>
    <p:sldId id="341" r:id="rId9"/>
    <p:sldId id="342" r:id="rId10"/>
    <p:sldId id="343" r:id="rId11"/>
    <p:sldId id="345" r:id="rId12"/>
    <p:sldId id="346" r:id="rId13"/>
    <p:sldId id="348" r:id="rId14"/>
    <p:sldId id="370" r:id="rId15"/>
    <p:sldId id="782" r:id="rId16"/>
    <p:sldId id="371" r:id="rId17"/>
    <p:sldId id="388" r:id="rId18"/>
    <p:sldId id="320" r:id="rId19"/>
    <p:sldId id="389" r:id="rId20"/>
    <p:sldId id="262" r:id="rId21"/>
    <p:sldId id="382" r:id="rId22"/>
    <p:sldId id="298" r:id="rId23"/>
    <p:sldId id="390" r:id="rId24"/>
    <p:sldId id="781" r:id="rId25"/>
    <p:sldId id="385" r:id="rId26"/>
    <p:sldId id="783"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 id="1" name="Rossi, Paul" initials="RP" lastIdx="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9C"/>
    <a:srgbClr val="ECAC00"/>
    <a:srgbClr val="0B1F8F"/>
    <a:srgbClr val="A12B2F"/>
    <a:srgbClr val="007836"/>
    <a:srgbClr val="ECAA00"/>
    <a:srgbClr val="76777B"/>
    <a:srgbClr val="00A19C"/>
    <a:srgbClr val="0082CA"/>
    <a:srgbClr val="4D008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92" autoAdjust="0"/>
    <p:restoredTop sz="93548" autoAdjust="0"/>
  </p:normalViewPr>
  <p:slideViewPr>
    <p:cSldViewPr snapToGrid="0" showGuides="1">
      <p:cViewPr varScale="1">
        <p:scale>
          <a:sx n="108" d="100"/>
          <a:sy n="108" d="100"/>
        </p:scale>
        <p:origin x="200" y="880"/>
      </p:cViewPr>
      <p:guideLst>
        <p:guide orient="horz" pos="271"/>
        <p:guide orient="horz" pos="3092"/>
        <p:guide orient="horz" pos="517"/>
        <p:guide orient="horz" pos="895"/>
        <p:guide orient="horz" pos="2387"/>
        <p:guide pos="5565"/>
        <p:guide pos="317"/>
        <p:guide pos="151"/>
      </p:guideLst>
    </p:cSldViewPr>
  </p:slideViewPr>
  <p:outlineViewPr>
    <p:cViewPr>
      <p:scale>
        <a:sx n="33" d="100"/>
        <a:sy n="33" d="100"/>
      </p:scale>
      <p:origin x="0" y="-7800"/>
    </p:cViewPr>
  </p:outlineViewPr>
  <p:notesTextViewPr>
    <p:cViewPr>
      <p:scale>
        <a:sx n="100" d="100"/>
        <a:sy n="100" d="100"/>
      </p:scale>
      <p:origin x="0" y="0"/>
    </p:cViewPr>
  </p:notesTextViewPr>
  <p:sorterViewPr>
    <p:cViewPr>
      <p:scale>
        <a:sx n="20" d="100"/>
        <a:sy n="20" d="100"/>
      </p:scale>
      <p:origin x="0" y="0"/>
    </p:cViewPr>
  </p:sorterViewPr>
  <p:notesViewPr>
    <p:cSldViewPr snapToGrid="0">
      <p:cViewPr varScale="1">
        <p:scale>
          <a:sx n="91" d="100"/>
          <a:sy n="91" d="100"/>
        </p:scale>
        <p:origin x="152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8/21/19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lnSpc>
                <a:spcPct val="100000"/>
              </a:lnSpc>
              <a:buFont typeface="StarSymbol"/>
              <a:buChar char=""/>
            </a:pPr>
            <a:fld id="{DE7D2470-F3EC-444C-9F45-CCDF48870848}" type="slidenum">
              <a:rPr lang="en-US" sz="1200" smtClean="0">
                <a:latin typeface="Arial"/>
              </a:rPr>
              <a:t>22</a:t>
            </a:fld>
            <a:endParaRPr lang="en-US"/>
          </a:p>
        </p:txBody>
      </p:sp>
    </p:spTree>
    <p:extLst>
      <p:ext uri="{BB962C8B-B14F-4D97-AF65-F5344CB8AC3E}">
        <p14:creationId xmlns:p14="http://schemas.microsoft.com/office/powerpoint/2010/main" val="31612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success of this experiment we started thinking what happens</a:t>
            </a:r>
            <a:r>
              <a:rPr lang="en-US" baseline="0" dirty="0"/>
              <a:t> if we do the experiment in reverse. Obviously the dynamics here is time-invariant so if we flip all </a:t>
            </a:r>
            <a:r>
              <a:rPr lang="en-US" baseline="0" dirty="0" err="1"/>
              <a:t>th</a:t>
            </a:r>
            <a:r>
              <a:rPr lang="en-US" baseline="0" dirty="0"/>
              <a:t> </a:t>
            </a:r>
            <a:r>
              <a:rPr lang="en-US" baseline="0" dirty="0" err="1"/>
              <a:t>eparticle</a:t>
            </a:r>
            <a:r>
              <a:rPr lang="en-US" baseline="0" dirty="0"/>
              <a:t> directions it will </a:t>
            </a:r>
            <a:r>
              <a:rPr lang="en-US" baseline="0" dirty="0" err="1"/>
              <a:t>bepossible</a:t>
            </a:r>
            <a:r>
              <a:rPr lang="en-US" baseline="0" dirty="0"/>
              <a:t> to reverse the interaction. That is inject a high energy beam and decelerate it down to half of its energy. Where did the energy go? Since there are no medium, no boundaries, the energy can only go back into the laser, so we would be able to extract half of the energy in the e-beam and give it to the radiation. This is what started us formulating the TESSA concept. The main ingredients are a high current </a:t>
            </a:r>
            <a:r>
              <a:rPr lang="en-US" baseline="0" dirty="0" err="1"/>
              <a:t>microbunched</a:t>
            </a:r>
            <a:r>
              <a:rPr lang="en-US" baseline="0" dirty="0"/>
              <a:t> beam, a high intensity seed and a properly tapered undulator. </a:t>
            </a:r>
          </a:p>
          <a:p>
            <a:r>
              <a:rPr lang="en-US" baseline="0" dirty="0"/>
              <a:t>Many times I have been asked what is the difference between a inverse </a:t>
            </a:r>
            <a:r>
              <a:rPr lang="en-US" baseline="0" dirty="0" err="1"/>
              <a:t>inverse</a:t>
            </a:r>
            <a:r>
              <a:rPr lang="en-US" baseline="0" dirty="0"/>
              <a:t> free electron laser and a free </a:t>
            </a:r>
            <a:r>
              <a:rPr lang="en-US" baseline="0" dirty="0" err="1"/>
              <a:t>electorn</a:t>
            </a:r>
            <a:r>
              <a:rPr lang="en-US" baseline="0" dirty="0"/>
              <a:t> laser. Of course the equations are the same. The best way to understand it is in the initial conditions. </a:t>
            </a:r>
            <a:endParaRPr lang="en-US" dirty="0"/>
          </a:p>
        </p:txBody>
      </p:sp>
      <p:sp>
        <p:nvSpPr>
          <p:cNvPr id="4" name="Slide Number Placeholder 3"/>
          <p:cNvSpPr>
            <a:spLocks noGrp="1"/>
          </p:cNvSpPr>
          <p:nvPr>
            <p:ph type="sldNum" sz="quarter" idx="10"/>
          </p:nvPr>
        </p:nvSpPr>
        <p:spPr/>
        <p:txBody>
          <a:bodyPr/>
          <a:lstStyle/>
          <a:p>
            <a:fld id="{9EAACAFB-51C9-47E0-89A9-B77DABAA2E86}" type="slidenum">
              <a:rPr lang="en-US" smtClean="0"/>
              <a:t>23</a:t>
            </a:fld>
            <a:endParaRPr lang="en-US"/>
          </a:p>
        </p:txBody>
      </p:sp>
    </p:spTree>
    <p:extLst>
      <p:ext uri="{BB962C8B-B14F-4D97-AF65-F5344CB8AC3E}">
        <p14:creationId xmlns:p14="http://schemas.microsoft.com/office/powerpoint/2010/main" val="3229065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4604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85776" y="4739217"/>
            <a:ext cx="3711039" cy="404284"/>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userDrawn="1"/>
        </p:nvSpPr>
        <p:spPr>
          <a:xfrm>
            <a:off x="469900" y="4635018"/>
            <a:ext cx="1387624" cy="369332"/>
          </a:xfrm>
          <a:prstGeom prst="rect">
            <a:avLst/>
          </a:prstGeom>
          <a:noFill/>
        </p:spPr>
        <p:txBody>
          <a:bodyPr wrap="none" lIns="0" rtlCol="0">
            <a:spAutoFit/>
          </a:bodyPr>
          <a:lstStyle/>
          <a:p>
            <a:r>
              <a:rPr lang="en-US" dirty="0">
                <a:solidFill>
                  <a:schemeClr val="tx1">
                    <a:lumMod val="50000"/>
                  </a:schemeClr>
                </a:solidFill>
              </a:rPr>
              <a:t>www.anl.gov</a:t>
            </a:r>
          </a:p>
        </p:txBody>
      </p:sp>
      <p:pic>
        <p:nvPicPr>
          <p:cNvPr id="7" name="Picture 6" descr="aerial view of Argonne with APS in front 5730-00068.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closing statement (optional): </a:t>
            </a:r>
          </a:p>
          <a:p>
            <a:endParaRPr lang="en-US" sz="1400" b="1" baseline="0" dirty="0">
              <a:solidFill>
                <a:schemeClr val="bg1"/>
              </a:solidFill>
            </a:endParaRPr>
          </a:p>
          <a:p>
            <a:pPr lvl="0"/>
            <a:r>
              <a:rPr lang="en-US" sz="1400" b="1" dirty="0">
                <a:solidFill>
                  <a:schemeClr val="bg1"/>
                </a:solidFill>
              </a:rPr>
              <a:t>WE START WITH YES.</a:t>
            </a:r>
          </a:p>
          <a:p>
            <a:pPr lvl="0">
              <a:spcAft>
                <a:spcPts val="1200"/>
              </a:spcAft>
            </a:pPr>
            <a:r>
              <a:rPr lang="en-US" sz="1400" b="1" dirty="0">
                <a:solidFill>
                  <a:schemeClr val="bg1"/>
                </a:solidFill>
              </a:rPr>
              <a:t>AND END WITH THANK YOU.</a:t>
            </a:r>
          </a:p>
          <a:p>
            <a:pPr lvl="0"/>
            <a:r>
              <a:rPr lang="en-US" sz="1400" b="1" dirty="0">
                <a:solidFill>
                  <a:schemeClr val="bg1"/>
                </a:solidFill>
              </a:rPr>
              <a:t>DO YOU HAVE ANY BIG QUESTIONS?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177314" y="408441"/>
            <a:ext cx="1786846" cy="64370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7976" y="4545002"/>
            <a:ext cx="1557337" cy="561027"/>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7976" y="82331"/>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7976" y="170633"/>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 y="701202"/>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3886200" cy="379914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939547"/>
            <a:ext cx="3886200" cy="379914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09710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05EF6-F972-482E-B4A3-30ED36B7FEF2}" type="datetimeFigureOut">
              <a:rPr lang="en-US" smtClean="0">
                <a:solidFill>
                  <a:prstClr val="black">
                    <a:tint val="75000"/>
                  </a:prstClr>
                </a:solidFill>
              </a:rPr>
              <a:pPr/>
              <a:t>8/21/19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97618-3E37-4E2A-9977-C6F8F5ED4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96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8111490" y="4799992"/>
            <a:ext cx="775768" cy="2794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76" r:id="rId10"/>
    <p:sldLayoutId id="2147483709" r:id="rId11"/>
    <p:sldLayoutId id="2147483695" r:id="rId12"/>
    <p:sldLayoutId id="2147483739" r:id="rId13"/>
    <p:sldLayoutId id="2147483696" r:id="rId14"/>
    <p:sldLayoutId id="2147483689" r:id="rId15"/>
    <p:sldLayoutId id="2147483710" r:id="rId16"/>
    <p:sldLayoutId id="2147483706" r:id="rId17"/>
    <p:sldLayoutId id="2147483704" r:id="rId18"/>
    <p:sldLayoutId id="2147483769" r:id="rId19"/>
    <p:sldLayoutId id="2147483770" r:id="rId20"/>
    <p:sldLayoutId id="2147483771" r:id="rId21"/>
    <p:sldLayoutId id="2147483772" r:id="rId22"/>
    <p:sldLayoutId id="2147483761" r:id="rId23"/>
    <p:sldLayoutId id="2147483762" r:id="rId24"/>
    <p:sldLayoutId id="2147483763" r:id="rId25"/>
    <p:sldLayoutId id="2147483765" r:id="rId26"/>
    <p:sldLayoutId id="2147483766" r:id="rId27"/>
    <p:sldLayoutId id="2147483777" r:id="rId28"/>
    <p:sldLayoutId id="2147483778"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4863726" y="1266823"/>
            <a:ext cx="4280275" cy="2029968"/>
          </a:xfrm>
        </p:spPr>
      </p:pic>
      <p:sp>
        <p:nvSpPr>
          <p:cNvPr id="2" name="Title 1"/>
          <p:cNvSpPr>
            <a:spLocks noGrp="1"/>
          </p:cNvSpPr>
          <p:nvPr>
            <p:ph type="title"/>
          </p:nvPr>
        </p:nvSpPr>
        <p:spPr/>
        <p:txBody>
          <a:bodyPr/>
          <a:lstStyle/>
          <a:p>
            <a:r>
              <a:rPr lang="en-US" dirty="0">
                <a:cs typeface="Arial" pitchFamily="34" charset="0"/>
              </a:rPr>
              <a:t>Overview of Accelerator at Argonne</a:t>
            </a:r>
            <a:endParaRPr lang="en-US" dirty="0"/>
          </a:p>
        </p:txBody>
      </p:sp>
      <p:sp>
        <p:nvSpPr>
          <p:cNvPr id="13" name="Text Placeholder 12"/>
          <p:cNvSpPr>
            <a:spLocks noGrp="1"/>
          </p:cNvSpPr>
          <p:nvPr>
            <p:ph type="body" sz="quarter" idx="12"/>
          </p:nvPr>
        </p:nvSpPr>
        <p:spPr/>
        <p:txBody>
          <a:bodyPr/>
          <a:lstStyle/>
          <a:p>
            <a:r>
              <a:rPr lang="en-US" dirty="0" err="1"/>
              <a:t>erhtjhtyhy</a:t>
            </a:r>
            <a:endParaRPr lang="en-US" dirty="0"/>
          </a:p>
        </p:txBody>
      </p:sp>
      <p:sp>
        <p:nvSpPr>
          <p:cNvPr id="4" name="Text Placeholder 3"/>
          <p:cNvSpPr>
            <a:spLocks noGrp="1"/>
          </p:cNvSpPr>
          <p:nvPr>
            <p:ph type="body" sz="quarter" idx="17"/>
          </p:nvPr>
        </p:nvSpPr>
        <p:spPr>
          <a:xfrm>
            <a:off x="469901" y="3403090"/>
            <a:ext cx="2692871" cy="295275"/>
          </a:xfrm>
        </p:spPr>
        <p:txBody>
          <a:bodyPr/>
          <a:lstStyle/>
          <a:p>
            <a:r>
              <a:rPr lang="en-US" dirty="0"/>
              <a:t>John </a:t>
            </a:r>
            <a:r>
              <a:rPr lang="en-US" dirty="0" err="1"/>
              <a:t>byrd</a:t>
            </a:r>
            <a:endParaRPr lang="en-US" dirty="0"/>
          </a:p>
        </p:txBody>
      </p:sp>
      <p:sp>
        <p:nvSpPr>
          <p:cNvPr id="5" name="Text Placeholder 4"/>
          <p:cNvSpPr>
            <a:spLocks noGrp="1"/>
          </p:cNvSpPr>
          <p:nvPr>
            <p:ph type="body" sz="quarter" idx="18"/>
          </p:nvPr>
        </p:nvSpPr>
        <p:spPr>
          <a:xfrm>
            <a:off x="469901" y="3720288"/>
            <a:ext cx="3607829" cy="483222"/>
          </a:xfrm>
        </p:spPr>
        <p:txBody>
          <a:bodyPr>
            <a:normAutofit fontScale="85000" lnSpcReduction="20000"/>
          </a:bodyPr>
          <a:lstStyle/>
          <a:p>
            <a:r>
              <a:rPr lang="en-US" dirty="0"/>
              <a:t>Director, Accelerator Systems Division</a:t>
            </a:r>
          </a:p>
          <a:p>
            <a:r>
              <a:rPr lang="en-US" dirty="0"/>
              <a:t>Director, Argonne Accelerator Institute</a:t>
            </a:r>
          </a:p>
          <a:p>
            <a:r>
              <a:rPr lang="en-US" b="1" dirty="0"/>
              <a:t>Advanced Photon Source</a:t>
            </a:r>
          </a:p>
        </p:txBody>
      </p:sp>
      <p:sp>
        <p:nvSpPr>
          <p:cNvPr id="6" name="Text Placeholder 5"/>
          <p:cNvSpPr>
            <a:spLocks noGrp="1"/>
          </p:cNvSpPr>
          <p:nvPr>
            <p:ph type="body" sz="quarter" idx="19"/>
          </p:nvPr>
        </p:nvSpPr>
        <p:spPr>
          <a:xfrm>
            <a:off x="469900" y="4162564"/>
            <a:ext cx="5894492" cy="743803"/>
          </a:xfrm>
        </p:spPr>
        <p:txBody>
          <a:bodyPr/>
          <a:lstStyle/>
          <a:p>
            <a:pPr>
              <a:lnSpc>
                <a:spcPct val="100000"/>
              </a:lnSpc>
            </a:pPr>
            <a:r>
              <a:rPr lang="en-US" spc="-1" dirty="0">
                <a:solidFill>
                  <a:srgbClr val="000000"/>
                </a:solidFill>
                <a:uFill>
                  <a:solidFill>
                    <a:srgbClr val="FFFFFF"/>
                  </a:solidFill>
                </a:uFill>
                <a:ea typeface="ＭＳ Ｐゴシック"/>
              </a:rPr>
              <a:t>AWA Workshop</a:t>
            </a:r>
            <a:endParaRPr lang="en-US" spc="-1" dirty="0">
              <a:solidFill>
                <a:srgbClr val="000000"/>
              </a:solidFill>
              <a:uFill>
                <a:solidFill>
                  <a:srgbClr val="FFFFFF"/>
                </a:solidFill>
              </a:uFill>
            </a:endParaRPr>
          </a:p>
          <a:p>
            <a:pPr>
              <a:lnSpc>
                <a:spcPct val="100000"/>
              </a:lnSpc>
            </a:pPr>
            <a:r>
              <a:rPr lang="en-US" spc="-1" dirty="0">
                <a:solidFill>
                  <a:srgbClr val="000000"/>
                </a:solidFill>
                <a:uFill>
                  <a:solidFill>
                    <a:srgbClr val="FFFFFF"/>
                  </a:solidFill>
                </a:uFill>
                <a:ea typeface="ＭＳ Ｐゴシック"/>
              </a:rPr>
              <a:t>August 21-23, 2019</a:t>
            </a:r>
            <a:endParaRPr lang="en-US" spc="-1" dirty="0">
              <a:solidFill>
                <a:srgbClr val="000000"/>
              </a:solidFill>
              <a:uFill>
                <a:solidFill>
                  <a:srgbClr val="FFFFFF"/>
                </a:solidFill>
              </a:uFill>
            </a:endParaRPr>
          </a:p>
        </p:txBody>
      </p:sp>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7082" y="154114"/>
            <a:ext cx="8805548" cy="4814856"/>
          </a:xfrm>
          <a:prstGeom prst="rect">
            <a:avLst/>
          </a:prstGeom>
        </p:spPr>
      </p:pic>
    </p:spTree>
    <p:extLst>
      <p:ext uri="{BB962C8B-B14F-4D97-AF65-F5344CB8AC3E}">
        <p14:creationId xmlns:p14="http://schemas.microsoft.com/office/powerpoint/2010/main" val="2342129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6305" y="143838"/>
            <a:ext cx="8879691" cy="4832366"/>
          </a:xfrm>
          <a:prstGeom prst="rect">
            <a:avLst/>
          </a:prstGeom>
        </p:spPr>
      </p:pic>
    </p:spTree>
    <p:extLst>
      <p:ext uri="{BB962C8B-B14F-4D97-AF65-F5344CB8AC3E}">
        <p14:creationId xmlns:p14="http://schemas.microsoft.com/office/powerpoint/2010/main" val="3654761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4142" y="0"/>
            <a:ext cx="8155715" cy="5143500"/>
          </a:xfrm>
          <a:prstGeom prst="rect">
            <a:avLst/>
          </a:prstGeom>
        </p:spPr>
      </p:pic>
    </p:spTree>
    <p:extLst>
      <p:ext uri="{BB962C8B-B14F-4D97-AF65-F5344CB8AC3E}">
        <p14:creationId xmlns:p14="http://schemas.microsoft.com/office/powerpoint/2010/main" val="2248237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6412" y="164388"/>
            <a:ext cx="8867588" cy="4799960"/>
          </a:xfrm>
          <a:prstGeom prst="rect">
            <a:avLst/>
          </a:prstGeom>
        </p:spPr>
      </p:pic>
    </p:spTree>
    <p:extLst>
      <p:ext uri="{BB962C8B-B14F-4D97-AF65-F5344CB8AC3E}">
        <p14:creationId xmlns:p14="http://schemas.microsoft.com/office/powerpoint/2010/main" val="3621342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Accelerator R&amp;D Initiatives</a:t>
            </a:r>
          </a:p>
        </p:txBody>
      </p:sp>
    </p:spTree>
    <p:extLst>
      <p:ext uri="{BB962C8B-B14F-4D97-AF65-F5344CB8AC3E}">
        <p14:creationId xmlns:p14="http://schemas.microsoft.com/office/powerpoint/2010/main" val="1314850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715"/>
            <a:ext cx="8372901" cy="621711"/>
          </a:xfrm>
        </p:spPr>
        <p:txBody>
          <a:bodyPr/>
          <a:lstStyle/>
          <a:p>
            <a:r>
              <a:rPr lang="en-US" sz="2400" dirty="0"/>
              <a:t>Potential conversion of APS RF source from klystron to Solid-state</a:t>
            </a:r>
          </a:p>
        </p:txBody>
      </p:sp>
      <p:sp>
        <p:nvSpPr>
          <p:cNvPr id="3" name="Content Placeholder 2"/>
          <p:cNvSpPr>
            <a:spLocks noGrp="1"/>
          </p:cNvSpPr>
          <p:nvPr>
            <p:ph idx="1"/>
          </p:nvPr>
        </p:nvSpPr>
        <p:spPr>
          <a:xfrm>
            <a:off x="385549" y="698629"/>
            <a:ext cx="8372901" cy="983613"/>
          </a:xfrm>
        </p:spPr>
        <p:txBody>
          <a:bodyPr/>
          <a:lstStyle/>
          <a:p>
            <a:r>
              <a:rPr lang="en-US" dirty="0"/>
              <a:t>With the vanishing number of vendors of MW-class tubes, the ageing APS HV infrastructure, we are pursuing a path towards modular solid-state </a:t>
            </a:r>
            <a:r>
              <a:rPr lang="en-US" dirty="0" err="1"/>
              <a:t>rf</a:t>
            </a:r>
            <a:r>
              <a:rPr lang="en-US" dirty="0"/>
              <a:t> sources combined to reach ~200 kW units.  </a:t>
            </a:r>
          </a:p>
        </p:txBody>
      </p:sp>
      <p:sp>
        <p:nvSpPr>
          <p:cNvPr id="4" name="Slide Number Placeholder 3"/>
          <p:cNvSpPr>
            <a:spLocks noGrp="1"/>
          </p:cNvSpPr>
          <p:nvPr>
            <p:ph type="sldNum" sz="quarter" idx="12"/>
          </p:nvPr>
        </p:nvSpPr>
        <p:spPr/>
        <p:txBody>
          <a:bodyPr/>
          <a:lstStyle/>
          <a:p>
            <a:fld id="{6A397618-3E37-4E2A-9977-C6F8F5ED449D}" type="slidenum">
              <a:rPr lang="en-US" smtClean="0">
                <a:solidFill>
                  <a:prstClr val="black">
                    <a:tint val="75000"/>
                  </a:prstClr>
                </a:solidFill>
              </a:rPr>
              <a:pPr/>
              <a:t>15</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99713" y="1711446"/>
            <a:ext cx="4181005" cy="3067812"/>
          </a:xfrm>
          <a:prstGeom prst="rect">
            <a:avLst/>
          </a:prstGeom>
        </p:spPr>
      </p:pic>
      <p:sp>
        <p:nvSpPr>
          <p:cNvPr id="7" name="Rectangle 6"/>
          <p:cNvSpPr/>
          <p:nvPr/>
        </p:nvSpPr>
        <p:spPr>
          <a:xfrm>
            <a:off x="592722" y="4769973"/>
            <a:ext cx="4394986" cy="307777"/>
          </a:xfrm>
          <a:prstGeom prst="rect">
            <a:avLst/>
          </a:prstGeom>
        </p:spPr>
        <p:txBody>
          <a:bodyPr wrap="none">
            <a:spAutoFit/>
          </a:bodyPr>
          <a:lstStyle/>
          <a:p>
            <a:r>
              <a:rPr lang="en-US" sz="1400" dirty="0"/>
              <a:t>ASD RF Group SSPA concept  using combiner cavity</a:t>
            </a:r>
          </a:p>
        </p:txBody>
      </p:sp>
      <p:pic>
        <p:nvPicPr>
          <p:cNvPr id="9" name="Picture 8">
            <a:extLst>
              <a:ext uri="{FF2B5EF4-FFF2-40B4-BE49-F238E27FC236}">
                <a16:creationId xmlns:a16="http://schemas.microsoft.com/office/drawing/2014/main" id="{55D9E340-9FF9-3644-B6E2-B37CF14FA11F}"/>
              </a:ext>
            </a:extLst>
          </p:cNvPr>
          <p:cNvPicPr>
            <a:picLocks noChangeAspect="1"/>
          </p:cNvPicPr>
          <p:nvPr/>
        </p:nvPicPr>
        <p:blipFill>
          <a:blip r:embed="rId3"/>
          <a:stretch>
            <a:fillRect/>
          </a:stretch>
        </p:blipFill>
        <p:spPr>
          <a:xfrm>
            <a:off x="5140801" y="1540133"/>
            <a:ext cx="3359337" cy="2108675"/>
          </a:xfrm>
          <a:prstGeom prst="rect">
            <a:avLst/>
          </a:prstGeom>
          <a:ln>
            <a:solidFill>
              <a:schemeClr val="tx1"/>
            </a:solidFill>
          </a:ln>
        </p:spPr>
      </p:pic>
      <p:sp>
        <p:nvSpPr>
          <p:cNvPr id="10" name="TextBox 9">
            <a:extLst>
              <a:ext uri="{FF2B5EF4-FFF2-40B4-BE49-F238E27FC236}">
                <a16:creationId xmlns:a16="http://schemas.microsoft.com/office/drawing/2014/main" id="{D4E95CD5-916E-084C-A938-6B1CEC391AC5}"/>
              </a:ext>
            </a:extLst>
          </p:cNvPr>
          <p:cNvSpPr txBox="1"/>
          <p:nvPr/>
        </p:nvSpPr>
        <p:spPr>
          <a:xfrm>
            <a:off x="5144878" y="3719146"/>
            <a:ext cx="3351181" cy="954107"/>
          </a:xfrm>
          <a:prstGeom prst="rect">
            <a:avLst/>
          </a:prstGeom>
          <a:noFill/>
        </p:spPr>
        <p:txBody>
          <a:bodyPr wrap="square" rtlCol="0">
            <a:spAutoFit/>
          </a:bodyPr>
          <a:lstStyle/>
          <a:p>
            <a:r>
              <a:rPr lang="en-US" sz="1400" dirty="0"/>
              <a:t>Review held at APS in Aug 2018 to advise on RF conversion plan. Committee supported SSPA conversion with many valuable suggestions. </a:t>
            </a:r>
          </a:p>
        </p:txBody>
      </p:sp>
    </p:spTree>
    <p:extLst>
      <p:ext uri="{BB962C8B-B14F-4D97-AF65-F5344CB8AC3E}">
        <p14:creationId xmlns:p14="http://schemas.microsoft.com/office/powerpoint/2010/main" val="254956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1882A3-B25D-974C-B0AB-2F7BCD6F337D}"/>
              </a:ext>
            </a:extLst>
          </p:cNvPr>
          <p:cNvSpPr>
            <a:spLocks noGrp="1"/>
          </p:cNvSpPr>
          <p:nvPr>
            <p:ph type="title"/>
          </p:nvPr>
        </p:nvSpPr>
        <p:spPr/>
        <p:txBody>
          <a:bodyPr/>
          <a:lstStyle/>
          <a:p>
            <a:r>
              <a:rPr lang="en-US" dirty="0"/>
              <a:t>SSPA conversion is currently in the demonstration phase</a:t>
            </a:r>
          </a:p>
        </p:txBody>
      </p:sp>
      <p:sp>
        <p:nvSpPr>
          <p:cNvPr id="6" name="Content Placeholder 5">
            <a:extLst>
              <a:ext uri="{FF2B5EF4-FFF2-40B4-BE49-F238E27FC236}">
                <a16:creationId xmlns:a16="http://schemas.microsoft.com/office/drawing/2014/main" id="{4CC9FA8A-3797-BC4C-8248-523A4B737239}"/>
              </a:ext>
            </a:extLst>
          </p:cNvPr>
          <p:cNvSpPr>
            <a:spLocks noGrp="1"/>
          </p:cNvSpPr>
          <p:nvPr>
            <p:ph idx="1"/>
          </p:nvPr>
        </p:nvSpPr>
        <p:spPr>
          <a:xfrm>
            <a:off x="457200" y="1654091"/>
            <a:ext cx="4460500" cy="2931797"/>
          </a:xfrm>
        </p:spPr>
        <p:txBody>
          <a:bodyPr/>
          <a:lstStyle/>
          <a:p>
            <a:r>
              <a:rPr lang="en-US" dirty="0"/>
              <a:t>Next step is to install a 200 kW unit on a single cavity in APS and run 6-12 mos. before </a:t>
            </a:r>
            <a:r>
              <a:rPr lang="en-US" dirty="0" err="1"/>
              <a:t>darktime</a:t>
            </a:r>
            <a:r>
              <a:rPr lang="en-US" dirty="0"/>
              <a:t>. </a:t>
            </a:r>
          </a:p>
          <a:p>
            <a:r>
              <a:rPr lang="en-US" dirty="0"/>
              <a:t>Conversion of entire storage ring expected to cost $20-30M with strong dependence on bulk $/Watt.</a:t>
            </a:r>
          </a:p>
          <a:p>
            <a:r>
              <a:rPr lang="en-US" dirty="0"/>
              <a:t>Klystrons are slowly phased out as new SSPA units added. We plan for our current stock of tubes to last until then. </a:t>
            </a:r>
          </a:p>
          <a:p>
            <a:r>
              <a:rPr lang="en-US" dirty="0"/>
              <a:t>Upgrade plans for booster RF also under consideration. </a:t>
            </a:r>
          </a:p>
          <a:p>
            <a:endParaRPr lang="en-US" dirty="0"/>
          </a:p>
        </p:txBody>
      </p:sp>
      <p:sp>
        <p:nvSpPr>
          <p:cNvPr id="7" name="Text Placeholder 6">
            <a:extLst>
              <a:ext uri="{FF2B5EF4-FFF2-40B4-BE49-F238E27FC236}">
                <a16:creationId xmlns:a16="http://schemas.microsoft.com/office/drawing/2014/main" id="{89B6CBE1-2028-DD4C-BDB7-58860ACD6748}"/>
              </a:ext>
            </a:extLst>
          </p:cNvPr>
          <p:cNvSpPr>
            <a:spLocks noGrp="1"/>
          </p:cNvSpPr>
          <p:nvPr>
            <p:ph type="body" sz="quarter" idx="12"/>
          </p:nvPr>
        </p:nvSpPr>
        <p:spPr>
          <a:xfrm>
            <a:off x="457202" y="1009912"/>
            <a:ext cx="5345722" cy="374786"/>
          </a:xfrm>
        </p:spPr>
        <p:txBody>
          <a:bodyPr/>
          <a:lstStyle/>
          <a:p>
            <a:r>
              <a:rPr lang="en-US" dirty="0"/>
              <a:t>Commercial 30 kW unit expected in July 2019. Tests complete by end of 2019. </a:t>
            </a:r>
          </a:p>
        </p:txBody>
      </p:sp>
      <p:sp>
        <p:nvSpPr>
          <p:cNvPr id="4" name="Slide Number Placeholder 3">
            <a:extLst>
              <a:ext uri="{FF2B5EF4-FFF2-40B4-BE49-F238E27FC236}">
                <a16:creationId xmlns:a16="http://schemas.microsoft.com/office/drawing/2014/main" id="{79FE30C6-878A-1243-8C2D-875A6B6E3A71}"/>
              </a:ext>
            </a:extLst>
          </p:cNvPr>
          <p:cNvSpPr>
            <a:spLocks noGrp="1"/>
          </p:cNvSpPr>
          <p:nvPr>
            <p:ph type="sldNum" sz="quarter" idx="13"/>
          </p:nvPr>
        </p:nvSpPr>
        <p:spPr/>
        <p:txBody>
          <a:bodyPr/>
          <a:lstStyle/>
          <a:p>
            <a:fld id="{6A397618-3E37-4E2A-9977-C6F8F5ED449D}" type="slidenum">
              <a:rPr lang="en-US" smtClean="0">
                <a:solidFill>
                  <a:prstClr val="black">
                    <a:tint val="75000"/>
                  </a:prstClr>
                </a:solidFill>
              </a:rPr>
              <a:pPr/>
              <a:t>16</a:t>
            </a:fld>
            <a:endParaRPr lang="en-US">
              <a:solidFill>
                <a:prstClr val="black">
                  <a:tint val="75000"/>
                </a:prstClr>
              </a:solidFill>
            </a:endParaRPr>
          </a:p>
        </p:txBody>
      </p:sp>
      <p:grpSp>
        <p:nvGrpSpPr>
          <p:cNvPr id="8" name="Group 7">
            <a:extLst>
              <a:ext uri="{FF2B5EF4-FFF2-40B4-BE49-F238E27FC236}">
                <a16:creationId xmlns:a16="http://schemas.microsoft.com/office/drawing/2014/main" id="{69022848-F88D-9241-8585-8FE0B62C8F3A}"/>
              </a:ext>
            </a:extLst>
          </p:cNvPr>
          <p:cNvGrpSpPr/>
          <p:nvPr/>
        </p:nvGrpSpPr>
        <p:grpSpPr>
          <a:xfrm>
            <a:off x="5539154" y="613061"/>
            <a:ext cx="3401447" cy="4310801"/>
            <a:chOff x="6314303" y="374043"/>
            <a:chExt cx="4508803" cy="5899757"/>
          </a:xfrm>
        </p:grpSpPr>
        <p:pic>
          <p:nvPicPr>
            <p:cNvPr id="9" name="Picture 8">
              <a:extLst>
                <a:ext uri="{FF2B5EF4-FFF2-40B4-BE49-F238E27FC236}">
                  <a16:creationId xmlns:a16="http://schemas.microsoft.com/office/drawing/2014/main" id="{E7775163-1413-4C4E-ADAF-DA3038C356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07" r="26880"/>
            <a:stretch/>
          </p:blipFill>
          <p:spPr>
            <a:xfrm>
              <a:off x="6314303" y="374043"/>
              <a:ext cx="3991233" cy="5899757"/>
            </a:xfrm>
            <a:prstGeom prst="rect">
              <a:avLst/>
            </a:prstGeom>
          </p:spPr>
        </p:pic>
        <p:sp>
          <p:nvSpPr>
            <p:cNvPr id="10" name="TextBox 9">
              <a:extLst>
                <a:ext uri="{FF2B5EF4-FFF2-40B4-BE49-F238E27FC236}">
                  <a16:creationId xmlns:a16="http://schemas.microsoft.com/office/drawing/2014/main" id="{BED29563-BD7A-0F4C-B7BF-DD0C5970A573}"/>
                </a:ext>
              </a:extLst>
            </p:cNvPr>
            <p:cNvSpPr txBox="1"/>
            <p:nvPr/>
          </p:nvSpPr>
          <p:spPr>
            <a:xfrm>
              <a:off x="7955254" y="461665"/>
              <a:ext cx="1781413" cy="400110"/>
            </a:xfrm>
            <a:prstGeom prst="rect">
              <a:avLst/>
            </a:prstGeom>
            <a:noFill/>
          </p:spPr>
          <p:txBody>
            <a:bodyPr wrap="square" rtlCol="0">
              <a:spAutoFit/>
            </a:bodyPr>
            <a:lstStyle/>
            <a:p>
              <a:r>
                <a:rPr lang="en-US" sz="2000" b="1" dirty="0">
                  <a:solidFill>
                    <a:schemeClr val="tx1">
                      <a:lumMod val="50000"/>
                    </a:schemeClr>
                  </a:solidFill>
                </a:rPr>
                <a:t>200 kW unit</a:t>
              </a:r>
            </a:p>
          </p:txBody>
        </p:sp>
        <p:cxnSp>
          <p:nvCxnSpPr>
            <p:cNvPr id="11" name="Straight Arrow Connector 10">
              <a:extLst>
                <a:ext uri="{FF2B5EF4-FFF2-40B4-BE49-F238E27FC236}">
                  <a16:creationId xmlns:a16="http://schemas.microsoft.com/office/drawing/2014/main" id="{A802146A-8D36-E249-A785-3978EFE35402}"/>
                </a:ext>
              </a:extLst>
            </p:cNvPr>
            <p:cNvCxnSpPr>
              <a:cxnSpLocks/>
            </p:cNvCxnSpPr>
            <p:nvPr/>
          </p:nvCxnSpPr>
          <p:spPr>
            <a:xfrm flipH="1" flipV="1">
              <a:off x="8018398" y="4032246"/>
              <a:ext cx="827562" cy="1540154"/>
            </a:xfrm>
            <a:prstGeom prst="straightConnector1">
              <a:avLst/>
            </a:prstGeom>
            <a:ln w="38100">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433A0841-F927-EE46-8AE7-7C736C6FA5E0}"/>
                </a:ext>
              </a:extLst>
            </p:cNvPr>
            <p:cNvSpPr txBox="1"/>
            <p:nvPr/>
          </p:nvSpPr>
          <p:spPr>
            <a:xfrm>
              <a:off x="7873895" y="5572400"/>
              <a:ext cx="2247786" cy="369332"/>
            </a:xfrm>
            <a:prstGeom prst="rect">
              <a:avLst/>
            </a:prstGeom>
            <a:noFill/>
          </p:spPr>
          <p:txBody>
            <a:bodyPr wrap="square" rtlCol="0">
              <a:spAutoFit/>
            </a:bodyPr>
            <a:lstStyle/>
            <a:p>
              <a:r>
                <a:rPr lang="en-US" dirty="0">
                  <a:solidFill>
                    <a:schemeClr val="tx1">
                      <a:lumMod val="50000"/>
                    </a:schemeClr>
                  </a:solidFill>
                </a:rPr>
                <a:t>Combining cavity 1</a:t>
              </a:r>
            </a:p>
          </p:txBody>
        </p:sp>
        <p:cxnSp>
          <p:nvCxnSpPr>
            <p:cNvPr id="13" name="Straight Arrow Connector 12">
              <a:extLst>
                <a:ext uri="{FF2B5EF4-FFF2-40B4-BE49-F238E27FC236}">
                  <a16:creationId xmlns:a16="http://schemas.microsoft.com/office/drawing/2014/main" id="{DC427240-D233-9541-85FA-22C8C872705D}"/>
                </a:ext>
              </a:extLst>
            </p:cNvPr>
            <p:cNvCxnSpPr>
              <a:cxnSpLocks/>
            </p:cNvCxnSpPr>
            <p:nvPr/>
          </p:nvCxnSpPr>
          <p:spPr>
            <a:xfrm flipH="1" flipV="1">
              <a:off x="8634325" y="2775318"/>
              <a:ext cx="1035406" cy="1408398"/>
            </a:xfrm>
            <a:prstGeom prst="straightConnector1">
              <a:avLst/>
            </a:prstGeom>
            <a:ln w="38100">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82670507-AE8B-C345-A0B1-315A4F873AC5}"/>
                </a:ext>
              </a:extLst>
            </p:cNvPr>
            <p:cNvSpPr txBox="1"/>
            <p:nvPr/>
          </p:nvSpPr>
          <p:spPr>
            <a:xfrm>
              <a:off x="8650228" y="4199131"/>
              <a:ext cx="2172878" cy="369332"/>
            </a:xfrm>
            <a:prstGeom prst="rect">
              <a:avLst/>
            </a:prstGeom>
            <a:noFill/>
          </p:spPr>
          <p:txBody>
            <a:bodyPr wrap="square" rtlCol="0">
              <a:spAutoFit/>
            </a:bodyPr>
            <a:lstStyle/>
            <a:p>
              <a:r>
                <a:rPr lang="en-US" dirty="0">
                  <a:solidFill>
                    <a:schemeClr val="tx1">
                      <a:lumMod val="50000"/>
                    </a:schemeClr>
                  </a:solidFill>
                </a:rPr>
                <a:t>Combining</a:t>
              </a:r>
              <a:r>
                <a:rPr lang="en-US" dirty="0"/>
                <a:t> cavity 2</a:t>
              </a:r>
            </a:p>
          </p:txBody>
        </p:sp>
      </p:grpSp>
    </p:spTree>
    <p:extLst>
      <p:ext uri="{BB962C8B-B14F-4D97-AF65-F5344CB8AC3E}">
        <p14:creationId xmlns:p14="http://schemas.microsoft.com/office/powerpoint/2010/main" val="249873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70" y="-214001"/>
            <a:ext cx="8372901" cy="621711"/>
          </a:xfrm>
        </p:spPr>
        <p:txBody>
          <a:bodyPr/>
          <a:lstStyle/>
          <a:p>
            <a:r>
              <a:rPr lang="en-US" sz="2000" dirty="0"/>
              <a:t>Magnetic field of various insertion device technologies</a:t>
            </a:r>
          </a:p>
        </p:txBody>
      </p:sp>
      <p:sp>
        <p:nvSpPr>
          <p:cNvPr id="9" name="Rectangle 5"/>
          <p:cNvSpPr>
            <a:spLocks noGrp="1" noChangeArrowheads="1"/>
          </p:cNvSpPr>
          <p:nvPr>
            <p:ph idx="1"/>
          </p:nvPr>
        </p:nvSpPr>
        <p:spPr>
          <a:xfrm>
            <a:off x="353970" y="983889"/>
            <a:ext cx="4846984" cy="33170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sz="1400" dirty="0"/>
              <a:t>A superconducting </a:t>
            </a:r>
            <a:r>
              <a:rPr lang="en-US" sz="1400" dirty="0" err="1"/>
              <a:t>undulator</a:t>
            </a:r>
            <a:r>
              <a:rPr lang="en-US" sz="1400" dirty="0"/>
              <a:t> (SCU) is an electromagnetic </a:t>
            </a:r>
            <a:r>
              <a:rPr lang="en-US" sz="1400" dirty="0" err="1"/>
              <a:t>undulator</a:t>
            </a:r>
            <a:r>
              <a:rPr lang="en-US" sz="1400" dirty="0"/>
              <a:t> that utilizes superconducting coils for generating magnetic field.</a:t>
            </a:r>
          </a:p>
          <a:p>
            <a:pPr eaLnBrk="1" hangingPunct="1"/>
            <a:r>
              <a:rPr lang="en-US" sz="1400" dirty="0"/>
              <a:t>Superconducting technology-based </a:t>
            </a:r>
            <a:r>
              <a:rPr lang="en-US" sz="1400" dirty="0" err="1"/>
              <a:t>undulators</a:t>
            </a:r>
            <a:r>
              <a:rPr lang="en-US" sz="1400" dirty="0"/>
              <a:t> outperform all other technologies in terms of peak magnetic field and, hence, </a:t>
            </a:r>
            <a:r>
              <a:rPr lang="en-US" sz="1400" b="1" dirty="0"/>
              <a:t>energy </a:t>
            </a:r>
            <a:r>
              <a:rPr lang="en-US" sz="1400" b="1" dirty="0" err="1"/>
              <a:t>tunability</a:t>
            </a:r>
            <a:r>
              <a:rPr lang="en-US" sz="1400" b="1" dirty="0"/>
              <a:t> </a:t>
            </a:r>
            <a:r>
              <a:rPr lang="en-US" sz="1400" dirty="0"/>
              <a:t>of the radiation</a:t>
            </a:r>
          </a:p>
          <a:p>
            <a:pPr eaLnBrk="1" hangingPunct="1"/>
            <a:r>
              <a:rPr lang="en-US" sz="1400" dirty="0"/>
              <a:t>Superconducting technology opens a new avenue for insertion devices</a:t>
            </a:r>
          </a:p>
          <a:p>
            <a:pPr eaLnBrk="1" hangingPunct="1">
              <a:buFont typeface="Wingdings" pitchFamily="2" charset="2"/>
              <a:buNone/>
            </a:pPr>
            <a:endParaRPr lang="en-US" dirty="0"/>
          </a:p>
        </p:txBody>
      </p:sp>
      <p:sp>
        <p:nvSpPr>
          <p:cNvPr id="3" name="Text Placeholder 2">
            <a:extLst>
              <a:ext uri="{FF2B5EF4-FFF2-40B4-BE49-F238E27FC236}">
                <a16:creationId xmlns:a16="http://schemas.microsoft.com/office/drawing/2014/main" id="{EAEF82C6-BBE1-1140-9E7E-14445B21B9B8}"/>
              </a:ext>
            </a:extLst>
          </p:cNvPr>
          <p:cNvSpPr>
            <a:spLocks noGrp="1"/>
          </p:cNvSpPr>
          <p:nvPr>
            <p:ph type="body" sz="quarter" idx="12"/>
          </p:nvPr>
        </p:nvSpPr>
        <p:spPr>
          <a:xfrm>
            <a:off x="386678" y="470271"/>
            <a:ext cx="8372901" cy="374786"/>
          </a:xfrm>
        </p:spPr>
        <p:txBody>
          <a:bodyPr/>
          <a:lstStyle/>
          <a:p>
            <a:r>
              <a:rPr lang="en-US" dirty="0"/>
              <a:t>Motivation for Superconducting Undulators</a:t>
            </a:r>
          </a:p>
        </p:txBody>
      </p:sp>
      <p:sp>
        <p:nvSpPr>
          <p:cNvPr id="5" name="Slide Number Placeholder 4"/>
          <p:cNvSpPr>
            <a:spLocks noGrp="1"/>
          </p:cNvSpPr>
          <p:nvPr>
            <p:ph type="sldNum" sz="quarter" idx="13"/>
          </p:nvPr>
        </p:nvSpPr>
        <p:spPr/>
        <p:txBody>
          <a:bodyPr/>
          <a:lstStyle/>
          <a:p>
            <a:fld id="{AEFAAC5A-9C4F-4278-920D-DF2BAB595749}" type="slidenum">
              <a:rPr lang="en-US" smtClean="0"/>
              <a:pPr/>
              <a:t>17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930" y="787492"/>
            <a:ext cx="3427248" cy="2480886"/>
          </a:xfrm>
          <a:prstGeom prst="rect">
            <a:avLst/>
          </a:prstGeom>
        </p:spPr>
      </p:pic>
      <p:sp>
        <p:nvSpPr>
          <p:cNvPr id="7" name="Rectangle 5"/>
          <p:cNvSpPr>
            <a:spLocks noChangeArrowheads="1"/>
          </p:cNvSpPr>
          <p:nvPr/>
        </p:nvSpPr>
        <p:spPr bwMode="auto">
          <a:xfrm>
            <a:off x="5200953" y="3210813"/>
            <a:ext cx="36900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n-US" sz="1000" dirty="0">
                <a:latin typeface="Arial" pitchFamily="34" charset="0"/>
                <a:ea typeface="Arial Unicode MS" pitchFamily="34" charset="-128"/>
                <a:cs typeface="Arial Unicode MS" pitchFamily="34" charset="-128"/>
              </a:rPr>
              <a:t>Calculated on-axis magnetic fields of two cryogenic permanent magnet </a:t>
            </a:r>
            <a:r>
              <a:rPr lang="en-US" sz="1000" dirty="0" err="1">
                <a:latin typeface="Arial" pitchFamily="34" charset="0"/>
                <a:ea typeface="Arial Unicode MS" pitchFamily="34" charset="-128"/>
                <a:cs typeface="Arial Unicode MS" pitchFamily="34" charset="-128"/>
              </a:rPr>
              <a:t>undulators</a:t>
            </a:r>
            <a:r>
              <a:rPr lang="en-US" sz="1000" dirty="0">
                <a:latin typeface="Arial" pitchFamily="34" charset="0"/>
                <a:ea typeface="Arial Unicode MS" pitchFamily="34" charset="-128"/>
                <a:cs typeface="Arial Unicode MS" pitchFamily="34" charset="-128"/>
              </a:rPr>
              <a:t> (CPMUs), two superconducting </a:t>
            </a:r>
            <a:r>
              <a:rPr lang="en-US" sz="1000" dirty="0" err="1">
                <a:latin typeface="Arial" pitchFamily="34" charset="0"/>
                <a:ea typeface="Arial Unicode MS" pitchFamily="34" charset="-128"/>
                <a:cs typeface="Arial Unicode MS" pitchFamily="34" charset="-128"/>
              </a:rPr>
              <a:t>undulators</a:t>
            </a:r>
            <a:r>
              <a:rPr lang="en-US" sz="1000" dirty="0">
                <a:latin typeface="Arial" pitchFamily="34" charset="0"/>
                <a:ea typeface="Arial Unicode MS" pitchFamily="34" charset="-128"/>
                <a:cs typeface="Arial Unicode MS" pitchFamily="34" charset="-128"/>
              </a:rPr>
              <a:t> (SCUs) and on in-vacuum </a:t>
            </a:r>
            <a:r>
              <a:rPr lang="en-US" sz="1000" dirty="0" err="1">
                <a:latin typeface="Arial" pitchFamily="34" charset="0"/>
                <a:ea typeface="Arial Unicode MS" pitchFamily="34" charset="-128"/>
                <a:cs typeface="Arial Unicode MS" pitchFamily="34" charset="-128"/>
              </a:rPr>
              <a:t>undulator</a:t>
            </a:r>
            <a:r>
              <a:rPr lang="en-US" sz="1000" dirty="0">
                <a:latin typeface="Arial" pitchFamily="34" charset="0"/>
                <a:ea typeface="Arial Unicode MS" pitchFamily="34" charset="-128"/>
                <a:cs typeface="Arial Unicode MS" pitchFamily="34" charset="-128"/>
              </a:rPr>
              <a:t> (IVU) for a vacuum gap of 4.0 mm for period length from 8 mm to 30 mm.</a:t>
            </a:r>
          </a:p>
        </p:txBody>
      </p:sp>
      <p:sp>
        <p:nvSpPr>
          <p:cNvPr id="8" name="Rectangle 6"/>
          <p:cNvSpPr>
            <a:spLocks noChangeArrowheads="1"/>
          </p:cNvSpPr>
          <p:nvPr/>
        </p:nvSpPr>
        <p:spPr bwMode="auto">
          <a:xfrm>
            <a:off x="5147756" y="4148609"/>
            <a:ext cx="387038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n-US" sz="800" dirty="0">
                <a:latin typeface="Arial" pitchFamily="34" charset="0"/>
                <a:ea typeface="Arial Unicode MS" pitchFamily="34" charset="-128"/>
                <a:cs typeface="Arial Unicode MS" pitchFamily="34" charset="-128"/>
              </a:rPr>
              <a:t>E. Moog, R. Dejus, and S. Sasaki, “Comparison of Achievable Magnetic Fields with Superconducting and Cryogenic Permanent Magnet </a:t>
            </a:r>
            <a:r>
              <a:rPr lang="en-US" sz="800" dirty="0" err="1">
                <a:latin typeface="Arial" pitchFamily="34" charset="0"/>
                <a:ea typeface="Arial Unicode MS" pitchFamily="34" charset="-128"/>
                <a:cs typeface="Arial Unicode MS" pitchFamily="34" charset="-128"/>
              </a:rPr>
              <a:t>Undulators</a:t>
            </a:r>
            <a:r>
              <a:rPr lang="en-US" sz="800" dirty="0">
                <a:latin typeface="Arial" pitchFamily="34" charset="0"/>
                <a:ea typeface="Arial Unicode MS" pitchFamily="34" charset="-128"/>
                <a:cs typeface="Arial Unicode MS" pitchFamily="34" charset="-128"/>
              </a:rPr>
              <a:t> – A Comprehensive Study of Computed and Measured Values”, ANL/APS/LS-348, 2017</a:t>
            </a:r>
            <a:r>
              <a:rPr lang="en-US" sz="1000" b="1" dirty="0">
                <a:latin typeface="Arial" pitchFamily="34" charset="0"/>
                <a:ea typeface="Arial Unicode MS" pitchFamily="34" charset="-128"/>
                <a:cs typeface="Arial Unicode MS" pitchFamily="34" charset="-128"/>
              </a:rPr>
              <a:t>.</a:t>
            </a:r>
            <a:endParaRPr lang="en-US" sz="1000" dirty="0">
              <a:latin typeface="Arial" pitchFamily="34" charset="0"/>
              <a:ea typeface="Arial Unicode MS" pitchFamily="34" charset="-128"/>
              <a:cs typeface="Arial Unicode MS" pitchFamily="34" charset="-128"/>
            </a:endParaRPr>
          </a:p>
        </p:txBody>
      </p:sp>
      <p:pic>
        <p:nvPicPr>
          <p:cNvPr id="11" name="Picture 10"/>
          <p:cNvPicPr>
            <a:picLocks noChangeAspect="1"/>
          </p:cNvPicPr>
          <p:nvPr/>
        </p:nvPicPr>
        <p:blipFill>
          <a:blip r:embed="rId3"/>
          <a:stretch>
            <a:fillRect/>
          </a:stretch>
        </p:blipFill>
        <p:spPr>
          <a:xfrm>
            <a:off x="1975242" y="2666403"/>
            <a:ext cx="3172514" cy="2350703"/>
          </a:xfrm>
          <a:prstGeom prst="rect">
            <a:avLst/>
          </a:prstGeom>
        </p:spPr>
      </p:pic>
      <p:sp>
        <p:nvSpPr>
          <p:cNvPr id="12" name="TextBox 11"/>
          <p:cNvSpPr txBox="1"/>
          <p:nvPr/>
        </p:nvSpPr>
        <p:spPr>
          <a:xfrm>
            <a:off x="414065" y="3287757"/>
            <a:ext cx="1470804" cy="553998"/>
          </a:xfrm>
          <a:prstGeom prst="rect">
            <a:avLst/>
          </a:prstGeom>
          <a:noFill/>
        </p:spPr>
        <p:txBody>
          <a:bodyPr wrap="square" rtlCol="0">
            <a:spAutoFit/>
          </a:bodyPr>
          <a:lstStyle/>
          <a:p>
            <a:r>
              <a:rPr lang="en-US" sz="1000" dirty="0"/>
              <a:t>Calculated tuning curves for SCUs and for hybrid </a:t>
            </a:r>
            <a:r>
              <a:rPr lang="en-US" sz="1000" dirty="0" err="1"/>
              <a:t>undulators</a:t>
            </a:r>
            <a:r>
              <a:rPr lang="en-US" sz="1000" dirty="0"/>
              <a:t>.</a:t>
            </a:r>
          </a:p>
        </p:txBody>
      </p:sp>
    </p:spTree>
    <p:extLst>
      <p:ext uri="{BB962C8B-B14F-4D97-AF65-F5344CB8AC3E}">
        <p14:creationId xmlns:p14="http://schemas.microsoft.com/office/powerpoint/2010/main" val="3725725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58379"/>
            <a:ext cx="8372901" cy="279728"/>
          </a:xfrm>
        </p:spPr>
        <p:txBody>
          <a:bodyPr/>
          <a:lstStyle/>
          <a:p>
            <a:r>
              <a:rPr lang="en-US" sz="2000" dirty="0"/>
              <a:t>R&amp;D on Nb</a:t>
            </a:r>
            <a:r>
              <a:rPr lang="en-US" sz="2000" baseline="-25000" dirty="0"/>
              <a:t>3</a:t>
            </a:r>
            <a:r>
              <a:rPr lang="en-US" sz="2000" dirty="0"/>
              <a:t>sn </a:t>
            </a:r>
            <a:r>
              <a:rPr lang="en-US" sz="2000" dirty="0" err="1"/>
              <a:t>undulator</a:t>
            </a:r>
            <a:endParaRPr lang="en-US" sz="2000"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18</a:t>
            </a:fld>
            <a:endParaRPr lang="en-US" dirty="0"/>
          </a:p>
        </p:txBody>
      </p:sp>
      <p:sp>
        <p:nvSpPr>
          <p:cNvPr id="7" name="Content Placeholder 2"/>
          <p:cNvSpPr>
            <a:spLocks noGrp="1"/>
          </p:cNvSpPr>
          <p:nvPr>
            <p:ph idx="1"/>
          </p:nvPr>
        </p:nvSpPr>
        <p:spPr>
          <a:xfrm>
            <a:off x="457201" y="918240"/>
            <a:ext cx="2942492" cy="3722771"/>
          </a:xfrm>
        </p:spPr>
        <p:txBody>
          <a:bodyPr/>
          <a:lstStyle/>
          <a:p>
            <a:r>
              <a:rPr lang="en-US" sz="1400" dirty="0"/>
              <a:t>DOE has funded 3-year project, Efim Gluskin is the PI</a:t>
            </a:r>
          </a:p>
          <a:p>
            <a:r>
              <a:rPr lang="en-US" sz="1400" dirty="0"/>
              <a:t>Goal: Develop, build and install on the APS ring a two-magnet Nb</a:t>
            </a:r>
            <a:r>
              <a:rPr lang="en-US" sz="1400" baseline="-25000" dirty="0"/>
              <a:t>3</a:t>
            </a:r>
            <a:r>
              <a:rPr lang="en-US" sz="1400" dirty="0"/>
              <a:t>Sn </a:t>
            </a:r>
            <a:r>
              <a:rPr lang="en-US" sz="1400" dirty="0" err="1"/>
              <a:t>undulator</a:t>
            </a:r>
            <a:r>
              <a:rPr lang="en-US" sz="1400" dirty="0"/>
              <a:t> (in a long cryostat) a year before the APS-U ‘dark time’ starts.</a:t>
            </a:r>
          </a:p>
          <a:p>
            <a:r>
              <a:rPr lang="en-US" sz="1400" dirty="0"/>
              <a:t>Collaboration with FNAL, LBNL and SLAC. </a:t>
            </a:r>
          </a:p>
          <a:p>
            <a:r>
              <a:rPr lang="en-US" sz="1400" dirty="0"/>
              <a:t>Plan:</a:t>
            </a:r>
          </a:p>
          <a:p>
            <a:pPr lvl="1"/>
            <a:r>
              <a:rPr lang="en-US" sz="1400" dirty="0"/>
              <a:t>R&amp;D phase – build and test short magnet models</a:t>
            </a:r>
          </a:p>
          <a:p>
            <a:pPr lvl="1"/>
            <a:r>
              <a:rPr lang="en-US" sz="1400" dirty="0"/>
              <a:t>0.5-m long prototype</a:t>
            </a:r>
          </a:p>
          <a:p>
            <a:pPr lvl="1"/>
            <a:r>
              <a:rPr lang="en-US" sz="1400" dirty="0"/>
              <a:t>Full scale magnet and cryostat</a:t>
            </a:r>
          </a:p>
          <a:p>
            <a:pPr lvl="1"/>
            <a:r>
              <a:rPr lang="en-US" sz="1400" dirty="0" err="1"/>
              <a:t>Undulator</a:t>
            </a:r>
            <a:r>
              <a:rPr lang="en-US" sz="1400" dirty="0"/>
              <a:t> assembly, test, installation on the APS ring.</a:t>
            </a:r>
          </a:p>
        </p:txBody>
      </p:sp>
      <p:sp>
        <p:nvSpPr>
          <p:cNvPr id="8" name="Slide Number Placeholder 4"/>
          <p:cNvSpPr txBox="1">
            <a:spLocks/>
          </p:cNvSpPr>
          <p:nvPr/>
        </p:nvSpPr>
        <p:spPr>
          <a:xfrm>
            <a:off x="4343400" y="6473709"/>
            <a:ext cx="457200" cy="18288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161" y="825176"/>
            <a:ext cx="3823161" cy="2868463"/>
          </a:xfrm>
          <a:prstGeom prst="rect">
            <a:avLst/>
          </a:prstGeom>
        </p:spPr>
      </p:pic>
      <p:sp>
        <p:nvSpPr>
          <p:cNvPr id="4" name="TextBox 3"/>
          <p:cNvSpPr txBox="1"/>
          <p:nvPr/>
        </p:nvSpPr>
        <p:spPr>
          <a:xfrm>
            <a:off x="4854121" y="753340"/>
            <a:ext cx="1825243" cy="276999"/>
          </a:xfrm>
          <a:prstGeom prst="rect">
            <a:avLst/>
          </a:prstGeom>
          <a:noFill/>
        </p:spPr>
        <p:txBody>
          <a:bodyPr wrap="none" rtlCol="0">
            <a:spAutoFit/>
          </a:bodyPr>
          <a:lstStyle/>
          <a:p>
            <a:r>
              <a:rPr lang="en-US" sz="1200" dirty="0"/>
              <a:t>Training of short models</a:t>
            </a:r>
          </a:p>
        </p:txBody>
      </p:sp>
      <p:sp>
        <p:nvSpPr>
          <p:cNvPr id="6" name="TextBox 5"/>
          <p:cNvSpPr txBox="1"/>
          <p:nvPr/>
        </p:nvSpPr>
        <p:spPr>
          <a:xfrm>
            <a:off x="7450238" y="1264688"/>
            <a:ext cx="1465162" cy="1015663"/>
          </a:xfrm>
          <a:prstGeom prst="rect">
            <a:avLst/>
          </a:prstGeom>
          <a:noFill/>
        </p:spPr>
        <p:txBody>
          <a:bodyPr wrap="square" rtlCol="0">
            <a:spAutoFit/>
          </a:bodyPr>
          <a:lstStyle/>
          <a:p>
            <a:r>
              <a:rPr lang="en-US" sz="1200" dirty="0"/>
              <a:t>For comparison: max training current of </a:t>
            </a:r>
            <a:r>
              <a:rPr lang="en-US" sz="1200" dirty="0" err="1"/>
              <a:t>NbTi</a:t>
            </a:r>
            <a:r>
              <a:rPr lang="en-US" sz="1200" dirty="0"/>
              <a:t> conductor is about 650A.</a:t>
            </a:r>
          </a:p>
        </p:txBody>
      </p:sp>
      <p:sp>
        <p:nvSpPr>
          <p:cNvPr id="39" name="TextBox 38"/>
          <p:cNvSpPr txBox="1"/>
          <p:nvPr/>
        </p:nvSpPr>
        <p:spPr>
          <a:xfrm>
            <a:off x="4105357" y="3800933"/>
            <a:ext cx="4056184" cy="646331"/>
          </a:xfrm>
          <a:prstGeom prst="rect">
            <a:avLst/>
          </a:prstGeom>
          <a:noFill/>
        </p:spPr>
        <p:txBody>
          <a:bodyPr wrap="square" rtlCol="0">
            <a:spAutoFit/>
          </a:bodyPr>
          <a:lstStyle/>
          <a:p>
            <a:r>
              <a:rPr lang="en-US" sz="1200" dirty="0"/>
              <a:t>Based on magnetic measurements of magnet model #3:</a:t>
            </a:r>
          </a:p>
          <a:p>
            <a:r>
              <a:rPr lang="en-US" sz="1200" dirty="0"/>
              <a:t>the Nb</a:t>
            </a:r>
            <a:r>
              <a:rPr lang="en-US" sz="1200" baseline="-25000" dirty="0"/>
              <a:t>3</a:t>
            </a:r>
            <a:r>
              <a:rPr lang="en-US" sz="1200" dirty="0"/>
              <a:t>Sn </a:t>
            </a:r>
            <a:r>
              <a:rPr lang="en-US" sz="1200" dirty="0" err="1"/>
              <a:t>undulator</a:t>
            </a:r>
            <a:r>
              <a:rPr lang="en-US" sz="1200" dirty="0"/>
              <a:t> will generate about 25% higher magnetic field than the </a:t>
            </a:r>
            <a:r>
              <a:rPr lang="en-US" sz="1200" dirty="0" err="1"/>
              <a:t>NbTi</a:t>
            </a:r>
            <a:r>
              <a:rPr lang="en-US" sz="1200" dirty="0"/>
              <a:t> one</a:t>
            </a:r>
          </a:p>
        </p:txBody>
      </p:sp>
    </p:spTree>
    <p:extLst>
      <p:ext uri="{BB962C8B-B14F-4D97-AF65-F5344CB8AC3E}">
        <p14:creationId xmlns:p14="http://schemas.microsoft.com/office/powerpoint/2010/main" val="3172491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2676"/>
            <a:ext cx="8372901" cy="441003"/>
          </a:xfrm>
        </p:spPr>
        <p:txBody>
          <a:bodyPr/>
          <a:lstStyle/>
          <a:p>
            <a:r>
              <a:rPr lang="en-US" sz="2000" dirty="0"/>
              <a:t>SCU</a:t>
            </a:r>
            <a:r>
              <a:rPr lang="en-US" sz="1600" dirty="0"/>
              <a:t>s</a:t>
            </a:r>
            <a:r>
              <a:rPr lang="en-US" sz="2000" dirty="0"/>
              <a:t> for FEL</a:t>
            </a:r>
            <a:r>
              <a:rPr lang="en-US" sz="1600" dirty="0"/>
              <a:t>s</a:t>
            </a:r>
          </a:p>
        </p:txBody>
      </p:sp>
      <p:sp>
        <p:nvSpPr>
          <p:cNvPr id="3" name="Content Placeholder 2"/>
          <p:cNvSpPr>
            <a:spLocks noGrp="1"/>
          </p:cNvSpPr>
          <p:nvPr>
            <p:ph idx="1"/>
          </p:nvPr>
        </p:nvSpPr>
        <p:spPr>
          <a:xfrm>
            <a:off x="457201" y="971909"/>
            <a:ext cx="2941271" cy="2037952"/>
          </a:xfrm>
        </p:spPr>
        <p:txBody>
          <a:bodyPr/>
          <a:lstStyle/>
          <a:p>
            <a:r>
              <a:rPr lang="en-US" sz="1600" dirty="0"/>
              <a:t>Superconducting </a:t>
            </a:r>
            <a:r>
              <a:rPr lang="en-US" sz="1600" dirty="0" err="1"/>
              <a:t>undulators</a:t>
            </a:r>
            <a:r>
              <a:rPr lang="en-US" sz="1600" dirty="0"/>
              <a:t> should become a baseline for future FELs.</a:t>
            </a:r>
          </a:p>
          <a:p>
            <a:r>
              <a:rPr lang="en-US" sz="1600" dirty="0"/>
              <a:t>Several FEL </a:t>
            </a:r>
            <a:r>
              <a:rPr lang="en-US" sz="1600" dirty="0" err="1"/>
              <a:t>undulators</a:t>
            </a:r>
            <a:r>
              <a:rPr lang="en-US" sz="1600" dirty="0"/>
              <a:t> in one cryostat is a possibility</a:t>
            </a:r>
            <a:r>
              <a:rPr lang="en-US" dirty="0"/>
              <a:t>.</a:t>
            </a:r>
          </a:p>
        </p:txBody>
      </p:sp>
      <p:sp>
        <p:nvSpPr>
          <p:cNvPr id="5" name="Slide Number Placeholder 4"/>
          <p:cNvSpPr>
            <a:spLocks noGrp="1"/>
          </p:cNvSpPr>
          <p:nvPr>
            <p:ph type="sldNum" sz="quarter" idx="13"/>
          </p:nvPr>
        </p:nvSpPr>
        <p:spPr/>
        <p:txBody>
          <a:bodyPr/>
          <a:lstStyle/>
          <a:p>
            <a:fld id="{AEFAAC5A-9C4F-4278-920D-DF2BAB595749}" type="slidenum">
              <a:rPr lang="en-US" smtClean="0"/>
              <a:pPr/>
              <a:t>19</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321" y="673619"/>
            <a:ext cx="2225496" cy="162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19786" y="2356242"/>
            <a:ext cx="1837361" cy="276999"/>
          </a:xfrm>
          <a:prstGeom prst="rect">
            <a:avLst/>
          </a:prstGeom>
          <a:noFill/>
        </p:spPr>
        <p:txBody>
          <a:bodyPr wrap="none" rtlCol="0">
            <a:spAutoFit/>
          </a:bodyPr>
          <a:lstStyle/>
          <a:p>
            <a:pPr algn="ctr"/>
            <a:r>
              <a:rPr lang="en-US" sz="1200" dirty="0">
                <a:solidFill>
                  <a:srgbClr val="000000"/>
                </a:solidFill>
              </a:rPr>
              <a:t>Possible LCLS SCU line</a:t>
            </a:r>
          </a:p>
        </p:txBody>
      </p:sp>
      <p:grpSp>
        <p:nvGrpSpPr>
          <p:cNvPr id="8" name="Group 7"/>
          <p:cNvGrpSpPr>
            <a:grpSpLocks noChangeAspect="1"/>
          </p:cNvGrpSpPr>
          <p:nvPr/>
        </p:nvGrpSpPr>
        <p:grpSpPr>
          <a:xfrm>
            <a:off x="5844567" y="566451"/>
            <a:ext cx="3184677" cy="1611601"/>
            <a:chOff x="3556807" y="3598176"/>
            <a:chExt cx="5587193" cy="282739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64740" y="3598176"/>
              <a:ext cx="4579260" cy="2827390"/>
            </a:xfrm>
            <a:prstGeom prst="rect">
              <a:avLst/>
            </a:prstGeom>
          </p:spPr>
        </p:pic>
        <p:grpSp>
          <p:nvGrpSpPr>
            <p:cNvPr id="10" name="Group 9"/>
            <p:cNvGrpSpPr/>
            <p:nvPr/>
          </p:nvGrpSpPr>
          <p:grpSpPr>
            <a:xfrm>
              <a:off x="4147639" y="5537059"/>
              <a:ext cx="1069123" cy="182461"/>
              <a:chOff x="4150859" y="5540279"/>
              <a:chExt cx="1069123" cy="182461"/>
            </a:xfrm>
          </p:grpSpPr>
          <p:cxnSp>
            <p:nvCxnSpPr>
              <p:cNvPr id="12" name="Straight Arrow Connector 11"/>
              <p:cNvCxnSpPr/>
              <p:nvPr/>
            </p:nvCxnSpPr>
            <p:spPr>
              <a:xfrm flipH="1">
                <a:off x="4150859" y="5540279"/>
                <a:ext cx="640844" cy="143435"/>
              </a:xfrm>
              <a:prstGeom prst="straightConnector1">
                <a:avLst/>
              </a:prstGeom>
              <a:ln w="19050">
                <a:solidFill>
                  <a:srgbClr val="FF0000"/>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290458" y="5555234"/>
                <a:ext cx="640844" cy="143435"/>
              </a:xfrm>
              <a:prstGeom prst="straightConnector1">
                <a:avLst/>
              </a:prstGeom>
              <a:ln w="19050">
                <a:solidFill>
                  <a:srgbClr val="FF0000"/>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438836" y="5565020"/>
                <a:ext cx="640844" cy="143435"/>
              </a:xfrm>
              <a:prstGeom prst="straightConnector1">
                <a:avLst/>
              </a:prstGeom>
              <a:ln w="19050">
                <a:solidFill>
                  <a:srgbClr val="FF0000"/>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579138" y="5579305"/>
                <a:ext cx="640844" cy="143435"/>
              </a:xfrm>
              <a:prstGeom prst="straightConnector1">
                <a:avLst/>
              </a:prstGeom>
              <a:ln w="19050">
                <a:solidFill>
                  <a:srgbClr val="FF0000"/>
                </a:solidFill>
                <a:tailEnd type="triangle" w="sm" len="lg"/>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3556807" y="5733807"/>
              <a:ext cx="1513528" cy="485967"/>
            </a:xfrm>
            <a:prstGeom prst="rect">
              <a:avLst/>
            </a:prstGeom>
            <a:noFill/>
          </p:spPr>
          <p:txBody>
            <a:bodyPr wrap="square" rtlCol="0">
              <a:spAutoFit/>
            </a:bodyPr>
            <a:lstStyle/>
            <a:p>
              <a:r>
                <a:rPr lang="en-US" sz="1200" dirty="0">
                  <a:solidFill>
                    <a:schemeClr val="tx1">
                      <a:lumMod val="50000"/>
                    </a:schemeClr>
                  </a:solidFill>
                </a:rPr>
                <a:t>4 FELs</a:t>
              </a:r>
            </a:p>
          </p:txBody>
        </p:sp>
      </p:grpSp>
      <p:grpSp>
        <p:nvGrpSpPr>
          <p:cNvPr id="16" name="Group 15"/>
          <p:cNvGrpSpPr/>
          <p:nvPr/>
        </p:nvGrpSpPr>
        <p:grpSpPr>
          <a:xfrm>
            <a:off x="417280" y="2793589"/>
            <a:ext cx="6674790" cy="1619447"/>
            <a:chOff x="368121" y="1357930"/>
            <a:chExt cx="8318679" cy="2818188"/>
          </a:xfrm>
        </p:grpSpPr>
        <p:sp>
          <p:nvSpPr>
            <p:cNvPr id="17" name="Round Same Side Corner Rectangle 16"/>
            <p:cNvSpPr/>
            <p:nvPr/>
          </p:nvSpPr>
          <p:spPr>
            <a:xfrm rot="16200000">
              <a:off x="7434251" y="2360193"/>
              <a:ext cx="1371600" cy="650545"/>
            </a:xfrm>
            <a:prstGeom prst="round2SameRect">
              <a:avLst/>
            </a:prstGeom>
            <a:solidFill>
              <a:srgbClr val="E1F4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832118" y="2301094"/>
              <a:ext cx="152400" cy="762000"/>
            </a:xfrm>
            <a:prstGeom prst="ellipse">
              <a:avLst/>
            </a:prstGeom>
            <a:solidFill>
              <a:srgbClr val="00FF00">
                <a:alpha val="50000"/>
              </a:srgbClr>
            </a:solidFill>
            <a:ln w="12700">
              <a:solidFill>
                <a:srgbClr val="385D8A">
                  <a:alpha val="50196"/>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10086" y="2007558"/>
              <a:ext cx="7174020" cy="1371600"/>
            </a:xfrm>
            <a:prstGeom prst="roundRect">
              <a:avLst/>
            </a:prstGeom>
            <a:solidFill>
              <a:srgbClr val="CCEC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46325" y="2391338"/>
              <a:ext cx="1828800" cy="609600"/>
            </a:xfrm>
            <a:prstGeom prst="roundRect">
              <a:avLst/>
            </a:prstGeom>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016742" y="2391338"/>
              <a:ext cx="1828800" cy="609600"/>
            </a:xfrm>
            <a:prstGeom prst="roundRect">
              <a:avLst/>
            </a:prstGeom>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185518" y="2391338"/>
              <a:ext cx="1828800" cy="609600"/>
            </a:xfrm>
            <a:prstGeom prst="roundRect">
              <a:avLst/>
            </a:prstGeom>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26675" y="2315138"/>
              <a:ext cx="152400" cy="762000"/>
            </a:xfrm>
            <a:prstGeom prst="ellipse">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2389" y="2315138"/>
              <a:ext cx="152400" cy="762000"/>
            </a:xfrm>
            <a:prstGeom prst="ellipse">
              <a:avLst/>
            </a:prstGeom>
            <a:solidFill>
              <a:srgbClr val="00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708415" y="2581838"/>
              <a:ext cx="274320" cy="228600"/>
              <a:chOff x="5053914" y="1066800"/>
              <a:chExt cx="407772" cy="228600"/>
            </a:xfrm>
            <a:solidFill>
              <a:srgbClr val="996633"/>
            </a:solidFill>
            <a:effectLst>
              <a:outerShdw blurRad="50800" dist="38100" dir="2700000" algn="tl" rotWithShape="0">
                <a:prstClr val="black">
                  <a:alpha val="40000"/>
                </a:prstClr>
              </a:outerShdw>
            </a:effectLst>
          </p:grpSpPr>
          <p:sp>
            <p:nvSpPr>
              <p:cNvPr id="70" name="Rectangle 69"/>
              <p:cNvSpPr/>
              <p:nvPr/>
            </p:nvSpPr>
            <p:spPr>
              <a:xfrm>
                <a:off x="5053914" y="1066800"/>
                <a:ext cx="76200"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181600" y="1066800"/>
                <a:ext cx="146304"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385486" y="1066800"/>
                <a:ext cx="76200"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876401" y="2580809"/>
              <a:ext cx="274320" cy="228600"/>
              <a:chOff x="5053914" y="1066800"/>
              <a:chExt cx="407772" cy="228600"/>
            </a:xfrm>
            <a:solidFill>
              <a:srgbClr val="996633"/>
            </a:solidFill>
            <a:effectLst>
              <a:outerShdw blurRad="50800" dist="38100" dir="2700000" algn="tl" rotWithShape="0">
                <a:prstClr val="black">
                  <a:alpha val="40000"/>
                </a:prstClr>
              </a:outerShdw>
            </a:effectLst>
          </p:grpSpPr>
          <p:sp>
            <p:nvSpPr>
              <p:cNvPr id="67" name="Rectangle 66"/>
              <p:cNvSpPr/>
              <p:nvPr/>
            </p:nvSpPr>
            <p:spPr>
              <a:xfrm>
                <a:off x="5053914" y="1066800"/>
                <a:ext cx="76200"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181600" y="1066800"/>
                <a:ext cx="146304"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385486" y="1066800"/>
                <a:ext cx="76200"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416251" y="2582867"/>
              <a:ext cx="274320" cy="228600"/>
              <a:chOff x="5053914" y="1066800"/>
              <a:chExt cx="407772" cy="228600"/>
            </a:xfrm>
            <a:solidFill>
              <a:srgbClr val="996633"/>
            </a:solidFill>
            <a:effectLst>
              <a:outerShdw blurRad="50800" dist="38100" dir="2700000" algn="tl" rotWithShape="0">
                <a:prstClr val="black">
                  <a:alpha val="40000"/>
                </a:prstClr>
              </a:outerShdw>
            </a:effectLst>
          </p:grpSpPr>
          <p:sp>
            <p:nvSpPr>
              <p:cNvPr id="64" name="Rectangle 63"/>
              <p:cNvSpPr/>
              <p:nvPr/>
            </p:nvSpPr>
            <p:spPr>
              <a:xfrm>
                <a:off x="5053914" y="1066800"/>
                <a:ext cx="76200"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181600" y="1066800"/>
                <a:ext cx="146304"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385486" y="1066800"/>
                <a:ext cx="76200" cy="2286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p:cNvSpPr/>
            <p:nvPr/>
          </p:nvSpPr>
          <p:spPr>
            <a:xfrm>
              <a:off x="7218204" y="2610550"/>
              <a:ext cx="152400" cy="153924"/>
            </a:xfrm>
            <a:prstGeom prst="ellipse">
              <a:avLst/>
            </a:prstGeom>
            <a:solidFill>
              <a:schemeClr val="accent6">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7039720" y="3193513"/>
              <a:ext cx="948528" cy="0"/>
            </a:xfrm>
            <a:prstGeom prst="line">
              <a:avLst/>
            </a:prstGeom>
            <a:ln w="19050">
              <a:solidFill>
                <a:schemeClr val="bg1">
                  <a:lumMod val="50000"/>
                </a:schemeClr>
              </a:solidFill>
              <a:prstDash val="dash"/>
              <a:headEnd type="arrow"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375060" y="3000146"/>
              <a:ext cx="695806" cy="351467"/>
            </a:xfrm>
            <a:prstGeom prst="rect">
              <a:avLst/>
            </a:prstGeom>
            <a:effectLst/>
          </p:spPr>
          <p:txBody>
            <a:bodyPr wrap="none">
              <a:spAutoFit/>
            </a:bodyPr>
            <a:lstStyle/>
            <a:p>
              <a:pPr algn="ctr"/>
              <a:r>
                <a:rPr lang="en-US" sz="1200" dirty="0">
                  <a:cs typeface="Times New Roman" panose="02020603050405020304" pitchFamily="18" charset="0"/>
                </a:rPr>
                <a:t>70 cm</a:t>
              </a:r>
              <a:endParaRPr lang="en-US" sz="1200" dirty="0"/>
            </a:p>
          </p:txBody>
        </p:sp>
        <p:cxnSp>
          <p:nvCxnSpPr>
            <p:cNvPr id="31" name="Straight Connector 30"/>
            <p:cNvCxnSpPr/>
            <p:nvPr/>
          </p:nvCxnSpPr>
          <p:spPr>
            <a:xfrm>
              <a:off x="4862387" y="3192302"/>
              <a:ext cx="297049" cy="0"/>
            </a:xfrm>
            <a:prstGeom prst="line">
              <a:avLst/>
            </a:prstGeom>
            <a:ln w="19050">
              <a:solidFill>
                <a:schemeClr val="bg1">
                  <a:lumMod val="50000"/>
                </a:schemeClr>
              </a:solidFill>
              <a:prstDash val="dash"/>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172161" y="2998562"/>
              <a:ext cx="695806" cy="351467"/>
            </a:xfrm>
            <a:prstGeom prst="rect">
              <a:avLst/>
            </a:prstGeom>
            <a:effectLst/>
          </p:spPr>
          <p:txBody>
            <a:bodyPr wrap="none">
              <a:spAutoFit/>
            </a:bodyPr>
            <a:lstStyle/>
            <a:p>
              <a:pPr algn="ctr"/>
              <a:r>
                <a:rPr lang="en-US" sz="1200" dirty="0">
                  <a:cs typeface="Times New Roman" panose="02020603050405020304" pitchFamily="18" charset="0"/>
                </a:rPr>
                <a:t>15 cm</a:t>
              </a:r>
              <a:endParaRPr lang="en-US" sz="1200" dirty="0"/>
            </a:p>
          </p:txBody>
        </p:sp>
        <p:cxnSp>
          <p:nvCxnSpPr>
            <p:cNvPr id="33" name="Straight Connector 32"/>
            <p:cNvCxnSpPr/>
            <p:nvPr/>
          </p:nvCxnSpPr>
          <p:spPr>
            <a:xfrm>
              <a:off x="2692343" y="3193513"/>
              <a:ext cx="297049" cy="0"/>
            </a:xfrm>
            <a:prstGeom prst="line">
              <a:avLst/>
            </a:prstGeom>
            <a:ln w="19050">
              <a:solidFill>
                <a:schemeClr val="bg1">
                  <a:lumMod val="50000"/>
                </a:schemeClr>
              </a:solidFill>
              <a:prstDash val="dash"/>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988865" y="3000146"/>
              <a:ext cx="695806" cy="351467"/>
            </a:xfrm>
            <a:prstGeom prst="rect">
              <a:avLst/>
            </a:prstGeom>
            <a:effectLst/>
          </p:spPr>
          <p:txBody>
            <a:bodyPr wrap="none">
              <a:spAutoFit/>
            </a:bodyPr>
            <a:lstStyle/>
            <a:p>
              <a:pPr algn="ctr"/>
              <a:r>
                <a:rPr lang="en-US" sz="1200" dirty="0">
                  <a:cs typeface="Times New Roman" panose="02020603050405020304" pitchFamily="18" charset="0"/>
                </a:rPr>
                <a:t>15 cm</a:t>
              </a:r>
              <a:endParaRPr lang="en-US" sz="1200" dirty="0"/>
            </a:p>
          </p:txBody>
        </p:sp>
        <p:cxnSp>
          <p:nvCxnSpPr>
            <p:cNvPr id="35" name="Straight Connector 34"/>
            <p:cNvCxnSpPr/>
            <p:nvPr/>
          </p:nvCxnSpPr>
          <p:spPr>
            <a:xfrm>
              <a:off x="872829" y="2222046"/>
              <a:ext cx="1835586" cy="0"/>
            </a:xfrm>
            <a:prstGeom prst="line">
              <a:avLst/>
            </a:prstGeom>
            <a:ln w="19050">
              <a:solidFill>
                <a:schemeClr val="bg1">
                  <a:lumMod val="50000"/>
                </a:schemeClr>
              </a:solidFill>
              <a:prstDash val="dash"/>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460836" y="1996248"/>
              <a:ext cx="797105" cy="428478"/>
            </a:xfrm>
            <a:prstGeom prst="rect">
              <a:avLst/>
            </a:prstGeom>
            <a:solidFill>
              <a:srgbClr val="CCECFF"/>
            </a:solidFill>
            <a:effectLst/>
          </p:spPr>
          <p:txBody>
            <a:bodyPr wrap="square">
              <a:spAutoFit/>
            </a:bodyPr>
            <a:lstStyle/>
            <a:p>
              <a:pPr algn="ctr"/>
              <a:r>
                <a:rPr lang="en-US" sz="1000" dirty="0">
                  <a:solidFill>
                    <a:schemeClr val="tx1">
                      <a:lumMod val="50000"/>
                    </a:schemeClr>
                  </a:solidFill>
                  <a:cs typeface="Times New Roman" panose="02020603050405020304" pitchFamily="18" charset="0"/>
                </a:rPr>
                <a:t>1.5 m</a:t>
              </a:r>
              <a:endParaRPr lang="en-US" sz="1000" dirty="0">
                <a:solidFill>
                  <a:schemeClr val="tx1">
                    <a:lumMod val="50000"/>
                  </a:schemeClr>
                </a:solidFill>
              </a:endParaRPr>
            </a:p>
          </p:txBody>
        </p:sp>
        <p:sp>
          <p:nvSpPr>
            <p:cNvPr id="37" name="TextBox 36"/>
            <p:cNvSpPr txBox="1"/>
            <p:nvPr/>
          </p:nvSpPr>
          <p:spPr>
            <a:xfrm>
              <a:off x="4741566" y="1505478"/>
              <a:ext cx="1611343" cy="410044"/>
            </a:xfrm>
            <a:prstGeom prst="rect">
              <a:avLst/>
            </a:prstGeom>
            <a:noFill/>
          </p:spPr>
          <p:txBody>
            <a:bodyPr wrap="none" rtlCol="0">
              <a:spAutoFit/>
            </a:bodyPr>
            <a:lstStyle/>
            <a:p>
              <a:pPr algn="ctr">
                <a:lnSpc>
                  <a:spcPts val="1800"/>
                </a:lnSpc>
              </a:pPr>
              <a:r>
                <a:rPr lang="en-US" sz="1200" dirty="0"/>
                <a:t>Phase shifters (3</a:t>
              </a:r>
              <a:r>
                <a:rPr lang="en-US" sz="1400" dirty="0"/>
                <a:t>)</a:t>
              </a:r>
            </a:p>
          </p:txBody>
        </p:sp>
        <p:sp>
          <p:nvSpPr>
            <p:cNvPr id="38" name="TextBox 37"/>
            <p:cNvSpPr txBox="1"/>
            <p:nvPr/>
          </p:nvSpPr>
          <p:spPr>
            <a:xfrm>
              <a:off x="7625230" y="1532060"/>
              <a:ext cx="597780" cy="381325"/>
            </a:xfrm>
            <a:prstGeom prst="rect">
              <a:avLst/>
            </a:prstGeom>
            <a:noFill/>
          </p:spPr>
          <p:txBody>
            <a:bodyPr wrap="none" rtlCol="0">
              <a:spAutoFit/>
            </a:bodyPr>
            <a:lstStyle/>
            <a:p>
              <a:pPr algn="ctr">
                <a:lnSpc>
                  <a:spcPts val="1800"/>
                </a:lnSpc>
              </a:pPr>
              <a:r>
                <a:rPr lang="en-US" sz="1200" dirty="0"/>
                <a:t>BPM</a:t>
              </a:r>
            </a:p>
          </p:txBody>
        </p:sp>
        <p:sp>
          <p:nvSpPr>
            <p:cNvPr id="39" name="TextBox 38"/>
            <p:cNvSpPr txBox="1"/>
            <p:nvPr/>
          </p:nvSpPr>
          <p:spPr>
            <a:xfrm>
              <a:off x="6375822" y="1357930"/>
              <a:ext cx="1372748" cy="410044"/>
            </a:xfrm>
            <a:prstGeom prst="rect">
              <a:avLst/>
            </a:prstGeom>
            <a:noFill/>
          </p:spPr>
          <p:txBody>
            <a:bodyPr wrap="none" rtlCol="0">
              <a:spAutoFit/>
            </a:bodyPr>
            <a:lstStyle/>
            <a:p>
              <a:pPr algn="ctr">
                <a:lnSpc>
                  <a:spcPts val="1800"/>
                </a:lnSpc>
              </a:pPr>
              <a:r>
                <a:rPr lang="en-US" sz="1200" dirty="0"/>
                <a:t>Focusing quad</a:t>
              </a:r>
            </a:p>
          </p:txBody>
        </p:sp>
        <p:sp>
          <p:nvSpPr>
            <p:cNvPr id="40" name="TextBox 39"/>
            <p:cNvSpPr txBox="1"/>
            <p:nvPr/>
          </p:nvSpPr>
          <p:spPr>
            <a:xfrm>
              <a:off x="535561" y="1432424"/>
              <a:ext cx="1500784" cy="410044"/>
            </a:xfrm>
            <a:prstGeom prst="rect">
              <a:avLst/>
            </a:prstGeom>
            <a:noFill/>
          </p:spPr>
          <p:txBody>
            <a:bodyPr wrap="square" rtlCol="0">
              <a:spAutoFit/>
            </a:bodyPr>
            <a:lstStyle/>
            <a:p>
              <a:pPr algn="ctr">
                <a:lnSpc>
                  <a:spcPts val="1800"/>
                </a:lnSpc>
              </a:pPr>
              <a:r>
                <a:rPr lang="en-US" sz="1200" dirty="0"/>
                <a:t>Alignment quad</a:t>
              </a:r>
            </a:p>
          </p:txBody>
        </p:sp>
        <p:sp>
          <p:nvSpPr>
            <p:cNvPr id="41" name="TextBox 40"/>
            <p:cNvSpPr txBox="1"/>
            <p:nvPr/>
          </p:nvSpPr>
          <p:spPr>
            <a:xfrm>
              <a:off x="2510785" y="1496198"/>
              <a:ext cx="2334756" cy="410044"/>
            </a:xfrm>
            <a:prstGeom prst="rect">
              <a:avLst/>
            </a:prstGeom>
            <a:noFill/>
          </p:spPr>
          <p:txBody>
            <a:bodyPr wrap="square" rtlCol="0">
              <a:spAutoFit/>
            </a:bodyPr>
            <a:lstStyle/>
            <a:p>
              <a:pPr algn="ctr">
                <a:lnSpc>
                  <a:spcPts val="1800"/>
                </a:lnSpc>
              </a:pPr>
              <a:r>
                <a:rPr lang="en-US" sz="1200" dirty="0" err="1"/>
                <a:t>Undulator</a:t>
              </a:r>
              <a:r>
                <a:rPr lang="en-US" sz="1200" dirty="0"/>
                <a:t> segments (3)</a:t>
              </a:r>
            </a:p>
          </p:txBody>
        </p:sp>
        <p:cxnSp>
          <p:nvCxnSpPr>
            <p:cNvPr id="42" name="Straight Arrow Connector 41"/>
            <p:cNvCxnSpPr/>
            <p:nvPr/>
          </p:nvCxnSpPr>
          <p:spPr>
            <a:xfrm>
              <a:off x="7107003" y="1843452"/>
              <a:ext cx="0" cy="458904"/>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7323348" y="1843452"/>
              <a:ext cx="492907" cy="761716"/>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020576" y="1843452"/>
              <a:ext cx="274077" cy="700088"/>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982802" y="1843452"/>
              <a:ext cx="0" cy="512969"/>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80556" y="1843452"/>
              <a:ext cx="0" cy="459036"/>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7" name="Isosceles Triangle 46"/>
            <p:cNvSpPr/>
            <p:nvPr/>
          </p:nvSpPr>
          <p:spPr>
            <a:xfrm>
              <a:off x="6834489" y="3422445"/>
              <a:ext cx="261553" cy="212243"/>
            </a:xfrm>
            <a:prstGeom prst="triangle">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a:off x="7234343" y="3415317"/>
              <a:ext cx="261553" cy="212243"/>
            </a:xfrm>
            <a:prstGeom prst="triangle">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053662" y="3405050"/>
              <a:ext cx="228600" cy="228600"/>
            </a:xfrm>
            <a:prstGeom prst="ellipse">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609777" y="3644313"/>
              <a:ext cx="1113379" cy="152400"/>
            </a:xfrm>
            <a:prstGeom prst="rect">
              <a:avLst/>
            </a:prstGeom>
            <a:solidFill>
              <a:schemeClr val="bg2">
                <a:lumMod val="2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745589" y="3440307"/>
              <a:ext cx="1829590" cy="382302"/>
            </a:xfrm>
            <a:prstGeom prst="rect">
              <a:avLst/>
            </a:prstGeom>
            <a:noFill/>
          </p:spPr>
          <p:txBody>
            <a:bodyPr wrap="none" rtlCol="0">
              <a:spAutoFit/>
            </a:bodyPr>
            <a:lstStyle/>
            <a:p>
              <a:pPr algn="r">
                <a:lnSpc>
                  <a:spcPts val="1800"/>
                </a:lnSpc>
              </a:pPr>
              <a:r>
                <a:rPr lang="en-US" sz="1200" i="1" dirty="0">
                  <a:latin typeface="Times New Roman" panose="02020603050405020304" pitchFamily="18" charset="0"/>
                  <a:cs typeface="Times New Roman" panose="02020603050405020304" pitchFamily="18" charset="0"/>
                </a:rPr>
                <a:t>x</a:t>
              </a:r>
              <a:r>
                <a:rPr lang="en-US" sz="1200" dirty="0"/>
                <a:t> &amp; </a:t>
              </a:r>
              <a:r>
                <a:rPr lang="en-US" sz="1200" i="1" dirty="0">
                  <a:latin typeface="Times New Roman" panose="02020603050405020304" pitchFamily="18" charset="0"/>
                  <a:cs typeface="Times New Roman" panose="02020603050405020304" pitchFamily="18" charset="0"/>
                </a:rPr>
                <a:t>y</a:t>
              </a:r>
              <a:r>
                <a:rPr lang="en-US" sz="1200" dirty="0"/>
                <a:t> position control</a:t>
              </a:r>
            </a:p>
          </p:txBody>
        </p:sp>
        <p:sp>
          <p:nvSpPr>
            <p:cNvPr id="52" name="Isosceles Triangle 51"/>
            <p:cNvSpPr/>
            <p:nvPr/>
          </p:nvSpPr>
          <p:spPr>
            <a:xfrm>
              <a:off x="855307" y="3417221"/>
              <a:ext cx="261553" cy="212243"/>
            </a:xfrm>
            <a:prstGeom prst="triangle">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a:off x="1255161" y="3410093"/>
              <a:ext cx="261553" cy="212243"/>
            </a:xfrm>
            <a:prstGeom prst="triangle">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74480" y="3399826"/>
              <a:ext cx="228600" cy="228600"/>
            </a:xfrm>
            <a:prstGeom prst="ellipse">
              <a:avLst/>
            </a:prstGeom>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30595" y="3639089"/>
              <a:ext cx="1113379" cy="152400"/>
            </a:xfrm>
            <a:prstGeom prst="rect">
              <a:avLst/>
            </a:prstGeom>
            <a:solidFill>
              <a:schemeClr val="bg2">
                <a:lumMod val="2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761226" y="3431678"/>
              <a:ext cx="2055587" cy="410044"/>
            </a:xfrm>
            <a:prstGeom prst="rect">
              <a:avLst/>
            </a:prstGeom>
            <a:noFill/>
          </p:spPr>
          <p:txBody>
            <a:bodyPr wrap="square" rtlCol="0">
              <a:spAutoFit/>
            </a:bodyPr>
            <a:lstStyle/>
            <a:p>
              <a:pPr>
                <a:lnSpc>
                  <a:spcPts val="1800"/>
                </a:lnSpc>
              </a:pPr>
              <a:r>
                <a:rPr lang="en-US" sz="1200" i="1" dirty="0">
                  <a:latin typeface="Times New Roman" panose="02020603050405020304" pitchFamily="18" charset="0"/>
                  <a:cs typeface="Times New Roman" panose="02020603050405020304" pitchFamily="18" charset="0"/>
                </a:rPr>
                <a:t>x</a:t>
              </a:r>
              <a:r>
                <a:rPr lang="en-US" sz="1200" dirty="0"/>
                <a:t> &amp; </a:t>
              </a:r>
              <a:r>
                <a:rPr lang="en-US" sz="1200" i="1" dirty="0">
                  <a:latin typeface="Times New Roman" panose="02020603050405020304" pitchFamily="18" charset="0"/>
                  <a:cs typeface="Times New Roman" panose="02020603050405020304" pitchFamily="18" charset="0"/>
                </a:rPr>
                <a:t>y</a:t>
              </a:r>
              <a:r>
                <a:rPr lang="en-US" sz="1200" dirty="0"/>
                <a:t> </a:t>
              </a:r>
              <a:r>
                <a:rPr lang="en-US" sz="1200" dirty="0">
                  <a:solidFill>
                    <a:schemeClr val="tx1">
                      <a:lumMod val="50000"/>
                    </a:schemeClr>
                  </a:solidFill>
                </a:rPr>
                <a:t>position </a:t>
              </a:r>
              <a:r>
                <a:rPr lang="en-US" sz="1200" dirty="0"/>
                <a:t>control</a:t>
              </a:r>
            </a:p>
          </p:txBody>
        </p:sp>
        <p:sp>
          <p:nvSpPr>
            <p:cNvPr id="57" name="TextBox 56"/>
            <p:cNvSpPr txBox="1"/>
            <p:nvPr/>
          </p:nvSpPr>
          <p:spPr>
            <a:xfrm>
              <a:off x="3857840" y="3824651"/>
              <a:ext cx="656966" cy="351467"/>
            </a:xfrm>
            <a:prstGeom prst="rect">
              <a:avLst/>
            </a:prstGeom>
            <a:noFill/>
          </p:spPr>
          <p:txBody>
            <a:bodyPr wrap="none" rtlCol="0">
              <a:spAutoFit/>
            </a:bodyPr>
            <a:lstStyle/>
            <a:p>
              <a:pPr algn="ctr"/>
              <a:r>
                <a:rPr lang="en-US" sz="1200" dirty="0">
                  <a:solidFill>
                    <a:schemeClr val="tx1">
                      <a:lumMod val="50000"/>
                    </a:schemeClr>
                  </a:solidFill>
                </a:rPr>
                <a:t>5.5 m</a:t>
              </a:r>
            </a:p>
          </p:txBody>
        </p:sp>
        <p:cxnSp>
          <p:nvCxnSpPr>
            <p:cNvPr id="58" name="Straight Arrow Connector 57"/>
            <p:cNvCxnSpPr/>
            <p:nvPr/>
          </p:nvCxnSpPr>
          <p:spPr>
            <a:xfrm>
              <a:off x="4530304" y="4038151"/>
              <a:ext cx="3200400" cy="0"/>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616413" y="4034160"/>
              <a:ext cx="3200400" cy="0"/>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755025" y="2292393"/>
              <a:ext cx="880764" cy="768021"/>
            </a:xfrm>
            <a:prstGeom prst="rect">
              <a:avLst/>
            </a:prstGeom>
            <a:noFill/>
          </p:spPr>
          <p:txBody>
            <a:bodyPr wrap="square" rtlCol="0">
              <a:spAutoFit/>
            </a:bodyPr>
            <a:lstStyle/>
            <a:p>
              <a:pPr>
                <a:lnSpc>
                  <a:spcPts val="2000"/>
                </a:lnSpc>
              </a:pPr>
              <a:r>
                <a:rPr lang="en-US" sz="1200" dirty="0"/>
                <a:t>Beam </a:t>
              </a:r>
            </a:p>
            <a:p>
              <a:pPr>
                <a:lnSpc>
                  <a:spcPts val="2000"/>
                </a:lnSpc>
              </a:pPr>
              <a:r>
                <a:rPr lang="en-US" sz="1200" dirty="0"/>
                <a:t>direction</a:t>
              </a:r>
            </a:p>
          </p:txBody>
        </p:sp>
        <p:sp>
          <p:nvSpPr>
            <p:cNvPr id="61" name="Round Same Side Corner Rectangle 60"/>
            <p:cNvSpPr/>
            <p:nvPr/>
          </p:nvSpPr>
          <p:spPr>
            <a:xfrm rot="16200000">
              <a:off x="7937763" y="2473006"/>
              <a:ext cx="585216" cy="429907"/>
            </a:xfrm>
            <a:prstGeom prst="round2SameRect">
              <a:avLst/>
            </a:prstGeom>
            <a:solidFill>
              <a:srgbClr val="4F81BD">
                <a:alpha val="50196"/>
              </a:srgbClr>
            </a:solidFill>
            <a:ln>
              <a:solidFill>
                <a:srgbClr val="385D8A">
                  <a:alpha val="50196"/>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368121" y="2694600"/>
              <a:ext cx="8318679" cy="0"/>
            </a:xfrm>
            <a:prstGeom prst="line">
              <a:avLst/>
            </a:prstGeom>
            <a:ln w="1905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173104" y="2692629"/>
              <a:ext cx="614715"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7021539" y="3903858"/>
            <a:ext cx="1729961" cy="246221"/>
          </a:xfrm>
          <a:prstGeom prst="rect">
            <a:avLst/>
          </a:prstGeom>
          <a:noFill/>
        </p:spPr>
        <p:txBody>
          <a:bodyPr wrap="none" rtlCol="0">
            <a:spAutoFit/>
          </a:bodyPr>
          <a:lstStyle/>
          <a:p>
            <a:pPr algn="ctr"/>
            <a:r>
              <a:rPr lang="en-US" sz="1000" dirty="0">
                <a:solidFill>
                  <a:srgbClr val="000000"/>
                </a:solidFill>
              </a:rPr>
              <a:t>Courtesy of J. Fuerst,  APS</a:t>
            </a:r>
          </a:p>
        </p:txBody>
      </p:sp>
      <p:sp>
        <p:nvSpPr>
          <p:cNvPr id="76" name="TextBox 75"/>
          <p:cNvSpPr txBox="1"/>
          <p:nvPr/>
        </p:nvSpPr>
        <p:spPr>
          <a:xfrm>
            <a:off x="6345485" y="2280922"/>
            <a:ext cx="2139881" cy="276999"/>
          </a:xfrm>
          <a:prstGeom prst="rect">
            <a:avLst/>
          </a:prstGeom>
          <a:noFill/>
        </p:spPr>
        <p:txBody>
          <a:bodyPr wrap="none" rtlCol="0">
            <a:spAutoFit/>
          </a:bodyPr>
          <a:lstStyle/>
          <a:p>
            <a:pPr algn="ctr"/>
            <a:r>
              <a:rPr lang="en-US" sz="1200" dirty="0">
                <a:solidFill>
                  <a:srgbClr val="000000"/>
                </a:solidFill>
              </a:rPr>
              <a:t>A </a:t>
            </a:r>
            <a:r>
              <a:rPr lang="en-US" sz="1200" dirty="0" err="1">
                <a:solidFill>
                  <a:srgbClr val="000000"/>
                </a:solidFill>
              </a:rPr>
              <a:t>cryomodule</a:t>
            </a:r>
            <a:r>
              <a:rPr lang="en-US" sz="1200" dirty="0">
                <a:solidFill>
                  <a:srgbClr val="000000"/>
                </a:solidFill>
              </a:rPr>
              <a:t> with four FELs</a:t>
            </a:r>
          </a:p>
        </p:txBody>
      </p:sp>
      <p:sp>
        <p:nvSpPr>
          <p:cNvPr id="77" name="TextBox 76"/>
          <p:cNvSpPr txBox="1"/>
          <p:nvPr/>
        </p:nvSpPr>
        <p:spPr>
          <a:xfrm>
            <a:off x="2474077" y="4433350"/>
            <a:ext cx="2243628" cy="276999"/>
          </a:xfrm>
          <a:prstGeom prst="rect">
            <a:avLst/>
          </a:prstGeom>
          <a:noFill/>
        </p:spPr>
        <p:txBody>
          <a:bodyPr wrap="none" rtlCol="0">
            <a:spAutoFit/>
          </a:bodyPr>
          <a:lstStyle/>
          <a:p>
            <a:pPr algn="ctr"/>
            <a:r>
              <a:rPr lang="en-US" sz="1200" dirty="0">
                <a:solidFill>
                  <a:srgbClr val="000000"/>
                </a:solidFill>
              </a:rPr>
              <a:t>FEL SCU </a:t>
            </a:r>
            <a:r>
              <a:rPr lang="en-US" sz="1200" dirty="0" err="1">
                <a:solidFill>
                  <a:srgbClr val="000000"/>
                </a:solidFill>
              </a:rPr>
              <a:t>cryomodule</a:t>
            </a:r>
            <a:r>
              <a:rPr lang="en-US" sz="1200" dirty="0">
                <a:solidFill>
                  <a:srgbClr val="000000"/>
                </a:solidFill>
              </a:rPr>
              <a:t> concept</a:t>
            </a:r>
          </a:p>
        </p:txBody>
      </p:sp>
    </p:spTree>
    <p:extLst>
      <p:ext uri="{BB962C8B-B14F-4D97-AF65-F5344CB8AC3E}">
        <p14:creationId xmlns:p14="http://schemas.microsoft.com/office/powerpoint/2010/main" val="3067988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3081463-0BF4-BA47-AA40-575FA255F160}"/>
              </a:ext>
            </a:extLst>
          </p:cNvPr>
          <p:cNvSpPr>
            <a:spLocks noGrp="1"/>
          </p:cNvSpPr>
          <p:nvPr>
            <p:ph type="title"/>
          </p:nvPr>
        </p:nvSpPr>
        <p:spPr>
          <a:xfrm>
            <a:off x="457200" y="0"/>
            <a:ext cx="8372901" cy="621711"/>
          </a:xfrm>
        </p:spPr>
        <p:txBody>
          <a:bodyPr/>
          <a:lstStyle/>
          <a:p>
            <a:r>
              <a:rPr lang="en-US" dirty="0"/>
              <a:t>Welcome to Argonne!</a:t>
            </a:r>
          </a:p>
        </p:txBody>
      </p:sp>
      <p:sp>
        <p:nvSpPr>
          <p:cNvPr id="15" name="Text Placeholder 14">
            <a:extLst>
              <a:ext uri="{FF2B5EF4-FFF2-40B4-BE49-F238E27FC236}">
                <a16:creationId xmlns:a16="http://schemas.microsoft.com/office/drawing/2014/main" id="{7AE7796D-1567-E748-9FBF-66A8BAD2DE2D}"/>
              </a:ext>
            </a:extLst>
          </p:cNvPr>
          <p:cNvSpPr>
            <a:spLocks noGrp="1"/>
          </p:cNvSpPr>
          <p:nvPr>
            <p:ph type="body" sz="quarter" idx="12"/>
          </p:nvPr>
        </p:nvSpPr>
        <p:spPr>
          <a:xfrm>
            <a:off x="445265" y="616699"/>
            <a:ext cx="8372901" cy="374786"/>
          </a:xfrm>
        </p:spPr>
        <p:txBody>
          <a:bodyPr/>
          <a:lstStyle/>
          <a:p>
            <a:r>
              <a:rPr lang="en-US" dirty="0"/>
              <a:t>The definition of a “green field site.”</a:t>
            </a:r>
          </a:p>
          <a:p>
            <a:endParaRPr lang="en-US" dirty="0"/>
          </a:p>
        </p:txBody>
      </p:sp>
      <p:pic>
        <p:nvPicPr>
          <p:cNvPr id="17" name="Picture 16">
            <a:extLst>
              <a:ext uri="{FF2B5EF4-FFF2-40B4-BE49-F238E27FC236}">
                <a16:creationId xmlns:a16="http://schemas.microsoft.com/office/drawing/2014/main" id="{494801FC-16DF-514A-9C05-14A057CE2181}"/>
              </a:ext>
            </a:extLst>
          </p:cNvPr>
          <p:cNvPicPr>
            <a:picLocks noChangeAspect="1"/>
          </p:cNvPicPr>
          <p:nvPr/>
        </p:nvPicPr>
        <p:blipFill>
          <a:blip r:embed="rId2"/>
          <a:stretch>
            <a:fillRect/>
          </a:stretch>
        </p:blipFill>
        <p:spPr>
          <a:xfrm>
            <a:off x="1536570" y="947546"/>
            <a:ext cx="5601740" cy="4172794"/>
          </a:xfrm>
          <a:prstGeom prst="rect">
            <a:avLst/>
          </a:prstGeom>
        </p:spPr>
      </p:pic>
      <p:grpSp>
        <p:nvGrpSpPr>
          <p:cNvPr id="18" name="Group 17">
            <a:extLst>
              <a:ext uri="{FF2B5EF4-FFF2-40B4-BE49-F238E27FC236}">
                <a16:creationId xmlns:a16="http://schemas.microsoft.com/office/drawing/2014/main" id="{8AD94AC2-58A9-D349-9BC9-883FDE4C8D5B}"/>
              </a:ext>
            </a:extLst>
          </p:cNvPr>
          <p:cNvGrpSpPr/>
          <p:nvPr/>
        </p:nvGrpSpPr>
        <p:grpSpPr>
          <a:xfrm>
            <a:off x="1841408" y="621711"/>
            <a:ext cx="7219114" cy="4748370"/>
            <a:chOff x="1841408" y="621711"/>
            <a:chExt cx="7219114" cy="4748370"/>
          </a:xfrm>
        </p:grpSpPr>
        <p:grpSp>
          <p:nvGrpSpPr>
            <p:cNvPr id="19" name="Group 18">
              <a:extLst>
                <a:ext uri="{FF2B5EF4-FFF2-40B4-BE49-F238E27FC236}">
                  <a16:creationId xmlns:a16="http://schemas.microsoft.com/office/drawing/2014/main" id="{12D07EF9-1B61-A64E-949E-3760F004845D}"/>
                </a:ext>
              </a:extLst>
            </p:cNvPr>
            <p:cNvGrpSpPr/>
            <p:nvPr/>
          </p:nvGrpSpPr>
          <p:grpSpPr>
            <a:xfrm>
              <a:off x="1841408" y="621711"/>
              <a:ext cx="7219114" cy="4748370"/>
              <a:chOff x="1841408" y="621711"/>
              <a:chExt cx="7219114" cy="4748370"/>
            </a:xfrm>
          </p:grpSpPr>
          <p:pic>
            <p:nvPicPr>
              <p:cNvPr id="21" name="Picture 20">
                <a:extLst>
                  <a:ext uri="{FF2B5EF4-FFF2-40B4-BE49-F238E27FC236}">
                    <a16:creationId xmlns:a16="http://schemas.microsoft.com/office/drawing/2014/main" id="{A44C59F2-CC07-2145-81EF-9CCC774E8ADF}"/>
                  </a:ext>
                </a:extLst>
              </p:cNvPr>
              <p:cNvPicPr>
                <a:picLocks noChangeAspect="1"/>
              </p:cNvPicPr>
              <p:nvPr/>
            </p:nvPicPr>
            <p:blipFill rotWithShape="1">
              <a:blip r:embed="rId3">
                <a:alphaModFix amt="55000"/>
                <a:extLst>
                  <a:ext uri="{BEBA8EAE-BF5A-486C-A8C5-ECC9F3942E4B}">
                    <a14:imgProps xmlns:a14="http://schemas.microsoft.com/office/drawing/2010/main">
                      <a14:imgLayer r:embed="rId4">
                        <a14:imgEffect>
                          <a14:backgroundRemoval t="25833" b="90000" l="33292" r="77597"/>
                        </a14:imgEffect>
                      </a14:imgLayer>
                    </a14:imgProps>
                  </a:ext>
                </a:extLst>
              </a:blip>
              <a:srcRect l="32230" t="26636" r="20289" b="12993"/>
              <a:stretch/>
            </p:blipFill>
            <p:spPr>
              <a:xfrm rot="19595299">
                <a:off x="1841408" y="621711"/>
                <a:ext cx="4966895" cy="4748370"/>
              </a:xfrm>
              <a:prstGeom prst="rect">
                <a:avLst/>
              </a:prstGeom>
            </p:spPr>
          </p:pic>
          <p:sp>
            <p:nvSpPr>
              <p:cNvPr id="22" name="TextBox 21">
                <a:extLst>
                  <a:ext uri="{FF2B5EF4-FFF2-40B4-BE49-F238E27FC236}">
                    <a16:creationId xmlns:a16="http://schemas.microsoft.com/office/drawing/2014/main" id="{A4C5BD58-9074-AD49-AAFE-D0EF1409A71A}"/>
                  </a:ext>
                </a:extLst>
              </p:cNvPr>
              <p:cNvSpPr txBox="1"/>
              <p:nvPr/>
            </p:nvSpPr>
            <p:spPr>
              <a:xfrm>
                <a:off x="7245625" y="1375323"/>
                <a:ext cx="1814897" cy="646331"/>
              </a:xfrm>
              <a:prstGeom prst="rect">
                <a:avLst/>
              </a:prstGeom>
              <a:noFill/>
            </p:spPr>
            <p:txBody>
              <a:bodyPr wrap="square" rtlCol="0">
                <a:spAutoFit/>
              </a:bodyPr>
              <a:lstStyle/>
              <a:p>
                <a:r>
                  <a:rPr lang="en-US" dirty="0"/>
                  <a:t>Electron-ion Collider</a:t>
                </a:r>
              </a:p>
            </p:txBody>
          </p:sp>
        </p:grpSp>
        <p:cxnSp>
          <p:nvCxnSpPr>
            <p:cNvPr id="20" name="Straight Connector 19">
              <a:extLst>
                <a:ext uri="{FF2B5EF4-FFF2-40B4-BE49-F238E27FC236}">
                  <a16:creationId xmlns:a16="http://schemas.microsoft.com/office/drawing/2014/main" id="{90C58996-B1E9-8943-B694-3C5E07CE1342}"/>
                </a:ext>
              </a:extLst>
            </p:cNvPr>
            <p:cNvCxnSpPr/>
            <p:nvPr/>
          </p:nvCxnSpPr>
          <p:spPr>
            <a:xfrm flipH="1">
              <a:off x="6291470" y="1679713"/>
              <a:ext cx="944217" cy="461366"/>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174717B-AFE6-3640-9E91-98031FAEAF4D}"/>
              </a:ext>
            </a:extLst>
          </p:cNvPr>
          <p:cNvGrpSpPr/>
          <p:nvPr/>
        </p:nvGrpSpPr>
        <p:grpSpPr>
          <a:xfrm>
            <a:off x="3856383" y="1956725"/>
            <a:ext cx="5214077" cy="1323439"/>
            <a:chOff x="3856383" y="1956725"/>
            <a:chExt cx="5214077" cy="1323439"/>
          </a:xfrm>
        </p:grpSpPr>
        <p:pic>
          <p:nvPicPr>
            <p:cNvPr id="24" name="Picture 23">
              <a:extLst>
                <a:ext uri="{FF2B5EF4-FFF2-40B4-BE49-F238E27FC236}">
                  <a16:creationId xmlns:a16="http://schemas.microsoft.com/office/drawing/2014/main" id="{1F7813A4-F5D8-8446-8562-654507C240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075" b="89467" l="3047" r="97682"/>
                      </a14:imgEffect>
                    </a14:imgLayer>
                  </a14:imgProps>
                </a:ext>
              </a:extLst>
            </a:blip>
            <a:stretch>
              <a:fillRect/>
            </a:stretch>
          </p:blipFill>
          <p:spPr>
            <a:xfrm rot="20019980">
              <a:off x="3856383" y="2502706"/>
              <a:ext cx="1798983" cy="720530"/>
            </a:xfrm>
            <a:prstGeom prst="rect">
              <a:avLst/>
            </a:prstGeom>
          </p:spPr>
        </p:pic>
        <p:cxnSp>
          <p:nvCxnSpPr>
            <p:cNvPr id="25" name="Straight Connector 24">
              <a:extLst>
                <a:ext uri="{FF2B5EF4-FFF2-40B4-BE49-F238E27FC236}">
                  <a16:creationId xmlns:a16="http://schemas.microsoft.com/office/drawing/2014/main" id="{2BCA4228-7C24-AA43-95EB-FD5F82802002}"/>
                </a:ext>
              </a:extLst>
            </p:cNvPr>
            <p:cNvCxnSpPr>
              <a:cxnSpLocks/>
            </p:cNvCxnSpPr>
            <p:nvPr/>
          </p:nvCxnSpPr>
          <p:spPr>
            <a:xfrm flipH="1">
              <a:off x="5249877" y="2226365"/>
              <a:ext cx="2118777" cy="256655"/>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47745FE-6936-644B-B3AB-203DCF3C6700}"/>
                </a:ext>
              </a:extLst>
            </p:cNvPr>
            <p:cNvSpPr txBox="1"/>
            <p:nvPr/>
          </p:nvSpPr>
          <p:spPr>
            <a:xfrm>
              <a:off x="7388033" y="1956725"/>
              <a:ext cx="1682427" cy="1323439"/>
            </a:xfrm>
            <a:prstGeom prst="rect">
              <a:avLst/>
            </a:prstGeom>
            <a:noFill/>
          </p:spPr>
          <p:txBody>
            <a:bodyPr wrap="square" rtlCol="0">
              <a:spAutoFit/>
            </a:bodyPr>
            <a:lstStyle/>
            <a:p>
              <a:pPr algn="ctr"/>
              <a:r>
                <a:rPr lang="en-US" sz="1600" dirty="0"/>
                <a:t>Linear Collider Test Facility</a:t>
              </a:r>
            </a:p>
            <a:p>
              <a:pPr algn="ctr"/>
              <a:r>
                <a:rPr lang="en-US" sz="1600" dirty="0"/>
                <a:t>or </a:t>
              </a:r>
            </a:p>
            <a:p>
              <a:pPr algn="ctr"/>
              <a:r>
                <a:rPr lang="en-US" sz="1600" dirty="0"/>
                <a:t>Isotope Production</a:t>
              </a:r>
            </a:p>
          </p:txBody>
        </p:sp>
      </p:grpSp>
      <p:grpSp>
        <p:nvGrpSpPr>
          <p:cNvPr id="27" name="Group 26">
            <a:extLst>
              <a:ext uri="{FF2B5EF4-FFF2-40B4-BE49-F238E27FC236}">
                <a16:creationId xmlns:a16="http://schemas.microsoft.com/office/drawing/2014/main" id="{4DD8CD5A-8E87-C24F-B749-8ADAD1B9CDA6}"/>
              </a:ext>
            </a:extLst>
          </p:cNvPr>
          <p:cNvGrpSpPr/>
          <p:nvPr/>
        </p:nvGrpSpPr>
        <p:grpSpPr>
          <a:xfrm>
            <a:off x="4487643" y="3584863"/>
            <a:ext cx="4026985" cy="1087189"/>
            <a:chOff x="4487643" y="3584863"/>
            <a:chExt cx="4026985" cy="1087189"/>
          </a:xfrm>
        </p:grpSpPr>
        <p:pic>
          <p:nvPicPr>
            <p:cNvPr id="28" name="Picture 27">
              <a:extLst>
                <a:ext uri="{FF2B5EF4-FFF2-40B4-BE49-F238E27FC236}">
                  <a16:creationId xmlns:a16="http://schemas.microsoft.com/office/drawing/2014/main" id="{A6B254D6-A644-BD46-B92F-247927E75A1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59" b="96709" l="364" r="97455"/>
                      </a14:imgEffect>
                    </a14:imgLayer>
                  </a14:imgProps>
                </a:ext>
              </a:extLst>
            </a:blip>
            <a:stretch>
              <a:fillRect/>
            </a:stretch>
          </p:blipFill>
          <p:spPr>
            <a:xfrm>
              <a:off x="4487643" y="3584863"/>
              <a:ext cx="1517650" cy="1087189"/>
            </a:xfrm>
            <a:prstGeom prst="rect">
              <a:avLst/>
            </a:prstGeom>
          </p:spPr>
        </p:pic>
        <p:cxnSp>
          <p:nvCxnSpPr>
            <p:cNvPr id="29" name="Straight Connector 28">
              <a:extLst>
                <a:ext uri="{FF2B5EF4-FFF2-40B4-BE49-F238E27FC236}">
                  <a16:creationId xmlns:a16="http://schemas.microsoft.com/office/drawing/2014/main" id="{62576FCD-A8BC-BD43-9981-DF314541F38B}"/>
                </a:ext>
              </a:extLst>
            </p:cNvPr>
            <p:cNvCxnSpPr>
              <a:cxnSpLocks/>
            </p:cNvCxnSpPr>
            <p:nvPr/>
          </p:nvCxnSpPr>
          <p:spPr>
            <a:xfrm flipH="1" flipV="1">
              <a:off x="5701622" y="3890166"/>
              <a:ext cx="1732524" cy="197131"/>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85B258E7-3D7E-6740-8089-7352E6C095E4}"/>
                </a:ext>
              </a:extLst>
            </p:cNvPr>
            <p:cNvSpPr txBox="1"/>
            <p:nvPr/>
          </p:nvSpPr>
          <p:spPr>
            <a:xfrm>
              <a:off x="7298854" y="3635653"/>
              <a:ext cx="1215774" cy="923330"/>
            </a:xfrm>
            <a:prstGeom prst="rect">
              <a:avLst/>
            </a:prstGeom>
            <a:noFill/>
          </p:spPr>
          <p:txBody>
            <a:bodyPr wrap="square" rtlCol="0">
              <a:spAutoFit/>
            </a:bodyPr>
            <a:lstStyle/>
            <a:p>
              <a:pPr algn="ctr"/>
              <a:r>
                <a:rPr lang="en-US" dirty="0"/>
                <a:t>Hadron Therapy</a:t>
              </a:r>
            </a:p>
            <a:p>
              <a:pPr algn="ctr"/>
              <a:r>
                <a:rPr lang="en-US" dirty="0"/>
                <a:t>Center</a:t>
              </a:r>
            </a:p>
          </p:txBody>
        </p:sp>
      </p:grpSp>
      <p:grpSp>
        <p:nvGrpSpPr>
          <p:cNvPr id="31" name="Group 30">
            <a:extLst>
              <a:ext uri="{FF2B5EF4-FFF2-40B4-BE49-F238E27FC236}">
                <a16:creationId xmlns:a16="http://schemas.microsoft.com/office/drawing/2014/main" id="{BBEC69C0-2EB6-B640-B756-5A5286D3F2BB}"/>
              </a:ext>
            </a:extLst>
          </p:cNvPr>
          <p:cNvGrpSpPr/>
          <p:nvPr/>
        </p:nvGrpSpPr>
        <p:grpSpPr>
          <a:xfrm>
            <a:off x="336599" y="2482884"/>
            <a:ext cx="3057437" cy="1501591"/>
            <a:chOff x="336599" y="2482884"/>
            <a:chExt cx="3057437" cy="1501591"/>
          </a:xfrm>
        </p:grpSpPr>
        <p:pic>
          <p:nvPicPr>
            <p:cNvPr id="32" name="Picture 31">
              <a:extLst>
                <a:ext uri="{FF2B5EF4-FFF2-40B4-BE49-F238E27FC236}">
                  <a16:creationId xmlns:a16="http://schemas.microsoft.com/office/drawing/2014/main" id="{950F5677-C532-FE4F-AEBB-C848EB87957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0981" b="94293" l="15150" r="35150"/>
                      </a14:imgEffect>
                    </a14:imgLayer>
                  </a14:imgProps>
                </a:ext>
              </a:extLst>
            </a:blip>
            <a:srcRect l="13840" t="68862" r="65700" b="3795"/>
            <a:stretch/>
          </p:blipFill>
          <p:spPr>
            <a:xfrm>
              <a:off x="1981318" y="2578088"/>
              <a:ext cx="1412718" cy="1406387"/>
            </a:xfrm>
            <a:prstGeom prst="rect">
              <a:avLst/>
            </a:prstGeom>
          </p:spPr>
        </p:pic>
        <p:cxnSp>
          <p:nvCxnSpPr>
            <p:cNvPr id="33" name="Straight Connector 32">
              <a:extLst>
                <a:ext uri="{FF2B5EF4-FFF2-40B4-BE49-F238E27FC236}">
                  <a16:creationId xmlns:a16="http://schemas.microsoft.com/office/drawing/2014/main" id="{0879B497-0377-8A4A-A090-CDA4F9E7F58E}"/>
                </a:ext>
              </a:extLst>
            </p:cNvPr>
            <p:cNvCxnSpPr>
              <a:cxnSpLocks/>
            </p:cNvCxnSpPr>
            <p:nvPr/>
          </p:nvCxnSpPr>
          <p:spPr>
            <a:xfrm flipH="1" flipV="1">
              <a:off x="1306226" y="2763078"/>
              <a:ext cx="907016" cy="298186"/>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9AE8CE9-997A-D548-A427-46A660F09B46}"/>
                </a:ext>
              </a:extLst>
            </p:cNvPr>
            <p:cNvSpPr txBox="1"/>
            <p:nvPr/>
          </p:nvSpPr>
          <p:spPr>
            <a:xfrm>
              <a:off x="336599" y="2482884"/>
              <a:ext cx="1215774" cy="369332"/>
            </a:xfrm>
            <a:prstGeom prst="rect">
              <a:avLst/>
            </a:prstGeom>
            <a:noFill/>
          </p:spPr>
          <p:txBody>
            <a:bodyPr wrap="square" rtlCol="0">
              <a:spAutoFit/>
            </a:bodyPr>
            <a:lstStyle/>
            <a:p>
              <a:pPr algn="ctr"/>
              <a:r>
                <a:rPr lang="en-US" dirty="0"/>
                <a:t>2</a:t>
              </a:r>
              <a:r>
                <a:rPr lang="en-US" baseline="30000" dirty="0"/>
                <a:t>nd</a:t>
              </a:r>
              <a:r>
                <a:rPr lang="en-US" dirty="0"/>
                <a:t> APS</a:t>
              </a:r>
            </a:p>
          </p:txBody>
        </p:sp>
      </p:grpSp>
      <p:grpSp>
        <p:nvGrpSpPr>
          <p:cNvPr id="35" name="Group 34">
            <a:extLst>
              <a:ext uri="{FF2B5EF4-FFF2-40B4-BE49-F238E27FC236}">
                <a16:creationId xmlns:a16="http://schemas.microsoft.com/office/drawing/2014/main" id="{FA68735E-92EF-6547-9D41-D0D91EFE5BF7}"/>
              </a:ext>
            </a:extLst>
          </p:cNvPr>
          <p:cNvGrpSpPr/>
          <p:nvPr/>
        </p:nvGrpSpPr>
        <p:grpSpPr>
          <a:xfrm>
            <a:off x="171335" y="3417819"/>
            <a:ext cx="3901559" cy="1815882"/>
            <a:chOff x="4773318" y="2550996"/>
            <a:chExt cx="3901559" cy="1815882"/>
          </a:xfrm>
        </p:grpSpPr>
        <p:pic>
          <p:nvPicPr>
            <p:cNvPr id="36" name="Picture 35">
              <a:extLst>
                <a:ext uri="{FF2B5EF4-FFF2-40B4-BE49-F238E27FC236}">
                  <a16:creationId xmlns:a16="http://schemas.microsoft.com/office/drawing/2014/main" id="{42B953D0-28FF-D14A-8B28-9B67DCC5A8E3}"/>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18075" b="89467" l="3047" r="97682"/>
                      </a14:imgEffect>
                    </a14:imgLayer>
                  </a14:imgProps>
                </a:ext>
              </a:extLst>
            </a:blip>
            <a:stretch>
              <a:fillRect/>
            </a:stretch>
          </p:blipFill>
          <p:spPr>
            <a:xfrm rot="21047128">
              <a:off x="6526583" y="3161251"/>
              <a:ext cx="2148294" cy="672104"/>
            </a:xfrm>
            <a:prstGeom prst="rect">
              <a:avLst/>
            </a:prstGeom>
          </p:spPr>
        </p:pic>
        <p:cxnSp>
          <p:nvCxnSpPr>
            <p:cNvPr id="37" name="Straight Connector 36">
              <a:extLst>
                <a:ext uri="{FF2B5EF4-FFF2-40B4-BE49-F238E27FC236}">
                  <a16:creationId xmlns:a16="http://schemas.microsoft.com/office/drawing/2014/main" id="{FF1A5F6F-06AF-7243-B949-6F570FCC3144}"/>
                </a:ext>
              </a:extLst>
            </p:cNvPr>
            <p:cNvCxnSpPr>
              <a:cxnSpLocks/>
            </p:cNvCxnSpPr>
            <p:nvPr/>
          </p:nvCxnSpPr>
          <p:spPr>
            <a:xfrm flipH="1">
              <a:off x="5677228" y="3409227"/>
              <a:ext cx="1925416" cy="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B682EFD-F6CA-874B-B2E3-907A59B0E76F}"/>
                </a:ext>
              </a:extLst>
            </p:cNvPr>
            <p:cNvSpPr txBox="1"/>
            <p:nvPr/>
          </p:nvSpPr>
          <p:spPr>
            <a:xfrm>
              <a:off x="4773318" y="2550996"/>
              <a:ext cx="1365235" cy="1815882"/>
            </a:xfrm>
            <a:prstGeom prst="rect">
              <a:avLst/>
            </a:prstGeom>
            <a:noFill/>
          </p:spPr>
          <p:txBody>
            <a:bodyPr wrap="square" rtlCol="0">
              <a:spAutoFit/>
            </a:bodyPr>
            <a:lstStyle/>
            <a:p>
              <a:r>
                <a:rPr lang="en-US" sz="1600" dirty="0"/>
                <a:t>Full energy </a:t>
              </a:r>
              <a:r>
                <a:rPr lang="en-US" sz="1600" dirty="0" err="1"/>
                <a:t>Linac</a:t>
              </a:r>
              <a:r>
                <a:rPr lang="en-US" sz="1600" dirty="0"/>
                <a:t> for APS-U injection AND FEL</a:t>
              </a:r>
            </a:p>
            <a:p>
              <a:r>
                <a:rPr lang="en-US" sz="1600" dirty="0"/>
                <a:t>(</a:t>
              </a:r>
              <a:r>
                <a:rPr lang="en-US" sz="1600" dirty="0" err="1"/>
                <a:t>MaRIE</a:t>
              </a:r>
              <a:r>
                <a:rPr lang="en-US" sz="1600" dirty="0"/>
                <a:t> Test </a:t>
              </a:r>
            </a:p>
            <a:p>
              <a:r>
                <a:rPr lang="en-US" sz="1600" dirty="0"/>
                <a:t>Facility)</a:t>
              </a:r>
            </a:p>
          </p:txBody>
        </p:sp>
      </p:grpSp>
    </p:spTree>
    <p:extLst>
      <p:ext uri="{BB962C8B-B14F-4D97-AF65-F5344CB8AC3E}">
        <p14:creationId xmlns:p14="http://schemas.microsoft.com/office/powerpoint/2010/main" val="434559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9134" y="162607"/>
            <a:ext cx="8372901" cy="621711"/>
          </a:xfrm>
        </p:spPr>
        <p:txBody>
          <a:bodyPr/>
          <a:lstStyle/>
          <a:p>
            <a:r>
              <a:rPr lang="en-US" dirty="0"/>
              <a:t>Cavity based x-ray FEL (CBXFEL)</a:t>
            </a:r>
          </a:p>
        </p:txBody>
      </p:sp>
      <p:sp>
        <p:nvSpPr>
          <p:cNvPr id="5" name="Content Placeholder 4">
            <a:extLst>
              <a:ext uri="{FF2B5EF4-FFF2-40B4-BE49-F238E27FC236}">
                <a16:creationId xmlns:a16="http://schemas.microsoft.com/office/drawing/2014/main" id="{9BA02CBA-D609-4B4E-8BCC-ECB1DC5A1219}"/>
              </a:ext>
            </a:extLst>
          </p:cNvPr>
          <p:cNvSpPr>
            <a:spLocks noGrp="1"/>
          </p:cNvSpPr>
          <p:nvPr>
            <p:ph idx="1"/>
          </p:nvPr>
        </p:nvSpPr>
        <p:spPr>
          <a:xfrm>
            <a:off x="457201" y="2645228"/>
            <a:ext cx="8372901" cy="2080199"/>
          </a:xfrm>
        </p:spPr>
        <p:txBody>
          <a:bodyPr/>
          <a:lstStyle/>
          <a:p>
            <a:r>
              <a:rPr lang="en-US" dirty="0"/>
              <a:t>Two proposed schemes: </a:t>
            </a:r>
          </a:p>
          <a:p>
            <a:pPr lvl="1"/>
            <a:r>
              <a:rPr lang="en-US" dirty="0"/>
              <a:t>Regenerative Amplifier FEL (SLAC)</a:t>
            </a:r>
          </a:p>
          <a:p>
            <a:pPr lvl="2"/>
            <a:r>
              <a:rPr lang="en-US" dirty="0"/>
              <a:t>Requires only a few passes in optical cavity. Results in higher peak power ultrashort pulses. </a:t>
            </a:r>
          </a:p>
          <a:p>
            <a:pPr lvl="1"/>
            <a:r>
              <a:rPr lang="en-US" dirty="0"/>
              <a:t>X-ray FEL Oscillator (Argonne)</a:t>
            </a:r>
          </a:p>
          <a:p>
            <a:pPr lvl="2"/>
            <a:r>
              <a:rPr lang="en-US" dirty="0"/>
              <a:t>Requires long buildup of x-rays in cavity. Results in 2-3 order magnitude brightness increase over LCLS-II. </a:t>
            </a:r>
          </a:p>
        </p:txBody>
      </p:sp>
      <p:sp>
        <p:nvSpPr>
          <p:cNvPr id="8" name="Text Placeholder 7">
            <a:extLst>
              <a:ext uri="{FF2B5EF4-FFF2-40B4-BE49-F238E27FC236}">
                <a16:creationId xmlns:a16="http://schemas.microsoft.com/office/drawing/2014/main" id="{946FCD5B-8CCE-A948-9B54-5424D8BCDB17}"/>
              </a:ext>
            </a:extLst>
          </p:cNvPr>
          <p:cNvSpPr>
            <a:spLocks noGrp="1"/>
          </p:cNvSpPr>
          <p:nvPr>
            <p:ph type="body" sz="quarter" idx="12"/>
          </p:nvPr>
        </p:nvSpPr>
        <p:spPr>
          <a:xfrm>
            <a:off x="439134" y="825401"/>
            <a:ext cx="8372901" cy="374786"/>
          </a:xfrm>
        </p:spPr>
        <p:txBody>
          <a:bodyPr/>
          <a:lstStyle/>
          <a:p>
            <a:r>
              <a:rPr lang="en-US" dirty="0"/>
              <a:t>Achieve longitudinal coherence via an optical resonator at x-ray energies</a:t>
            </a:r>
          </a:p>
        </p:txBody>
      </p:sp>
      <p:grpSp>
        <p:nvGrpSpPr>
          <p:cNvPr id="82" name="Group 81">
            <a:extLst>
              <a:ext uri="{FF2B5EF4-FFF2-40B4-BE49-F238E27FC236}">
                <a16:creationId xmlns:a16="http://schemas.microsoft.com/office/drawing/2014/main" id="{6B6C1D33-018B-474D-B91C-F351A40BE6F8}"/>
              </a:ext>
            </a:extLst>
          </p:cNvPr>
          <p:cNvGrpSpPr/>
          <p:nvPr/>
        </p:nvGrpSpPr>
        <p:grpSpPr>
          <a:xfrm>
            <a:off x="1427592" y="1411099"/>
            <a:ext cx="5903203" cy="1179701"/>
            <a:chOff x="1427592" y="1448406"/>
            <a:chExt cx="5903203" cy="1179701"/>
          </a:xfrm>
        </p:grpSpPr>
        <p:sp>
          <p:nvSpPr>
            <p:cNvPr id="83" name="TextBox 82">
              <a:extLst>
                <a:ext uri="{FF2B5EF4-FFF2-40B4-BE49-F238E27FC236}">
                  <a16:creationId xmlns:a16="http://schemas.microsoft.com/office/drawing/2014/main" id="{F9F9EEDD-BD72-4248-B8D7-7776C4F0D30F}"/>
                </a:ext>
              </a:extLst>
            </p:cNvPr>
            <p:cNvSpPr txBox="1"/>
            <p:nvPr/>
          </p:nvSpPr>
          <p:spPr>
            <a:xfrm>
              <a:off x="1427592" y="1901692"/>
              <a:ext cx="564578" cy="246221"/>
            </a:xfrm>
            <a:prstGeom prst="rect">
              <a:avLst/>
            </a:prstGeom>
            <a:noFill/>
          </p:spPr>
          <p:txBody>
            <a:bodyPr wrap="none" rtlCol="0">
              <a:spAutoFit/>
            </a:bodyPr>
            <a:lstStyle/>
            <a:p>
              <a:r>
                <a:rPr lang="en-US" sz="1000" dirty="0">
                  <a:solidFill>
                    <a:prstClr val="black"/>
                  </a:solidFill>
                  <a:latin typeface="Times New Roman" panose="02020603050405020304" pitchFamily="18" charset="0"/>
                  <a:cs typeface="Times New Roman" panose="02020603050405020304" pitchFamily="18" charset="0"/>
                </a:rPr>
                <a:t>e-beam</a:t>
              </a:r>
            </a:p>
          </p:txBody>
        </p:sp>
        <p:cxnSp>
          <p:nvCxnSpPr>
            <p:cNvPr id="84" name="Straight Connector 83">
              <a:extLst>
                <a:ext uri="{FF2B5EF4-FFF2-40B4-BE49-F238E27FC236}">
                  <a16:creationId xmlns:a16="http://schemas.microsoft.com/office/drawing/2014/main" id="{C358CC66-5F46-B646-BF4C-6FC81FBA3CC2}"/>
                </a:ext>
              </a:extLst>
            </p:cNvPr>
            <p:cNvCxnSpPr/>
            <p:nvPr/>
          </p:nvCxnSpPr>
          <p:spPr>
            <a:xfrm flipH="1">
              <a:off x="6858968" y="1905000"/>
              <a:ext cx="471827"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2D3978C-F243-B849-A361-8D2182AAEB15}"/>
                </a:ext>
              </a:extLst>
            </p:cNvPr>
            <p:cNvCxnSpPr/>
            <p:nvPr/>
          </p:nvCxnSpPr>
          <p:spPr>
            <a:xfrm flipH="1">
              <a:off x="1752616" y="1905000"/>
              <a:ext cx="471827"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7C00A45-BEB8-E64A-87FA-8FDD04001572}"/>
                </a:ext>
              </a:extLst>
            </p:cNvPr>
            <p:cNvCxnSpPr/>
            <p:nvPr/>
          </p:nvCxnSpPr>
          <p:spPr>
            <a:xfrm>
              <a:off x="3208621" y="1905000"/>
              <a:ext cx="2670242" cy="0"/>
            </a:xfrm>
            <a:prstGeom prst="line">
              <a:avLst/>
            </a:prstGeom>
            <a:noFill/>
            <a:ln w="12700" cap="flat" cmpd="sng" algn="ctr">
              <a:solidFill>
                <a:sysClr val="windowText" lastClr="000000"/>
              </a:solidFill>
              <a:prstDash val="sysDash"/>
            </a:ln>
            <a:effectLst/>
          </p:spPr>
        </p:cxnSp>
        <p:cxnSp>
          <p:nvCxnSpPr>
            <p:cNvPr id="87" name="Straight Connector 86">
              <a:extLst>
                <a:ext uri="{FF2B5EF4-FFF2-40B4-BE49-F238E27FC236}">
                  <a16:creationId xmlns:a16="http://schemas.microsoft.com/office/drawing/2014/main" id="{38481236-2146-464F-AE7B-967E031E2979}"/>
                </a:ext>
              </a:extLst>
            </p:cNvPr>
            <p:cNvCxnSpPr>
              <a:cxnSpLocks/>
            </p:cNvCxnSpPr>
            <p:nvPr/>
          </p:nvCxnSpPr>
          <p:spPr>
            <a:xfrm flipH="1">
              <a:off x="5876691" y="1524692"/>
              <a:ext cx="323776" cy="380308"/>
            </a:xfrm>
            <a:prstGeom prst="line">
              <a:avLst/>
            </a:prstGeom>
            <a:noFill/>
            <a:ln w="12700" cap="flat" cmpd="sng" algn="ctr">
              <a:solidFill>
                <a:sysClr val="windowText" lastClr="000000"/>
              </a:solidFill>
              <a:prstDash val="sysDash"/>
            </a:ln>
            <a:effectLst/>
            <a:scene3d>
              <a:camera prst="orthographicFront">
                <a:rot lat="0" lon="0" rev="0"/>
              </a:camera>
              <a:lightRig rig="threePt" dir="t"/>
            </a:scene3d>
          </p:spPr>
        </p:cxnSp>
        <p:sp>
          <p:nvSpPr>
            <p:cNvPr id="88" name="TextBox 87">
              <a:extLst>
                <a:ext uri="{FF2B5EF4-FFF2-40B4-BE49-F238E27FC236}">
                  <a16:creationId xmlns:a16="http://schemas.microsoft.com/office/drawing/2014/main" id="{4389D56A-86BD-2F46-B76A-3FA7CEF873BD}"/>
                </a:ext>
              </a:extLst>
            </p:cNvPr>
            <p:cNvSpPr txBox="1"/>
            <p:nvPr/>
          </p:nvSpPr>
          <p:spPr>
            <a:xfrm>
              <a:off x="4295990" y="2381886"/>
              <a:ext cx="535724" cy="246221"/>
            </a:xfrm>
            <a:prstGeom prst="rect">
              <a:avLst/>
            </a:prstGeom>
            <a:noFill/>
            <a:effectLst/>
          </p:spPr>
          <p:txBody>
            <a:bodyPr wrap="none" rtlCol="0">
              <a:spAutoFit/>
            </a:bodyPr>
            <a:lstStyle/>
            <a:p>
              <a:r>
                <a:rPr lang="en-US" sz="1000" dirty="0">
                  <a:solidFill>
                    <a:srgbClr val="B54E15"/>
                  </a:solidFill>
                  <a:latin typeface="Times New Roman" panose="02020603050405020304" pitchFamily="18" charset="0"/>
                  <a:cs typeface="Times New Roman" panose="02020603050405020304" pitchFamily="18" charset="0"/>
                </a:rPr>
                <a:t>X-rays</a:t>
              </a:r>
            </a:p>
          </p:txBody>
        </p:sp>
        <p:cxnSp>
          <p:nvCxnSpPr>
            <p:cNvPr id="89" name="Straight Connector 88">
              <a:extLst>
                <a:ext uri="{FF2B5EF4-FFF2-40B4-BE49-F238E27FC236}">
                  <a16:creationId xmlns:a16="http://schemas.microsoft.com/office/drawing/2014/main" id="{C3C1CCFE-8932-AB47-8DF9-4EF1EA1E4E7A}"/>
                </a:ext>
              </a:extLst>
            </p:cNvPr>
            <p:cNvCxnSpPr>
              <a:stCxn id="93" idx="3"/>
              <a:endCxn id="94" idx="3"/>
            </p:cNvCxnSpPr>
            <p:nvPr/>
          </p:nvCxnSpPr>
          <p:spPr>
            <a:xfrm>
              <a:off x="2688451" y="1895697"/>
              <a:ext cx="3661968" cy="0"/>
            </a:xfrm>
            <a:prstGeom prst="line">
              <a:avLst/>
            </a:prstGeom>
            <a:ln w="12700"/>
            <a:effectLst/>
          </p:spPr>
          <p:style>
            <a:lnRef idx="1">
              <a:schemeClr val="accent2"/>
            </a:lnRef>
            <a:fillRef idx="0">
              <a:schemeClr val="accent2"/>
            </a:fillRef>
            <a:effectRef idx="0">
              <a:schemeClr val="accent2"/>
            </a:effectRef>
            <a:fontRef idx="minor">
              <a:schemeClr val="tx1"/>
            </a:fontRef>
          </p:style>
        </p:cxnSp>
        <p:cxnSp>
          <p:nvCxnSpPr>
            <p:cNvPr id="90" name="Straight Connector 89">
              <a:extLst>
                <a:ext uri="{FF2B5EF4-FFF2-40B4-BE49-F238E27FC236}">
                  <a16:creationId xmlns:a16="http://schemas.microsoft.com/office/drawing/2014/main" id="{42E4A800-8967-7D4F-93F0-2BD8BEB19B4B}"/>
                </a:ext>
              </a:extLst>
            </p:cNvPr>
            <p:cNvCxnSpPr>
              <a:cxnSpLocks/>
            </p:cNvCxnSpPr>
            <p:nvPr/>
          </p:nvCxnSpPr>
          <p:spPr>
            <a:xfrm>
              <a:off x="2685599" y="2381886"/>
              <a:ext cx="3664818" cy="1"/>
            </a:xfrm>
            <a:prstGeom prst="line">
              <a:avLst/>
            </a:prstGeom>
            <a:ln w="12700"/>
            <a:effectLst/>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id="{BD98009A-3FD0-F54C-A45C-6ECF0C0767F8}"/>
                </a:ext>
              </a:extLst>
            </p:cNvPr>
            <p:cNvCxnSpPr>
              <a:cxnSpLocks/>
              <a:stCxn id="93" idx="3"/>
            </p:cNvCxnSpPr>
            <p:nvPr/>
          </p:nvCxnSpPr>
          <p:spPr>
            <a:xfrm>
              <a:off x="2688451" y="1895729"/>
              <a:ext cx="2" cy="480195"/>
            </a:xfrm>
            <a:prstGeom prst="line">
              <a:avLst/>
            </a:prstGeom>
            <a:ln w="12700"/>
            <a:effectLst/>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2644193D-A073-B04E-9FAC-DA521EBC0D2C}"/>
                </a:ext>
              </a:extLst>
            </p:cNvPr>
            <p:cNvCxnSpPr>
              <a:cxnSpLocks/>
              <a:stCxn id="94" idx="3"/>
              <a:endCxn id="95" idx="1"/>
            </p:cNvCxnSpPr>
            <p:nvPr/>
          </p:nvCxnSpPr>
          <p:spPr>
            <a:xfrm>
              <a:off x="6350419" y="1895729"/>
              <a:ext cx="0" cy="480195"/>
            </a:xfrm>
            <a:prstGeom prst="line">
              <a:avLst/>
            </a:prstGeom>
            <a:ln w="12700"/>
            <a:effectLst/>
          </p:spPr>
          <p:style>
            <a:lnRef idx="1">
              <a:schemeClr val="accent2"/>
            </a:lnRef>
            <a:fillRef idx="0">
              <a:schemeClr val="accent2"/>
            </a:fillRef>
            <a:effectRef idx="0">
              <a:schemeClr val="accent2"/>
            </a:effectRef>
            <a:fontRef idx="minor">
              <a:schemeClr val="tx1"/>
            </a:fontRef>
          </p:style>
        </p:cxnSp>
        <p:sp>
          <p:nvSpPr>
            <p:cNvPr id="93" name="Rectangle 92">
              <a:extLst>
                <a:ext uri="{FF2B5EF4-FFF2-40B4-BE49-F238E27FC236}">
                  <a16:creationId xmlns:a16="http://schemas.microsoft.com/office/drawing/2014/main" id="{264BCC59-49D9-A246-9B38-217264E2FFC1}"/>
                </a:ext>
              </a:extLst>
            </p:cNvPr>
            <p:cNvSpPr/>
            <p:nvPr/>
          </p:nvSpPr>
          <p:spPr>
            <a:xfrm rot="2700000">
              <a:off x="2657231" y="1747165"/>
              <a:ext cx="36576" cy="271200"/>
            </a:xfrm>
            <a:prstGeom prst="rect">
              <a:avLst/>
            </a:prstGeom>
            <a:solidFill>
              <a:srgbClr val="37AAD9"/>
            </a:solidFill>
            <a:ln w="9525" cap="flat" cmpd="sng" algn="ctr">
              <a:solidFill>
                <a:srgbClr val="37AAD9"/>
              </a:solidFill>
              <a:prstDash val="solid"/>
            </a:ln>
            <a:effectLst/>
          </p:spPr>
          <p:txBody>
            <a:bodyPr rtlCol="0" anchor="ctr"/>
            <a:lstStyle/>
            <a:p>
              <a:pPr algn="ctr">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94" name="Rectangle 93">
              <a:extLst>
                <a:ext uri="{FF2B5EF4-FFF2-40B4-BE49-F238E27FC236}">
                  <a16:creationId xmlns:a16="http://schemas.microsoft.com/office/drawing/2014/main" id="{A48598BE-B5C5-CE40-B533-EFA8F3C6D33D}"/>
                </a:ext>
              </a:extLst>
            </p:cNvPr>
            <p:cNvSpPr/>
            <p:nvPr/>
          </p:nvSpPr>
          <p:spPr>
            <a:xfrm rot="8100000">
              <a:off x="6345063" y="1747165"/>
              <a:ext cx="36576" cy="271200"/>
            </a:xfrm>
            <a:prstGeom prst="rect">
              <a:avLst/>
            </a:prstGeom>
            <a:solidFill>
              <a:srgbClr val="37AAD9"/>
            </a:solidFill>
            <a:ln w="9525" cap="flat" cmpd="sng" algn="ctr">
              <a:solidFill>
                <a:srgbClr val="37AAD9"/>
              </a:solidFill>
              <a:prstDash val="solid"/>
            </a:ln>
            <a:effectLst/>
          </p:spPr>
          <p:txBody>
            <a:bodyPr rtlCol="0" anchor="ctr"/>
            <a:lstStyle/>
            <a:p>
              <a:pPr algn="ctr">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95" name="Rectangle 94">
              <a:extLst>
                <a:ext uri="{FF2B5EF4-FFF2-40B4-BE49-F238E27FC236}">
                  <a16:creationId xmlns:a16="http://schemas.microsoft.com/office/drawing/2014/main" id="{5C69AB90-62B6-1C44-AB6E-5774285CB58C}"/>
                </a:ext>
              </a:extLst>
            </p:cNvPr>
            <p:cNvSpPr/>
            <p:nvPr/>
          </p:nvSpPr>
          <p:spPr>
            <a:xfrm rot="2700000">
              <a:off x="6345063" y="2253224"/>
              <a:ext cx="36576" cy="271200"/>
            </a:xfrm>
            <a:prstGeom prst="rect">
              <a:avLst/>
            </a:prstGeom>
            <a:solidFill>
              <a:srgbClr val="37AAD9"/>
            </a:solidFill>
            <a:ln w="9525" cap="flat" cmpd="sng" algn="ctr">
              <a:solidFill>
                <a:srgbClr val="37AAD9"/>
              </a:solidFill>
              <a:prstDash val="solid"/>
            </a:ln>
            <a:effectLst/>
          </p:spPr>
          <p:txBody>
            <a:bodyPr rtlCol="0" anchor="ctr"/>
            <a:lstStyle/>
            <a:p>
              <a:pPr algn="ctr">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96" name="Freeform 95">
              <a:extLst>
                <a:ext uri="{FF2B5EF4-FFF2-40B4-BE49-F238E27FC236}">
                  <a16:creationId xmlns:a16="http://schemas.microsoft.com/office/drawing/2014/main" id="{CD7E2369-9A01-A64C-8621-66D2D6758D48}"/>
                </a:ext>
              </a:extLst>
            </p:cNvPr>
            <p:cNvSpPr/>
            <p:nvPr/>
          </p:nvSpPr>
          <p:spPr>
            <a:xfrm rot="16200000">
              <a:off x="2608859" y="2057884"/>
              <a:ext cx="153480" cy="153597"/>
            </a:xfrm>
            <a:custGeom>
              <a:avLst/>
              <a:gdLst>
                <a:gd name="connsiteX0" fmla="*/ 0 w 286144"/>
                <a:gd name="connsiteY0" fmla="*/ 0 h 286362"/>
                <a:gd name="connsiteX1" fmla="*/ 286144 w 286144"/>
                <a:gd name="connsiteY1" fmla="*/ 0 h 286362"/>
                <a:gd name="connsiteX2" fmla="*/ 286144 w 286144"/>
                <a:gd name="connsiteY2" fmla="*/ 83934 h 286362"/>
                <a:gd name="connsiteX3" fmla="*/ 226897 w 286144"/>
                <a:gd name="connsiteY3" fmla="*/ 143182 h 286362"/>
                <a:gd name="connsiteX4" fmla="*/ 286144 w 286144"/>
                <a:gd name="connsiteY4" fmla="*/ 202430 h 286362"/>
                <a:gd name="connsiteX5" fmla="*/ 286144 w 286144"/>
                <a:gd name="connsiteY5" fmla="*/ 286362 h 286362"/>
                <a:gd name="connsiteX6" fmla="*/ 0 w 286144"/>
                <a:gd name="connsiteY6" fmla="*/ 286362 h 286362"/>
                <a:gd name="connsiteX7" fmla="*/ 0 w 286144"/>
                <a:gd name="connsiteY7" fmla="*/ 202108 h 286362"/>
                <a:gd name="connsiteX8" fmla="*/ 1594 w 286144"/>
                <a:gd name="connsiteY8" fmla="*/ 202430 h 286362"/>
                <a:gd name="connsiteX9" fmla="*/ 60841 w 286144"/>
                <a:gd name="connsiteY9" fmla="*/ 143182 h 286362"/>
                <a:gd name="connsiteX10" fmla="*/ 1594 w 286144"/>
                <a:gd name="connsiteY10" fmla="*/ 83934 h 286362"/>
                <a:gd name="connsiteX11" fmla="*/ 0 w 286144"/>
                <a:gd name="connsiteY11" fmla="*/ 84256 h 2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144" h="286362">
                  <a:moveTo>
                    <a:pt x="0" y="0"/>
                  </a:moveTo>
                  <a:lnTo>
                    <a:pt x="286144" y="0"/>
                  </a:lnTo>
                  <a:lnTo>
                    <a:pt x="286144" y="83934"/>
                  </a:lnTo>
                  <a:cubicBezTo>
                    <a:pt x="253423" y="83934"/>
                    <a:pt x="226897" y="110460"/>
                    <a:pt x="226897" y="143182"/>
                  </a:cubicBezTo>
                  <a:cubicBezTo>
                    <a:pt x="226897" y="175904"/>
                    <a:pt x="253423" y="202430"/>
                    <a:pt x="286144" y="202430"/>
                  </a:cubicBezTo>
                  <a:lnTo>
                    <a:pt x="286144" y="286362"/>
                  </a:lnTo>
                  <a:lnTo>
                    <a:pt x="0" y="286362"/>
                  </a:lnTo>
                  <a:lnTo>
                    <a:pt x="0" y="202108"/>
                  </a:lnTo>
                  <a:lnTo>
                    <a:pt x="1594" y="202430"/>
                  </a:lnTo>
                  <a:cubicBezTo>
                    <a:pt x="34315" y="202430"/>
                    <a:pt x="60841" y="175904"/>
                    <a:pt x="60841" y="143182"/>
                  </a:cubicBezTo>
                  <a:cubicBezTo>
                    <a:pt x="60841" y="110460"/>
                    <a:pt x="34315" y="83934"/>
                    <a:pt x="1594" y="83934"/>
                  </a:cubicBezTo>
                  <a:lnTo>
                    <a:pt x="0" y="84256"/>
                  </a:lnTo>
                  <a:close/>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7" name="Straight Connector 96">
              <a:extLst>
                <a:ext uri="{FF2B5EF4-FFF2-40B4-BE49-F238E27FC236}">
                  <a16:creationId xmlns:a16="http://schemas.microsoft.com/office/drawing/2014/main" id="{44ACF69D-16AF-3449-A124-80955ADE7D19}"/>
                </a:ext>
              </a:extLst>
            </p:cNvPr>
            <p:cNvCxnSpPr/>
            <p:nvPr/>
          </p:nvCxnSpPr>
          <p:spPr>
            <a:xfrm rot="16200000">
              <a:off x="2685599" y="2057884"/>
              <a:ext cx="0" cy="153597"/>
            </a:xfrm>
            <a:prstGeom prst="line">
              <a:avLst/>
            </a:prstGeom>
          </p:spPr>
          <p:style>
            <a:lnRef idx="1">
              <a:schemeClr val="dk1"/>
            </a:lnRef>
            <a:fillRef idx="0">
              <a:schemeClr val="dk1"/>
            </a:fillRef>
            <a:effectRef idx="0">
              <a:schemeClr val="dk1"/>
            </a:effectRef>
            <a:fontRef idx="minor">
              <a:schemeClr val="tx1"/>
            </a:fontRef>
          </p:style>
        </p:cxnSp>
        <p:sp>
          <p:nvSpPr>
            <p:cNvPr id="98" name="Oval 97">
              <a:extLst>
                <a:ext uri="{FF2B5EF4-FFF2-40B4-BE49-F238E27FC236}">
                  <a16:creationId xmlns:a16="http://schemas.microsoft.com/office/drawing/2014/main" id="{4420BA7C-1AAE-DA4B-BC59-9CFA31AD217F}"/>
                </a:ext>
              </a:extLst>
            </p:cNvPr>
            <p:cNvSpPr>
              <a:spLocks noChangeAspect="1"/>
            </p:cNvSpPr>
            <p:nvPr/>
          </p:nvSpPr>
          <p:spPr>
            <a:xfrm rot="16200000">
              <a:off x="2653836" y="2102888"/>
              <a:ext cx="63557" cy="6355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a:extLst>
                <a:ext uri="{FF2B5EF4-FFF2-40B4-BE49-F238E27FC236}">
                  <a16:creationId xmlns:a16="http://schemas.microsoft.com/office/drawing/2014/main" id="{ACDE2C07-AA50-454E-B92D-2FCCEA896F45}"/>
                </a:ext>
              </a:extLst>
            </p:cNvPr>
            <p:cNvSpPr/>
            <p:nvPr/>
          </p:nvSpPr>
          <p:spPr>
            <a:xfrm rot="5400000">
              <a:off x="6273675" y="2057899"/>
              <a:ext cx="153482" cy="153599"/>
            </a:xfrm>
            <a:custGeom>
              <a:avLst/>
              <a:gdLst>
                <a:gd name="connsiteX0" fmla="*/ 0 w 286144"/>
                <a:gd name="connsiteY0" fmla="*/ 0 h 286362"/>
                <a:gd name="connsiteX1" fmla="*/ 286144 w 286144"/>
                <a:gd name="connsiteY1" fmla="*/ 0 h 286362"/>
                <a:gd name="connsiteX2" fmla="*/ 286144 w 286144"/>
                <a:gd name="connsiteY2" fmla="*/ 83934 h 286362"/>
                <a:gd name="connsiteX3" fmla="*/ 226897 w 286144"/>
                <a:gd name="connsiteY3" fmla="*/ 143182 h 286362"/>
                <a:gd name="connsiteX4" fmla="*/ 286144 w 286144"/>
                <a:gd name="connsiteY4" fmla="*/ 202430 h 286362"/>
                <a:gd name="connsiteX5" fmla="*/ 286144 w 286144"/>
                <a:gd name="connsiteY5" fmla="*/ 286362 h 286362"/>
                <a:gd name="connsiteX6" fmla="*/ 0 w 286144"/>
                <a:gd name="connsiteY6" fmla="*/ 286362 h 286362"/>
                <a:gd name="connsiteX7" fmla="*/ 0 w 286144"/>
                <a:gd name="connsiteY7" fmla="*/ 202108 h 286362"/>
                <a:gd name="connsiteX8" fmla="*/ 1594 w 286144"/>
                <a:gd name="connsiteY8" fmla="*/ 202430 h 286362"/>
                <a:gd name="connsiteX9" fmla="*/ 60841 w 286144"/>
                <a:gd name="connsiteY9" fmla="*/ 143182 h 286362"/>
                <a:gd name="connsiteX10" fmla="*/ 1594 w 286144"/>
                <a:gd name="connsiteY10" fmla="*/ 83934 h 286362"/>
                <a:gd name="connsiteX11" fmla="*/ 0 w 286144"/>
                <a:gd name="connsiteY11" fmla="*/ 84256 h 2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144" h="286362">
                  <a:moveTo>
                    <a:pt x="0" y="0"/>
                  </a:moveTo>
                  <a:lnTo>
                    <a:pt x="286144" y="0"/>
                  </a:lnTo>
                  <a:lnTo>
                    <a:pt x="286144" y="83934"/>
                  </a:lnTo>
                  <a:cubicBezTo>
                    <a:pt x="253423" y="83934"/>
                    <a:pt x="226897" y="110460"/>
                    <a:pt x="226897" y="143182"/>
                  </a:cubicBezTo>
                  <a:cubicBezTo>
                    <a:pt x="226897" y="175904"/>
                    <a:pt x="253423" y="202430"/>
                    <a:pt x="286144" y="202430"/>
                  </a:cubicBezTo>
                  <a:lnTo>
                    <a:pt x="286144" y="286362"/>
                  </a:lnTo>
                  <a:lnTo>
                    <a:pt x="0" y="286362"/>
                  </a:lnTo>
                  <a:lnTo>
                    <a:pt x="0" y="202108"/>
                  </a:lnTo>
                  <a:lnTo>
                    <a:pt x="1594" y="202430"/>
                  </a:lnTo>
                  <a:cubicBezTo>
                    <a:pt x="34315" y="202430"/>
                    <a:pt x="60841" y="175904"/>
                    <a:pt x="60841" y="143182"/>
                  </a:cubicBezTo>
                  <a:cubicBezTo>
                    <a:pt x="60841" y="110460"/>
                    <a:pt x="34315" y="83934"/>
                    <a:pt x="1594" y="83934"/>
                  </a:cubicBezTo>
                  <a:lnTo>
                    <a:pt x="0" y="84256"/>
                  </a:lnTo>
                  <a:close/>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0" name="Straight Connector 99">
              <a:extLst>
                <a:ext uri="{FF2B5EF4-FFF2-40B4-BE49-F238E27FC236}">
                  <a16:creationId xmlns:a16="http://schemas.microsoft.com/office/drawing/2014/main" id="{963482C4-57FB-4D41-8DA2-6451CF5ED0A7}"/>
                </a:ext>
              </a:extLst>
            </p:cNvPr>
            <p:cNvCxnSpPr/>
            <p:nvPr/>
          </p:nvCxnSpPr>
          <p:spPr>
            <a:xfrm rot="5400000">
              <a:off x="6350416" y="2057899"/>
              <a:ext cx="0" cy="153599"/>
            </a:xfrm>
            <a:prstGeom prst="line">
              <a:avLst/>
            </a:prstGeom>
          </p:spPr>
          <p:style>
            <a:lnRef idx="1">
              <a:schemeClr val="dk1"/>
            </a:lnRef>
            <a:fillRef idx="0">
              <a:schemeClr val="dk1"/>
            </a:fillRef>
            <a:effectRef idx="0">
              <a:schemeClr val="dk1"/>
            </a:effectRef>
            <a:fontRef idx="minor">
              <a:schemeClr val="tx1"/>
            </a:fontRef>
          </p:style>
        </p:cxnSp>
        <p:sp>
          <p:nvSpPr>
            <p:cNvPr id="101" name="Oval 100">
              <a:extLst>
                <a:ext uri="{FF2B5EF4-FFF2-40B4-BE49-F238E27FC236}">
                  <a16:creationId xmlns:a16="http://schemas.microsoft.com/office/drawing/2014/main" id="{E4FDF01D-B7A2-424C-BA10-428772240BD5}"/>
                </a:ext>
              </a:extLst>
            </p:cNvPr>
            <p:cNvSpPr>
              <a:spLocks noChangeAspect="1"/>
            </p:cNvSpPr>
            <p:nvPr/>
          </p:nvSpPr>
          <p:spPr>
            <a:xfrm rot="5400000">
              <a:off x="6318637" y="2102887"/>
              <a:ext cx="63558" cy="6355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2" name="Straight Connector 101">
              <a:extLst>
                <a:ext uri="{FF2B5EF4-FFF2-40B4-BE49-F238E27FC236}">
                  <a16:creationId xmlns:a16="http://schemas.microsoft.com/office/drawing/2014/main" id="{A0E76CE4-E9D4-BB47-B3C8-98E1692E7D20}"/>
                </a:ext>
              </a:extLst>
            </p:cNvPr>
            <p:cNvCxnSpPr/>
            <p:nvPr/>
          </p:nvCxnSpPr>
          <p:spPr>
            <a:xfrm>
              <a:off x="6198489" y="1524692"/>
              <a:ext cx="336688"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04D2C52-8E04-654E-A646-D59FD848CA14}"/>
                </a:ext>
              </a:extLst>
            </p:cNvPr>
            <p:cNvCxnSpPr>
              <a:cxnSpLocks/>
            </p:cNvCxnSpPr>
            <p:nvPr/>
          </p:nvCxnSpPr>
          <p:spPr>
            <a:xfrm>
              <a:off x="6535176" y="1526893"/>
              <a:ext cx="323776" cy="380308"/>
            </a:xfrm>
            <a:prstGeom prst="line">
              <a:avLst/>
            </a:prstGeom>
            <a:noFill/>
            <a:ln w="12700" cap="flat" cmpd="sng" algn="ctr">
              <a:solidFill>
                <a:sysClr val="windowText" lastClr="000000"/>
              </a:solidFill>
              <a:prstDash val="sysDash"/>
            </a:ln>
            <a:effectLst/>
            <a:scene3d>
              <a:camera prst="orthographicFront">
                <a:rot lat="0" lon="0" rev="0"/>
              </a:camera>
              <a:lightRig rig="threePt" dir="t"/>
            </a:scene3d>
          </p:spPr>
        </p:cxnSp>
        <p:sp>
          <p:nvSpPr>
            <p:cNvPr id="104" name="Isosceles Triangle 35">
              <a:extLst>
                <a:ext uri="{FF2B5EF4-FFF2-40B4-BE49-F238E27FC236}">
                  <a16:creationId xmlns:a16="http://schemas.microsoft.com/office/drawing/2014/main" id="{DC03F9F1-1564-A64A-859C-5BB6FAFC4EC0}"/>
                </a:ext>
              </a:extLst>
            </p:cNvPr>
            <p:cNvSpPr>
              <a:spLocks noChangeAspect="1"/>
            </p:cNvSpPr>
            <p:nvPr/>
          </p:nvSpPr>
          <p:spPr>
            <a:xfrm rot="9000000">
              <a:off x="5793214" y="1747768"/>
              <a:ext cx="109728" cy="201168"/>
            </a:xfrm>
            <a:prstGeom prst="triangle">
              <a:avLst/>
            </a:prstGeom>
            <a:solidFill>
              <a:srgbClr val="92D050"/>
            </a:solidFill>
            <a:ln w="9525" cap="flat" cmpd="sng" algn="ctr">
              <a:solidFill>
                <a:srgbClr val="92D050"/>
              </a:solidFill>
              <a:prstDash val="solid"/>
            </a:ln>
            <a:effectLst/>
          </p:spPr>
          <p:txBody>
            <a:bodyPr rtlCol="0" anchor="ctr"/>
            <a:lstStyle/>
            <a:p>
              <a:pPr algn="ctr">
                <a:defRPr/>
              </a:pPr>
              <a:endParaRPr lang="en-US" kern="0">
                <a:solidFill>
                  <a:prstClr val="white"/>
                </a:solidFill>
                <a:latin typeface="Calibri"/>
              </a:endParaRPr>
            </a:p>
          </p:txBody>
        </p:sp>
        <p:sp>
          <p:nvSpPr>
            <p:cNvPr id="105" name="Isosceles Triangle 36">
              <a:extLst>
                <a:ext uri="{FF2B5EF4-FFF2-40B4-BE49-F238E27FC236}">
                  <a16:creationId xmlns:a16="http://schemas.microsoft.com/office/drawing/2014/main" id="{4E01B788-3CAA-E64D-8267-FC6B4860E147}"/>
                </a:ext>
              </a:extLst>
            </p:cNvPr>
            <p:cNvSpPr>
              <a:spLocks noChangeAspect="1"/>
            </p:cNvSpPr>
            <p:nvPr/>
          </p:nvSpPr>
          <p:spPr>
            <a:xfrm rot="19800000">
              <a:off x="6142003" y="1462331"/>
              <a:ext cx="109728" cy="201168"/>
            </a:xfrm>
            <a:prstGeom prst="triangle">
              <a:avLst/>
            </a:prstGeom>
            <a:solidFill>
              <a:srgbClr val="92D050"/>
            </a:solidFill>
            <a:ln w="9525" cap="flat" cmpd="sng" algn="ctr">
              <a:solidFill>
                <a:srgbClr val="92D050"/>
              </a:solidFill>
              <a:prstDash val="solid"/>
            </a:ln>
            <a:effectLst/>
          </p:spPr>
          <p:txBody>
            <a:bodyPr rtlCol="0" anchor="ctr"/>
            <a:lstStyle/>
            <a:p>
              <a:pPr algn="ctr">
                <a:defRPr/>
              </a:pPr>
              <a:endParaRPr lang="en-US" kern="0">
                <a:solidFill>
                  <a:prstClr val="white"/>
                </a:solidFill>
                <a:latin typeface="Calibri"/>
              </a:endParaRPr>
            </a:p>
          </p:txBody>
        </p:sp>
        <p:sp>
          <p:nvSpPr>
            <p:cNvPr id="106" name="Isosceles Triangle 33">
              <a:extLst>
                <a:ext uri="{FF2B5EF4-FFF2-40B4-BE49-F238E27FC236}">
                  <a16:creationId xmlns:a16="http://schemas.microsoft.com/office/drawing/2014/main" id="{5AEE3C37-D027-3A41-9AC7-5E77F45EBB4A}"/>
                </a:ext>
              </a:extLst>
            </p:cNvPr>
            <p:cNvSpPr>
              <a:spLocks noChangeAspect="1"/>
            </p:cNvSpPr>
            <p:nvPr/>
          </p:nvSpPr>
          <p:spPr>
            <a:xfrm rot="1800000">
              <a:off x="6490792" y="1462331"/>
              <a:ext cx="109728" cy="201168"/>
            </a:xfrm>
            <a:prstGeom prst="triangle">
              <a:avLst/>
            </a:prstGeom>
            <a:solidFill>
              <a:srgbClr val="92D050"/>
            </a:solidFill>
            <a:ln w="9525" cap="flat" cmpd="sng" algn="ctr">
              <a:solidFill>
                <a:srgbClr val="92D050"/>
              </a:solidFill>
              <a:prstDash val="solid"/>
            </a:ln>
            <a:effectLst/>
          </p:spPr>
          <p:txBody>
            <a:bodyPr rtlCol="0" anchor="ctr"/>
            <a:lstStyle/>
            <a:p>
              <a:pPr algn="ctr">
                <a:defRPr/>
              </a:pPr>
              <a:endParaRPr lang="en-US" kern="0">
                <a:solidFill>
                  <a:prstClr val="white"/>
                </a:solidFill>
                <a:latin typeface="Calibri"/>
              </a:endParaRPr>
            </a:p>
          </p:txBody>
        </p:sp>
        <p:sp>
          <p:nvSpPr>
            <p:cNvPr id="107" name="Isosceles Triangle 34">
              <a:extLst>
                <a:ext uri="{FF2B5EF4-FFF2-40B4-BE49-F238E27FC236}">
                  <a16:creationId xmlns:a16="http://schemas.microsoft.com/office/drawing/2014/main" id="{CE241CCE-BF0F-8042-BC13-8544F90A1794}"/>
                </a:ext>
              </a:extLst>
            </p:cNvPr>
            <p:cNvSpPr>
              <a:spLocks noChangeAspect="1"/>
            </p:cNvSpPr>
            <p:nvPr/>
          </p:nvSpPr>
          <p:spPr>
            <a:xfrm rot="12600000">
              <a:off x="6839582" y="1747768"/>
              <a:ext cx="109728" cy="201168"/>
            </a:xfrm>
            <a:prstGeom prst="triangle">
              <a:avLst/>
            </a:prstGeom>
            <a:solidFill>
              <a:srgbClr val="92D050"/>
            </a:solidFill>
            <a:ln w="9525" cap="flat" cmpd="sng" algn="ctr">
              <a:solidFill>
                <a:srgbClr val="92D050"/>
              </a:solidFill>
              <a:prstDash val="solid"/>
            </a:ln>
            <a:effectLst/>
          </p:spPr>
          <p:txBody>
            <a:bodyPr rtlCol="0" anchor="ctr"/>
            <a:lstStyle/>
            <a:p>
              <a:pPr algn="ctr">
                <a:defRPr/>
              </a:pPr>
              <a:endParaRPr lang="en-US" kern="0">
                <a:solidFill>
                  <a:prstClr val="white"/>
                </a:solidFill>
                <a:latin typeface="Calibri"/>
              </a:endParaRPr>
            </a:p>
          </p:txBody>
        </p:sp>
        <p:cxnSp>
          <p:nvCxnSpPr>
            <p:cNvPr id="108" name="Straight Connector 107">
              <a:extLst>
                <a:ext uri="{FF2B5EF4-FFF2-40B4-BE49-F238E27FC236}">
                  <a16:creationId xmlns:a16="http://schemas.microsoft.com/office/drawing/2014/main" id="{69EB1C57-A129-064C-A87F-DB2DA9E0517E}"/>
                </a:ext>
              </a:extLst>
            </p:cNvPr>
            <p:cNvCxnSpPr>
              <a:cxnSpLocks/>
            </p:cNvCxnSpPr>
            <p:nvPr/>
          </p:nvCxnSpPr>
          <p:spPr>
            <a:xfrm flipH="1">
              <a:off x="2224428" y="1530916"/>
              <a:ext cx="323776" cy="380308"/>
            </a:xfrm>
            <a:prstGeom prst="line">
              <a:avLst/>
            </a:prstGeom>
            <a:noFill/>
            <a:ln w="12700" cap="flat" cmpd="sng" algn="ctr">
              <a:solidFill>
                <a:sysClr val="windowText" lastClr="000000"/>
              </a:solidFill>
              <a:prstDash val="sysDash"/>
            </a:ln>
            <a:effectLst/>
            <a:scene3d>
              <a:camera prst="orthographicFront">
                <a:rot lat="0" lon="0" rev="0"/>
              </a:camera>
              <a:lightRig rig="threePt" dir="t"/>
            </a:scene3d>
          </p:spPr>
        </p:cxnSp>
        <p:cxnSp>
          <p:nvCxnSpPr>
            <p:cNvPr id="109" name="Straight Connector 108">
              <a:extLst>
                <a:ext uri="{FF2B5EF4-FFF2-40B4-BE49-F238E27FC236}">
                  <a16:creationId xmlns:a16="http://schemas.microsoft.com/office/drawing/2014/main" id="{1E676C8F-1A47-9F47-A664-66327BE6EE93}"/>
                </a:ext>
              </a:extLst>
            </p:cNvPr>
            <p:cNvCxnSpPr/>
            <p:nvPr/>
          </p:nvCxnSpPr>
          <p:spPr>
            <a:xfrm>
              <a:off x="2546226" y="1530916"/>
              <a:ext cx="336688"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CAFD266-618A-4A4A-B567-863AE22D30DC}"/>
                </a:ext>
              </a:extLst>
            </p:cNvPr>
            <p:cNvCxnSpPr>
              <a:cxnSpLocks/>
            </p:cNvCxnSpPr>
            <p:nvPr/>
          </p:nvCxnSpPr>
          <p:spPr>
            <a:xfrm>
              <a:off x="2882913" y="1533117"/>
              <a:ext cx="323776" cy="380308"/>
            </a:xfrm>
            <a:prstGeom prst="line">
              <a:avLst/>
            </a:prstGeom>
            <a:noFill/>
            <a:ln w="12700" cap="flat" cmpd="sng" algn="ctr">
              <a:solidFill>
                <a:sysClr val="windowText" lastClr="000000"/>
              </a:solidFill>
              <a:prstDash val="sysDash"/>
            </a:ln>
            <a:effectLst/>
            <a:scene3d>
              <a:camera prst="orthographicFront">
                <a:rot lat="0" lon="0" rev="0"/>
              </a:camera>
              <a:lightRig rig="threePt" dir="t"/>
            </a:scene3d>
          </p:spPr>
        </p:cxnSp>
        <p:sp>
          <p:nvSpPr>
            <p:cNvPr id="111" name="Isosceles Triangle 35">
              <a:extLst>
                <a:ext uri="{FF2B5EF4-FFF2-40B4-BE49-F238E27FC236}">
                  <a16:creationId xmlns:a16="http://schemas.microsoft.com/office/drawing/2014/main" id="{070BA8DB-DA02-1745-AD69-CF47C95B6B14}"/>
                </a:ext>
              </a:extLst>
            </p:cNvPr>
            <p:cNvSpPr>
              <a:spLocks noChangeAspect="1"/>
            </p:cNvSpPr>
            <p:nvPr/>
          </p:nvSpPr>
          <p:spPr>
            <a:xfrm rot="9000000">
              <a:off x="2140951" y="1753992"/>
              <a:ext cx="109728" cy="201168"/>
            </a:xfrm>
            <a:prstGeom prst="triangle">
              <a:avLst/>
            </a:prstGeom>
            <a:solidFill>
              <a:srgbClr val="92D050"/>
            </a:solidFill>
            <a:ln w="9525" cap="flat" cmpd="sng" algn="ctr">
              <a:solidFill>
                <a:srgbClr val="92D050"/>
              </a:solidFill>
              <a:prstDash val="solid"/>
            </a:ln>
            <a:effectLst/>
          </p:spPr>
          <p:txBody>
            <a:bodyPr rtlCol="0" anchor="ctr"/>
            <a:lstStyle/>
            <a:p>
              <a:pPr algn="ctr">
                <a:defRPr/>
              </a:pPr>
              <a:endParaRPr lang="en-US" kern="0">
                <a:solidFill>
                  <a:prstClr val="white"/>
                </a:solidFill>
                <a:latin typeface="Calibri"/>
              </a:endParaRPr>
            </a:p>
          </p:txBody>
        </p:sp>
        <p:sp>
          <p:nvSpPr>
            <p:cNvPr id="112" name="Isosceles Triangle 36">
              <a:extLst>
                <a:ext uri="{FF2B5EF4-FFF2-40B4-BE49-F238E27FC236}">
                  <a16:creationId xmlns:a16="http://schemas.microsoft.com/office/drawing/2014/main" id="{8064C5C1-3DC6-CE4C-A16D-0EA1FD9BC862}"/>
                </a:ext>
              </a:extLst>
            </p:cNvPr>
            <p:cNvSpPr>
              <a:spLocks noChangeAspect="1"/>
            </p:cNvSpPr>
            <p:nvPr/>
          </p:nvSpPr>
          <p:spPr>
            <a:xfrm rot="19800000">
              <a:off x="2489740" y="1468555"/>
              <a:ext cx="109728" cy="201168"/>
            </a:xfrm>
            <a:prstGeom prst="triangle">
              <a:avLst/>
            </a:prstGeom>
            <a:solidFill>
              <a:srgbClr val="92D050"/>
            </a:solidFill>
            <a:ln w="9525" cap="flat" cmpd="sng" algn="ctr">
              <a:solidFill>
                <a:srgbClr val="92D050"/>
              </a:solidFill>
              <a:prstDash val="solid"/>
            </a:ln>
            <a:effectLst/>
          </p:spPr>
          <p:txBody>
            <a:bodyPr rtlCol="0" anchor="ctr"/>
            <a:lstStyle/>
            <a:p>
              <a:pPr algn="ctr">
                <a:defRPr/>
              </a:pPr>
              <a:endParaRPr lang="en-US" kern="0">
                <a:solidFill>
                  <a:prstClr val="white"/>
                </a:solidFill>
                <a:latin typeface="Calibri"/>
              </a:endParaRPr>
            </a:p>
          </p:txBody>
        </p:sp>
        <p:sp>
          <p:nvSpPr>
            <p:cNvPr id="113" name="Isosceles Triangle 33">
              <a:extLst>
                <a:ext uri="{FF2B5EF4-FFF2-40B4-BE49-F238E27FC236}">
                  <a16:creationId xmlns:a16="http://schemas.microsoft.com/office/drawing/2014/main" id="{000243F3-64C1-2740-B343-A1EC412270AE}"/>
                </a:ext>
              </a:extLst>
            </p:cNvPr>
            <p:cNvSpPr>
              <a:spLocks noChangeAspect="1"/>
            </p:cNvSpPr>
            <p:nvPr/>
          </p:nvSpPr>
          <p:spPr>
            <a:xfrm rot="1800000">
              <a:off x="2838529" y="1468555"/>
              <a:ext cx="109728" cy="201168"/>
            </a:xfrm>
            <a:prstGeom prst="triangle">
              <a:avLst/>
            </a:prstGeom>
            <a:solidFill>
              <a:srgbClr val="92D050"/>
            </a:solidFill>
            <a:ln w="9525" cap="flat" cmpd="sng" algn="ctr">
              <a:solidFill>
                <a:srgbClr val="92D050"/>
              </a:solidFill>
              <a:prstDash val="solid"/>
            </a:ln>
            <a:effectLst/>
          </p:spPr>
          <p:txBody>
            <a:bodyPr rtlCol="0" anchor="ctr"/>
            <a:lstStyle/>
            <a:p>
              <a:pPr algn="ctr">
                <a:defRPr/>
              </a:pPr>
              <a:endParaRPr lang="en-US" kern="0">
                <a:solidFill>
                  <a:prstClr val="white"/>
                </a:solidFill>
                <a:latin typeface="Calibri"/>
              </a:endParaRPr>
            </a:p>
          </p:txBody>
        </p:sp>
        <p:sp>
          <p:nvSpPr>
            <p:cNvPr id="114" name="Isosceles Triangle 34">
              <a:extLst>
                <a:ext uri="{FF2B5EF4-FFF2-40B4-BE49-F238E27FC236}">
                  <a16:creationId xmlns:a16="http://schemas.microsoft.com/office/drawing/2014/main" id="{D26DEA68-2F07-BC4F-A397-B650340E4181}"/>
                </a:ext>
              </a:extLst>
            </p:cNvPr>
            <p:cNvSpPr>
              <a:spLocks noChangeAspect="1"/>
            </p:cNvSpPr>
            <p:nvPr/>
          </p:nvSpPr>
          <p:spPr>
            <a:xfrm rot="12600000">
              <a:off x="3187319" y="1753992"/>
              <a:ext cx="109728" cy="201168"/>
            </a:xfrm>
            <a:prstGeom prst="triangle">
              <a:avLst/>
            </a:prstGeom>
            <a:solidFill>
              <a:srgbClr val="92D050"/>
            </a:solidFill>
            <a:ln w="9525" cap="flat" cmpd="sng" algn="ctr">
              <a:solidFill>
                <a:srgbClr val="92D050"/>
              </a:solidFill>
              <a:prstDash val="solid"/>
            </a:ln>
            <a:effectLst/>
          </p:spPr>
          <p:txBody>
            <a:bodyPr rtlCol="0" anchor="ctr"/>
            <a:lstStyle/>
            <a:p>
              <a:pPr algn="ctr">
                <a:defRPr/>
              </a:pPr>
              <a:endParaRPr lang="en-US" kern="0">
                <a:solidFill>
                  <a:prstClr val="white"/>
                </a:solidFill>
                <a:latin typeface="Calibri"/>
              </a:endParaRPr>
            </a:p>
          </p:txBody>
        </p:sp>
        <p:sp>
          <p:nvSpPr>
            <p:cNvPr id="115" name="Rectangle 114">
              <a:extLst>
                <a:ext uri="{FF2B5EF4-FFF2-40B4-BE49-F238E27FC236}">
                  <a16:creationId xmlns:a16="http://schemas.microsoft.com/office/drawing/2014/main" id="{882AAF59-C4AA-E64A-AB0A-4DD601AF0F49}"/>
                </a:ext>
              </a:extLst>
            </p:cNvPr>
            <p:cNvSpPr/>
            <p:nvPr/>
          </p:nvSpPr>
          <p:spPr>
            <a:xfrm>
              <a:off x="3652846" y="1712455"/>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A304ACA-85DA-384D-8A80-86321F7583CF}"/>
                </a:ext>
              </a:extLst>
            </p:cNvPr>
            <p:cNvSpPr/>
            <p:nvPr/>
          </p:nvSpPr>
          <p:spPr>
            <a:xfrm>
              <a:off x="3763463" y="1712455"/>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4464DFF9-5D08-7448-8B70-CB850298112C}"/>
                </a:ext>
              </a:extLst>
            </p:cNvPr>
            <p:cNvSpPr/>
            <p:nvPr/>
          </p:nvSpPr>
          <p:spPr>
            <a:xfrm>
              <a:off x="3874080" y="1712455"/>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32E3ADC-A52B-EE45-ACFC-6BAEE2CB7BE5}"/>
                </a:ext>
              </a:extLst>
            </p:cNvPr>
            <p:cNvSpPr/>
            <p:nvPr/>
          </p:nvSpPr>
          <p:spPr>
            <a:xfrm>
              <a:off x="3984697" y="1712455"/>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EA32AA67-1A5E-944A-BEA0-7CC5F6BD866A}"/>
                </a:ext>
              </a:extLst>
            </p:cNvPr>
            <p:cNvSpPr/>
            <p:nvPr/>
          </p:nvSpPr>
          <p:spPr>
            <a:xfrm>
              <a:off x="4095314" y="1712455"/>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E728DC2-4E4D-C049-B55D-074CFBA86250}"/>
                </a:ext>
              </a:extLst>
            </p:cNvPr>
            <p:cNvSpPr/>
            <p:nvPr/>
          </p:nvSpPr>
          <p:spPr>
            <a:xfrm>
              <a:off x="4205931" y="1712455"/>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021F25F-C162-1F44-B7B1-87B7BD8A2594}"/>
                </a:ext>
              </a:extLst>
            </p:cNvPr>
            <p:cNvSpPr/>
            <p:nvPr/>
          </p:nvSpPr>
          <p:spPr>
            <a:xfrm>
              <a:off x="4316548" y="1712455"/>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CF17D54-1887-4543-BDC1-01ACBD2148E0}"/>
                </a:ext>
              </a:extLst>
            </p:cNvPr>
            <p:cNvSpPr/>
            <p:nvPr/>
          </p:nvSpPr>
          <p:spPr>
            <a:xfrm>
              <a:off x="4427165" y="1712455"/>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89EABF6F-BD24-DD4C-983A-E9764A444306}"/>
                </a:ext>
              </a:extLst>
            </p:cNvPr>
            <p:cNvSpPr/>
            <p:nvPr/>
          </p:nvSpPr>
          <p:spPr>
            <a:xfrm>
              <a:off x="4532829" y="1712455"/>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6C93670-730A-7E48-A2FE-67A148813A81}"/>
                </a:ext>
              </a:extLst>
            </p:cNvPr>
            <p:cNvSpPr/>
            <p:nvPr/>
          </p:nvSpPr>
          <p:spPr>
            <a:xfrm>
              <a:off x="4643446" y="1712455"/>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9557DC6-39CA-2A41-A391-0AE1972D2832}"/>
                </a:ext>
              </a:extLst>
            </p:cNvPr>
            <p:cNvSpPr/>
            <p:nvPr/>
          </p:nvSpPr>
          <p:spPr>
            <a:xfrm>
              <a:off x="4754063" y="1712455"/>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6AA55B45-6F01-AC4F-BA54-CDC7B330F38F}"/>
                </a:ext>
              </a:extLst>
            </p:cNvPr>
            <p:cNvSpPr/>
            <p:nvPr/>
          </p:nvSpPr>
          <p:spPr>
            <a:xfrm>
              <a:off x="4864680" y="1712455"/>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50730B7-4FB8-6240-BE90-0A6AE6E213CE}"/>
                </a:ext>
              </a:extLst>
            </p:cNvPr>
            <p:cNvSpPr/>
            <p:nvPr/>
          </p:nvSpPr>
          <p:spPr>
            <a:xfrm>
              <a:off x="4975297" y="1712455"/>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D8EA77ED-6E0E-3442-B1F7-A61084203DCD}"/>
                </a:ext>
              </a:extLst>
            </p:cNvPr>
            <p:cNvSpPr/>
            <p:nvPr/>
          </p:nvSpPr>
          <p:spPr>
            <a:xfrm>
              <a:off x="5085908" y="1712455"/>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E81CF0B-06B4-934F-A697-4A6D3394F5C3}"/>
                </a:ext>
              </a:extLst>
            </p:cNvPr>
            <p:cNvSpPr/>
            <p:nvPr/>
          </p:nvSpPr>
          <p:spPr>
            <a:xfrm>
              <a:off x="5196531" y="1712455"/>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004D359C-2D13-9F4E-AC8F-8D3E48B7EFC4}"/>
                </a:ext>
              </a:extLst>
            </p:cNvPr>
            <p:cNvSpPr/>
            <p:nvPr/>
          </p:nvSpPr>
          <p:spPr>
            <a:xfrm>
              <a:off x="5307148" y="1712455"/>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185D4A8C-75C0-6843-92E9-8A88BF36CFD0}"/>
                </a:ext>
              </a:extLst>
            </p:cNvPr>
            <p:cNvSpPr/>
            <p:nvPr/>
          </p:nvSpPr>
          <p:spPr>
            <a:xfrm>
              <a:off x="5307148" y="1934100"/>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3E36BA1-9C1B-7741-967D-B1DBD8A72411}"/>
                </a:ext>
              </a:extLst>
            </p:cNvPr>
            <p:cNvSpPr/>
            <p:nvPr/>
          </p:nvSpPr>
          <p:spPr>
            <a:xfrm>
              <a:off x="3652846" y="1934100"/>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F80224DE-A3CE-014D-B185-40257E5E3CCD}"/>
                </a:ext>
              </a:extLst>
            </p:cNvPr>
            <p:cNvSpPr/>
            <p:nvPr/>
          </p:nvSpPr>
          <p:spPr>
            <a:xfrm>
              <a:off x="3763463" y="1934100"/>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14B8644B-E5B3-AF4B-8FD4-1FFDB5A733D5}"/>
                </a:ext>
              </a:extLst>
            </p:cNvPr>
            <p:cNvSpPr/>
            <p:nvPr/>
          </p:nvSpPr>
          <p:spPr>
            <a:xfrm>
              <a:off x="3874080" y="1934100"/>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C6FC86BC-1349-B04B-AA5A-B8BC80DD0521}"/>
                </a:ext>
              </a:extLst>
            </p:cNvPr>
            <p:cNvSpPr/>
            <p:nvPr/>
          </p:nvSpPr>
          <p:spPr>
            <a:xfrm>
              <a:off x="3984697" y="1934100"/>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3BD8E5C1-4FB1-214D-B1C2-BD8B1E50E580}"/>
                </a:ext>
              </a:extLst>
            </p:cNvPr>
            <p:cNvSpPr/>
            <p:nvPr/>
          </p:nvSpPr>
          <p:spPr>
            <a:xfrm>
              <a:off x="4095314" y="1934100"/>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62601EB5-7FC0-E94C-8A42-378615158540}"/>
                </a:ext>
              </a:extLst>
            </p:cNvPr>
            <p:cNvSpPr/>
            <p:nvPr/>
          </p:nvSpPr>
          <p:spPr>
            <a:xfrm>
              <a:off x="4205931" y="1934100"/>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28E0088D-C641-784E-B4DC-9781514FD5FF}"/>
                </a:ext>
              </a:extLst>
            </p:cNvPr>
            <p:cNvSpPr/>
            <p:nvPr/>
          </p:nvSpPr>
          <p:spPr>
            <a:xfrm>
              <a:off x="4316548" y="1934100"/>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4AC8B504-C6E1-FB42-83CE-A6C4E948DDB9}"/>
                </a:ext>
              </a:extLst>
            </p:cNvPr>
            <p:cNvSpPr/>
            <p:nvPr/>
          </p:nvSpPr>
          <p:spPr>
            <a:xfrm>
              <a:off x="4422212" y="1934100"/>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777E5EDA-C2F4-514B-848E-5BADEA6E54C8}"/>
                </a:ext>
              </a:extLst>
            </p:cNvPr>
            <p:cNvSpPr/>
            <p:nvPr/>
          </p:nvSpPr>
          <p:spPr>
            <a:xfrm>
              <a:off x="4532829" y="1934100"/>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0307E2F5-EB96-A04F-B090-BB4FC17762FC}"/>
                </a:ext>
              </a:extLst>
            </p:cNvPr>
            <p:cNvSpPr/>
            <p:nvPr/>
          </p:nvSpPr>
          <p:spPr>
            <a:xfrm>
              <a:off x="4643446" y="1934100"/>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26774BAD-1490-E948-8387-62DFB99F50F9}"/>
                </a:ext>
              </a:extLst>
            </p:cNvPr>
            <p:cNvSpPr/>
            <p:nvPr/>
          </p:nvSpPr>
          <p:spPr>
            <a:xfrm>
              <a:off x="4754063" y="1934100"/>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E02BED5C-3825-AB4A-A24C-832067619F6B}"/>
                </a:ext>
              </a:extLst>
            </p:cNvPr>
            <p:cNvSpPr/>
            <p:nvPr/>
          </p:nvSpPr>
          <p:spPr>
            <a:xfrm>
              <a:off x="4864680" y="1934100"/>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1463C31-34CC-3A44-9D2C-2DCA1619D2FB}"/>
                </a:ext>
              </a:extLst>
            </p:cNvPr>
            <p:cNvSpPr/>
            <p:nvPr/>
          </p:nvSpPr>
          <p:spPr>
            <a:xfrm>
              <a:off x="4975297" y="1934100"/>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087FFEBF-4130-DF44-AFB9-E5D814E8DB23}"/>
                </a:ext>
              </a:extLst>
            </p:cNvPr>
            <p:cNvSpPr/>
            <p:nvPr/>
          </p:nvSpPr>
          <p:spPr>
            <a:xfrm>
              <a:off x="5085908" y="1934100"/>
              <a:ext cx="110617"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15E4ACF6-E1F3-B646-BCA4-5CCFD2FCAAFC}"/>
                </a:ext>
              </a:extLst>
            </p:cNvPr>
            <p:cNvSpPr/>
            <p:nvPr/>
          </p:nvSpPr>
          <p:spPr>
            <a:xfrm>
              <a:off x="5196531" y="1934100"/>
              <a:ext cx="110617"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xtBox 210">
              <a:extLst>
                <a:ext uri="{FF2B5EF4-FFF2-40B4-BE49-F238E27FC236}">
                  <a16:creationId xmlns:a16="http://schemas.microsoft.com/office/drawing/2014/main" id="{95D818E9-3606-7444-A777-789E30530211}"/>
                </a:ext>
              </a:extLst>
            </p:cNvPr>
            <p:cNvSpPr txBox="1"/>
            <p:nvPr/>
          </p:nvSpPr>
          <p:spPr>
            <a:xfrm>
              <a:off x="4150606" y="1448406"/>
              <a:ext cx="705642"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Undulator</a:t>
              </a:r>
            </a:p>
          </p:txBody>
        </p:sp>
        <p:sp>
          <p:nvSpPr>
            <p:cNvPr id="212" name="Rectangle 211">
              <a:extLst>
                <a:ext uri="{FF2B5EF4-FFF2-40B4-BE49-F238E27FC236}">
                  <a16:creationId xmlns:a16="http://schemas.microsoft.com/office/drawing/2014/main" id="{5F2CC1CD-1C45-DA4C-BD6A-4E3FB8A227FE}"/>
                </a:ext>
              </a:extLst>
            </p:cNvPr>
            <p:cNvSpPr/>
            <p:nvPr/>
          </p:nvSpPr>
          <p:spPr>
            <a:xfrm rot="8100000">
              <a:off x="2681328" y="2259216"/>
              <a:ext cx="36576" cy="271200"/>
            </a:xfrm>
            <a:prstGeom prst="rect">
              <a:avLst/>
            </a:prstGeom>
            <a:solidFill>
              <a:srgbClr val="37AAD9"/>
            </a:solidFill>
            <a:ln w="9525" cap="flat" cmpd="sng" algn="ctr">
              <a:solidFill>
                <a:srgbClr val="37AAD9"/>
              </a:solidFill>
              <a:prstDash val="solid"/>
            </a:ln>
            <a:effectLst/>
          </p:spPr>
          <p:txBody>
            <a:bodyPr rtlCol="0" anchor="ctr"/>
            <a:lstStyle/>
            <a:p>
              <a:pPr algn="ctr">
                <a:defRPr/>
              </a:pPr>
              <a:endParaRPr lang="en-US" kern="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48778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52CB-6869-AC41-88A8-EE4C3062C6B2}"/>
              </a:ext>
            </a:extLst>
          </p:cNvPr>
          <p:cNvSpPr>
            <a:spLocks noGrp="1"/>
          </p:cNvSpPr>
          <p:nvPr>
            <p:ph type="title"/>
          </p:nvPr>
        </p:nvSpPr>
        <p:spPr/>
        <p:txBody>
          <a:bodyPr/>
          <a:lstStyle/>
          <a:p>
            <a:r>
              <a:rPr lang="en-US" dirty="0"/>
              <a:t>Proposal to build cavity and install in LCLS and test concept on LCLS-I</a:t>
            </a:r>
          </a:p>
        </p:txBody>
      </p:sp>
      <p:sp>
        <p:nvSpPr>
          <p:cNvPr id="4" name="Text Placeholder 3">
            <a:extLst>
              <a:ext uri="{FF2B5EF4-FFF2-40B4-BE49-F238E27FC236}">
                <a16:creationId xmlns:a16="http://schemas.microsoft.com/office/drawing/2014/main" id="{1720C4BA-4DD1-1041-9ABF-6DC09EACF0BB}"/>
              </a:ext>
            </a:extLst>
          </p:cNvPr>
          <p:cNvSpPr>
            <a:spLocks noGrp="1"/>
          </p:cNvSpPr>
          <p:nvPr>
            <p:ph type="body" sz="quarter" idx="12"/>
          </p:nvPr>
        </p:nvSpPr>
        <p:spPr/>
        <p:txBody>
          <a:bodyPr/>
          <a:lstStyle/>
          <a:p>
            <a:r>
              <a:rPr lang="en-US" dirty="0"/>
              <a:t>Use two-bunch beam pulse in </a:t>
            </a:r>
            <a:r>
              <a:rPr lang="en-US" dirty="0" err="1"/>
              <a:t>CuRF</a:t>
            </a:r>
            <a:r>
              <a:rPr lang="en-US" dirty="0"/>
              <a:t> </a:t>
            </a:r>
            <a:r>
              <a:rPr lang="en-US" dirty="0" err="1"/>
              <a:t>linac</a:t>
            </a:r>
            <a:r>
              <a:rPr lang="en-US" dirty="0"/>
              <a:t> to test effect on 2</a:t>
            </a:r>
            <a:r>
              <a:rPr lang="en-US" baseline="30000" dirty="0"/>
              <a:t>nd</a:t>
            </a:r>
            <a:r>
              <a:rPr lang="en-US" dirty="0"/>
              <a:t> bunch</a:t>
            </a:r>
          </a:p>
        </p:txBody>
      </p:sp>
      <p:sp>
        <p:nvSpPr>
          <p:cNvPr id="5" name="Slide Number Placeholder 4">
            <a:extLst>
              <a:ext uri="{FF2B5EF4-FFF2-40B4-BE49-F238E27FC236}">
                <a16:creationId xmlns:a16="http://schemas.microsoft.com/office/drawing/2014/main" id="{D1B6754D-0CF7-8647-B64D-E581BCC88C86}"/>
              </a:ext>
            </a:extLst>
          </p:cNvPr>
          <p:cNvSpPr>
            <a:spLocks noGrp="1"/>
          </p:cNvSpPr>
          <p:nvPr>
            <p:ph type="sldNum" sz="quarter" idx="13"/>
          </p:nvPr>
        </p:nvSpPr>
        <p:spPr/>
        <p:txBody>
          <a:bodyPr/>
          <a:lstStyle/>
          <a:p>
            <a:fld id="{AEFAAC5A-9C4F-4278-920D-DF2BAB595749}" type="slidenum">
              <a:rPr lang="en-US" smtClean="0"/>
              <a:pPr/>
              <a:t>21</a:t>
            </a:fld>
            <a:endParaRPr lang="en-US" dirty="0"/>
          </a:p>
        </p:txBody>
      </p:sp>
      <p:sp>
        <p:nvSpPr>
          <p:cNvPr id="6" name="TextBox 5">
            <a:extLst>
              <a:ext uri="{FF2B5EF4-FFF2-40B4-BE49-F238E27FC236}">
                <a16:creationId xmlns:a16="http://schemas.microsoft.com/office/drawing/2014/main" id="{7CDB0C55-E891-A045-ABE4-AED35893E4DC}"/>
              </a:ext>
            </a:extLst>
          </p:cNvPr>
          <p:cNvSpPr txBox="1"/>
          <p:nvPr/>
        </p:nvSpPr>
        <p:spPr>
          <a:xfrm>
            <a:off x="457201" y="4406803"/>
            <a:ext cx="8372901" cy="646331"/>
          </a:xfrm>
          <a:prstGeom prst="rect">
            <a:avLst/>
          </a:prstGeom>
          <a:noFill/>
        </p:spPr>
        <p:txBody>
          <a:bodyPr wrap="square" rtlCol="0">
            <a:spAutoFit/>
          </a:bodyPr>
          <a:lstStyle/>
          <a:p>
            <a:r>
              <a:rPr lang="en-US" dirty="0"/>
              <a:t>Key Argonne Personnel: Kwang-</a:t>
            </a:r>
            <a:r>
              <a:rPr lang="en-US" dirty="0" err="1"/>
              <a:t>Je</a:t>
            </a:r>
            <a:r>
              <a:rPr lang="en-US" dirty="0"/>
              <a:t> Kim (PI), Yuri </a:t>
            </a:r>
            <a:r>
              <a:rPr lang="en-US" dirty="0" err="1"/>
              <a:t>Shvyd’ko</a:t>
            </a:r>
            <a:r>
              <a:rPr lang="en-US" dirty="0"/>
              <a:t> (co-PI), Deming Shu (co-PI), Marion White (PM), Ryan Lindberg, </a:t>
            </a:r>
            <a:r>
              <a:rPr lang="en-US" dirty="0" err="1"/>
              <a:t>Lahsen</a:t>
            </a:r>
            <a:r>
              <a:rPr lang="en-US" dirty="0"/>
              <a:t> </a:t>
            </a:r>
            <a:r>
              <a:rPr lang="en-US" dirty="0" err="1"/>
              <a:t>Assoufid</a:t>
            </a:r>
            <a:r>
              <a:rPr lang="en-US" dirty="0"/>
              <a:t>, </a:t>
            </a:r>
            <a:r>
              <a:rPr lang="en-US" dirty="0" err="1"/>
              <a:t>Xianbo</a:t>
            </a:r>
            <a:r>
              <a:rPr lang="en-US" dirty="0"/>
              <a:t> Shi</a:t>
            </a:r>
          </a:p>
        </p:txBody>
      </p:sp>
      <p:pic>
        <p:nvPicPr>
          <p:cNvPr id="7" name="Picture 6">
            <a:extLst>
              <a:ext uri="{FF2B5EF4-FFF2-40B4-BE49-F238E27FC236}">
                <a16:creationId xmlns:a16="http://schemas.microsoft.com/office/drawing/2014/main" id="{C81939E5-D5E0-224D-8E0F-2FF66A61509F}"/>
              </a:ext>
            </a:extLst>
          </p:cNvPr>
          <p:cNvPicPr>
            <a:picLocks noChangeAspect="1"/>
          </p:cNvPicPr>
          <p:nvPr/>
        </p:nvPicPr>
        <p:blipFill>
          <a:blip r:embed="rId2"/>
          <a:stretch>
            <a:fillRect/>
          </a:stretch>
        </p:blipFill>
        <p:spPr>
          <a:xfrm>
            <a:off x="457201" y="1307975"/>
            <a:ext cx="6614575" cy="3175551"/>
          </a:xfrm>
          <a:prstGeom prst="rect">
            <a:avLst/>
          </a:prstGeom>
        </p:spPr>
      </p:pic>
      <p:sp>
        <p:nvSpPr>
          <p:cNvPr id="8" name="TextBox 7">
            <a:extLst>
              <a:ext uri="{FF2B5EF4-FFF2-40B4-BE49-F238E27FC236}">
                <a16:creationId xmlns:a16="http://schemas.microsoft.com/office/drawing/2014/main" id="{F0C942D3-0647-8444-A6C7-F91862502AE2}"/>
              </a:ext>
            </a:extLst>
          </p:cNvPr>
          <p:cNvSpPr txBox="1"/>
          <p:nvPr/>
        </p:nvSpPr>
        <p:spPr>
          <a:xfrm>
            <a:off x="7071776" y="1676400"/>
            <a:ext cx="1952481" cy="923330"/>
          </a:xfrm>
          <a:prstGeom prst="rect">
            <a:avLst/>
          </a:prstGeom>
          <a:noFill/>
        </p:spPr>
        <p:txBody>
          <a:bodyPr wrap="square" rtlCol="0">
            <a:spAutoFit/>
          </a:bodyPr>
          <a:lstStyle/>
          <a:p>
            <a:r>
              <a:rPr lang="en-US" dirty="0"/>
              <a:t>Total budget: $12.6M</a:t>
            </a:r>
          </a:p>
          <a:p>
            <a:r>
              <a:rPr lang="en-US" dirty="0"/>
              <a:t>ANL: $7.0M</a:t>
            </a:r>
          </a:p>
        </p:txBody>
      </p:sp>
    </p:spTree>
    <p:extLst>
      <p:ext uri="{BB962C8B-B14F-4D97-AF65-F5344CB8AC3E}">
        <p14:creationId xmlns:p14="http://schemas.microsoft.com/office/powerpoint/2010/main" val="2734055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3206"/>
          <a:stretch/>
        </p:blipFill>
        <p:spPr>
          <a:xfrm>
            <a:off x="1038477" y="1688061"/>
            <a:ext cx="6858001" cy="3046261"/>
          </a:xfrm>
          <a:prstGeom prst="rect">
            <a:avLst/>
          </a:prstGeom>
        </p:spPr>
      </p:pic>
      <p:sp>
        <p:nvSpPr>
          <p:cNvPr id="2" name="Title 1"/>
          <p:cNvSpPr>
            <a:spLocks noGrp="1"/>
          </p:cNvSpPr>
          <p:nvPr>
            <p:ph type="title"/>
          </p:nvPr>
        </p:nvSpPr>
        <p:spPr>
          <a:xfrm>
            <a:off x="763476" y="30391"/>
            <a:ext cx="5681090" cy="460772"/>
          </a:xfrm>
        </p:spPr>
        <p:txBody>
          <a:bodyPr/>
          <a:lstStyle/>
          <a:p>
            <a:r>
              <a:rPr lang="en-US" dirty="0">
                <a:solidFill>
                  <a:srgbClr val="0000CC"/>
                </a:solidFill>
              </a:rPr>
              <a:t>LEA</a:t>
            </a:r>
            <a:r>
              <a:rPr lang="en-US" dirty="0"/>
              <a:t>:</a:t>
            </a:r>
            <a:r>
              <a:rPr lang="en-US" dirty="0">
                <a:solidFill>
                  <a:srgbClr val="0000CC"/>
                </a:solidFill>
              </a:rPr>
              <a:t> L</a:t>
            </a:r>
            <a:r>
              <a:rPr lang="en-US" dirty="0">
                <a:solidFill>
                  <a:schemeClr val="tx1"/>
                </a:solidFill>
              </a:rPr>
              <a:t>inac</a:t>
            </a:r>
            <a:r>
              <a:rPr lang="en-US" dirty="0"/>
              <a:t> </a:t>
            </a:r>
            <a:r>
              <a:rPr lang="en-US" dirty="0">
                <a:solidFill>
                  <a:srgbClr val="0000CC"/>
                </a:solidFill>
              </a:rPr>
              <a:t>E</a:t>
            </a:r>
            <a:r>
              <a:rPr lang="en-US" dirty="0">
                <a:solidFill>
                  <a:schemeClr val="tx1"/>
                </a:solidFill>
              </a:rPr>
              <a:t>xtension</a:t>
            </a:r>
            <a:r>
              <a:rPr lang="en-US" dirty="0"/>
              <a:t> </a:t>
            </a:r>
            <a:r>
              <a:rPr lang="en-US" dirty="0">
                <a:solidFill>
                  <a:srgbClr val="0000CC"/>
                </a:solidFill>
              </a:rPr>
              <a:t>A</a:t>
            </a:r>
            <a:r>
              <a:rPr lang="en-US" dirty="0">
                <a:solidFill>
                  <a:schemeClr val="tx1"/>
                </a:solidFill>
              </a:rPr>
              <a:t>rea</a:t>
            </a:r>
            <a:r>
              <a:rPr lang="en-US" dirty="0"/>
              <a:t> </a:t>
            </a:r>
          </a:p>
        </p:txBody>
      </p:sp>
      <p:sp>
        <p:nvSpPr>
          <p:cNvPr id="10" name="Content Placeholder 2"/>
          <p:cNvSpPr>
            <a:spLocks noGrp="1"/>
          </p:cNvSpPr>
          <p:nvPr>
            <p:ph idx="1"/>
          </p:nvPr>
        </p:nvSpPr>
        <p:spPr>
          <a:xfrm>
            <a:off x="3741460" y="3716827"/>
            <a:ext cx="5436976" cy="1302479"/>
          </a:xfrm>
        </p:spPr>
        <p:txBody>
          <a:bodyPr>
            <a:normAutofit fontScale="92500" lnSpcReduction="20000"/>
          </a:bodyPr>
          <a:lstStyle/>
          <a:p>
            <a:r>
              <a:rPr lang="en-US" sz="1950" dirty="0"/>
              <a:t>An existing radiation enclosure of ~ 53 m long;</a:t>
            </a:r>
          </a:p>
          <a:p>
            <a:r>
              <a:rPr lang="en-US" sz="1950" dirty="0"/>
              <a:t>The LEA beamline will utilize the first ~ 17 meter of the tunnel;</a:t>
            </a:r>
          </a:p>
          <a:p>
            <a:r>
              <a:rPr lang="en-US" sz="1950" dirty="0"/>
              <a:t>The end of the tunnel will serve as a S-band RF test stand.</a:t>
            </a:r>
          </a:p>
          <a:p>
            <a:endParaRPr lang="en-US" dirty="0"/>
          </a:p>
          <a:p>
            <a:pPr lvl="1"/>
            <a:endParaRPr lang="en-US" dirty="0"/>
          </a:p>
          <a:p>
            <a:endParaRPr lang="en-US" dirty="0"/>
          </a:p>
        </p:txBody>
      </p:sp>
      <p:grpSp>
        <p:nvGrpSpPr>
          <p:cNvPr id="9" name="Group 8"/>
          <p:cNvGrpSpPr/>
          <p:nvPr/>
        </p:nvGrpSpPr>
        <p:grpSpPr>
          <a:xfrm>
            <a:off x="448338" y="335909"/>
            <a:ext cx="8460888" cy="2395182"/>
            <a:chOff x="-449" y="1209675"/>
            <a:chExt cx="8888561" cy="2640573"/>
          </a:xfrm>
        </p:grpSpPr>
        <p:sp>
          <p:nvSpPr>
            <p:cNvPr id="11" name="Straight Connector 10"/>
            <p:cNvSpPr/>
            <p:nvPr/>
          </p:nvSpPr>
          <p:spPr>
            <a:xfrm flipV="1">
              <a:off x="126902" y="2141857"/>
              <a:ext cx="5399360" cy="53374"/>
            </a:xfrm>
            <a:prstGeom prst="line">
              <a:avLst/>
            </a:prstGeom>
            <a:noFill/>
            <a:ln w="36720">
              <a:solidFill>
                <a:srgbClr val="000000"/>
              </a:solidFill>
              <a:prstDash val="solid"/>
              <a:headEnd type="arrow"/>
            </a:ln>
          </p:spPr>
          <p:txBody>
            <a:bodyPr vert="horz" wrap="none" lIns="60953" tIns="35640" rIns="60953" bIns="35640" anchor="ctr" compatLnSpc="1"/>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grpSp>
          <p:nvGrpSpPr>
            <p:cNvPr id="14" name="Group 13"/>
            <p:cNvGrpSpPr/>
            <p:nvPr/>
          </p:nvGrpSpPr>
          <p:grpSpPr>
            <a:xfrm>
              <a:off x="3267059" y="2030918"/>
              <a:ext cx="932849" cy="207190"/>
              <a:chOff x="1742040" y="4074480"/>
              <a:chExt cx="2820240" cy="248760"/>
            </a:xfrm>
          </p:grpSpPr>
          <p:sp>
            <p:nvSpPr>
              <p:cNvPr id="72" name="Freeform 71"/>
              <p:cNvSpPr/>
              <p:nvPr/>
            </p:nvSpPr>
            <p:spPr>
              <a:xfrm>
                <a:off x="1742040" y="4074480"/>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headEnd type="arrow"/>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73" name="Freeform 72"/>
              <p:cNvSpPr/>
              <p:nvPr/>
            </p:nvSpPr>
            <p:spPr>
              <a:xfrm>
                <a:off x="3981960" y="4074480"/>
                <a:ext cx="58032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headEnd type="arrow"/>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74" name="Freeform 73"/>
              <p:cNvSpPr/>
              <p:nvPr/>
            </p:nvSpPr>
            <p:spPr>
              <a:xfrm>
                <a:off x="3235320" y="4074480"/>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headEnd type="arrow"/>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75" name="Freeform 74"/>
              <p:cNvSpPr/>
              <p:nvPr/>
            </p:nvSpPr>
            <p:spPr>
              <a:xfrm>
                <a:off x="2488680" y="4074480"/>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headEnd type="arrow"/>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grpSp>
        <p:grpSp>
          <p:nvGrpSpPr>
            <p:cNvPr id="15" name="Group 14"/>
            <p:cNvGrpSpPr/>
            <p:nvPr/>
          </p:nvGrpSpPr>
          <p:grpSpPr>
            <a:xfrm>
              <a:off x="4364592" y="2030918"/>
              <a:ext cx="932849" cy="207190"/>
              <a:chOff x="5060160" y="4074480"/>
              <a:chExt cx="2820240" cy="248760"/>
            </a:xfrm>
          </p:grpSpPr>
          <p:sp>
            <p:nvSpPr>
              <p:cNvPr id="68" name="Freeform 67"/>
              <p:cNvSpPr/>
              <p:nvPr/>
            </p:nvSpPr>
            <p:spPr>
              <a:xfrm>
                <a:off x="5060160" y="4074480"/>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headEnd type="arrow"/>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69" name="Freeform 68"/>
              <p:cNvSpPr/>
              <p:nvPr/>
            </p:nvSpPr>
            <p:spPr>
              <a:xfrm>
                <a:off x="7299720" y="4074480"/>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headEnd type="arrow"/>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70" name="Freeform 69"/>
              <p:cNvSpPr/>
              <p:nvPr/>
            </p:nvSpPr>
            <p:spPr>
              <a:xfrm>
                <a:off x="6553080" y="4074480"/>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headEnd type="arrow"/>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71" name="Freeform 70"/>
              <p:cNvSpPr/>
              <p:nvPr/>
            </p:nvSpPr>
            <p:spPr>
              <a:xfrm>
                <a:off x="5806800" y="4074480"/>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headEnd type="arrow"/>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grpSp>
        <p:sp>
          <p:nvSpPr>
            <p:cNvPr id="16" name="TextBox 15"/>
            <p:cNvSpPr txBox="1"/>
            <p:nvPr/>
          </p:nvSpPr>
          <p:spPr>
            <a:xfrm>
              <a:off x="-449" y="2307930"/>
              <a:ext cx="429057" cy="247219"/>
            </a:xfrm>
            <a:prstGeom prst="rect">
              <a:avLst/>
            </a:prstGeom>
            <a:noFill/>
            <a:ln>
              <a:noFill/>
            </a:ln>
          </p:spPr>
          <p:txBody>
            <a:bodyPr vert="horz" wrap="non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923" dirty="0">
                  <a:solidFill>
                    <a:srgbClr val="0000CC"/>
                  </a:solidFill>
                  <a:ea typeface="WenQuanYi Zen Hei" pitchFamily="2"/>
                  <a:cs typeface="Lohit Devanagari" pitchFamily="2"/>
                </a:rPr>
                <a:t> </a:t>
              </a:r>
              <a:r>
                <a:rPr lang="en-US" sz="1125" dirty="0">
                  <a:solidFill>
                    <a:srgbClr val="0000CC"/>
                  </a:solidFill>
                  <a:ea typeface="WenQuanYi Zen Hei" pitchFamily="2"/>
                  <a:cs typeface="Lohit Devanagari" pitchFamily="2"/>
                </a:rPr>
                <a:t>LEA</a:t>
              </a:r>
            </a:p>
          </p:txBody>
        </p:sp>
        <p:sp>
          <p:nvSpPr>
            <p:cNvPr id="17" name="TextBox 16"/>
            <p:cNvSpPr txBox="1"/>
            <p:nvPr/>
          </p:nvSpPr>
          <p:spPr>
            <a:xfrm>
              <a:off x="2833195" y="2405149"/>
              <a:ext cx="1038676" cy="228204"/>
            </a:xfrm>
            <a:prstGeom prst="rect">
              <a:avLst/>
            </a:prstGeom>
            <a:noFill/>
            <a:ln>
              <a:noFill/>
            </a:ln>
          </p:spPr>
          <p:txBody>
            <a:bodyPr vert="horz" wrap="non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FF0000"/>
                  </a:solidFill>
                  <a:ea typeface="WenQuanYi Zen Hei" pitchFamily="2"/>
                  <a:cs typeface="Lohit Devanagari" pitchFamily="2"/>
                </a:rPr>
                <a:t>375 ~ 500 MeV</a:t>
              </a:r>
            </a:p>
          </p:txBody>
        </p:sp>
        <p:sp>
          <p:nvSpPr>
            <p:cNvPr id="18" name="Freeform 17"/>
            <p:cNvSpPr/>
            <p:nvPr/>
          </p:nvSpPr>
          <p:spPr>
            <a:xfrm>
              <a:off x="3177155" y="2195231"/>
              <a:ext cx="27864" cy="234175"/>
            </a:xfrm>
            <a:custGeom>
              <a:avLst>
                <a:gd name="f0" fmla="val 5400"/>
                <a:gd name="f1" fmla="val 54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21600 f8 1"/>
                <a:gd name="f17" fmla="*/ f12 f11 1"/>
                <a:gd name="f18" fmla="*/ f11 f7 1"/>
                <a:gd name="f19" fmla="*/ f13 f7 1"/>
                <a:gd name="f20" fmla="*/ f17 1 10800"/>
                <a:gd name="f21" fmla="+- f12 0 f20"/>
                <a:gd name="f22" fmla="*/ f21 f8 1"/>
              </a:gdLst>
              <a:ahLst>
                <a:ahXY gdRefX="f1" minX="f4" maxX="f6" gdRefY="f0" minY="f4" maxY="f5">
                  <a:pos x="f14" y="f15"/>
                </a:ahXY>
              </a:ahLst>
              <a:cxnLst>
                <a:cxn ang="3cd4">
                  <a:pos x="hc" y="t"/>
                </a:cxn>
                <a:cxn ang="0">
                  <a:pos x="r" y="vc"/>
                </a:cxn>
                <a:cxn ang="cd4">
                  <a:pos x="hc" y="b"/>
                </a:cxn>
                <a:cxn ang="cd2">
                  <a:pos x="l" y="vc"/>
                </a:cxn>
              </a:cxnLst>
              <a:rect l="f18" t="f22" r="f19" b="f16"/>
              <a:pathLst>
                <a:path w="21600" h="21600">
                  <a:moveTo>
                    <a:pt x="f11" y="f5"/>
                  </a:moveTo>
                  <a:lnTo>
                    <a:pt x="f11" y="f12"/>
                  </a:lnTo>
                  <a:lnTo>
                    <a:pt x="f4" y="f12"/>
                  </a:lnTo>
                  <a:lnTo>
                    <a:pt x="f6" y="f4"/>
                  </a:lnTo>
                  <a:lnTo>
                    <a:pt x="f5" y="f12"/>
                  </a:lnTo>
                  <a:lnTo>
                    <a:pt x="f13" y="f12"/>
                  </a:lnTo>
                  <a:lnTo>
                    <a:pt x="f13" y="f5"/>
                  </a:lnTo>
                  <a:close/>
                </a:path>
              </a:pathLst>
            </a:custGeom>
            <a:solidFill>
              <a:srgbClr val="C5000B"/>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grpSp>
          <p:nvGrpSpPr>
            <p:cNvPr id="19" name="Group 18"/>
            <p:cNvGrpSpPr/>
            <p:nvPr/>
          </p:nvGrpSpPr>
          <p:grpSpPr>
            <a:xfrm>
              <a:off x="5499861" y="1311715"/>
              <a:ext cx="3388251" cy="1318922"/>
              <a:chOff x="2492882" y="1027775"/>
              <a:chExt cx="9261026" cy="1598629"/>
            </a:xfrm>
          </p:grpSpPr>
          <p:sp>
            <p:nvSpPr>
              <p:cNvPr id="37" name="Straight Connector 36"/>
              <p:cNvSpPr/>
              <p:nvPr/>
            </p:nvSpPr>
            <p:spPr>
              <a:xfrm flipV="1">
                <a:off x="5395923" y="1965321"/>
                <a:ext cx="5599881" cy="28801"/>
              </a:xfrm>
              <a:prstGeom prst="line">
                <a:avLst/>
              </a:prstGeom>
              <a:noFill/>
              <a:ln w="36720">
                <a:solidFill>
                  <a:srgbClr val="000000"/>
                </a:solidFill>
                <a:prstDash val="solid"/>
                <a:headEnd type="none"/>
              </a:ln>
            </p:spPr>
            <p:txBody>
              <a:bodyPr vert="horz" wrap="none" lIns="60953" tIns="35640" rIns="60953" bIns="35640" anchor="ctr" compatLnSpc="1"/>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38" name="Freeform 37"/>
              <p:cNvSpPr/>
              <p:nvPr/>
            </p:nvSpPr>
            <p:spPr>
              <a:xfrm>
                <a:off x="9824281" y="1838242"/>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grpSp>
            <p:nvGrpSpPr>
              <p:cNvPr id="39" name="Group 38"/>
              <p:cNvGrpSpPr/>
              <p:nvPr/>
            </p:nvGrpSpPr>
            <p:grpSpPr>
              <a:xfrm>
                <a:off x="5869682" y="1860561"/>
                <a:ext cx="2820240" cy="248760"/>
                <a:chOff x="4028040" y="2039759"/>
                <a:chExt cx="2820240" cy="248760"/>
              </a:xfrm>
            </p:grpSpPr>
            <p:sp>
              <p:nvSpPr>
                <p:cNvPr id="64" name="Freeform 63"/>
                <p:cNvSpPr/>
                <p:nvPr/>
              </p:nvSpPr>
              <p:spPr>
                <a:xfrm>
                  <a:off x="4028040" y="2039759"/>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65" name="Freeform 64"/>
                <p:cNvSpPr/>
                <p:nvPr/>
              </p:nvSpPr>
              <p:spPr>
                <a:xfrm>
                  <a:off x="6267600" y="2039759"/>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66" name="Freeform 65"/>
                <p:cNvSpPr/>
                <p:nvPr/>
              </p:nvSpPr>
              <p:spPr>
                <a:xfrm>
                  <a:off x="5521320" y="2039759"/>
                  <a:ext cx="580319"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67" name="Freeform 66"/>
                <p:cNvSpPr/>
                <p:nvPr/>
              </p:nvSpPr>
              <p:spPr>
                <a:xfrm>
                  <a:off x="4774680" y="2039759"/>
                  <a:ext cx="580680" cy="248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grpSp>
          <p:grpSp>
            <p:nvGrpSpPr>
              <p:cNvPr id="40" name="Group 39"/>
              <p:cNvGrpSpPr/>
              <p:nvPr/>
            </p:nvGrpSpPr>
            <p:grpSpPr>
              <a:xfrm>
                <a:off x="2492882" y="1433962"/>
                <a:ext cx="3152160" cy="726120"/>
                <a:chOff x="651240" y="1613160"/>
                <a:chExt cx="3152160" cy="726120"/>
              </a:xfrm>
            </p:grpSpPr>
            <p:sp>
              <p:nvSpPr>
                <p:cNvPr id="57" name="Straight Connector 56"/>
                <p:cNvSpPr/>
                <p:nvPr/>
              </p:nvSpPr>
              <p:spPr>
                <a:xfrm>
                  <a:off x="3056760" y="1725839"/>
                  <a:ext cx="497520" cy="447481"/>
                </a:xfrm>
                <a:prstGeom prst="line">
                  <a:avLst/>
                </a:prstGeom>
                <a:noFill/>
                <a:ln w="36720">
                  <a:solidFill>
                    <a:srgbClr val="000000"/>
                  </a:solidFill>
                  <a:prstDash val="solid"/>
                </a:ln>
              </p:spPr>
              <p:txBody>
                <a:bodyPr vert="horz" wrap="none" lIns="60953" tIns="35640" rIns="60953" bIns="35640" anchor="ctr" compatLnSpc="1"/>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58" name="Straight Connector 57"/>
                <p:cNvSpPr/>
                <p:nvPr/>
              </p:nvSpPr>
              <p:spPr>
                <a:xfrm>
                  <a:off x="2028239" y="1725839"/>
                  <a:ext cx="1028881" cy="0"/>
                </a:xfrm>
                <a:prstGeom prst="line">
                  <a:avLst/>
                </a:prstGeom>
                <a:noFill/>
                <a:ln w="36720">
                  <a:solidFill>
                    <a:srgbClr val="000000"/>
                  </a:solidFill>
                  <a:prstDash val="solid"/>
                </a:ln>
              </p:spPr>
              <p:txBody>
                <a:bodyPr vert="horz" wrap="none" lIns="60953" tIns="35640" rIns="60953" bIns="35640" anchor="ctr" compatLnSpc="1"/>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59" name="Straight Connector 58"/>
                <p:cNvSpPr/>
                <p:nvPr/>
              </p:nvSpPr>
              <p:spPr>
                <a:xfrm flipV="1">
                  <a:off x="953694" y="1725839"/>
                  <a:ext cx="1058346" cy="438570"/>
                </a:xfrm>
                <a:prstGeom prst="line">
                  <a:avLst/>
                </a:prstGeom>
                <a:noFill/>
                <a:ln w="36720">
                  <a:solidFill>
                    <a:srgbClr val="000000"/>
                  </a:solidFill>
                  <a:prstDash val="solid"/>
                </a:ln>
              </p:spPr>
              <p:txBody>
                <a:bodyPr vert="horz" wrap="none" lIns="60953" tIns="35640" rIns="60953" bIns="35640" anchor="ctr" compatLnSpc="1"/>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60" name="Freeform 59"/>
                <p:cNvSpPr/>
                <p:nvPr/>
              </p:nvSpPr>
              <p:spPr>
                <a:xfrm flipV="1">
                  <a:off x="3388680" y="2005560"/>
                  <a:ext cx="414720" cy="248760"/>
                </a:xfrm>
                <a:custGeom>
                  <a:avLst>
                    <a:gd name="f0" fmla="val 5400"/>
                  </a:avLst>
                  <a:gdLst>
                    <a:gd name="f1" fmla="val 10800000"/>
                    <a:gd name="f2" fmla="val 5400000"/>
                    <a:gd name="f3" fmla="val 180"/>
                    <a:gd name="f4" fmla="val w"/>
                    <a:gd name="f5" fmla="val h"/>
                    <a:gd name="f6" fmla="val 0"/>
                    <a:gd name="f7" fmla="val 21600"/>
                    <a:gd name="f8" fmla="val 10800"/>
                    <a:gd name="f9" fmla="val -2147483647"/>
                    <a:gd name="f10" fmla="val 2147483647"/>
                    <a:gd name="f11" fmla="+- 0 0 0"/>
                    <a:gd name="f12" fmla="*/ f4 1 21600"/>
                    <a:gd name="f13" fmla="*/ f5 1 21600"/>
                    <a:gd name="f14" fmla="pin 0 f0 10800"/>
                    <a:gd name="f15" fmla="*/ f11 f1 1"/>
                    <a:gd name="f16" fmla="+- 21600 0 f14"/>
                    <a:gd name="f17" fmla="val f14"/>
                    <a:gd name="f18" fmla="*/ f14 10 1"/>
                    <a:gd name="f19" fmla="*/ f14 1 2"/>
                    <a:gd name="f20" fmla="*/ f14 f12 1"/>
                    <a:gd name="f21" fmla="*/ f7 f13 1"/>
                    <a:gd name="f22" fmla="*/ 10800 f13 1"/>
                    <a:gd name="f23" fmla="*/ f15 1 f3"/>
                    <a:gd name="f24" fmla="*/ 10800 f12 1"/>
                    <a:gd name="f25" fmla="*/ 21600 f13 1"/>
                    <a:gd name="f26" fmla="*/ 0 f13 1"/>
                    <a:gd name="f27" fmla="*/ f18 1 18"/>
                    <a:gd name="f28" fmla="+- 21600 0 f19"/>
                    <a:gd name="f29" fmla="+- f23 0 f2"/>
                    <a:gd name="f30" fmla="*/ f19 f12 1"/>
                    <a:gd name="f31" fmla="+- f27 1750 0"/>
                    <a:gd name="f32" fmla="*/ f28 f12 1"/>
                    <a:gd name="f33" fmla="+- 21600 0 f31"/>
                    <a:gd name="f34" fmla="*/ f31 f12 1"/>
                    <a:gd name="f35" fmla="*/ f31 f13 1"/>
                    <a:gd name="f36" fmla="*/ f33 f12 1"/>
                    <a:gd name="f37" fmla="*/ f33 f13 1"/>
                  </a:gdLst>
                  <a:ahLst>
                    <a:ahXY gdRefX="f0" minX="f6" maxX="f8">
                      <a:pos x="f20" y="f21"/>
                    </a:ahXY>
                  </a:ahLst>
                  <a:cxnLst>
                    <a:cxn ang="3cd4">
                      <a:pos x="hc" y="t"/>
                    </a:cxn>
                    <a:cxn ang="0">
                      <a:pos x="r" y="vc"/>
                    </a:cxn>
                    <a:cxn ang="cd4">
                      <a:pos x="hc" y="b"/>
                    </a:cxn>
                    <a:cxn ang="cd2">
                      <a:pos x="l" y="vc"/>
                    </a:cxn>
                    <a:cxn ang="f29">
                      <a:pos x="f32" y="f22"/>
                    </a:cxn>
                    <a:cxn ang="f29">
                      <a:pos x="f24" y="f25"/>
                    </a:cxn>
                    <a:cxn ang="f29">
                      <a:pos x="f30" y="f22"/>
                    </a:cxn>
                    <a:cxn ang="f29">
                      <a:pos x="f24" y="f26"/>
                    </a:cxn>
                  </a:cxnLst>
                  <a:rect l="f34" t="f35" r="f36" b="f37"/>
                  <a:pathLst>
                    <a:path w="21600" h="21600">
                      <a:moveTo>
                        <a:pt x="f6" y="f6"/>
                      </a:moveTo>
                      <a:lnTo>
                        <a:pt x="f7" y="f6"/>
                      </a:lnTo>
                      <a:lnTo>
                        <a:pt x="f16" y="f7"/>
                      </a:lnTo>
                      <a:lnTo>
                        <a:pt x="f17" y="f7"/>
                      </a:lnTo>
                      <a:close/>
                    </a:path>
                  </a:pathLst>
                </a:custGeom>
                <a:solidFill>
                  <a:srgbClr val="99CCFF"/>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61" name="Freeform 60"/>
                <p:cNvSpPr/>
                <p:nvPr/>
              </p:nvSpPr>
              <p:spPr>
                <a:xfrm flipV="1">
                  <a:off x="651240" y="2090160"/>
                  <a:ext cx="414720" cy="249120"/>
                </a:xfrm>
                <a:custGeom>
                  <a:avLst>
                    <a:gd name="f0" fmla="val 5400"/>
                  </a:avLst>
                  <a:gdLst>
                    <a:gd name="f1" fmla="val 10800000"/>
                    <a:gd name="f2" fmla="val 5400000"/>
                    <a:gd name="f3" fmla="val 180"/>
                    <a:gd name="f4" fmla="val w"/>
                    <a:gd name="f5" fmla="val h"/>
                    <a:gd name="f6" fmla="val 0"/>
                    <a:gd name="f7" fmla="val 21600"/>
                    <a:gd name="f8" fmla="val 10800"/>
                    <a:gd name="f9" fmla="val -2147483647"/>
                    <a:gd name="f10" fmla="val 2147483647"/>
                    <a:gd name="f11" fmla="+- 0 0 0"/>
                    <a:gd name="f12" fmla="*/ f4 1 21600"/>
                    <a:gd name="f13" fmla="*/ f5 1 21600"/>
                    <a:gd name="f14" fmla="pin 0 f0 10800"/>
                    <a:gd name="f15" fmla="*/ f11 f1 1"/>
                    <a:gd name="f16" fmla="+- 21600 0 f14"/>
                    <a:gd name="f17" fmla="val f14"/>
                    <a:gd name="f18" fmla="*/ f14 10 1"/>
                    <a:gd name="f19" fmla="*/ f14 1 2"/>
                    <a:gd name="f20" fmla="*/ f14 f12 1"/>
                    <a:gd name="f21" fmla="*/ f7 f13 1"/>
                    <a:gd name="f22" fmla="*/ 10800 f13 1"/>
                    <a:gd name="f23" fmla="*/ f15 1 f3"/>
                    <a:gd name="f24" fmla="*/ 10800 f12 1"/>
                    <a:gd name="f25" fmla="*/ 21600 f13 1"/>
                    <a:gd name="f26" fmla="*/ 0 f13 1"/>
                    <a:gd name="f27" fmla="*/ f18 1 18"/>
                    <a:gd name="f28" fmla="+- 21600 0 f19"/>
                    <a:gd name="f29" fmla="+- f23 0 f2"/>
                    <a:gd name="f30" fmla="*/ f19 f12 1"/>
                    <a:gd name="f31" fmla="+- f27 1750 0"/>
                    <a:gd name="f32" fmla="*/ f28 f12 1"/>
                    <a:gd name="f33" fmla="+- 21600 0 f31"/>
                    <a:gd name="f34" fmla="*/ f31 f12 1"/>
                    <a:gd name="f35" fmla="*/ f31 f13 1"/>
                    <a:gd name="f36" fmla="*/ f33 f12 1"/>
                    <a:gd name="f37" fmla="*/ f33 f13 1"/>
                  </a:gdLst>
                  <a:ahLst>
                    <a:ahXY gdRefX="f0" minX="f6" maxX="f8">
                      <a:pos x="f20" y="f21"/>
                    </a:ahXY>
                  </a:ahLst>
                  <a:cxnLst>
                    <a:cxn ang="3cd4">
                      <a:pos x="hc" y="t"/>
                    </a:cxn>
                    <a:cxn ang="0">
                      <a:pos x="r" y="vc"/>
                    </a:cxn>
                    <a:cxn ang="cd4">
                      <a:pos x="hc" y="b"/>
                    </a:cxn>
                    <a:cxn ang="cd2">
                      <a:pos x="l" y="vc"/>
                    </a:cxn>
                    <a:cxn ang="f29">
                      <a:pos x="f32" y="f22"/>
                    </a:cxn>
                    <a:cxn ang="f29">
                      <a:pos x="f24" y="f25"/>
                    </a:cxn>
                    <a:cxn ang="f29">
                      <a:pos x="f30" y="f22"/>
                    </a:cxn>
                    <a:cxn ang="f29">
                      <a:pos x="f24" y="f26"/>
                    </a:cxn>
                  </a:cxnLst>
                  <a:rect l="f34" t="f35" r="f36" b="f37"/>
                  <a:pathLst>
                    <a:path w="21600" h="21600">
                      <a:moveTo>
                        <a:pt x="f6" y="f6"/>
                      </a:moveTo>
                      <a:lnTo>
                        <a:pt x="f7" y="f6"/>
                      </a:lnTo>
                      <a:lnTo>
                        <a:pt x="f16" y="f7"/>
                      </a:lnTo>
                      <a:lnTo>
                        <a:pt x="f17" y="f7"/>
                      </a:lnTo>
                      <a:close/>
                    </a:path>
                  </a:pathLst>
                </a:custGeom>
                <a:solidFill>
                  <a:srgbClr val="99CCFF"/>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62" name="Freeform 61"/>
                <p:cNvSpPr/>
                <p:nvPr/>
              </p:nvSpPr>
              <p:spPr>
                <a:xfrm>
                  <a:off x="2751480" y="1613160"/>
                  <a:ext cx="414720" cy="248760"/>
                </a:xfrm>
                <a:custGeom>
                  <a:avLst>
                    <a:gd name="f0" fmla="val 5400"/>
                  </a:avLst>
                  <a:gdLst>
                    <a:gd name="f1" fmla="val 10800000"/>
                    <a:gd name="f2" fmla="val 5400000"/>
                    <a:gd name="f3" fmla="val 180"/>
                    <a:gd name="f4" fmla="val w"/>
                    <a:gd name="f5" fmla="val h"/>
                    <a:gd name="f6" fmla="val 0"/>
                    <a:gd name="f7" fmla="val 21600"/>
                    <a:gd name="f8" fmla="val 10800"/>
                    <a:gd name="f9" fmla="val -2147483647"/>
                    <a:gd name="f10" fmla="val 2147483647"/>
                    <a:gd name="f11" fmla="+- 0 0 0"/>
                    <a:gd name="f12" fmla="*/ f4 1 21600"/>
                    <a:gd name="f13" fmla="*/ f5 1 21600"/>
                    <a:gd name="f14" fmla="pin 0 f0 10800"/>
                    <a:gd name="f15" fmla="*/ f11 f1 1"/>
                    <a:gd name="f16" fmla="+- 21600 0 f14"/>
                    <a:gd name="f17" fmla="val f14"/>
                    <a:gd name="f18" fmla="*/ f14 10 1"/>
                    <a:gd name="f19" fmla="*/ f14 1 2"/>
                    <a:gd name="f20" fmla="*/ f14 f12 1"/>
                    <a:gd name="f21" fmla="*/ f7 f13 1"/>
                    <a:gd name="f22" fmla="*/ 10800 f13 1"/>
                    <a:gd name="f23" fmla="*/ f15 1 f3"/>
                    <a:gd name="f24" fmla="*/ 10800 f12 1"/>
                    <a:gd name="f25" fmla="*/ 21600 f13 1"/>
                    <a:gd name="f26" fmla="*/ 0 f13 1"/>
                    <a:gd name="f27" fmla="*/ f18 1 18"/>
                    <a:gd name="f28" fmla="+- 21600 0 f19"/>
                    <a:gd name="f29" fmla="+- f23 0 f2"/>
                    <a:gd name="f30" fmla="*/ f19 f12 1"/>
                    <a:gd name="f31" fmla="+- f27 1750 0"/>
                    <a:gd name="f32" fmla="*/ f28 f12 1"/>
                    <a:gd name="f33" fmla="+- 21600 0 f31"/>
                    <a:gd name="f34" fmla="*/ f31 f12 1"/>
                    <a:gd name="f35" fmla="*/ f31 f13 1"/>
                    <a:gd name="f36" fmla="*/ f33 f12 1"/>
                    <a:gd name="f37" fmla="*/ f33 f13 1"/>
                  </a:gdLst>
                  <a:ahLst>
                    <a:ahXY gdRefX="f0" minX="f6" maxX="f8">
                      <a:pos x="f20" y="f21"/>
                    </a:ahXY>
                  </a:ahLst>
                  <a:cxnLst>
                    <a:cxn ang="3cd4">
                      <a:pos x="hc" y="t"/>
                    </a:cxn>
                    <a:cxn ang="0">
                      <a:pos x="r" y="vc"/>
                    </a:cxn>
                    <a:cxn ang="cd4">
                      <a:pos x="hc" y="b"/>
                    </a:cxn>
                    <a:cxn ang="cd2">
                      <a:pos x="l" y="vc"/>
                    </a:cxn>
                    <a:cxn ang="f29">
                      <a:pos x="f32" y="f22"/>
                    </a:cxn>
                    <a:cxn ang="f29">
                      <a:pos x="f24" y="f25"/>
                    </a:cxn>
                    <a:cxn ang="f29">
                      <a:pos x="f30" y="f22"/>
                    </a:cxn>
                    <a:cxn ang="f29">
                      <a:pos x="f24" y="f26"/>
                    </a:cxn>
                  </a:cxnLst>
                  <a:rect l="f34" t="f35" r="f36" b="f37"/>
                  <a:pathLst>
                    <a:path w="21600" h="21600">
                      <a:moveTo>
                        <a:pt x="f6" y="f6"/>
                      </a:moveTo>
                      <a:lnTo>
                        <a:pt x="f7" y="f6"/>
                      </a:lnTo>
                      <a:lnTo>
                        <a:pt x="f16" y="f7"/>
                      </a:lnTo>
                      <a:lnTo>
                        <a:pt x="f17" y="f7"/>
                      </a:lnTo>
                      <a:close/>
                    </a:path>
                  </a:pathLst>
                </a:custGeom>
                <a:solidFill>
                  <a:srgbClr val="99CCFF"/>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63" name="Freeform 62"/>
                <p:cNvSpPr/>
                <p:nvPr/>
              </p:nvSpPr>
              <p:spPr>
                <a:xfrm>
                  <a:off x="1779840" y="1625400"/>
                  <a:ext cx="414720" cy="248760"/>
                </a:xfrm>
                <a:custGeom>
                  <a:avLst>
                    <a:gd name="f0" fmla="val 5400"/>
                  </a:avLst>
                  <a:gdLst>
                    <a:gd name="f1" fmla="val 10800000"/>
                    <a:gd name="f2" fmla="val 5400000"/>
                    <a:gd name="f3" fmla="val 180"/>
                    <a:gd name="f4" fmla="val w"/>
                    <a:gd name="f5" fmla="val h"/>
                    <a:gd name="f6" fmla="val 0"/>
                    <a:gd name="f7" fmla="val 21600"/>
                    <a:gd name="f8" fmla="val 10800"/>
                    <a:gd name="f9" fmla="val -2147483647"/>
                    <a:gd name="f10" fmla="val 2147483647"/>
                    <a:gd name="f11" fmla="+- 0 0 0"/>
                    <a:gd name="f12" fmla="*/ f4 1 21600"/>
                    <a:gd name="f13" fmla="*/ f5 1 21600"/>
                    <a:gd name="f14" fmla="pin 0 f0 10800"/>
                    <a:gd name="f15" fmla="*/ f11 f1 1"/>
                    <a:gd name="f16" fmla="+- 21600 0 f14"/>
                    <a:gd name="f17" fmla="val f14"/>
                    <a:gd name="f18" fmla="*/ f14 10 1"/>
                    <a:gd name="f19" fmla="*/ f14 1 2"/>
                    <a:gd name="f20" fmla="*/ f14 f12 1"/>
                    <a:gd name="f21" fmla="*/ f7 f13 1"/>
                    <a:gd name="f22" fmla="*/ 10800 f13 1"/>
                    <a:gd name="f23" fmla="*/ f15 1 f3"/>
                    <a:gd name="f24" fmla="*/ 10800 f12 1"/>
                    <a:gd name="f25" fmla="*/ 21600 f13 1"/>
                    <a:gd name="f26" fmla="*/ 0 f13 1"/>
                    <a:gd name="f27" fmla="*/ f18 1 18"/>
                    <a:gd name="f28" fmla="+- 21600 0 f19"/>
                    <a:gd name="f29" fmla="+- f23 0 f2"/>
                    <a:gd name="f30" fmla="*/ f19 f12 1"/>
                    <a:gd name="f31" fmla="+- f27 1750 0"/>
                    <a:gd name="f32" fmla="*/ f28 f12 1"/>
                    <a:gd name="f33" fmla="+- 21600 0 f31"/>
                    <a:gd name="f34" fmla="*/ f31 f12 1"/>
                    <a:gd name="f35" fmla="*/ f31 f13 1"/>
                    <a:gd name="f36" fmla="*/ f33 f12 1"/>
                    <a:gd name="f37" fmla="*/ f33 f13 1"/>
                  </a:gdLst>
                  <a:ahLst>
                    <a:ahXY gdRefX="f0" minX="f6" maxX="f8">
                      <a:pos x="f20" y="f21"/>
                    </a:ahXY>
                  </a:ahLst>
                  <a:cxnLst>
                    <a:cxn ang="3cd4">
                      <a:pos x="hc" y="t"/>
                    </a:cxn>
                    <a:cxn ang="0">
                      <a:pos x="r" y="vc"/>
                    </a:cxn>
                    <a:cxn ang="cd4">
                      <a:pos x="hc" y="b"/>
                    </a:cxn>
                    <a:cxn ang="cd2">
                      <a:pos x="l" y="vc"/>
                    </a:cxn>
                    <a:cxn ang="f29">
                      <a:pos x="f32" y="f22"/>
                    </a:cxn>
                    <a:cxn ang="f29">
                      <a:pos x="f24" y="f25"/>
                    </a:cxn>
                    <a:cxn ang="f29">
                      <a:pos x="f30" y="f22"/>
                    </a:cxn>
                    <a:cxn ang="f29">
                      <a:pos x="f24" y="f26"/>
                    </a:cxn>
                  </a:cxnLst>
                  <a:rect l="f34" t="f35" r="f36" b="f37"/>
                  <a:pathLst>
                    <a:path w="21600" h="21600">
                      <a:moveTo>
                        <a:pt x="f6" y="f6"/>
                      </a:moveTo>
                      <a:lnTo>
                        <a:pt x="f7" y="f6"/>
                      </a:lnTo>
                      <a:lnTo>
                        <a:pt x="f16" y="f7"/>
                      </a:lnTo>
                      <a:lnTo>
                        <a:pt x="f17" y="f7"/>
                      </a:lnTo>
                      <a:close/>
                    </a:path>
                  </a:pathLst>
                </a:custGeom>
                <a:solidFill>
                  <a:srgbClr val="99CCFF"/>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grpSp>
          <p:sp>
            <p:nvSpPr>
              <p:cNvPr id="41" name="Freeform 40"/>
              <p:cNvSpPr/>
              <p:nvPr/>
            </p:nvSpPr>
            <p:spPr>
              <a:xfrm>
                <a:off x="10995802" y="1591282"/>
                <a:ext cx="165960" cy="74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CCFF"/>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42" name="Freeform 41"/>
              <p:cNvSpPr/>
              <p:nvPr/>
            </p:nvSpPr>
            <p:spPr>
              <a:xfrm>
                <a:off x="11161762" y="1757242"/>
                <a:ext cx="249120" cy="331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43" name="Freeform 42"/>
              <p:cNvSpPr/>
              <p:nvPr/>
            </p:nvSpPr>
            <p:spPr>
              <a:xfrm>
                <a:off x="11410882" y="1757242"/>
                <a:ext cx="82800" cy="331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CCFF"/>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44" name="TextBox 43"/>
              <p:cNvSpPr txBox="1"/>
              <p:nvPr/>
            </p:nvSpPr>
            <p:spPr>
              <a:xfrm>
                <a:off x="10650220" y="1165653"/>
                <a:ext cx="1103688" cy="276600"/>
              </a:xfrm>
              <a:prstGeom prst="rect">
                <a:avLst/>
              </a:prstGeom>
              <a:noFill/>
              <a:ln>
                <a:noFill/>
              </a:ln>
            </p:spPr>
            <p:txBody>
              <a:bodyPr vert="horz" wrap="none" lIns="50625" tIns="25313" rIns="50625" bIns="25313" anchorCtr="0" compatLnSpc="1">
                <a:spAutoFit/>
              </a:bodyPr>
              <a:lstStyle/>
              <a:p>
                <a:pPr algn="ct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404040"/>
                    </a:solidFill>
                    <a:ea typeface="WenQuanYi Zen Hei" pitchFamily="2"/>
                    <a:cs typeface="Lohit Devanagari" pitchFamily="2"/>
                  </a:rPr>
                  <a:t>PCG</a:t>
                </a:r>
              </a:p>
            </p:txBody>
          </p:sp>
          <p:sp>
            <p:nvSpPr>
              <p:cNvPr id="45" name="TextBox 44"/>
              <p:cNvSpPr txBox="1"/>
              <p:nvPr/>
            </p:nvSpPr>
            <p:spPr>
              <a:xfrm>
                <a:off x="3289542" y="1027775"/>
                <a:ext cx="1665243" cy="276600"/>
              </a:xfrm>
              <a:prstGeom prst="rect">
                <a:avLst/>
              </a:prstGeom>
              <a:noFill/>
              <a:ln>
                <a:noFill/>
              </a:ln>
            </p:spPr>
            <p:txBody>
              <a:bodyPr vert="horz" wrap="non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404040"/>
                    </a:solidFill>
                    <a:ea typeface="WenQuanYi Zen Hei" pitchFamily="2"/>
                    <a:cs typeface="Lohit Devanagari" pitchFamily="2"/>
                  </a:rPr>
                  <a:t>Chicane</a:t>
                </a:r>
              </a:p>
            </p:txBody>
          </p:sp>
          <p:sp>
            <p:nvSpPr>
              <p:cNvPr id="46" name="TextBox 45"/>
              <p:cNvSpPr txBox="1"/>
              <p:nvPr/>
            </p:nvSpPr>
            <p:spPr>
              <a:xfrm>
                <a:off x="4835336" y="2315405"/>
                <a:ext cx="1789522" cy="276600"/>
              </a:xfrm>
              <a:prstGeom prst="rect">
                <a:avLst/>
              </a:prstGeom>
              <a:noFill/>
              <a:ln>
                <a:noFill/>
              </a:ln>
            </p:spPr>
            <p:txBody>
              <a:bodyPr vert="horz" wrap="non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FF0000"/>
                    </a:solidFill>
                    <a:ea typeface="WenQuanYi Zen Hei" pitchFamily="2"/>
                    <a:cs typeface="Lohit Devanagari" pitchFamily="2"/>
                  </a:rPr>
                  <a:t>150 MeV</a:t>
                </a:r>
              </a:p>
            </p:txBody>
          </p:sp>
          <p:sp>
            <p:nvSpPr>
              <p:cNvPr id="47" name="Freeform 46"/>
              <p:cNvSpPr/>
              <p:nvPr/>
            </p:nvSpPr>
            <p:spPr>
              <a:xfrm>
                <a:off x="5699761" y="2087002"/>
                <a:ext cx="84240" cy="281160"/>
              </a:xfrm>
              <a:custGeom>
                <a:avLst>
                  <a:gd name="f0" fmla="val 5400"/>
                  <a:gd name="f1" fmla="val 54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21600 f8 1"/>
                  <a:gd name="f17" fmla="*/ f12 f11 1"/>
                  <a:gd name="f18" fmla="*/ f11 f7 1"/>
                  <a:gd name="f19" fmla="*/ f13 f7 1"/>
                  <a:gd name="f20" fmla="*/ f17 1 10800"/>
                  <a:gd name="f21" fmla="+- f12 0 f20"/>
                  <a:gd name="f22" fmla="*/ f21 f8 1"/>
                </a:gdLst>
                <a:ahLst>
                  <a:ahXY gdRefX="f1" minX="f4" maxX="f6" gdRefY="f0" minY="f4" maxY="f5">
                    <a:pos x="f14" y="f15"/>
                  </a:ahXY>
                </a:ahLst>
                <a:cxnLst>
                  <a:cxn ang="3cd4">
                    <a:pos x="hc" y="t"/>
                  </a:cxn>
                  <a:cxn ang="0">
                    <a:pos x="r" y="vc"/>
                  </a:cxn>
                  <a:cxn ang="cd4">
                    <a:pos x="hc" y="b"/>
                  </a:cxn>
                  <a:cxn ang="cd2">
                    <a:pos x="l" y="vc"/>
                  </a:cxn>
                </a:cxnLst>
                <a:rect l="f18" t="f22" r="f19" b="f16"/>
                <a:pathLst>
                  <a:path w="21600" h="21600">
                    <a:moveTo>
                      <a:pt x="f11" y="f5"/>
                    </a:moveTo>
                    <a:lnTo>
                      <a:pt x="f11" y="f12"/>
                    </a:lnTo>
                    <a:lnTo>
                      <a:pt x="f4" y="f12"/>
                    </a:lnTo>
                    <a:lnTo>
                      <a:pt x="f6" y="f4"/>
                    </a:lnTo>
                    <a:lnTo>
                      <a:pt x="f5" y="f12"/>
                    </a:lnTo>
                    <a:lnTo>
                      <a:pt x="f13" y="f12"/>
                    </a:lnTo>
                    <a:lnTo>
                      <a:pt x="f13" y="f5"/>
                    </a:lnTo>
                    <a:close/>
                  </a:path>
                </a:pathLst>
              </a:custGeom>
              <a:solidFill>
                <a:srgbClr val="C5000B"/>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48" name="Freeform 47"/>
              <p:cNvSpPr/>
              <p:nvPr/>
            </p:nvSpPr>
            <p:spPr>
              <a:xfrm>
                <a:off x="10714282" y="2068642"/>
                <a:ext cx="84240" cy="281160"/>
              </a:xfrm>
              <a:custGeom>
                <a:avLst>
                  <a:gd name="f0" fmla="val 5400"/>
                  <a:gd name="f1" fmla="val 54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21600 f8 1"/>
                  <a:gd name="f17" fmla="*/ f12 f11 1"/>
                  <a:gd name="f18" fmla="*/ f11 f7 1"/>
                  <a:gd name="f19" fmla="*/ f13 f7 1"/>
                  <a:gd name="f20" fmla="*/ f17 1 10800"/>
                  <a:gd name="f21" fmla="+- f12 0 f20"/>
                  <a:gd name="f22" fmla="*/ f21 f8 1"/>
                </a:gdLst>
                <a:ahLst>
                  <a:ahXY gdRefX="f1" minX="f4" maxX="f6" gdRefY="f0" minY="f4" maxY="f5">
                    <a:pos x="f14" y="f15"/>
                  </a:ahXY>
                </a:ahLst>
                <a:cxnLst>
                  <a:cxn ang="3cd4">
                    <a:pos x="hc" y="t"/>
                  </a:cxn>
                  <a:cxn ang="0">
                    <a:pos x="r" y="vc"/>
                  </a:cxn>
                  <a:cxn ang="cd4">
                    <a:pos x="hc" y="b"/>
                  </a:cxn>
                  <a:cxn ang="cd2">
                    <a:pos x="l" y="vc"/>
                  </a:cxn>
                </a:cxnLst>
                <a:rect l="f18" t="f22" r="f19" b="f16"/>
                <a:pathLst>
                  <a:path w="21600" h="21600">
                    <a:moveTo>
                      <a:pt x="f11" y="f5"/>
                    </a:moveTo>
                    <a:lnTo>
                      <a:pt x="f11" y="f12"/>
                    </a:lnTo>
                    <a:lnTo>
                      <a:pt x="f4" y="f12"/>
                    </a:lnTo>
                    <a:lnTo>
                      <a:pt x="f6" y="f4"/>
                    </a:lnTo>
                    <a:lnTo>
                      <a:pt x="f5" y="f12"/>
                    </a:lnTo>
                    <a:lnTo>
                      <a:pt x="f13" y="f12"/>
                    </a:lnTo>
                    <a:lnTo>
                      <a:pt x="f13" y="f5"/>
                    </a:lnTo>
                    <a:close/>
                  </a:path>
                </a:pathLst>
              </a:custGeom>
              <a:solidFill>
                <a:srgbClr val="C5000B"/>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49" name="TextBox 48"/>
              <p:cNvSpPr txBox="1"/>
              <p:nvPr/>
            </p:nvSpPr>
            <p:spPr>
              <a:xfrm>
                <a:off x="10114620" y="2349804"/>
                <a:ext cx="1375260" cy="276600"/>
              </a:xfrm>
              <a:prstGeom prst="rect">
                <a:avLst/>
              </a:prstGeom>
              <a:noFill/>
              <a:ln>
                <a:noFill/>
              </a:ln>
            </p:spPr>
            <p:txBody>
              <a:bodyPr vert="horz" wrap="non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FF0000"/>
                    </a:solidFill>
                    <a:ea typeface="WenQuanYi Zen Hei" pitchFamily="2"/>
                    <a:cs typeface="Lohit Devanagari" pitchFamily="2"/>
                  </a:rPr>
                  <a:t>6 MeV</a:t>
                </a:r>
              </a:p>
            </p:txBody>
          </p:sp>
          <p:sp>
            <p:nvSpPr>
              <p:cNvPr id="50" name="Freeform 49"/>
              <p:cNvSpPr/>
              <p:nvPr/>
            </p:nvSpPr>
            <p:spPr>
              <a:xfrm>
                <a:off x="8794066" y="1451409"/>
                <a:ext cx="262219" cy="2313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51" name="Freeform 50"/>
              <p:cNvSpPr/>
              <p:nvPr/>
            </p:nvSpPr>
            <p:spPr>
              <a:xfrm>
                <a:off x="9276811" y="1449001"/>
                <a:ext cx="262219" cy="2313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000000"/>
                </a:solidFill>
                <a:prstDash val="solid"/>
              </a:ln>
            </p:spPr>
            <p:txBody>
              <a:bodyPr vert="horz" wrap="none" lIns="50625" tIns="25313" rIns="50625" bIns="25313" anchor="ctr" anchorCtr="0" compatLnSpc="1">
                <a:no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endParaRPr lang="en-US" sz="1013">
                  <a:solidFill>
                    <a:srgbClr val="404040"/>
                  </a:solidFill>
                  <a:ea typeface="WenQuanYi Zen Hei" pitchFamily="2"/>
                  <a:cs typeface="Lohit Devanagari" pitchFamily="2"/>
                </a:endParaRPr>
              </a:p>
            </p:txBody>
          </p:sp>
          <p:sp>
            <p:nvSpPr>
              <p:cNvPr id="52" name="Teardrop 51"/>
              <p:cNvSpPr/>
              <p:nvPr/>
            </p:nvSpPr>
            <p:spPr>
              <a:xfrm rot="16040479">
                <a:off x="8950478" y="2001713"/>
                <a:ext cx="266473" cy="263215"/>
              </a:xfrm>
              <a:prstGeom prst="teardrop">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53" name="Straight Connector 52"/>
              <p:cNvCxnSpPr>
                <a:stCxn id="50" idx="2"/>
                <a:endCxn id="52" idx="7"/>
              </p:cNvCxnSpPr>
              <p:nvPr/>
            </p:nvCxnSpPr>
            <p:spPr>
              <a:xfrm>
                <a:off x="8925176" y="1682722"/>
                <a:ext cx="20894" cy="3236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9395074" y="1681889"/>
                <a:ext cx="6535" cy="3390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689925" y="1032321"/>
                <a:ext cx="2018697" cy="276600"/>
              </a:xfrm>
              <a:prstGeom prst="rect">
                <a:avLst/>
              </a:prstGeom>
              <a:noFill/>
              <a:ln>
                <a:noFill/>
              </a:ln>
            </p:spPr>
            <p:txBody>
              <a:bodyPr vert="horz" wrap="square" lIns="50625" tIns="25313" rIns="50625" bIns="25313" anchorCtr="0" compatLnSpc="1">
                <a:spAutoFit/>
              </a:bodyPr>
              <a:lstStyle/>
              <a:p>
                <a:pPr algn="ct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404040"/>
                    </a:solidFill>
                    <a:ea typeface="WenQuanYi Zen Hei" pitchFamily="2"/>
                    <a:cs typeface="Lohit Devanagari" pitchFamily="2"/>
                  </a:rPr>
                  <a:t>RG1</a:t>
                </a:r>
              </a:p>
            </p:txBody>
          </p:sp>
          <p:sp>
            <p:nvSpPr>
              <p:cNvPr id="56" name="TextBox 55"/>
              <p:cNvSpPr txBox="1"/>
              <p:nvPr/>
            </p:nvSpPr>
            <p:spPr>
              <a:xfrm>
                <a:off x="7527069" y="1038925"/>
                <a:ext cx="2011963" cy="276600"/>
              </a:xfrm>
              <a:prstGeom prst="rect">
                <a:avLst/>
              </a:prstGeom>
              <a:noFill/>
              <a:ln>
                <a:noFill/>
              </a:ln>
            </p:spPr>
            <p:txBody>
              <a:bodyPr vert="horz" wrap="square" lIns="50625" tIns="25313" rIns="50625" bIns="25313" anchorCtr="0" compatLnSpc="1">
                <a:spAutoFit/>
              </a:bodyPr>
              <a:lstStyle/>
              <a:p>
                <a:pPr algn="ct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404040"/>
                    </a:solidFill>
                    <a:ea typeface="WenQuanYi Zen Hei" pitchFamily="2"/>
                    <a:cs typeface="Lohit Devanagari" pitchFamily="2"/>
                  </a:rPr>
                  <a:t>RG2</a:t>
                </a:r>
              </a:p>
            </p:txBody>
          </p:sp>
        </p:grpSp>
        <p:sp>
          <p:nvSpPr>
            <p:cNvPr id="20" name="Rectangle 19"/>
            <p:cNvSpPr/>
            <p:nvPr/>
          </p:nvSpPr>
          <p:spPr>
            <a:xfrm>
              <a:off x="801073" y="1920476"/>
              <a:ext cx="112736" cy="416986"/>
            </a:xfrm>
            <a:prstGeom prst="rect">
              <a:avLst/>
            </a:prstGeom>
            <a:pattFill prst="lgConfetti">
              <a:fgClr>
                <a:schemeClr val="tx1">
                  <a:lumMod val="85000"/>
                  <a:lumOff val="1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1" name="TextBox 20"/>
            <p:cNvSpPr txBox="1"/>
            <p:nvPr/>
          </p:nvSpPr>
          <p:spPr>
            <a:xfrm>
              <a:off x="558016" y="2323016"/>
              <a:ext cx="684429" cy="247219"/>
            </a:xfrm>
            <a:prstGeom prst="rect">
              <a:avLst/>
            </a:prstGeom>
            <a:noFill/>
            <a:ln>
              <a:noFill/>
            </a:ln>
          </p:spPr>
          <p:txBody>
            <a:bodyPr vert="horz" wrap="squar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923" dirty="0">
                  <a:solidFill>
                    <a:srgbClr val="404040"/>
                  </a:solidFill>
                  <a:ea typeface="WenQuanYi Zen Hei" pitchFamily="2"/>
                  <a:cs typeface="Lohit Devanagari" pitchFamily="2"/>
                </a:rPr>
                <a:t> </a:t>
              </a:r>
              <a:r>
                <a:rPr lang="en-US" sz="1125" dirty="0">
                  <a:solidFill>
                    <a:srgbClr val="404040"/>
                  </a:solidFill>
                  <a:ea typeface="WenQuanYi Zen Hei" pitchFamily="2"/>
                  <a:cs typeface="Lohit Devanagari" pitchFamily="2"/>
                </a:rPr>
                <a:t>wall</a:t>
              </a:r>
            </a:p>
          </p:txBody>
        </p:sp>
        <p:sp>
          <p:nvSpPr>
            <p:cNvPr id="22" name="TextBox 21"/>
            <p:cNvSpPr txBox="1"/>
            <p:nvPr/>
          </p:nvSpPr>
          <p:spPr>
            <a:xfrm>
              <a:off x="3132178" y="1667442"/>
              <a:ext cx="2222921" cy="228204"/>
            </a:xfrm>
            <a:prstGeom prst="rect">
              <a:avLst/>
            </a:prstGeom>
            <a:noFill/>
            <a:ln>
              <a:noFill/>
            </a:ln>
          </p:spPr>
          <p:txBody>
            <a:bodyPr vert="horz" wrap="square" lIns="50625" tIns="25313" rIns="50625" bIns="25313" anchorCtr="0" compatLnSpc="1">
              <a:spAutoFit/>
            </a:bodyPr>
            <a:lstStyle/>
            <a:p>
              <a:pPr algn="ct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404040"/>
                  </a:solidFill>
                  <a:ea typeface="WenQuanYi Zen Hei" pitchFamily="2"/>
                  <a:cs typeface="Lohit Devanagari" pitchFamily="2"/>
                </a:rPr>
                <a:t>L5            	L4</a:t>
              </a:r>
            </a:p>
          </p:txBody>
        </p:sp>
        <p:sp>
          <p:nvSpPr>
            <p:cNvPr id="23" name="TextBox 22"/>
            <p:cNvSpPr txBox="1"/>
            <p:nvPr/>
          </p:nvSpPr>
          <p:spPr>
            <a:xfrm>
              <a:off x="6253142" y="1636626"/>
              <a:ext cx="1854022" cy="228204"/>
            </a:xfrm>
            <a:prstGeom prst="rect">
              <a:avLst/>
            </a:prstGeom>
            <a:noFill/>
            <a:ln>
              <a:noFill/>
            </a:ln>
          </p:spPr>
          <p:txBody>
            <a:bodyPr vert="horz" wrap="square" lIns="50625" tIns="25313" rIns="50625" bIns="25313" anchorCtr="0" compatLnSpc="1">
              <a:spAutoFit/>
            </a:bodyPr>
            <a:lstStyle/>
            <a:p>
              <a:pPr algn="ct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013" dirty="0">
                  <a:solidFill>
                    <a:srgbClr val="404040"/>
                  </a:solidFill>
                  <a:ea typeface="WenQuanYi Zen Hei" pitchFamily="2"/>
                  <a:cs typeface="Lohit Devanagari" pitchFamily="2"/>
                </a:rPr>
                <a:t>L2</a:t>
              </a:r>
            </a:p>
          </p:txBody>
        </p:sp>
        <p:grpSp>
          <p:nvGrpSpPr>
            <p:cNvPr id="24" name="Group 23"/>
            <p:cNvGrpSpPr/>
            <p:nvPr/>
          </p:nvGrpSpPr>
          <p:grpSpPr>
            <a:xfrm>
              <a:off x="56435" y="1209675"/>
              <a:ext cx="2953057" cy="2640573"/>
              <a:chOff x="56435" y="1209675"/>
              <a:chExt cx="2953057" cy="2640573"/>
            </a:xfrm>
          </p:grpSpPr>
          <p:cxnSp>
            <p:nvCxnSpPr>
              <p:cNvPr id="28" name="Straight Arrow Connector 27"/>
              <p:cNvCxnSpPr>
                <a:stCxn id="29" idx="3"/>
                <a:endCxn id="31" idx="0"/>
              </p:cNvCxnSpPr>
              <p:nvPr/>
            </p:nvCxnSpPr>
            <p:spPr>
              <a:xfrm flipH="1">
                <a:off x="2353529" y="2156217"/>
                <a:ext cx="632813" cy="384754"/>
              </a:xfrm>
              <a:prstGeom prst="straightConnector1">
                <a:avLst/>
              </a:prstGeom>
              <a:ln w="349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30" idx="1"/>
              </p:cNvCxnSpPr>
              <p:nvPr/>
            </p:nvCxnSpPr>
            <p:spPr>
              <a:xfrm flipH="1" flipV="1">
                <a:off x="1687465" y="2187606"/>
                <a:ext cx="649496" cy="353366"/>
              </a:xfrm>
              <a:prstGeom prst="straightConnector1">
                <a:avLst/>
              </a:prstGeom>
              <a:ln w="349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850635" y="1791337"/>
                <a:ext cx="582122" cy="378079"/>
              </a:xfrm>
              <a:prstGeom prst="straightConnector1">
                <a:avLst/>
              </a:prstGeom>
              <a:ln w="349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188201" y="2449754"/>
                <a:ext cx="312004" cy="167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29" name="Rectangle 28"/>
              <p:cNvSpPr/>
              <p:nvPr/>
            </p:nvSpPr>
            <p:spPr>
              <a:xfrm>
                <a:off x="2840547" y="2004504"/>
                <a:ext cx="145795" cy="30342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30" name="Rectangle 29"/>
              <p:cNvSpPr/>
              <p:nvPr/>
            </p:nvSpPr>
            <p:spPr>
              <a:xfrm>
                <a:off x="1687465" y="2039336"/>
                <a:ext cx="147969" cy="2965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31" name="Oval 30"/>
              <p:cNvSpPr/>
              <p:nvPr/>
            </p:nvSpPr>
            <p:spPr>
              <a:xfrm>
                <a:off x="1697566" y="2540971"/>
                <a:ext cx="1311926" cy="130927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33" name="Rectangle 32"/>
              <p:cNvSpPr/>
              <p:nvPr/>
            </p:nvSpPr>
            <p:spPr>
              <a:xfrm>
                <a:off x="1314622" y="2029156"/>
                <a:ext cx="149091" cy="306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34" name="Arc 33"/>
              <p:cNvSpPr/>
              <p:nvPr/>
            </p:nvSpPr>
            <p:spPr>
              <a:xfrm rot="5400000">
                <a:off x="527111" y="738999"/>
                <a:ext cx="587400" cy="1528752"/>
              </a:xfrm>
              <a:prstGeom prst="arc">
                <a:avLst>
                  <a:gd name="adj1" fmla="val 17017020"/>
                  <a:gd name="adj2" fmla="val 443976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35" name="TextBox 34"/>
              <p:cNvSpPr txBox="1"/>
              <p:nvPr/>
            </p:nvSpPr>
            <p:spPr>
              <a:xfrm>
                <a:off x="357294" y="1397978"/>
                <a:ext cx="1434631" cy="247219"/>
              </a:xfrm>
              <a:prstGeom prst="rect">
                <a:avLst/>
              </a:prstGeom>
              <a:noFill/>
              <a:ln>
                <a:noFill/>
              </a:ln>
            </p:spPr>
            <p:txBody>
              <a:bodyPr vert="horz" wrap="squar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923" dirty="0">
                    <a:solidFill>
                      <a:srgbClr val="0000CC"/>
                    </a:solidFill>
                    <a:ea typeface="WenQuanYi Zen Hei" pitchFamily="2"/>
                    <a:cs typeface="Lohit Devanagari" pitchFamily="2"/>
                  </a:rPr>
                  <a:t> </a:t>
                </a:r>
                <a:r>
                  <a:rPr lang="en-US" sz="1125" dirty="0">
                    <a:solidFill>
                      <a:srgbClr val="0000CC"/>
                    </a:solidFill>
                    <a:ea typeface="WenQuanYi Zen Hei" pitchFamily="2"/>
                    <a:cs typeface="Lohit Devanagari" pitchFamily="2"/>
                  </a:rPr>
                  <a:t>booster</a:t>
                </a:r>
              </a:p>
            </p:txBody>
          </p:sp>
          <p:sp>
            <p:nvSpPr>
              <p:cNvPr id="36" name="TextBox 35"/>
              <p:cNvSpPr txBox="1"/>
              <p:nvPr/>
            </p:nvSpPr>
            <p:spPr>
              <a:xfrm>
                <a:off x="2124444" y="2985972"/>
                <a:ext cx="561607" cy="247219"/>
              </a:xfrm>
              <a:prstGeom prst="rect">
                <a:avLst/>
              </a:prstGeom>
              <a:noFill/>
              <a:ln>
                <a:noFill/>
              </a:ln>
            </p:spPr>
            <p:txBody>
              <a:bodyPr vert="horz" wrap="squar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1125" dirty="0">
                    <a:solidFill>
                      <a:srgbClr val="0000CC"/>
                    </a:solidFill>
                    <a:ea typeface="WenQuanYi Zen Hei" pitchFamily="2"/>
                    <a:cs typeface="Lohit Devanagari" pitchFamily="2"/>
                  </a:rPr>
                  <a:t>PAR</a:t>
                </a:r>
              </a:p>
            </p:txBody>
          </p:sp>
        </p:grpSp>
        <p:sp>
          <p:nvSpPr>
            <p:cNvPr id="25" name="Teardrop 24"/>
            <p:cNvSpPr/>
            <p:nvPr/>
          </p:nvSpPr>
          <p:spPr>
            <a:xfrm rot="16040479">
              <a:off x="7970769" y="2175677"/>
              <a:ext cx="219849" cy="96300"/>
            </a:xfrm>
            <a:prstGeom prst="teardrop">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76" name="TextBox 75"/>
          <p:cNvSpPr txBox="1"/>
          <p:nvPr/>
        </p:nvSpPr>
        <p:spPr>
          <a:xfrm>
            <a:off x="4744878" y="1337011"/>
            <a:ext cx="997997" cy="224245"/>
          </a:xfrm>
          <a:prstGeom prst="rect">
            <a:avLst/>
          </a:prstGeom>
          <a:noFill/>
          <a:ln>
            <a:noFill/>
          </a:ln>
        </p:spPr>
        <p:txBody>
          <a:bodyPr vert="horz" wrap="square" lIns="50625" tIns="25313" rIns="50625" bIns="25313" anchorCtr="0" compatLnSpc="1">
            <a:spAutoFit/>
          </a:bodyPr>
          <a:lstStyle/>
          <a:p>
            <a:pPr>
              <a:tabLst>
                <a:tab pos="0" algn="l"/>
                <a:tab pos="514337" algn="l"/>
                <a:tab pos="1028675" algn="l"/>
                <a:tab pos="1543011" algn="l"/>
                <a:tab pos="2057349" algn="l"/>
                <a:tab pos="2571686" algn="l"/>
                <a:tab pos="3086023" algn="l"/>
                <a:tab pos="3600359" algn="l"/>
                <a:tab pos="4114697" algn="l"/>
                <a:tab pos="4629035" algn="l"/>
                <a:tab pos="5143371" algn="l"/>
                <a:tab pos="5657709" algn="l"/>
              </a:tabLst>
            </a:pPr>
            <a:r>
              <a:rPr lang="en-US" sz="923" dirty="0">
                <a:solidFill>
                  <a:srgbClr val="0000CC"/>
                </a:solidFill>
                <a:ea typeface="WenQuanYi Zen Hei" pitchFamily="2"/>
                <a:cs typeface="Lohit Devanagari" pitchFamily="2"/>
              </a:rPr>
              <a:t> </a:t>
            </a:r>
            <a:r>
              <a:rPr lang="en-US" sz="1125" dirty="0">
                <a:solidFill>
                  <a:srgbClr val="0000CC"/>
                </a:solidFill>
                <a:ea typeface="WenQuanYi Zen Hei" pitchFamily="2"/>
                <a:cs typeface="Lohit Devanagari" pitchFamily="2"/>
              </a:rPr>
              <a:t>LINAC</a:t>
            </a:r>
          </a:p>
        </p:txBody>
      </p:sp>
      <p:cxnSp>
        <p:nvCxnSpPr>
          <p:cNvPr id="12" name="Straight Arrow Connector 11"/>
          <p:cNvCxnSpPr/>
          <p:nvPr/>
        </p:nvCxnSpPr>
        <p:spPr>
          <a:xfrm flipV="1">
            <a:off x="2348905" y="1863015"/>
            <a:ext cx="3834290" cy="1299920"/>
          </a:xfrm>
          <a:prstGeom prst="straightConnector1">
            <a:avLst/>
          </a:prstGeom>
          <a:ln w="285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20449108">
            <a:off x="3891765" y="2272860"/>
            <a:ext cx="521297" cy="300082"/>
          </a:xfrm>
          <a:prstGeom prst="rect">
            <a:avLst/>
          </a:prstGeom>
          <a:noFill/>
        </p:spPr>
        <p:txBody>
          <a:bodyPr wrap="none" rtlCol="0">
            <a:spAutoFit/>
          </a:bodyPr>
          <a:lstStyle/>
          <a:p>
            <a:r>
              <a:rPr lang="en-US" sz="1350" dirty="0"/>
              <a:t>53m</a:t>
            </a:r>
          </a:p>
        </p:txBody>
      </p:sp>
      <p:cxnSp>
        <p:nvCxnSpPr>
          <p:cNvPr id="80" name="Straight Arrow Connector 79"/>
          <p:cNvCxnSpPr/>
          <p:nvPr/>
        </p:nvCxnSpPr>
        <p:spPr>
          <a:xfrm flipV="1">
            <a:off x="5064299" y="2070537"/>
            <a:ext cx="1233758" cy="430480"/>
          </a:xfrm>
          <a:prstGeom prst="straightConnector1">
            <a:avLst/>
          </a:prstGeom>
          <a:ln w="28575">
            <a:solidFill>
              <a:srgbClr val="0000CC"/>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rot="20449108">
            <a:off x="5299093" y="2070773"/>
            <a:ext cx="521297" cy="300082"/>
          </a:xfrm>
          <a:prstGeom prst="rect">
            <a:avLst/>
          </a:prstGeom>
          <a:noFill/>
        </p:spPr>
        <p:txBody>
          <a:bodyPr wrap="none" rtlCol="0">
            <a:spAutoFit/>
          </a:bodyPr>
          <a:lstStyle/>
          <a:p>
            <a:r>
              <a:rPr lang="en-US" sz="1350" dirty="0">
                <a:solidFill>
                  <a:srgbClr val="0000CC"/>
                </a:solidFill>
              </a:rPr>
              <a:t>17m</a:t>
            </a:r>
          </a:p>
        </p:txBody>
      </p:sp>
      <p:sp>
        <p:nvSpPr>
          <p:cNvPr id="5" name="Right Arrow 4"/>
          <p:cNvSpPr/>
          <p:nvPr/>
        </p:nvSpPr>
        <p:spPr>
          <a:xfrm rot="2263344">
            <a:off x="543564" y="2250757"/>
            <a:ext cx="2218723" cy="121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422203" y="1304151"/>
            <a:ext cx="511775" cy="308539"/>
          </a:xfrm>
          <a:prstGeom prst="ellipse">
            <a:avLst/>
          </a:pr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7" name="Slide Number Placeholder 76"/>
          <p:cNvSpPr>
            <a:spLocks noGrp="1"/>
          </p:cNvSpPr>
          <p:nvPr>
            <p:ph type="sldNum" sz="quarter" idx="12"/>
          </p:nvPr>
        </p:nvSpPr>
        <p:spPr/>
        <p:txBody>
          <a:bodyPr/>
          <a:lstStyle/>
          <a:p>
            <a:fld id="{EE4C3386-A294-411D-963A-31E8610FC653}"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700395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17" y="154965"/>
            <a:ext cx="8455631" cy="514351"/>
          </a:xfrm>
        </p:spPr>
        <p:txBody>
          <a:bodyPr>
            <a:noAutofit/>
          </a:bodyPr>
          <a:lstStyle/>
          <a:p>
            <a:r>
              <a:rPr lang="en-US" sz="2025" dirty="0"/>
              <a:t>Proposed LEA Experiment: Tapering Enhanced Stimulated </a:t>
            </a:r>
            <a:r>
              <a:rPr lang="en-US" sz="2025" dirty="0" err="1"/>
              <a:t>Superradiant</a:t>
            </a:r>
            <a:r>
              <a:rPr lang="en-US" sz="2025" dirty="0"/>
              <a:t> Amplification (P. </a:t>
            </a:r>
            <a:r>
              <a:rPr lang="en-US" sz="2025" dirty="0" err="1"/>
              <a:t>Musumeci</a:t>
            </a:r>
            <a:r>
              <a:rPr lang="en-US" sz="2025" dirty="0"/>
              <a:t>, UCLA)</a:t>
            </a:r>
          </a:p>
        </p:txBody>
      </p:sp>
      <p:sp>
        <p:nvSpPr>
          <p:cNvPr id="3" name="Content Placeholder 2"/>
          <p:cNvSpPr>
            <a:spLocks noGrp="1"/>
          </p:cNvSpPr>
          <p:nvPr>
            <p:ph idx="1"/>
          </p:nvPr>
        </p:nvSpPr>
        <p:spPr>
          <a:xfrm>
            <a:off x="595900" y="746762"/>
            <a:ext cx="8650841" cy="1828799"/>
          </a:xfrm>
        </p:spPr>
        <p:txBody>
          <a:bodyPr>
            <a:normAutofit/>
          </a:bodyPr>
          <a:lstStyle/>
          <a:p>
            <a:r>
              <a:rPr lang="en-US" sz="1500" dirty="0"/>
              <a:t>Modern SASE FELs only extract a small fraction (0.1%) of the electron beam energy. </a:t>
            </a:r>
          </a:p>
          <a:p>
            <a:r>
              <a:rPr lang="en-US" sz="1500" dirty="0"/>
              <a:t>How can we get higher x-ray pulse energy from FELs?</a:t>
            </a:r>
          </a:p>
          <a:p>
            <a:r>
              <a:rPr lang="en-US" sz="1500" dirty="0"/>
              <a:t>We can extract a large fraction of the energy from an electron beam provided:</a:t>
            </a:r>
          </a:p>
          <a:p>
            <a:pPr lvl="1"/>
            <a:r>
              <a:rPr lang="en-US" sz="1350" dirty="0"/>
              <a:t>A high current, </a:t>
            </a:r>
            <a:r>
              <a:rPr lang="en-US" sz="1350" dirty="0" err="1"/>
              <a:t>microbunched</a:t>
            </a:r>
            <a:r>
              <a:rPr lang="en-US" sz="1350" dirty="0"/>
              <a:t> input e-beam</a:t>
            </a:r>
          </a:p>
          <a:p>
            <a:pPr lvl="1"/>
            <a:r>
              <a:rPr lang="en-US" sz="1350" dirty="0"/>
              <a:t>An </a:t>
            </a:r>
            <a:r>
              <a:rPr lang="en-US" sz="1350" b="1" dirty="0"/>
              <a:t>intense input seed </a:t>
            </a:r>
          </a:p>
          <a:p>
            <a:pPr lvl="1"/>
            <a:r>
              <a:rPr lang="en-US" sz="1350" dirty="0"/>
              <a:t>Gradient matching to exploit the growing radiation field. </a:t>
            </a:r>
          </a:p>
        </p:txBody>
      </p:sp>
      <p:cxnSp>
        <p:nvCxnSpPr>
          <p:cNvPr id="95" name="Straight Arrow Connector 94"/>
          <p:cNvCxnSpPr/>
          <p:nvPr/>
        </p:nvCxnSpPr>
        <p:spPr>
          <a:xfrm>
            <a:off x="6014935" y="3657600"/>
            <a:ext cx="100115" cy="7378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7" name="TextBox 96"/>
          <p:cNvSpPr txBox="1"/>
          <p:nvPr/>
        </p:nvSpPr>
        <p:spPr>
          <a:xfrm>
            <a:off x="6100430" y="4024230"/>
            <a:ext cx="1427048" cy="507831"/>
          </a:xfrm>
          <a:prstGeom prst="rect">
            <a:avLst/>
          </a:prstGeom>
          <a:noFill/>
        </p:spPr>
        <p:txBody>
          <a:bodyPr wrap="square" rtlCol="0">
            <a:spAutoFit/>
          </a:bodyPr>
          <a:lstStyle/>
          <a:p>
            <a:r>
              <a:rPr lang="en-US" sz="1350" dirty="0"/>
              <a:t>IFEL deceleration</a:t>
            </a:r>
          </a:p>
        </p:txBody>
      </p:sp>
      <p:grpSp>
        <p:nvGrpSpPr>
          <p:cNvPr id="5" name="Group 4"/>
          <p:cNvGrpSpPr/>
          <p:nvPr/>
        </p:nvGrpSpPr>
        <p:grpSpPr>
          <a:xfrm>
            <a:off x="1771650" y="2311684"/>
            <a:ext cx="5656566" cy="2774665"/>
            <a:chOff x="838200" y="2971800"/>
            <a:chExt cx="7540910" cy="3810000"/>
          </a:xfrm>
        </p:grpSpPr>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971800"/>
              <a:ext cx="7086600" cy="3203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416974"/>
              <a:ext cx="3730910" cy="2364826"/>
            </a:xfrm>
            <a:prstGeom prst="rect">
              <a:avLst/>
            </a:prstGeom>
            <a:noFill/>
            <a:ln>
              <a:solidFill>
                <a:srgbClr val="660066"/>
              </a:solidFill>
            </a:ln>
          </p:spPr>
        </p:pic>
      </p:grpSp>
      <p:sp>
        <p:nvSpPr>
          <p:cNvPr id="4" name="TextBox 3"/>
          <p:cNvSpPr txBox="1"/>
          <p:nvPr/>
        </p:nvSpPr>
        <p:spPr>
          <a:xfrm>
            <a:off x="1403919" y="4809351"/>
            <a:ext cx="1932004" cy="300082"/>
          </a:xfrm>
          <a:prstGeom prst="rect">
            <a:avLst/>
          </a:prstGeom>
          <a:noFill/>
        </p:spPr>
        <p:txBody>
          <a:bodyPr wrap="none" rtlCol="0">
            <a:spAutoFit/>
          </a:bodyPr>
          <a:lstStyle/>
          <a:p>
            <a:r>
              <a:rPr lang="en-US" sz="1350" dirty="0" err="1"/>
              <a:t>Duris</a:t>
            </a:r>
            <a:r>
              <a:rPr lang="en-US" sz="1350" dirty="0"/>
              <a:t> et al. NJP (2015)</a:t>
            </a:r>
          </a:p>
        </p:txBody>
      </p:sp>
      <p:sp>
        <p:nvSpPr>
          <p:cNvPr id="6" name="Slide Number Placeholder 5">
            <a:extLst>
              <a:ext uri="{FF2B5EF4-FFF2-40B4-BE49-F238E27FC236}">
                <a16:creationId xmlns:a16="http://schemas.microsoft.com/office/drawing/2014/main" id="{1344526C-1A39-9E47-9B8E-E42B2F9F970D}"/>
              </a:ext>
            </a:extLst>
          </p:cNvPr>
          <p:cNvSpPr>
            <a:spLocks noGrp="1"/>
          </p:cNvSpPr>
          <p:nvPr>
            <p:ph type="sldNum" sz="quarter" idx="12"/>
          </p:nvPr>
        </p:nvSpPr>
        <p:spPr/>
        <p:txBody>
          <a:bodyPr/>
          <a:lstStyle/>
          <a:p>
            <a:fld id="{6A397618-3E37-4E2A-9977-C6F8F5ED449D}"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826792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6DAA6-2456-444B-AE62-42F5B8F97F1C}"/>
              </a:ext>
            </a:extLst>
          </p:cNvPr>
          <p:cNvSpPr>
            <a:spLocks noGrp="1"/>
          </p:cNvSpPr>
          <p:nvPr>
            <p:ph type="title"/>
          </p:nvPr>
        </p:nvSpPr>
        <p:spPr>
          <a:xfrm>
            <a:off x="385549" y="12419"/>
            <a:ext cx="8372901" cy="621711"/>
          </a:xfrm>
        </p:spPr>
        <p:txBody>
          <a:bodyPr/>
          <a:lstStyle/>
          <a:p>
            <a:r>
              <a:rPr lang="en-US" dirty="0" err="1"/>
              <a:t>Linac</a:t>
            </a:r>
            <a:r>
              <a:rPr lang="en-US" dirty="0"/>
              <a:t> Extension Area Beamline installed</a:t>
            </a:r>
          </a:p>
        </p:txBody>
      </p:sp>
      <p:sp>
        <p:nvSpPr>
          <p:cNvPr id="3" name="Content Placeholder 2">
            <a:extLst>
              <a:ext uri="{FF2B5EF4-FFF2-40B4-BE49-F238E27FC236}">
                <a16:creationId xmlns:a16="http://schemas.microsoft.com/office/drawing/2014/main" id="{A9F87C47-8825-554A-9BA7-F55AD95488EF}"/>
              </a:ext>
            </a:extLst>
          </p:cNvPr>
          <p:cNvSpPr>
            <a:spLocks noGrp="1"/>
          </p:cNvSpPr>
          <p:nvPr>
            <p:ph idx="1"/>
          </p:nvPr>
        </p:nvSpPr>
        <p:spPr>
          <a:xfrm>
            <a:off x="385549" y="1082343"/>
            <a:ext cx="4542638" cy="3317082"/>
          </a:xfrm>
        </p:spPr>
        <p:txBody>
          <a:bodyPr/>
          <a:lstStyle/>
          <a:p>
            <a:r>
              <a:rPr lang="en-US" dirty="0"/>
              <a:t>First phase of LEA beamline has been installed in B413.</a:t>
            </a:r>
          </a:p>
          <a:p>
            <a:r>
              <a:rPr lang="en-US" dirty="0"/>
              <a:t>All magnets and stands reused from previous LEUTL beamlines. </a:t>
            </a:r>
          </a:p>
          <a:p>
            <a:r>
              <a:rPr lang="en-US" dirty="0"/>
              <a:t>Next phase is adding cabling from power supplies and diagnostics. </a:t>
            </a:r>
          </a:p>
          <a:p>
            <a:r>
              <a:rPr lang="en-US" dirty="0"/>
              <a:t>Total cost &lt;$60k (minus infrastructure improvements). </a:t>
            </a:r>
          </a:p>
          <a:p>
            <a:r>
              <a:rPr lang="en-US" dirty="0"/>
              <a:t>First beam no earlier </a:t>
            </a:r>
            <a:r>
              <a:rPr lang="en-US"/>
              <a:t>than Spring 2020. </a:t>
            </a:r>
            <a:endParaRPr lang="en-US" dirty="0"/>
          </a:p>
        </p:txBody>
      </p:sp>
      <p:sp>
        <p:nvSpPr>
          <p:cNvPr id="4" name="Text Placeholder 3">
            <a:extLst>
              <a:ext uri="{FF2B5EF4-FFF2-40B4-BE49-F238E27FC236}">
                <a16:creationId xmlns:a16="http://schemas.microsoft.com/office/drawing/2014/main" id="{B3CFB2F5-0438-864B-B6CE-0B5A293447A3}"/>
              </a:ext>
            </a:extLst>
          </p:cNvPr>
          <p:cNvSpPr>
            <a:spLocks noGrp="1"/>
          </p:cNvSpPr>
          <p:nvPr>
            <p:ph type="body" sz="quarter" idx="12"/>
          </p:nvPr>
        </p:nvSpPr>
        <p:spPr>
          <a:xfrm>
            <a:off x="385549" y="707557"/>
            <a:ext cx="8372901" cy="374786"/>
          </a:xfrm>
        </p:spPr>
        <p:txBody>
          <a:bodyPr/>
          <a:lstStyle/>
          <a:p>
            <a:r>
              <a:rPr lang="en-US" dirty="0"/>
              <a:t>First phase of new beamline for accelerator R&amp;D</a:t>
            </a:r>
          </a:p>
        </p:txBody>
      </p:sp>
      <p:sp>
        <p:nvSpPr>
          <p:cNvPr id="5" name="Slide Number Placeholder 4">
            <a:extLst>
              <a:ext uri="{FF2B5EF4-FFF2-40B4-BE49-F238E27FC236}">
                <a16:creationId xmlns:a16="http://schemas.microsoft.com/office/drawing/2014/main" id="{111E45B5-EED3-AB47-8F07-8C175BA4017E}"/>
              </a:ext>
            </a:extLst>
          </p:cNvPr>
          <p:cNvSpPr>
            <a:spLocks noGrp="1"/>
          </p:cNvSpPr>
          <p:nvPr>
            <p:ph type="sldNum" sz="quarter" idx="13"/>
          </p:nvPr>
        </p:nvSpPr>
        <p:spPr/>
        <p:txBody>
          <a:bodyPr/>
          <a:lstStyle/>
          <a:p>
            <a:fld id="{AEFAAC5A-9C4F-4278-920D-DF2BAB595749}" type="slidenum">
              <a:rPr lang="en-US" smtClean="0"/>
              <a:pPr/>
              <a:t>24</a:t>
            </a:fld>
            <a:endParaRPr lang="en-US" dirty="0"/>
          </a:p>
        </p:txBody>
      </p:sp>
      <p:pic>
        <p:nvPicPr>
          <p:cNvPr id="9" name="Picture 8">
            <a:extLst>
              <a:ext uri="{FF2B5EF4-FFF2-40B4-BE49-F238E27FC236}">
                <a16:creationId xmlns:a16="http://schemas.microsoft.com/office/drawing/2014/main" id="{A080252E-4EA4-B444-8723-321714F8EA80}"/>
              </a:ext>
            </a:extLst>
          </p:cNvPr>
          <p:cNvPicPr>
            <a:picLocks noChangeAspect="1"/>
          </p:cNvPicPr>
          <p:nvPr/>
        </p:nvPicPr>
        <p:blipFill rotWithShape="1">
          <a:blip r:embed="rId2"/>
          <a:srcRect t="30898"/>
          <a:stretch/>
        </p:blipFill>
        <p:spPr>
          <a:xfrm>
            <a:off x="5167171" y="1013293"/>
            <a:ext cx="3789642" cy="3491595"/>
          </a:xfrm>
          <a:prstGeom prst="rect">
            <a:avLst/>
          </a:prstGeom>
        </p:spPr>
      </p:pic>
      <p:sp>
        <p:nvSpPr>
          <p:cNvPr id="10" name="TextBox 9">
            <a:extLst>
              <a:ext uri="{FF2B5EF4-FFF2-40B4-BE49-F238E27FC236}">
                <a16:creationId xmlns:a16="http://schemas.microsoft.com/office/drawing/2014/main" id="{FC28DB13-BB06-E34B-941F-F938AF750711}"/>
              </a:ext>
            </a:extLst>
          </p:cNvPr>
          <p:cNvSpPr txBox="1"/>
          <p:nvPr/>
        </p:nvSpPr>
        <p:spPr>
          <a:xfrm>
            <a:off x="5526927" y="4583969"/>
            <a:ext cx="3156698" cy="300082"/>
          </a:xfrm>
          <a:prstGeom prst="rect">
            <a:avLst/>
          </a:prstGeom>
          <a:noFill/>
        </p:spPr>
        <p:txBody>
          <a:bodyPr wrap="none" rtlCol="0">
            <a:spAutoFit/>
          </a:bodyPr>
          <a:lstStyle/>
          <a:p>
            <a:r>
              <a:rPr lang="en-US" sz="1350" dirty="0"/>
              <a:t>Jan 3 2019. LEA beamline is installed. </a:t>
            </a:r>
          </a:p>
        </p:txBody>
      </p:sp>
    </p:spTree>
    <p:extLst>
      <p:ext uri="{BB962C8B-B14F-4D97-AF65-F5344CB8AC3E}">
        <p14:creationId xmlns:p14="http://schemas.microsoft.com/office/powerpoint/2010/main" val="73757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1AD6-8934-D24A-8B19-B15A127FADA2}"/>
              </a:ext>
            </a:extLst>
          </p:cNvPr>
          <p:cNvSpPr>
            <a:spLocks noGrp="1"/>
          </p:cNvSpPr>
          <p:nvPr>
            <p:ph type="title"/>
          </p:nvPr>
        </p:nvSpPr>
        <p:spPr/>
        <p:txBody>
          <a:bodyPr/>
          <a:lstStyle/>
          <a:p>
            <a:r>
              <a:rPr lang="en-US" dirty="0"/>
              <a:t>High brightness, high repetition rate Electron sources are needed</a:t>
            </a:r>
          </a:p>
        </p:txBody>
      </p:sp>
      <p:sp>
        <p:nvSpPr>
          <p:cNvPr id="3" name="Content Placeholder 2">
            <a:extLst>
              <a:ext uri="{FF2B5EF4-FFF2-40B4-BE49-F238E27FC236}">
                <a16:creationId xmlns:a16="http://schemas.microsoft.com/office/drawing/2014/main" id="{D93D21A3-821D-7344-BEF1-082D8A394E45}"/>
              </a:ext>
            </a:extLst>
          </p:cNvPr>
          <p:cNvSpPr>
            <a:spLocks noGrp="1"/>
          </p:cNvSpPr>
          <p:nvPr>
            <p:ph idx="1"/>
          </p:nvPr>
        </p:nvSpPr>
        <p:spPr>
          <a:xfrm>
            <a:off x="457201" y="1408346"/>
            <a:ext cx="5106651" cy="3446936"/>
          </a:xfrm>
        </p:spPr>
        <p:txBody>
          <a:bodyPr/>
          <a:lstStyle/>
          <a:p>
            <a:r>
              <a:rPr lang="en-US" dirty="0"/>
              <a:t>The next phase for XFELs is to increase rep rate and energy reach.</a:t>
            </a:r>
          </a:p>
          <a:p>
            <a:r>
              <a:rPr lang="en-US" dirty="0"/>
              <a:t>Lower emittance (i.e. higher brightness) is needed to allow lasing at higher energies. </a:t>
            </a:r>
          </a:p>
          <a:p>
            <a:r>
              <a:rPr lang="en-US" dirty="0"/>
              <a:t>This is achieved with higher electric field gradients at the photocathode </a:t>
            </a:r>
            <a:r>
              <a:rPr lang="en-US" b="1" dirty="0"/>
              <a:t>AND 100% DF.</a:t>
            </a:r>
          </a:p>
          <a:p>
            <a:r>
              <a:rPr lang="en-US" dirty="0"/>
              <a:t>This is a strong case for SRF guns. </a:t>
            </a:r>
          </a:p>
          <a:p>
            <a:r>
              <a:rPr lang="en-US" dirty="0"/>
              <a:t>Another emerging application is time-resolved electron diffraction and microscopy using very similar technology. </a:t>
            </a:r>
          </a:p>
          <a:p>
            <a:r>
              <a:rPr lang="en-US" dirty="0"/>
              <a:t>Argonne is an ideal place to contribute to this effort. </a:t>
            </a:r>
          </a:p>
        </p:txBody>
      </p:sp>
      <p:sp>
        <p:nvSpPr>
          <p:cNvPr id="4" name="Text Placeholder 3">
            <a:extLst>
              <a:ext uri="{FF2B5EF4-FFF2-40B4-BE49-F238E27FC236}">
                <a16:creationId xmlns:a16="http://schemas.microsoft.com/office/drawing/2014/main" id="{52C36490-F321-064E-AA8A-C6B9F6958C62}"/>
              </a:ext>
            </a:extLst>
          </p:cNvPr>
          <p:cNvSpPr>
            <a:spLocks noGrp="1"/>
          </p:cNvSpPr>
          <p:nvPr>
            <p:ph type="body" sz="quarter" idx="12"/>
          </p:nvPr>
        </p:nvSpPr>
        <p:spPr/>
        <p:txBody>
          <a:bodyPr/>
          <a:lstStyle/>
          <a:p>
            <a:r>
              <a:rPr lang="en-US" dirty="0"/>
              <a:t>Applications for XFEL injectors and UED/UEM</a:t>
            </a:r>
          </a:p>
        </p:txBody>
      </p:sp>
      <p:sp>
        <p:nvSpPr>
          <p:cNvPr id="5" name="Slide Number Placeholder 4">
            <a:extLst>
              <a:ext uri="{FF2B5EF4-FFF2-40B4-BE49-F238E27FC236}">
                <a16:creationId xmlns:a16="http://schemas.microsoft.com/office/drawing/2014/main" id="{3AD71C04-3E59-344E-A2DC-D7C8D643C34A}"/>
              </a:ext>
            </a:extLst>
          </p:cNvPr>
          <p:cNvSpPr>
            <a:spLocks noGrp="1"/>
          </p:cNvSpPr>
          <p:nvPr>
            <p:ph type="sldNum" sz="quarter" idx="13"/>
          </p:nvPr>
        </p:nvSpPr>
        <p:spPr/>
        <p:txBody>
          <a:bodyPr/>
          <a:lstStyle/>
          <a:p>
            <a:fld id="{AEFAAC5A-9C4F-4278-920D-DF2BAB595749}" type="slidenum">
              <a:rPr lang="en-US" smtClean="0"/>
              <a:pPr/>
              <a:t>25</a:t>
            </a:fld>
            <a:endParaRPr lang="en-US" dirty="0"/>
          </a:p>
        </p:txBody>
      </p:sp>
      <p:pic>
        <p:nvPicPr>
          <p:cNvPr id="6" name="Picture 3">
            <a:extLst>
              <a:ext uri="{FF2B5EF4-FFF2-40B4-BE49-F238E27FC236}">
                <a16:creationId xmlns:a16="http://schemas.microsoft.com/office/drawing/2014/main" id="{703A37BB-F745-8F4F-971F-F1E2B12DCA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3" t="7386" r="51511" b="13390"/>
          <a:stretch/>
        </p:blipFill>
        <p:spPr bwMode="auto">
          <a:xfrm>
            <a:off x="5563852" y="1300991"/>
            <a:ext cx="3071259" cy="26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6BCAB5D5-9AD3-CD4F-A619-9A093E412642}"/>
              </a:ext>
            </a:extLst>
          </p:cNvPr>
          <p:cNvGrpSpPr/>
          <p:nvPr/>
        </p:nvGrpSpPr>
        <p:grpSpPr>
          <a:xfrm>
            <a:off x="7787536" y="859821"/>
            <a:ext cx="1042566" cy="357801"/>
            <a:chOff x="4203396" y="3645024"/>
            <a:chExt cx="1711064" cy="588407"/>
          </a:xfrm>
        </p:grpSpPr>
        <p:cxnSp>
          <p:nvCxnSpPr>
            <p:cNvPr id="8" name="Straight Arrow Connector 7">
              <a:extLst>
                <a:ext uri="{FF2B5EF4-FFF2-40B4-BE49-F238E27FC236}">
                  <a16:creationId xmlns:a16="http://schemas.microsoft.com/office/drawing/2014/main" id="{1DAF4D27-93DE-D84E-B3D0-81A860864C06}"/>
                </a:ext>
              </a:extLst>
            </p:cNvPr>
            <p:cNvCxnSpPr/>
            <p:nvPr/>
          </p:nvCxnSpPr>
          <p:spPr>
            <a:xfrm flipV="1">
              <a:off x="4487664" y="4219795"/>
              <a:ext cx="1152128" cy="1363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FC10199-86AF-7942-8B72-B81B066D09EE}"/>
                </a:ext>
              </a:extLst>
            </p:cNvPr>
            <p:cNvSpPr txBox="1"/>
            <p:nvPr/>
          </p:nvSpPr>
          <p:spPr>
            <a:xfrm>
              <a:off x="4203396" y="3645024"/>
              <a:ext cx="1711064" cy="360041"/>
            </a:xfrm>
            <a:prstGeom prst="rect">
              <a:avLst/>
            </a:prstGeom>
            <a:solidFill>
              <a:schemeClr val="bg1"/>
            </a:solidFill>
            <a:ln w="19050">
              <a:solidFill>
                <a:srgbClr val="FF0000"/>
              </a:solidFill>
            </a:ln>
          </p:spPr>
          <p:txBody>
            <a:bodyPr wrap="none" rtlCol="0">
              <a:noAutofit/>
            </a:bodyPr>
            <a:lstStyle/>
            <a:p>
              <a:pPr algn="l"/>
              <a:r>
                <a:rPr lang="en-US" sz="1100" b="1" dirty="0">
                  <a:solidFill>
                    <a:srgbClr val="FF0000"/>
                  </a:solidFill>
                  <a:latin typeface="Calibri" pitchFamily="34" charset="0"/>
                  <a:cs typeface="Calibri" pitchFamily="34" charset="0"/>
                </a:rPr>
                <a:t>25% longer linac</a:t>
              </a:r>
            </a:p>
          </p:txBody>
        </p:sp>
        <p:cxnSp>
          <p:nvCxnSpPr>
            <p:cNvPr id="10" name="Straight Connector 9">
              <a:extLst>
                <a:ext uri="{FF2B5EF4-FFF2-40B4-BE49-F238E27FC236}">
                  <a16:creationId xmlns:a16="http://schemas.microsoft.com/office/drawing/2014/main" id="{1C0339FD-22D0-A049-A2EB-3882053709FC}"/>
                </a:ext>
              </a:extLst>
            </p:cNvPr>
            <p:cNvCxnSpPr/>
            <p:nvPr/>
          </p:nvCxnSpPr>
          <p:spPr>
            <a:xfrm>
              <a:off x="5074139" y="3992255"/>
              <a:ext cx="0" cy="2411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6F8B8BF-A301-B140-AD2D-4C5410CE66B7}"/>
              </a:ext>
            </a:extLst>
          </p:cNvPr>
          <p:cNvSpPr txBox="1"/>
          <p:nvPr/>
        </p:nvSpPr>
        <p:spPr>
          <a:xfrm>
            <a:off x="245533" y="1139811"/>
            <a:ext cx="8652934" cy="3631763"/>
          </a:xfrm>
          <a:prstGeom prst="rect">
            <a:avLst/>
          </a:prstGeom>
          <a:solidFill>
            <a:schemeClr val="tx1">
              <a:lumMod val="20000"/>
              <a:lumOff val="80000"/>
              <a:alpha val="74000"/>
            </a:schemeClr>
          </a:solidFill>
        </p:spPr>
        <p:txBody>
          <a:bodyPr wrap="square" rtlCol="0">
            <a:spAutoFit/>
          </a:bodyPr>
          <a:lstStyle/>
          <a:p>
            <a:pPr algn="ctr"/>
            <a:r>
              <a:rPr lang="en-US" sz="11500" dirty="0"/>
              <a:t>Covered on Friday Talk</a:t>
            </a:r>
          </a:p>
        </p:txBody>
      </p:sp>
    </p:spTree>
    <p:extLst>
      <p:ext uri="{BB962C8B-B14F-4D97-AF65-F5344CB8AC3E}">
        <p14:creationId xmlns:p14="http://schemas.microsoft.com/office/powerpoint/2010/main" val="1234226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0257-EB1A-BF4E-9FBE-C41682004291}"/>
              </a:ext>
            </a:extLst>
          </p:cNvPr>
          <p:cNvSpPr>
            <a:spLocks noGrp="1"/>
          </p:cNvSpPr>
          <p:nvPr>
            <p:ph type="title"/>
          </p:nvPr>
        </p:nvSpPr>
        <p:spPr>
          <a:xfrm>
            <a:off x="385549" y="65522"/>
            <a:ext cx="8372901" cy="621711"/>
          </a:xfrm>
        </p:spPr>
        <p:txBody>
          <a:bodyPr/>
          <a:lstStyle/>
          <a:p>
            <a:r>
              <a:rPr lang="en-US" dirty="0"/>
              <a:t>Summary</a:t>
            </a:r>
          </a:p>
        </p:txBody>
      </p:sp>
      <p:sp>
        <p:nvSpPr>
          <p:cNvPr id="3" name="Content Placeholder 2">
            <a:extLst>
              <a:ext uri="{FF2B5EF4-FFF2-40B4-BE49-F238E27FC236}">
                <a16:creationId xmlns:a16="http://schemas.microsoft.com/office/drawing/2014/main" id="{438EE297-963B-724A-9003-43D7E4E994B1}"/>
              </a:ext>
            </a:extLst>
          </p:cNvPr>
          <p:cNvSpPr>
            <a:spLocks noGrp="1"/>
          </p:cNvSpPr>
          <p:nvPr>
            <p:ph idx="1"/>
          </p:nvPr>
        </p:nvSpPr>
        <p:spPr>
          <a:xfrm>
            <a:off x="385548" y="873956"/>
            <a:ext cx="8372901" cy="3317082"/>
          </a:xfrm>
        </p:spPr>
        <p:txBody>
          <a:bodyPr/>
          <a:lstStyle/>
          <a:p>
            <a:r>
              <a:rPr lang="en-US" dirty="0"/>
              <a:t>The most sophisticated electron storage ring in the world (APS-U) has just received CD-3 approval and will be installed and commissioned in 2022-3.</a:t>
            </a:r>
          </a:p>
          <a:p>
            <a:pPr lvl="1"/>
            <a:r>
              <a:rPr lang="en-US" dirty="0"/>
              <a:t>Numerous leading edge developments in accelerator technology and beam physics. </a:t>
            </a:r>
          </a:p>
          <a:p>
            <a:r>
              <a:rPr lang="en-US" dirty="0"/>
              <a:t>Funding for several high priority BES accelerator R&amp;D projects is now funded</a:t>
            </a:r>
          </a:p>
          <a:p>
            <a:pPr lvl="1"/>
            <a:r>
              <a:rPr lang="en-US" dirty="0"/>
              <a:t>Nb3Sn SCUs</a:t>
            </a:r>
          </a:p>
          <a:p>
            <a:pPr lvl="1"/>
            <a:r>
              <a:rPr lang="en-US" dirty="0"/>
              <a:t>CBXFEL</a:t>
            </a:r>
          </a:p>
          <a:p>
            <a:pPr lvl="1"/>
            <a:r>
              <a:rPr lang="en-US" dirty="0"/>
              <a:t>SRF </a:t>
            </a:r>
            <a:r>
              <a:rPr lang="en-US" dirty="0" err="1"/>
              <a:t>photogun</a:t>
            </a:r>
            <a:endParaRPr lang="en-US" dirty="0"/>
          </a:p>
          <a:p>
            <a:r>
              <a:rPr lang="en-US" dirty="0"/>
              <a:t>We are working to leverage the 500 MeV APS </a:t>
            </a:r>
            <a:r>
              <a:rPr lang="en-US" dirty="0" err="1"/>
              <a:t>linac</a:t>
            </a:r>
            <a:r>
              <a:rPr lang="en-US" dirty="0"/>
              <a:t> and available tunnel space for a unique accelerator R&amp;D tool that would be highly complementary to the AWA facilities. N.B. This is a politically sensitive subject and we do not have guidance from DOE how to operate such a tool. </a:t>
            </a:r>
          </a:p>
          <a:p>
            <a:r>
              <a:rPr lang="en-US" dirty="0"/>
              <a:t> Argonne is fully engaged in the present golden age of accelerator development. Please come join us!</a:t>
            </a:r>
          </a:p>
        </p:txBody>
      </p:sp>
      <p:sp>
        <p:nvSpPr>
          <p:cNvPr id="5" name="Slide Number Placeholder 4">
            <a:extLst>
              <a:ext uri="{FF2B5EF4-FFF2-40B4-BE49-F238E27FC236}">
                <a16:creationId xmlns:a16="http://schemas.microsoft.com/office/drawing/2014/main" id="{26FD81D4-C872-D54A-946C-4BFB6A92C7D1}"/>
              </a:ext>
            </a:extLst>
          </p:cNvPr>
          <p:cNvSpPr>
            <a:spLocks noGrp="1"/>
          </p:cNvSpPr>
          <p:nvPr>
            <p:ph type="sldNum" sz="quarter" idx="13"/>
          </p:nvPr>
        </p:nvSpPr>
        <p:spPr/>
        <p:txBody>
          <a:bodyPr/>
          <a:lstStyle/>
          <a:p>
            <a:fld id="{AEFAAC5A-9C4F-4278-920D-DF2BAB595749}" type="slidenum">
              <a:rPr lang="en-US" smtClean="0"/>
              <a:pPr/>
              <a:t>26</a:t>
            </a:fld>
            <a:endParaRPr lang="en-US" dirty="0"/>
          </a:p>
        </p:txBody>
      </p:sp>
    </p:spTree>
    <p:extLst>
      <p:ext uri="{BB962C8B-B14F-4D97-AF65-F5344CB8AC3E}">
        <p14:creationId xmlns:p14="http://schemas.microsoft.com/office/powerpoint/2010/main" val="2547296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D857-4113-8841-A891-EB498A6BDE12}"/>
              </a:ext>
            </a:extLst>
          </p:cNvPr>
          <p:cNvSpPr>
            <a:spLocks noGrp="1"/>
          </p:cNvSpPr>
          <p:nvPr>
            <p:ph type="title"/>
          </p:nvPr>
        </p:nvSpPr>
        <p:spPr>
          <a:xfrm>
            <a:off x="385549" y="65522"/>
            <a:ext cx="8372901" cy="621711"/>
          </a:xfrm>
        </p:spPr>
        <p:txBody>
          <a:bodyPr/>
          <a:lstStyle/>
          <a:p>
            <a:r>
              <a:rPr lang="en-US" dirty="0"/>
              <a:t>Overview</a:t>
            </a:r>
          </a:p>
        </p:txBody>
      </p:sp>
      <p:sp>
        <p:nvSpPr>
          <p:cNvPr id="3" name="Content Placeholder 2">
            <a:extLst>
              <a:ext uri="{FF2B5EF4-FFF2-40B4-BE49-F238E27FC236}">
                <a16:creationId xmlns:a16="http://schemas.microsoft.com/office/drawing/2014/main" id="{F752938B-EA46-2A4D-A7EE-9CF98DD64582}"/>
              </a:ext>
            </a:extLst>
          </p:cNvPr>
          <p:cNvSpPr>
            <a:spLocks noGrp="1"/>
          </p:cNvSpPr>
          <p:nvPr>
            <p:ph idx="1"/>
          </p:nvPr>
        </p:nvSpPr>
        <p:spPr/>
        <p:txBody>
          <a:bodyPr/>
          <a:lstStyle/>
          <a:p>
            <a:r>
              <a:rPr lang="en-US" dirty="0"/>
              <a:t>Advanced Photon Source and the $0.815B Upgrade</a:t>
            </a:r>
          </a:p>
          <a:p>
            <a:r>
              <a:rPr lang="en-US" dirty="0"/>
              <a:t>RF Conversion from Klystrons to Solid-State </a:t>
            </a:r>
          </a:p>
          <a:p>
            <a:r>
              <a:rPr lang="en-US" dirty="0" err="1"/>
              <a:t>Linac</a:t>
            </a:r>
            <a:r>
              <a:rPr lang="en-US" dirty="0"/>
              <a:t> Extension Area (aka The return of LEUTL!)</a:t>
            </a:r>
          </a:p>
          <a:p>
            <a:r>
              <a:rPr lang="en-US" dirty="0" err="1"/>
              <a:t>Linac</a:t>
            </a:r>
            <a:r>
              <a:rPr lang="en-US" dirty="0"/>
              <a:t> Refurbishment</a:t>
            </a:r>
          </a:p>
          <a:p>
            <a:r>
              <a:rPr lang="en-US" dirty="0"/>
              <a:t>Development of Superconducting Undulators</a:t>
            </a:r>
          </a:p>
          <a:p>
            <a:r>
              <a:rPr lang="en-US" dirty="0"/>
              <a:t>Cavity-Based XFELs</a:t>
            </a:r>
          </a:p>
          <a:p>
            <a:endParaRPr lang="en-US" dirty="0"/>
          </a:p>
          <a:p>
            <a:endParaRPr lang="en-US" dirty="0"/>
          </a:p>
        </p:txBody>
      </p:sp>
      <p:sp>
        <p:nvSpPr>
          <p:cNvPr id="4" name="Text Placeholder 3">
            <a:extLst>
              <a:ext uri="{FF2B5EF4-FFF2-40B4-BE49-F238E27FC236}">
                <a16:creationId xmlns:a16="http://schemas.microsoft.com/office/drawing/2014/main" id="{E85A5F39-E0A4-3843-8415-19E55DD05313}"/>
              </a:ext>
            </a:extLst>
          </p:cNvPr>
          <p:cNvSpPr>
            <a:spLocks noGrp="1"/>
          </p:cNvSpPr>
          <p:nvPr>
            <p:ph type="body" sz="quarter" idx="12"/>
          </p:nvPr>
        </p:nvSpPr>
        <p:spPr/>
        <p:txBody>
          <a:bodyPr/>
          <a:lstStyle/>
          <a:p>
            <a:r>
              <a:rPr lang="en-US" dirty="0"/>
              <a:t>Selected “tasting” of accelerator activities at Argonne</a:t>
            </a:r>
          </a:p>
        </p:txBody>
      </p:sp>
      <p:sp>
        <p:nvSpPr>
          <p:cNvPr id="5" name="Slide Number Placeholder 4">
            <a:extLst>
              <a:ext uri="{FF2B5EF4-FFF2-40B4-BE49-F238E27FC236}">
                <a16:creationId xmlns:a16="http://schemas.microsoft.com/office/drawing/2014/main" id="{E1827DFC-F360-4A40-87AE-557CAC3C97AB}"/>
              </a:ext>
            </a:extLst>
          </p:cNvPr>
          <p:cNvSpPr>
            <a:spLocks noGrp="1"/>
          </p:cNvSpPr>
          <p:nvPr>
            <p:ph type="sldNum" sz="quarter" idx="13"/>
          </p:nvPr>
        </p:nvSpPr>
        <p:spPr/>
        <p:txBody>
          <a:bodyPr/>
          <a:lstStyle/>
          <a:p>
            <a:fld id="{AEFAAC5A-9C4F-4278-920D-DF2BAB595749}" type="slidenum">
              <a:rPr lang="en-US" smtClean="0"/>
              <a:pPr/>
              <a:t>3</a:t>
            </a:fld>
            <a:endParaRPr lang="en-US" dirty="0"/>
          </a:p>
        </p:txBody>
      </p:sp>
    </p:spTree>
    <p:extLst>
      <p:ext uri="{BB962C8B-B14F-4D97-AF65-F5344CB8AC3E}">
        <p14:creationId xmlns:p14="http://schemas.microsoft.com/office/powerpoint/2010/main" val="419278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98739" y="19797"/>
            <a:ext cx="6279676" cy="428436"/>
          </a:xfrm>
        </p:spPr>
        <p:txBody>
          <a:bodyPr/>
          <a:lstStyle/>
          <a:p>
            <a:r>
              <a:rPr lang="en-US" dirty="0">
                <a:solidFill>
                  <a:srgbClr val="000000"/>
                </a:solidFill>
                <a:ea typeface="MS PGothic" pitchFamily="34" charset="-128"/>
              </a:rPr>
              <a:t>APS Accelerator Complex </a:t>
            </a:r>
            <a:endParaRPr lang="en-US" dirty="0"/>
          </a:p>
        </p:txBody>
      </p:sp>
      <p:sp>
        <p:nvSpPr>
          <p:cNvPr id="5" name="Slide Number Placeholder 4"/>
          <p:cNvSpPr>
            <a:spLocks noGrp="1"/>
          </p:cNvSpPr>
          <p:nvPr>
            <p:ph type="sldNum" sz="quarter" idx="13"/>
          </p:nvPr>
        </p:nvSpPr>
        <p:spPr>
          <a:xfrm>
            <a:off x="4257940" y="4855282"/>
            <a:ext cx="457200" cy="137160"/>
          </a:xfrm>
        </p:spPr>
        <p:txBody>
          <a:bodyPr/>
          <a:lstStyle/>
          <a:p>
            <a:fld id="{AEFAAC5A-9C4F-4278-920D-DF2BAB595749}" type="slidenum">
              <a:rPr lang="en-US" smtClean="0"/>
              <a:pPr/>
              <a:t>4</a:t>
            </a:fld>
            <a:endParaRPr lang="en-US" dirty="0"/>
          </a:p>
        </p:txBody>
      </p:sp>
      <p:pic>
        <p:nvPicPr>
          <p:cNvPr id="10" name="Picture 5" descr="C:\Documents and Settings\fenner\Desktop\Aerials_documentation\RETOUCHED_5259-00209_reduced.jpg"/>
          <p:cNvPicPr>
            <a:picLocks noChangeAspect="1" noChangeArrowheads="1"/>
          </p:cNvPicPr>
          <p:nvPr/>
        </p:nvPicPr>
        <p:blipFill>
          <a:blip r:embed="rId2" cstate="print"/>
          <a:srcRect/>
          <a:stretch>
            <a:fillRect/>
          </a:stretch>
        </p:blipFill>
        <p:spPr bwMode="auto">
          <a:xfrm>
            <a:off x="1630236" y="1345137"/>
            <a:ext cx="5656655" cy="3086100"/>
          </a:xfrm>
          <a:prstGeom prst="rect">
            <a:avLst/>
          </a:prstGeom>
          <a:noFill/>
          <a:ln w="9525">
            <a:noFill/>
            <a:miter lim="800000"/>
            <a:headEnd/>
            <a:tailEnd/>
          </a:ln>
        </p:spPr>
      </p:pic>
      <p:sp>
        <p:nvSpPr>
          <p:cNvPr id="11" name="Oval 10"/>
          <p:cNvSpPr/>
          <p:nvPr/>
        </p:nvSpPr>
        <p:spPr bwMode="auto">
          <a:xfrm rot="20940000">
            <a:off x="3317338" y="2745009"/>
            <a:ext cx="943040" cy="370850"/>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1350" dirty="0">
              <a:solidFill>
                <a:srgbClr val="404040"/>
              </a:solidFill>
              <a:ea typeface="MS PGothic" pitchFamily="34" charset="-128"/>
            </a:endParaRPr>
          </a:p>
        </p:txBody>
      </p:sp>
      <p:sp>
        <p:nvSpPr>
          <p:cNvPr id="12" name="Oval 11"/>
          <p:cNvSpPr/>
          <p:nvPr/>
        </p:nvSpPr>
        <p:spPr bwMode="auto">
          <a:xfrm rot="180000">
            <a:off x="2695870" y="2571209"/>
            <a:ext cx="4021748" cy="1404356"/>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1350" dirty="0">
              <a:solidFill>
                <a:srgbClr val="404040"/>
              </a:solidFill>
              <a:ea typeface="MS PGothic" pitchFamily="34" charset="-128"/>
            </a:endParaRPr>
          </a:p>
        </p:txBody>
      </p:sp>
      <p:sp>
        <p:nvSpPr>
          <p:cNvPr id="13" name="Oval 12"/>
          <p:cNvSpPr/>
          <p:nvPr/>
        </p:nvSpPr>
        <p:spPr bwMode="auto">
          <a:xfrm rot="20520000">
            <a:off x="4312278" y="2983753"/>
            <a:ext cx="162332" cy="110660"/>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1350" dirty="0">
              <a:solidFill>
                <a:srgbClr val="404040"/>
              </a:solidFill>
              <a:ea typeface="MS PGothic" pitchFamily="34" charset="-128"/>
            </a:endParaRPr>
          </a:p>
        </p:txBody>
      </p:sp>
      <p:cxnSp>
        <p:nvCxnSpPr>
          <p:cNvPr id="14" name="Straight Arrow Connector 13"/>
          <p:cNvCxnSpPr/>
          <p:nvPr/>
        </p:nvCxnSpPr>
        <p:spPr bwMode="auto">
          <a:xfrm flipH="1">
            <a:off x="4544889" y="730547"/>
            <a:ext cx="1813182" cy="2107016"/>
          </a:xfrm>
          <a:prstGeom prst="straightConnector1">
            <a:avLst/>
          </a:prstGeom>
          <a:noFill/>
          <a:ln w="28575" cap="flat" cmpd="sng" algn="ctr">
            <a:solidFill>
              <a:schemeClr val="accent2">
                <a:lumMod val="40000"/>
                <a:lumOff val="60000"/>
              </a:schemeClr>
            </a:solidFill>
            <a:prstDash val="solid"/>
            <a:round/>
            <a:headEnd type="none" w="med" len="med"/>
            <a:tailEnd type="arrow"/>
          </a:ln>
          <a:effectLst/>
        </p:spPr>
      </p:cxnSp>
      <p:sp>
        <p:nvSpPr>
          <p:cNvPr id="15" name="TextBox 14"/>
          <p:cNvSpPr txBox="1"/>
          <p:nvPr/>
        </p:nvSpPr>
        <p:spPr>
          <a:xfrm>
            <a:off x="5063313" y="361215"/>
            <a:ext cx="3420808" cy="369332"/>
          </a:xfrm>
          <a:prstGeom prst="rect">
            <a:avLst/>
          </a:prstGeom>
          <a:noFill/>
        </p:spPr>
        <p:txBody>
          <a:bodyPr wrap="none" rtlCol="0">
            <a:spAutoFit/>
          </a:bodyPr>
          <a:lstStyle/>
          <a:p>
            <a:pPr fontAlgn="base">
              <a:spcBef>
                <a:spcPct val="0"/>
              </a:spcBef>
              <a:spcAft>
                <a:spcPct val="0"/>
              </a:spcAft>
            </a:pPr>
            <a:r>
              <a:rPr lang="en-US" dirty="0" err="1">
                <a:solidFill>
                  <a:srgbClr val="000000"/>
                </a:solidFill>
                <a:ea typeface="MS PGothic" pitchFamily="34" charset="-128"/>
              </a:rPr>
              <a:t>Linac</a:t>
            </a:r>
            <a:r>
              <a:rPr lang="en-US" dirty="0">
                <a:solidFill>
                  <a:srgbClr val="000000"/>
                </a:solidFill>
                <a:ea typeface="MS PGothic" pitchFamily="34" charset="-128"/>
              </a:rPr>
              <a:t>: S-band, 0.38 GeV, 30 Hz</a:t>
            </a:r>
          </a:p>
        </p:txBody>
      </p:sp>
      <p:cxnSp>
        <p:nvCxnSpPr>
          <p:cNvPr id="16" name="Straight Arrow Connector 15"/>
          <p:cNvCxnSpPr>
            <a:endCxn id="13" idx="6"/>
          </p:cNvCxnSpPr>
          <p:nvPr/>
        </p:nvCxnSpPr>
        <p:spPr bwMode="auto">
          <a:xfrm flipH="1">
            <a:off x="4470638" y="1448084"/>
            <a:ext cx="2963210" cy="1565918"/>
          </a:xfrm>
          <a:prstGeom prst="straightConnector1">
            <a:avLst/>
          </a:prstGeom>
          <a:noFill/>
          <a:ln w="28575" cap="flat" cmpd="sng" algn="ctr">
            <a:solidFill>
              <a:schemeClr val="accent2">
                <a:lumMod val="40000"/>
                <a:lumOff val="60000"/>
              </a:schemeClr>
            </a:solidFill>
            <a:prstDash val="solid"/>
            <a:round/>
            <a:headEnd type="none" w="med" len="med"/>
            <a:tailEnd type="arrow"/>
          </a:ln>
          <a:effectLst/>
        </p:spPr>
      </p:cxnSp>
      <p:sp>
        <p:nvSpPr>
          <p:cNvPr id="17" name="TextBox 16"/>
          <p:cNvSpPr txBox="1"/>
          <p:nvPr/>
        </p:nvSpPr>
        <p:spPr>
          <a:xfrm>
            <a:off x="7361143" y="1121170"/>
            <a:ext cx="1828025" cy="646331"/>
          </a:xfrm>
          <a:prstGeom prst="rect">
            <a:avLst/>
          </a:prstGeom>
          <a:noFill/>
        </p:spPr>
        <p:txBody>
          <a:bodyPr wrap="square" rtlCol="0">
            <a:spAutoFit/>
          </a:bodyPr>
          <a:lstStyle/>
          <a:p>
            <a:pPr fontAlgn="base">
              <a:spcBef>
                <a:spcPct val="0"/>
              </a:spcBef>
              <a:spcAft>
                <a:spcPct val="0"/>
              </a:spcAft>
            </a:pPr>
            <a:r>
              <a:rPr lang="en-US" dirty="0">
                <a:solidFill>
                  <a:srgbClr val="000000"/>
                </a:solidFill>
                <a:ea typeface="MS PGothic" pitchFamily="34" charset="-128"/>
              </a:rPr>
              <a:t>PAR: 0.38 GeV, 2 Hz, 1-4 </a:t>
            </a:r>
            <a:r>
              <a:rPr lang="en-US" dirty="0" err="1">
                <a:solidFill>
                  <a:srgbClr val="000000"/>
                </a:solidFill>
                <a:ea typeface="MS PGothic" pitchFamily="34" charset="-128"/>
              </a:rPr>
              <a:t>nC</a:t>
            </a:r>
            <a:endParaRPr lang="en-US" dirty="0">
              <a:solidFill>
                <a:srgbClr val="000000"/>
              </a:solidFill>
              <a:ea typeface="MS PGothic" pitchFamily="34" charset="-128"/>
            </a:endParaRPr>
          </a:p>
        </p:txBody>
      </p:sp>
      <p:cxnSp>
        <p:nvCxnSpPr>
          <p:cNvPr id="18" name="Straight Arrow Connector 17"/>
          <p:cNvCxnSpPr/>
          <p:nvPr/>
        </p:nvCxnSpPr>
        <p:spPr bwMode="auto">
          <a:xfrm flipH="1">
            <a:off x="3747822" y="1184557"/>
            <a:ext cx="146816" cy="1565893"/>
          </a:xfrm>
          <a:prstGeom prst="straightConnector1">
            <a:avLst/>
          </a:prstGeom>
          <a:noFill/>
          <a:ln w="28575" cap="flat" cmpd="sng" algn="ctr">
            <a:solidFill>
              <a:schemeClr val="accent2">
                <a:lumMod val="40000"/>
                <a:lumOff val="60000"/>
              </a:schemeClr>
            </a:solidFill>
            <a:prstDash val="solid"/>
            <a:round/>
            <a:headEnd type="none" w="med" len="med"/>
            <a:tailEnd type="arrow"/>
          </a:ln>
          <a:effectLst/>
        </p:spPr>
      </p:cxnSp>
      <p:sp>
        <p:nvSpPr>
          <p:cNvPr id="19" name="TextBox 18"/>
          <p:cNvSpPr txBox="1"/>
          <p:nvPr/>
        </p:nvSpPr>
        <p:spPr>
          <a:xfrm>
            <a:off x="2761151" y="742796"/>
            <a:ext cx="2933495" cy="369332"/>
          </a:xfrm>
          <a:prstGeom prst="rect">
            <a:avLst/>
          </a:prstGeom>
          <a:noFill/>
        </p:spPr>
        <p:txBody>
          <a:bodyPr wrap="none" rtlCol="0">
            <a:spAutoFit/>
          </a:bodyPr>
          <a:lstStyle/>
          <a:p>
            <a:pPr fontAlgn="base">
              <a:spcBef>
                <a:spcPct val="0"/>
              </a:spcBef>
              <a:spcAft>
                <a:spcPct val="0"/>
              </a:spcAft>
            </a:pPr>
            <a:r>
              <a:rPr lang="en-US" dirty="0">
                <a:solidFill>
                  <a:srgbClr val="000000"/>
                </a:solidFill>
                <a:ea typeface="MS PGothic" pitchFamily="34" charset="-128"/>
              </a:rPr>
              <a:t>Booster: 0.38-7 GeV, 2 Hz</a:t>
            </a:r>
          </a:p>
        </p:txBody>
      </p:sp>
      <p:cxnSp>
        <p:nvCxnSpPr>
          <p:cNvPr id="20" name="Straight Arrow Connector 19"/>
          <p:cNvCxnSpPr>
            <a:stCxn id="21" idx="2"/>
          </p:cNvCxnSpPr>
          <p:nvPr/>
        </p:nvCxnSpPr>
        <p:spPr bwMode="auto">
          <a:xfrm>
            <a:off x="1614951" y="1348480"/>
            <a:ext cx="1326216" cy="1489082"/>
          </a:xfrm>
          <a:prstGeom prst="straightConnector1">
            <a:avLst/>
          </a:prstGeom>
          <a:noFill/>
          <a:ln w="28575" cap="flat" cmpd="sng" algn="ctr">
            <a:solidFill>
              <a:schemeClr val="accent2">
                <a:lumMod val="40000"/>
                <a:lumOff val="60000"/>
              </a:schemeClr>
            </a:solidFill>
            <a:prstDash val="solid"/>
            <a:round/>
            <a:headEnd type="none" w="med" len="med"/>
            <a:tailEnd type="arrow"/>
          </a:ln>
          <a:effectLst/>
        </p:spPr>
      </p:cxnSp>
      <p:sp>
        <p:nvSpPr>
          <p:cNvPr id="21" name="TextBox 20"/>
          <p:cNvSpPr txBox="1"/>
          <p:nvPr/>
        </p:nvSpPr>
        <p:spPr>
          <a:xfrm>
            <a:off x="362986" y="448233"/>
            <a:ext cx="2503930" cy="923330"/>
          </a:xfrm>
          <a:prstGeom prst="rect">
            <a:avLst/>
          </a:prstGeom>
          <a:noFill/>
        </p:spPr>
        <p:txBody>
          <a:bodyPr wrap="square" rtlCol="0">
            <a:spAutoFit/>
          </a:bodyPr>
          <a:lstStyle/>
          <a:p>
            <a:pPr fontAlgn="base">
              <a:spcBef>
                <a:spcPct val="0"/>
              </a:spcBef>
              <a:spcAft>
                <a:spcPct val="0"/>
              </a:spcAft>
            </a:pPr>
            <a:r>
              <a:rPr lang="en-US" dirty="0">
                <a:solidFill>
                  <a:srgbClr val="000000"/>
                </a:solidFill>
                <a:ea typeface="MS PGothic" pitchFamily="34" charset="-128"/>
              </a:rPr>
              <a:t>7 GeV, 100 mA, 46 ID, 21 bend magnet BL, </a:t>
            </a:r>
          </a:p>
          <a:p>
            <a:pPr fontAlgn="base">
              <a:spcBef>
                <a:spcPct val="0"/>
              </a:spcBef>
              <a:spcAft>
                <a:spcPct val="0"/>
              </a:spcAft>
            </a:pPr>
            <a:r>
              <a:rPr lang="en-US" dirty="0">
                <a:solidFill>
                  <a:srgbClr val="000000"/>
                </a:solidFill>
                <a:ea typeface="MS PGothic" pitchFamily="34" charset="-128"/>
              </a:rPr>
              <a:t>3 fill patterns</a:t>
            </a:r>
          </a:p>
        </p:txBody>
      </p:sp>
      <p:cxnSp>
        <p:nvCxnSpPr>
          <p:cNvPr id="22" name="Straight Connector 21"/>
          <p:cNvCxnSpPr/>
          <p:nvPr/>
        </p:nvCxnSpPr>
        <p:spPr bwMode="auto">
          <a:xfrm flipH="1">
            <a:off x="3536918" y="3071130"/>
            <a:ext cx="522893" cy="216097"/>
          </a:xfrm>
          <a:prstGeom prst="line">
            <a:avLst/>
          </a:prstGeom>
          <a:noFill/>
          <a:ln w="28575" cap="flat" cmpd="sng" algn="ctr">
            <a:solidFill>
              <a:srgbClr val="FF0000"/>
            </a:solidFill>
            <a:prstDash val="dash"/>
            <a:round/>
            <a:headEnd type="none" w="med" len="med"/>
            <a:tailEnd type="none" w="med" len="med"/>
          </a:ln>
          <a:effectLst/>
        </p:spPr>
      </p:cxnSp>
      <p:cxnSp>
        <p:nvCxnSpPr>
          <p:cNvPr id="23" name="Straight Connector 22"/>
          <p:cNvCxnSpPr/>
          <p:nvPr/>
        </p:nvCxnSpPr>
        <p:spPr bwMode="auto">
          <a:xfrm flipH="1">
            <a:off x="4393445" y="2761445"/>
            <a:ext cx="454031" cy="199934"/>
          </a:xfrm>
          <a:prstGeom prst="line">
            <a:avLst/>
          </a:prstGeom>
          <a:noFill/>
          <a:ln w="28575" cap="flat" cmpd="sng" algn="ctr">
            <a:solidFill>
              <a:srgbClr val="FF0000"/>
            </a:solidFill>
            <a:prstDash val="solid"/>
            <a:round/>
            <a:headEnd type="none" w="med" len="med"/>
            <a:tailEnd type="none" w="med" len="med"/>
          </a:ln>
          <a:effectLst/>
        </p:spPr>
      </p:cxnSp>
      <p:sp>
        <p:nvSpPr>
          <p:cNvPr id="24" name="TextBox 23"/>
          <p:cNvSpPr txBox="1"/>
          <p:nvPr/>
        </p:nvSpPr>
        <p:spPr>
          <a:xfrm>
            <a:off x="7286891" y="2081129"/>
            <a:ext cx="1877437" cy="646331"/>
          </a:xfrm>
          <a:prstGeom prst="rect">
            <a:avLst/>
          </a:prstGeom>
          <a:solidFill>
            <a:schemeClr val="bg1"/>
          </a:solidFill>
        </p:spPr>
        <p:txBody>
          <a:bodyPr wrap="none" rtlCol="0">
            <a:spAutoFit/>
          </a:bodyPr>
          <a:lstStyle/>
          <a:p>
            <a:pPr fontAlgn="base">
              <a:spcBef>
                <a:spcPct val="0"/>
              </a:spcBef>
              <a:spcAft>
                <a:spcPct val="0"/>
              </a:spcAft>
            </a:pPr>
            <a:r>
              <a:rPr lang="en-US" dirty="0" err="1">
                <a:solidFill>
                  <a:srgbClr val="000000"/>
                </a:solidFill>
                <a:ea typeface="MS PGothic" pitchFamily="34" charset="-128"/>
              </a:rPr>
              <a:t>Linac</a:t>
            </a:r>
            <a:r>
              <a:rPr lang="en-US" dirty="0">
                <a:solidFill>
                  <a:srgbClr val="000000"/>
                </a:solidFill>
                <a:ea typeface="MS PGothic" pitchFamily="34" charset="-128"/>
              </a:rPr>
              <a:t> Extension </a:t>
            </a:r>
          </a:p>
          <a:p>
            <a:pPr fontAlgn="base">
              <a:spcBef>
                <a:spcPct val="0"/>
              </a:spcBef>
              <a:spcAft>
                <a:spcPct val="0"/>
              </a:spcAft>
            </a:pPr>
            <a:r>
              <a:rPr lang="en-US" dirty="0">
                <a:solidFill>
                  <a:srgbClr val="000000"/>
                </a:solidFill>
                <a:ea typeface="MS PGothic" pitchFamily="34" charset="-128"/>
              </a:rPr>
              <a:t>Area</a:t>
            </a:r>
          </a:p>
        </p:txBody>
      </p:sp>
      <p:cxnSp>
        <p:nvCxnSpPr>
          <p:cNvPr id="25" name="Straight Arrow Connector 24"/>
          <p:cNvCxnSpPr/>
          <p:nvPr/>
        </p:nvCxnSpPr>
        <p:spPr bwMode="auto">
          <a:xfrm flipH="1">
            <a:off x="3686441" y="2485038"/>
            <a:ext cx="3693915" cy="776550"/>
          </a:xfrm>
          <a:prstGeom prst="straightConnector1">
            <a:avLst/>
          </a:prstGeom>
          <a:noFill/>
          <a:ln w="28575" cap="flat" cmpd="sng" algn="ctr">
            <a:solidFill>
              <a:schemeClr val="accent2">
                <a:lumMod val="40000"/>
                <a:lumOff val="60000"/>
              </a:schemeClr>
            </a:solidFill>
            <a:prstDash val="solid"/>
            <a:round/>
            <a:headEnd type="none" w="med" len="med"/>
            <a:tailEnd type="arrow"/>
          </a:ln>
          <a:effectLst/>
        </p:spPr>
      </p:cxnSp>
      <p:sp>
        <p:nvSpPr>
          <p:cNvPr id="26" name="TextBox 25"/>
          <p:cNvSpPr txBox="1"/>
          <p:nvPr/>
        </p:nvSpPr>
        <p:spPr>
          <a:xfrm>
            <a:off x="271849" y="4449345"/>
            <a:ext cx="8359346" cy="584775"/>
          </a:xfrm>
          <a:prstGeom prst="rect">
            <a:avLst/>
          </a:prstGeom>
          <a:noFill/>
        </p:spPr>
        <p:txBody>
          <a:bodyPr wrap="square" rtlCol="0">
            <a:spAutoFit/>
          </a:bodyPr>
          <a:lstStyle/>
          <a:p>
            <a:pPr fontAlgn="base">
              <a:spcBef>
                <a:spcPct val="0"/>
              </a:spcBef>
              <a:spcAft>
                <a:spcPct val="0"/>
              </a:spcAft>
            </a:pPr>
            <a:r>
              <a:rPr lang="en-US" sz="1600" dirty="0">
                <a:solidFill>
                  <a:srgbClr val="000000"/>
                </a:solidFill>
                <a:ea typeface="MS PGothic" pitchFamily="34" charset="-128"/>
              </a:rPr>
              <a:t>The APS Upgrade (APS-U) will replace the main storage ring but keep the radio-frequency (</a:t>
            </a:r>
            <a:r>
              <a:rPr lang="en-US" sz="1600" dirty="0" err="1">
                <a:solidFill>
                  <a:srgbClr val="000000"/>
                </a:solidFill>
                <a:ea typeface="MS PGothic" pitchFamily="34" charset="-128"/>
              </a:rPr>
              <a:t>rf</a:t>
            </a:r>
            <a:r>
              <a:rPr lang="en-US" sz="1600" dirty="0">
                <a:solidFill>
                  <a:srgbClr val="000000"/>
                </a:solidFill>
                <a:ea typeface="MS PGothic" pitchFamily="34" charset="-128"/>
              </a:rPr>
              <a:t>) system. Injector systems will be reused and require increased performance.  </a:t>
            </a:r>
          </a:p>
        </p:txBody>
      </p:sp>
    </p:spTree>
    <p:extLst>
      <p:ext uri="{BB962C8B-B14F-4D97-AF65-F5344CB8AC3E}">
        <p14:creationId xmlns:p14="http://schemas.microsoft.com/office/powerpoint/2010/main" val="1111428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APS Upgrade</a:t>
            </a:r>
          </a:p>
        </p:txBody>
      </p:sp>
    </p:spTree>
    <p:extLst>
      <p:ext uri="{BB962C8B-B14F-4D97-AF65-F5344CB8AC3E}">
        <p14:creationId xmlns:p14="http://schemas.microsoft.com/office/powerpoint/2010/main" val="1726496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12818" y="0"/>
            <a:ext cx="6318364" cy="5143500"/>
          </a:xfrm>
          <a:prstGeom prst="rect">
            <a:avLst/>
          </a:prstGeom>
        </p:spPr>
      </p:pic>
    </p:spTree>
    <p:extLst>
      <p:ext uri="{BB962C8B-B14F-4D97-AF65-F5344CB8AC3E}">
        <p14:creationId xmlns:p14="http://schemas.microsoft.com/office/powerpoint/2010/main" val="685460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1789" y="236305"/>
            <a:ext cx="8606291" cy="4653402"/>
          </a:xfrm>
          <a:prstGeom prst="rect">
            <a:avLst/>
          </a:prstGeom>
        </p:spPr>
      </p:pic>
    </p:spTree>
    <p:extLst>
      <p:ext uri="{BB962C8B-B14F-4D97-AF65-F5344CB8AC3E}">
        <p14:creationId xmlns:p14="http://schemas.microsoft.com/office/powerpoint/2010/main" val="1007368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5238" y="82194"/>
            <a:ext cx="8764015" cy="4999662"/>
          </a:xfrm>
          <a:prstGeom prst="rect">
            <a:avLst/>
          </a:prstGeom>
        </p:spPr>
      </p:pic>
    </p:spTree>
    <p:extLst>
      <p:ext uri="{BB962C8B-B14F-4D97-AF65-F5344CB8AC3E}">
        <p14:creationId xmlns:p14="http://schemas.microsoft.com/office/powerpoint/2010/main" val="14528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26059" y="792400"/>
            <a:ext cx="5715850" cy="4083971"/>
          </a:xfrm>
          <a:prstGeom prst="rect">
            <a:avLst/>
          </a:prstGeom>
        </p:spPr>
      </p:pic>
      <p:sp>
        <p:nvSpPr>
          <p:cNvPr id="7" name="Title 6"/>
          <p:cNvSpPr>
            <a:spLocks noGrp="1"/>
          </p:cNvSpPr>
          <p:nvPr>
            <p:ph type="title"/>
          </p:nvPr>
        </p:nvSpPr>
        <p:spPr>
          <a:xfrm>
            <a:off x="457201" y="170689"/>
            <a:ext cx="8372901" cy="621711"/>
          </a:xfrm>
        </p:spPr>
        <p:txBody>
          <a:bodyPr/>
          <a:lstStyle/>
          <a:p>
            <a:r>
              <a:rPr lang="en-US" dirty="0"/>
              <a:t>APS-U will keep the </a:t>
            </a:r>
            <a:r>
              <a:rPr lang="en-US"/>
              <a:t>US at the forefront of light sources </a:t>
            </a:r>
          </a:p>
        </p:txBody>
      </p:sp>
    </p:spTree>
    <p:extLst>
      <p:ext uri="{BB962C8B-B14F-4D97-AF65-F5344CB8AC3E}">
        <p14:creationId xmlns:p14="http://schemas.microsoft.com/office/powerpoint/2010/main" val="2446949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Argonne presentation_16x9</Template>
  <TotalTime>55974</TotalTime>
  <Words>1563</Words>
  <Application>Microsoft Macintosh PowerPoint</Application>
  <PresentationFormat>On-screen Show (16:9)</PresentationFormat>
  <Paragraphs>186</Paragraphs>
  <Slides>26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 Unicode MS</vt:lpstr>
      <vt:lpstr>ＭＳ Ｐゴシック</vt:lpstr>
      <vt:lpstr>ＭＳ Ｐゴシック</vt:lpstr>
      <vt:lpstr>Arial</vt:lpstr>
      <vt:lpstr>Calibri</vt:lpstr>
      <vt:lpstr>Lohit Devanagari</vt:lpstr>
      <vt:lpstr>StarSymbol</vt:lpstr>
      <vt:lpstr>Times New Roman</vt:lpstr>
      <vt:lpstr>WenQuanYi Zen Hei</vt:lpstr>
      <vt:lpstr>Wingdings</vt:lpstr>
      <vt:lpstr>presentation_16x9</vt:lpstr>
      <vt:lpstr>Overview of Accelerator at Argonne</vt:lpstr>
      <vt:lpstr>Welcome to Argonne!</vt:lpstr>
      <vt:lpstr>Overview</vt:lpstr>
      <vt:lpstr>APS Accelerator Complex </vt:lpstr>
      <vt:lpstr>PowerPoint Presentation</vt:lpstr>
      <vt:lpstr>PowerPoint Presentation</vt:lpstr>
      <vt:lpstr>PowerPoint Presentation</vt:lpstr>
      <vt:lpstr>PowerPoint Presentation</vt:lpstr>
      <vt:lpstr>APS-U will keep the US at the forefront of light sources </vt:lpstr>
      <vt:lpstr>PowerPoint Presentation</vt:lpstr>
      <vt:lpstr>PowerPoint Presentation</vt:lpstr>
      <vt:lpstr>PowerPoint Presentation</vt:lpstr>
      <vt:lpstr>PowerPoint Presentation</vt:lpstr>
      <vt:lpstr>PowerPoint Presentation</vt:lpstr>
      <vt:lpstr>Potential conversion of APS RF source from klystron to Solid-state</vt:lpstr>
      <vt:lpstr>SSPA conversion is currently in the demonstration phase</vt:lpstr>
      <vt:lpstr>Magnetic field of various insertion device technologies</vt:lpstr>
      <vt:lpstr>R&amp;D on Nb3sn undulator</vt:lpstr>
      <vt:lpstr>SCUs for FELs</vt:lpstr>
      <vt:lpstr>Cavity based x-ray FEL (CBXFEL)</vt:lpstr>
      <vt:lpstr>Proposal to build cavity and install in LCLS and test concept on LCLS-I</vt:lpstr>
      <vt:lpstr>LEA: Linac Extension Area </vt:lpstr>
      <vt:lpstr>Proposed LEA Experiment: Tapering Enhanced Stimulated Superradiant Amplification (P. Musumeci, UCLA)</vt:lpstr>
      <vt:lpstr>Linac Extension Area Beamline installed</vt:lpstr>
      <vt:lpstr>High brightness, high repetition rate Electron sources are needed</vt:lpstr>
      <vt:lpstr>Summary</vt:lpstr>
    </vt:vector>
  </TitlesOfParts>
  <Company>Argonne National Laboratory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Fenner, Richard B.</dc:creator>
  <cp:lastModifiedBy>Byrd, John</cp:lastModifiedBy>
  <cp:revision>320</cp:revision>
  <cp:lastPrinted>2015-09-08T15:35:42Z</cp:lastPrinted>
  <dcterms:created xsi:type="dcterms:W3CDTF">2017-06-30T19:40:30Z</dcterms:created>
  <dcterms:modified xsi:type="dcterms:W3CDTF">2019-08-22T00:08:01Z</dcterms:modified>
</cp:coreProperties>
</file>