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93" r:id="rId2"/>
    <p:sldId id="333" r:id="rId3"/>
    <p:sldId id="435" r:id="rId4"/>
    <p:sldId id="436" r:id="rId5"/>
    <p:sldId id="434" r:id="rId6"/>
    <p:sldId id="437" r:id="rId7"/>
    <p:sldId id="438" r:id="rId8"/>
    <p:sldId id="401" r:id="rId9"/>
    <p:sldId id="448" r:id="rId10"/>
    <p:sldId id="449" r:id="rId11"/>
    <p:sldId id="450" r:id="rId12"/>
    <p:sldId id="452" r:id="rId13"/>
    <p:sldId id="453" r:id="rId14"/>
    <p:sldId id="451" r:id="rId15"/>
    <p:sldId id="454" r:id="rId16"/>
    <p:sldId id="425" r:id="rId17"/>
    <p:sldId id="350" r:id="rId18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09" autoAdjust="0"/>
    <p:restoredTop sz="97491" autoAdjust="0"/>
  </p:normalViewPr>
  <p:slideViewPr>
    <p:cSldViewPr snapToGrid="0">
      <p:cViewPr varScale="1">
        <p:scale>
          <a:sx n="58" d="100"/>
          <a:sy n="58" d="100"/>
        </p:scale>
        <p:origin x="72" y="11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-3714" y="-108"/>
      </p:cViewPr>
      <p:guideLst>
        <p:guide orient="horz" pos="2909"/>
        <p:guide pos="220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4431CB3-13F4-4BA7-A252-2AE10C3A1168}" type="datetimeFigureOut">
              <a:rPr lang="en-US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3F1C75E-9316-45AB-BF47-BB64C3003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285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F1C75E-9316-45AB-BF47-BB64C3003F0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F1C75E-9316-45AB-BF47-BB64C3003F0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F1C75E-9316-45AB-BF47-BB64C3003F0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F1C75E-9316-45AB-BF47-BB64C3003F0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F1C75E-9316-45AB-BF47-BB64C3003F0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F1C75E-9316-45AB-BF47-BB64C3003F0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F1C75E-9316-45AB-BF47-BB64C3003F0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F1C75E-9316-45AB-BF47-BB64C3003F0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8404" y="6484255"/>
            <a:ext cx="478396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9144000" cy="1143000"/>
            <a:chOff x="0" y="0"/>
            <a:chExt cx="9144000" cy="1143000"/>
          </a:xfrm>
        </p:grpSpPr>
        <p:pic>
          <p:nvPicPr>
            <p:cNvPr id="7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947" y="152400"/>
              <a:ext cx="2146853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1143000"/>
            </a:xfrm>
            <a:prstGeom prst="rect">
              <a:avLst/>
            </a:prstGeom>
            <a:gradFill flip="none" rotWithShape="1">
              <a:gsLst>
                <a:gs pos="18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accent1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 userDrawn="1"/>
        </p:nvGrpSpPr>
        <p:grpSpPr>
          <a:xfrm>
            <a:off x="0" y="6453336"/>
            <a:ext cx="9144000" cy="432048"/>
            <a:chOff x="0" y="6453336"/>
            <a:chExt cx="9144000" cy="432048"/>
          </a:xfrm>
        </p:grpSpPr>
        <p:pic>
          <p:nvPicPr>
            <p:cNvPr id="6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947" y="6453336"/>
              <a:ext cx="927653" cy="395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 userDrawn="1"/>
          </p:nvSpPr>
          <p:spPr>
            <a:xfrm>
              <a:off x="0" y="6504384"/>
              <a:ext cx="9144000" cy="381000"/>
            </a:xfrm>
            <a:prstGeom prst="rect">
              <a:avLst/>
            </a:prstGeom>
            <a:gradFill flip="none" rotWithShape="1">
              <a:gsLst>
                <a:gs pos="6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accent1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 userDrawn="1">
            <p:ph type="sldNum" sz="quarter" idx="12"/>
          </p:nvPr>
        </p:nvSpPr>
        <p:spPr>
          <a:xfrm>
            <a:off x="8255260" y="6484255"/>
            <a:ext cx="457200" cy="365125"/>
          </a:xfrm>
        </p:spPr>
        <p:txBody>
          <a:bodyPr/>
          <a:lstStyle>
            <a:lvl1pPr>
              <a:defRPr>
                <a:ln>
                  <a:solidFill>
                    <a:schemeClr val="bg1"/>
                  </a:solidFill>
                </a:ln>
              </a:defRPr>
            </a:lvl1pPr>
          </a:lstStyle>
          <a:p>
            <a:fld id="{B6F15528-21DE-4FAA-801E-634DDDAF4B2B}" type="slidenum">
              <a:rPr lang="en-US" smtClean="0">
                <a:ln>
                  <a:solidFill>
                    <a:prstClr val="white"/>
                  </a:solidFill>
                </a:ln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ln>
                <a:solidFill>
                  <a:prstClr val="white"/>
                </a:solidFill>
              </a:ln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752020" y="0"/>
            <a:ext cx="4391980" cy="152636"/>
          </a:xfrm>
          <a:prstGeom prst="rect">
            <a:avLst/>
          </a:prstGeom>
          <a:gradFill flip="none" rotWithShape="1">
            <a:gsLst>
              <a:gs pos="600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accent1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2.pn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706" y="1452282"/>
            <a:ext cx="8619565" cy="26670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Cambria" pitchFamily="18" charset="0"/>
                <a:cs typeface="Times New Roman" pitchFamily="18" charset="0"/>
              </a:rPr>
              <a:t>Quick Survey of Microwave Dielectric Structures and Current Projects</a:t>
            </a:r>
            <a:endParaRPr lang="en-US" sz="40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96010"/>
            <a:ext cx="9144000" cy="609600"/>
          </a:xfrm>
        </p:spPr>
        <p:txBody>
          <a:bodyPr>
            <a:noAutofit/>
          </a:bodyPr>
          <a:lstStyle/>
          <a:p>
            <a:pPr marL="342900" indent="-342900"/>
            <a:r>
              <a:rPr lang="en-US" sz="1800" dirty="0" err="1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Chunguang</a:t>
            </a:r>
            <a:r>
              <a:rPr lang="en-US" sz="18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 Jing on behalf of collaboration </a:t>
            </a:r>
            <a:r>
              <a:rPr lang="en-US" sz="18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(Euclid and AWA)</a:t>
            </a:r>
            <a:endParaRPr lang="en-US" sz="1800" dirty="0">
              <a:solidFill>
                <a:schemeClr val="tx1"/>
              </a:solidFill>
              <a:latin typeface="Cambria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18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Euclid </a:t>
            </a:r>
            <a:r>
              <a:rPr lang="en-US" sz="1800" dirty="0" err="1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TechLabs</a:t>
            </a:r>
            <a:r>
              <a:rPr lang="en-US" sz="18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, 365 Remington Blvd., Bolingbrook, IL 60440, USA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6200" y="6488668"/>
            <a:ext cx="525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8/21/2019</a:t>
            </a:r>
            <a:endParaRPr lang="en-US" sz="16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n>
                  <a:solidFill>
                    <a:prstClr val="white"/>
                  </a:solidFill>
                </a:ln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ln>
                <a:solidFill>
                  <a:prstClr val="white"/>
                </a:solidFill>
              </a:ln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Title 12"/>
          <p:cNvSpPr txBox="1">
            <a:spLocks/>
          </p:cNvSpPr>
          <p:nvPr/>
        </p:nvSpPr>
        <p:spPr>
          <a:xfrm>
            <a:off x="495301" y="182031"/>
            <a:ext cx="8294450" cy="52227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Dielectric disk accelerator</a:t>
            </a:r>
            <a:endParaRPr kumimoji="0" lang="en-US" sz="33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46193" y="986279"/>
            <a:ext cx="8717880" cy="1167643"/>
          </a:xfrm>
          <a:prstGeom prst="rect">
            <a:avLst/>
          </a:prstGeom>
        </p:spPr>
        <p:txBody>
          <a:bodyPr/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Optimization of </a:t>
            </a:r>
            <a:r>
              <a:rPr lang="en-US" b="1" dirty="0" err="1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rf</a:t>
            </a:r>
            <a:r>
              <a:rPr lang="en-US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 to main beam efficiency in AFLC</a:t>
            </a:r>
            <a:endParaRPr lang="en-US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- Main beam: 0.5 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nC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/bunch, 13 GHz separation, 186 bunches</a:t>
            </a:r>
            <a:endParaRPr lang="en-US" dirty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1575739" y="4970471"/>
            <a:ext cx="22395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 smtClean="0">
                <a:solidFill>
                  <a:srgbClr val="0082CA"/>
                </a:solidFill>
                <a:latin typeface="Cambria Math" pitchFamily="18" charset="0"/>
                <a:ea typeface="Cambria Math" pitchFamily="18" charset="0"/>
              </a:rPr>
              <a:t>Fix mode at 2</a:t>
            </a:r>
            <a:r>
              <a:rPr lang="el-GR" altLang="zh-CN" dirty="0" smtClean="0">
                <a:solidFill>
                  <a:srgbClr val="0082CA"/>
                </a:solidFill>
                <a:latin typeface="Cambria Math" pitchFamily="18" charset="0"/>
                <a:ea typeface="Cambria Math" pitchFamily="18" charset="0"/>
              </a:rPr>
              <a:t>π</a:t>
            </a:r>
            <a:r>
              <a:rPr lang="en-US" altLang="zh-CN" dirty="0" smtClean="0">
                <a:solidFill>
                  <a:srgbClr val="0082CA"/>
                </a:solidFill>
                <a:latin typeface="Cambria Math" pitchFamily="18" charset="0"/>
                <a:ea typeface="Cambria Math" pitchFamily="18" charset="0"/>
              </a:rPr>
              <a:t>/3</a:t>
            </a:r>
            <a:endParaRPr lang="en-US" altLang="zh-CN" dirty="0">
              <a:solidFill>
                <a:srgbClr val="0082CA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46193" y="5339803"/>
            <a:ext cx="7861207" cy="1167643"/>
          </a:xfrm>
          <a:prstGeom prst="rect">
            <a:avLst/>
          </a:prstGeom>
        </p:spPr>
        <p:txBody>
          <a:bodyPr/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Additional advantages</a:t>
            </a:r>
            <a:endParaRPr lang="en-US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-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Standard deform tuning by side-wall tuners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- Can be applied in constant gradient and long structures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211" y="1771693"/>
            <a:ext cx="4265100" cy="3200400"/>
          </a:xfrm>
          <a:prstGeom prst="rect">
            <a:avLst/>
          </a:prstGeom>
        </p:spPr>
      </p:pic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5381296" y="4970471"/>
            <a:ext cx="31058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 smtClean="0">
                <a:solidFill>
                  <a:srgbClr val="0082CA"/>
                </a:solidFill>
                <a:latin typeface="Cambria Math" pitchFamily="18" charset="0"/>
                <a:ea typeface="Cambria Math" pitchFamily="18" charset="0"/>
              </a:rPr>
              <a:t>Fix disk thickness at 0.5 mm</a:t>
            </a:r>
            <a:endParaRPr lang="en-US" altLang="zh-CN" dirty="0">
              <a:solidFill>
                <a:srgbClr val="0082CA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7126" y="1770071"/>
            <a:ext cx="4265100" cy="3200400"/>
          </a:xfrm>
          <a:prstGeom prst="rect">
            <a:avLst/>
          </a:prstGeom>
        </p:spPr>
      </p:pic>
      <p:sp>
        <p:nvSpPr>
          <p:cNvPr id="18" name="5-Point Star 17"/>
          <p:cNvSpPr/>
          <p:nvPr/>
        </p:nvSpPr>
        <p:spPr>
          <a:xfrm>
            <a:off x="1290595" y="3051973"/>
            <a:ext cx="135661" cy="111760"/>
          </a:xfrm>
          <a:prstGeom prst="star5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928039" y="2723727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AFLC</a:t>
            </a:r>
            <a:endParaRPr lang="en-US" altLang="zh-CN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2695497" y="2362857"/>
            <a:ext cx="1756944" cy="249924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2482343" y="1993525"/>
            <a:ext cx="19700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DDA candidates</a:t>
            </a:r>
            <a:endParaRPr lang="en-US" altLang="zh-CN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6377" y="326570"/>
            <a:ext cx="1270868" cy="129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8" grpId="0" animBg="1"/>
      <p:bldP spid="19" grpId="0"/>
      <p:bldP spid="20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n>
                  <a:solidFill>
                    <a:prstClr val="white"/>
                  </a:solidFill>
                </a:ln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ln>
                <a:solidFill>
                  <a:prstClr val="white"/>
                </a:solidFill>
              </a:ln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Title 12"/>
          <p:cNvSpPr txBox="1">
            <a:spLocks/>
          </p:cNvSpPr>
          <p:nvPr/>
        </p:nvSpPr>
        <p:spPr>
          <a:xfrm>
            <a:off x="495301" y="182031"/>
            <a:ext cx="8294450" cy="52227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Dielectric disk accelerator</a:t>
            </a:r>
            <a:endParaRPr kumimoji="0" lang="en-US" sz="33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3132" y="241904"/>
            <a:ext cx="1270868" cy="1292048"/>
          </a:xfrm>
          <a:prstGeom prst="rect">
            <a:avLst/>
          </a:prstGeom>
        </p:spPr>
      </p:pic>
      <p:sp>
        <p:nvSpPr>
          <p:cNvPr id="23" name="Content Placeholder 2"/>
          <p:cNvSpPr txBox="1">
            <a:spLocks/>
          </p:cNvSpPr>
          <p:nvPr/>
        </p:nvSpPr>
        <p:spPr>
          <a:xfrm>
            <a:off x="546193" y="986279"/>
            <a:ext cx="8717880" cy="1167643"/>
          </a:xfrm>
          <a:prstGeom prst="rect">
            <a:avLst/>
          </a:prstGeom>
        </p:spPr>
        <p:txBody>
          <a:bodyPr/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A detailed comparison with DLA for AFLC (26GHz)</a:t>
            </a:r>
            <a:endParaRPr lang="en-US" dirty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100260"/>
              </p:ext>
            </p:extLst>
          </p:nvPr>
        </p:nvGraphicFramePr>
        <p:xfrm>
          <a:off x="788671" y="1440502"/>
          <a:ext cx="7776864" cy="4730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7903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Dielectric</a:t>
                      </a:r>
                      <a:r>
                        <a:rPr lang="en-US" sz="1600" baseline="0" dirty="0" smtClean="0"/>
                        <a:t>-loaded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Dielectric</a:t>
                      </a:r>
                      <a:r>
                        <a:rPr lang="en-US" sz="1600" baseline="0" dirty="0" smtClean="0"/>
                        <a:t>-disk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9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Aperture diameter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 mm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 mm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9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Outer diameter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4.99 mm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9.23</a:t>
                      </a:r>
                      <a:r>
                        <a:rPr lang="en-US" sz="1600" baseline="0" dirty="0" smtClean="0"/>
                        <a:t> mm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9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Dielectric</a:t>
                      </a:r>
                      <a:r>
                        <a:rPr lang="en-US" sz="1600" baseline="0" dirty="0" smtClean="0"/>
                        <a:t> thickness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 mm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0.5 mm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9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Dielectric constant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9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Loss tangent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1x10</a:t>
                      </a:r>
                      <a:r>
                        <a:rPr lang="en-US" sz="1600" baseline="30000" dirty="0" smtClean="0"/>
                        <a:t>-4</a:t>
                      </a:r>
                      <a:endParaRPr lang="en-US" sz="1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5x10</a:t>
                      </a:r>
                      <a:r>
                        <a:rPr lang="en-US" sz="1600" baseline="30000" dirty="0" smtClean="0"/>
                        <a:t>-4</a:t>
                      </a:r>
                      <a:endParaRPr lang="en-US" sz="1600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9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</a:t>
                      </a:r>
                      <a:r>
                        <a:rPr lang="en-US" sz="1600" baseline="-25000" dirty="0" smtClean="0"/>
                        <a:t>g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0.11c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0.16c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9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r/Q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21.8 k</a:t>
                      </a:r>
                      <a:r>
                        <a:rPr lang="el-GR" sz="1600" dirty="0" smtClean="0"/>
                        <a:t>Ω</a:t>
                      </a:r>
                      <a:r>
                        <a:rPr lang="en-US" sz="1600" dirty="0" smtClean="0"/>
                        <a:t>/m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32.5 k</a:t>
                      </a:r>
                      <a:r>
                        <a:rPr lang="el-GR" sz="1600" dirty="0" smtClean="0">
                          <a:solidFill>
                            <a:srgbClr val="00B050"/>
                          </a:solidFill>
                        </a:rPr>
                        <a:t>Ω</a:t>
                      </a:r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/m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79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2295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6431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79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50.0 M</a:t>
                      </a:r>
                      <a:r>
                        <a:rPr lang="el-GR" sz="1600" dirty="0" smtClean="0"/>
                        <a:t>Ω</a:t>
                      </a:r>
                      <a:r>
                        <a:rPr lang="en-US" sz="1600" dirty="0" smtClean="0"/>
                        <a:t>/m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208.8 M</a:t>
                      </a:r>
                      <a:r>
                        <a:rPr lang="el-GR" sz="16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Ω</a:t>
                      </a:r>
                      <a:r>
                        <a:rPr lang="en-US" sz="16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/m</a:t>
                      </a:r>
                      <a:endParaRPr lang="en-US" sz="16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79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Input power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1.22 GW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0.96 GW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7903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η</a:t>
                      </a:r>
                      <a:r>
                        <a:rPr lang="en-US" sz="1600" baseline="-25000" dirty="0" err="1" smtClean="0"/>
                        <a:t>rf</a:t>
                      </a:r>
                      <a:r>
                        <a:rPr lang="en-US" sz="1600" baseline="-25000" dirty="0" smtClean="0"/>
                        <a:t>-main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27 %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39 %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790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Beam loading</a:t>
                      </a:r>
                      <a:endParaRPr lang="en-US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15.1 %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16.8 %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79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E</a:t>
                      </a:r>
                      <a:r>
                        <a:rPr lang="en-US" sz="1600" baseline="-25000" dirty="0" err="1" smtClean="0"/>
                        <a:t>max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363 MV/m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660 MV/m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n>
                  <a:solidFill>
                    <a:prstClr val="white"/>
                  </a:solidFill>
                </a:ln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ln>
                <a:solidFill>
                  <a:prstClr val="white"/>
                </a:solidFill>
              </a:ln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Title 12"/>
          <p:cNvSpPr txBox="1">
            <a:spLocks/>
          </p:cNvSpPr>
          <p:nvPr/>
        </p:nvSpPr>
        <p:spPr>
          <a:xfrm>
            <a:off x="495301" y="182031"/>
            <a:ext cx="8294450" cy="52227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Dielectric disk accelerator</a:t>
            </a:r>
            <a:endParaRPr kumimoji="0" lang="en-US" sz="33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546193" y="986279"/>
            <a:ext cx="8717880" cy="1167643"/>
          </a:xfrm>
          <a:prstGeom prst="rect">
            <a:avLst/>
          </a:prstGeom>
        </p:spPr>
        <p:txBody>
          <a:bodyPr/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70C0"/>
                </a:solidFill>
              </a:rPr>
              <a:t>Prototype </a:t>
            </a:r>
            <a:r>
              <a:rPr lang="en-US" b="1" dirty="0">
                <a:solidFill>
                  <a:srgbClr val="0070C0"/>
                </a:solidFill>
              </a:rPr>
              <a:t>I</a:t>
            </a:r>
          </a:p>
          <a:p>
            <a:pPr marL="0" indent="0">
              <a:buNone/>
            </a:pPr>
            <a:r>
              <a:rPr lang="en-US" dirty="0" smtClean="0"/>
              <a:t>- X-band 6 dielectric disk cells + 2 matching cells</a:t>
            </a:r>
          </a:p>
          <a:p>
            <a:pPr marL="0" indent="0">
              <a:buNone/>
            </a:pPr>
            <a:r>
              <a:rPr lang="en-US" dirty="0" smtClean="0"/>
              <a:t>- 8 tuning pins per cell</a:t>
            </a:r>
          </a:p>
          <a:p>
            <a:pPr marL="0" indent="0">
              <a:buNone/>
            </a:pPr>
            <a:r>
              <a:rPr lang="en-US" dirty="0" smtClean="0"/>
              <a:t>- Goal: demonstrate fabrication and tuning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" t="24518" r="6552" b="20286"/>
          <a:stretch/>
        </p:blipFill>
        <p:spPr>
          <a:xfrm>
            <a:off x="2801992" y="2572674"/>
            <a:ext cx="5574752" cy="1143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808" y="4066777"/>
            <a:ext cx="3534674" cy="230313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581" y="3965279"/>
            <a:ext cx="4666979" cy="2286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8178" y="2483930"/>
            <a:ext cx="847165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n>
                  <a:solidFill>
                    <a:prstClr val="white"/>
                  </a:solidFill>
                </a:ln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ln>
                <a:solidFill>
                  <a:prstClr val="white"/>
                </a:solidFill>
              </a:ln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Title 12"/>
          <p:cNvSpPr txBox="1">
            <a:spLocks/>
          </p:cNvSpPr>
          <p:nvPr/>
        </p:nvSpPr>
        <p:spPr>
          <a:xfrm>
            <a:off x="495301" y="182031"/>
            <a:ext cx="8294450" cy="52227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 Cell DDA Prototype</a:t>
            </a:r>
            <a:endParaRPr kumimoji="0" lang="en-US" sz="33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Google Shape;62;p14"/>
          <p:cNvSpPr txBox="1">
            <a:spLocks/>
          </p:cNvSpPr>
          <p:nvPr/>
        </p:nvSpPr>
        <p:spPr>
          <a:xfrm>
            <a:off x="176231" y="1271007"/>
            <a:ext cx="3557568" cy="294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Pts val="1800"/>
              <a:buFont typeface="Arial" pitchFamily="34" charset="0"/>
              <a:buChar char="●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1 Dielectric disk + 2 matching cell structure simulated</a:t>
            </a:r>
          </a:p>
          <a:p>
            <a:pPr marL="457200" lvl="0" indent="-342900" fontAlgn="auto">
              <a:spcBef>
                <a:spcPts val="0"/>
              </a:spcBef>
              <a:spcAft>
                <a:spcPts val="1200"/>
              </a:spcAft>
              <a:buSzPts val="1800"/>
              <a:buFont typeface="Arial" pitchFamily="34" charset="0"/>
              <a:buChar char="●"/>
              <a:defRPr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Each set of 4 tuners allows ± 3 MHz range</a:t>
            </a:r>
          </a:p>
          <a:p>
            <a:pPr marL="457200" lvl="0" indent="-342900" fontAlgn="auto">
              <a:spcBef>
                <a:spcPts val="0"/>
              </a:spcBef>
              <a:spcAft>
                <a:spcPts val="1200"/>
              </a:spcAft>
              <a:buSzPts val="1800"/>
              <a:buFont typeface="Arial" pitchFamily="34" charset="0"/>
              <a:buChar char="●"/>
              <a:defRPr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173.4 MV/m peak field on dielectric surface at 200 MW input power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+mn-cs"/>
              </a:rPr>
              <a:t>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pic>
        <p:nvPicPr>
          <p:cNvPr id="6" name="Google Shape;63;p14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3826933" y="1413933"/>
            <a:ext cx="5317067" cy="2384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4;p14"/>
          <p:cNvPicPr preferRelativeResize="0"/>
          <p:nvPr/>
        </p:nvPicPr>
        <p:blipFill rotWithShape="1">
          <a:blip r:embed="rId3" cstate="print">
            <a:alphaModFix/>
          </a:blip>
          <a:srcRect l="32112" r="33630"/>
          <a:stretch/>
        </p:blipFill>
        <p:spPr>
          <a:xfrm>
            <a:off x="820906" y="4233591"/>
            <a:ext cx="2200750" cy="19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5;p14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3699933" y="4323549"/>
            <a:ext cx="5444067" cy="1958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n>
                  <a:solidFill>
                    <a:prstClr val="white"/>
                  </a:solidFill>
                </a:ln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ln>
                <a:solidFill>
                  <a:prstClr val="white"/>
                </a:solidFill>
              </a:ln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Title 12"/>
          <p:cNvSpPr txBox="1">
            <a:spLocks/>
          </p:cNvSpPr>
          <p:nvPr/>
        </p:nvSpPr>
        <p:spPr>
          <a:xfrm>
            <a:off x="495301" y="182031"/>
            <a:ext cx="8294450" cy="52227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Dielectric disk accelerator</a:t>
            </a:r>
            <a:endParaRPr kumimoji="0" lang="en-US" sz="33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00000">
            <a:off x="1284382" y="1317860"/>
            <a:ext cx="1842468" cy="18288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46193" y="986279"/>
            <a:ext cx="8717880" cy="1167643"/>
          </a:xfrm>
          <a:prstGeom prst="rect">
            <a:avLst/>
          </a:prstGeom>
        </p:spPr>
        <p:txBody>
          <a:bodyPr/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70C0"/>
                </a:solidFill>
              </a:rPr>
              <a:t>Fabrication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00000">
            <a:off x="5788348" y="1317860"/>
            <a:ext cx="1613013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687620" y="3546633"/>
            <a:ext cx="3538447" cy="2743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074175" y="3373131"/>
            <a:ext cx="2800521" cy="2743200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 rot="16200000">
            <a:off x="4191608" y="2104292"/>
            <a:ext cx="276046" cy="255935"/>
          </a:xfrm>
          <a:prstGeom prst="downArrow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2616893" y="1445597"/>
            <a:ext cx="22395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 smtClean="0">
                <a:solidFill>
                  <a:srgbClr val="0082CA"/>
                </a:solidFill>
                <a:ea typeface="宋体" pitchFamily="2" charset="-122"/>
              </a:rPr>
              <a:t>Dielectric disk</a:t>
            </a:r>
            <a:endParaRPr lang="en-US" altLang="zh-CN" dirty="0">
              <a:solidFill>
                <a:srgbClr val="0082CA"/>
              </a:solidFill>
              <a:ea typeface="宋体" pitchFamily="2" charset="-122"/>
            </a:endParaRPr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6736928" y="1405368"/>
            <a:ext cx="28587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dirty="0" smtClean="0">
                <a:solidFill>
                  <a:srgbClr val="0082CA"/>
                </a:solidFill>
                <a:ea typeface="宋体" pitchFamily="2" charset="-122"/>
              </a:rPr>
              <a:t>Metalized </a:t>
            </a:r>
          </a:p>
          <a:p>
            <a:pPr algn="ctr" eaLnBrk="0" hangingPunct="0"/>
            <a:r>
              <a:rPr lang="en-US" altLang="zh-CN" dirty="0" smtClean="0">
                <a:solidFill>
                  <a:srgbClr val="0082CA"/>
                </a:solidFill>
                <a:ea typeface="宋体" pitchFamily="2" charset="-122"/>
              </a:rPr>
              <a:t>dielectric disk</a:t>
            </a:r>
            <a:endParaRPr lang="en-US" altLang="zh-CN" dirty="0">
              <a:solidFill>
                <a:srgbClr val="0082CA"/>
              </a:solidFill>
              <a:ea typeface="宋体" pitchFamily="2" charset="-122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6456844" y="3201703"/>
            <a:ext cx="276046" cy="255935"/>
          </a:xfrm>
          <a:prstGeom prst="downArrow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5641816" y="6082379"/>
            <a:ext cx="28587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dirty="0" smtClean="0">
                <a:solidFill>
                  <a:srgbClr val="0082CA"/>
                </a:solidFill>
                <a:ea typeface="宋体" pitchFamily="2" charset="-122"/>
              </a:rPr>
              <a:t>Copper tube</a:t>
            </a:r>
            <a:endParaRPr lang="en-US" altLang="zh-CN" dirty="0">
              <a:solidFill>
                <a:srgbClr val="0082CA"/>
              </a:solidFill>
              <a:ea typeface="宋体" pitchFamily="2" charset="-122"/>
            </a:endParaRPr>
          </a:p>
        </p:txBody>
      </p:sp>
      <p:sp>
        <p:nvSpPr>
          <p:cNvPr id="17" name="Text Box 30"/>
          <p:cNvSpPr txBox="1">
            <a:spLocks noChangeArrowheads="1"/>
          </p:cNvSpPr>
          <p:nvPr/>
        </p:nvSpPr>
        <p:spPr bwMode="auto">
          <a:xfrm>
            <a:off x="7915191" y="3259744"/>
            <a:ext cx="8962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dirty="0" smtClean="0">
                <a:solidFill>
                  <a:srgbClr val="FF0000"/>
                </a:solidFill>
                <a:ea typeface="宋体" pitchFamily="2" charset="-122"/>
              </a:rPr>
              <a:t>Tuner</a:t>
            </a:r>
            <a:endParaRPr lang="en-US" altLang="zh-CN" dirty="0">
              <a:solidFill>
                <a:srgbClr val="FF0000"/>
              </a:solidFill>
              <a:ea typeface="宋体" pitchFamily="2" charset="-122"/>
            </a:endParaRPr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 flipH="1">
            <a:off x="7178567" y="3629076"/>
            <a:ext cx="1184757" cy="3044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2"/>
          </p:cNvCxnSpPr>
          <p:nvPr/>
        </p:nvCxnSpPr>
        <p:spPr>
          <a:xfrm flipH="1">
            <a:off x="7547893" y="3629076"/>
            <a:ext cx="815431" cy="95836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2"/>
          </p:cNvCxnSpPr>
          <p:nvPr/>
        </p:nvCxnSpPr>
        <p:spPr>
          <a:xfrm flipH="1">
            <a:off x="7662041" y="3629076"/>
            <a:ext cx="701283" cy="179934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4829514" y="3732135"/>
            <a:ext cx="11035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dirty="0" smtClean="0">
                <a:solidFill>
                  <a:srgbClr val="FF0000"/>
                </a:solidFill>
                <a:ea typeface="宋体" pitchFamily="2" charset="-122"/>
              </a:rPr>
              <a:t>Groove</a:t>
            </a:r>
          </a:p>
          <a:p>
            <a:pPr algn="ctr" eaLnBrk="0" hangingPunct="0"/>
            <a:r>
              <a:rPr lang="en-US" altLang="zh-CN" dirty="0" smtClean="0">
                <a:solidFill>
                  <a:srgbClr val="FF0000"/>
                </a:solidFill>
                <a:ea typeface="宋体" pitchFamily="2" charset="-122"/>
              </a:rPr>
              <a:t>for disk</a:t>
            </a:r>
            <a:endParaRPr lang="en-US" altLang="zh-CN" dirty="0">
              <a:solidFill>
                <a:srgbClr val="FF0000"/>
              </a:solidFill>
              <a:ea typeface="宋体" pitchFamily="2" charset="-122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759669" y="4055300"/>
            <a:ext cx="817912" cy="110625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-412281" y="5428418"/>
            <a:ext cx="28587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dirty="0" smtClean="0">
                <a:solidFill>
                  <a:srgbClr val="0082CA"/>
                </a:solidFill>
                <a:ea typeface="宋体" pitchFamily="2" charset="-122"/>
              </a:rPr>
              <a:t>Single cell</a:t>
            </a:r>
            <a:endParaRPr lang="en-US" altLang="zh-CN" dirty="0">
              <a:solidFill>
                <a:srgbClr val="0082CA"/>
              </a:solidFill>
              <a:ea typeface="宋体" pitchFamily="2" charset="-122"/>
            </a:endParaRPr>
          </a:p>
        </p:txBody>
      </p:sp>
      <p:sp>
        <p:nvSpPr>
          <p:cNvPr id="27" name="Down Arrow 26"/>
          <p:cNvSpPr/>
          <p:nvPr/>
        </p:nvSpPr>
        <p:spPr>
          <a:xfrm rot="5400000" flipH="1">
            <a:off x="4191607" y="4790265"/>
            <a:ext cx="276046" cy="255935"/>
          </a:xfrm>
          <a:prstGeom prst="downArrow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 animBg="1"/>
      <p:bldP spid="16" grpId="0"/>
      <p:bldP spid="17" grpId="0"/>
      <p:bldP spid="21" grpId="0"/>
      <p:bldP spid="26" grpId="0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n>
                  <a:solidFill>
                    <a:prstClr val="white"/>
                  </a:solidFill>
                </a:ln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ln>
                <a:solidFill>
                  <a:prstClr val="white"/>
                </a:solidFill>
              </a:ln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Title 12"/>
          <p:cNvSpPr txBox="1">
            <a:spLocks/>
          </p:cNvSpPr>
          <p:nvPr/>
        </p:nvSpPr>
        <p:spPr>
          <a:xfrm>
            <a:off x="495301" y="182031"/>
            <a:ext cx="8294450" cy="52227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3300" u="sng" dirty="0" smtClean="0">
                <a:latin typeface="+mn-lt"/>
                <a:cs typeface="+mn-cs"/>
              </a:rPr>
              <a:t>Dielectric Material &amp; Brazing</a:t>
            </a:r>
          </a:p>
        </p:txBody>
      </p:sp>
      <p:sp>
        <p:nvSpPr>
          <p:cNvPr id="23" name="Google Shape;55;p13"/>
          <p:cNvSpPr txBox="1">
            <a:spLocks/>
          </p:cNvSpPr>
          <p:nvPr/>
        </p:nvSpPr>
        <p:spPr>
          <a:xfrm>
            <a:off x="311700" y="1152474"/>
            <a:ext cx="5744400" cy="4791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itchFamily="34" charset="0"/>
              <a:buChar char="●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D-50 dielectric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Ba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-Ti) to be used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itchFamily="34" charset="0"/>
              <a:buChar char="●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Samples from manufacturer tested</a:t>
            </a:r>
          </a:p>
          <a:p>
            <a:pPr marL="914400" marR="0" lvl="1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Arial" pitchFamily="34" charset="0"/>
              <a:buChar char="○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𝛜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 = 50.14 ± 0.35, tan 𝛅 = 8.00E-5 ± 0.32E-5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itchFamily="34" charset="0"/>
              <a:buChar char="●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Metallization and subsequent brazing to copper structure are difficult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itchFamily="34" charset="0"/>
              <a:buChar char="●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Manufacturer does thick film silver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itchFamily="34" charset="0"/>
              <a:buChar char="●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Positive feedback from potential brazing vendors for metallization-brazing processes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itchFamily="34" charset="0"/>
              <a:buChar char="●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Sample coupons from manufacturer to be sent to brazing vendors for process testing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pic>
        <p:nvPicPr>
          <p:cNvPr id="24" name="Google Shape;56;p13"/>
          <p:cNvPicPr preferRelativeResize="0"/>
          <p:nvPr/>
        </p:nvPicPr>
        <p:blipFill rotWithShape="1">
          <a:blip r:embed="rId2" cstate="print">
            <a:alphaModFix/>
          </a:blip>
          <a:srcRect l="30328" t="15410" r="28046" b="27913"/>
          <a:stretch/>
        </p:blipFill>
        <p:spPr>
          <a:xfrm>
            <a:off x="6064642" y="1347208"/>
            <a:ext cx="2974848" cy="2278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n>
                  <a:solidFill>
                    <a:prstClr val="white"/>
                  </a:solidFill>
                </a:ln>
                <a:solidFill>
                  <a:prstClr val="black">
                    <a:tint val="75000"/>
                  </a:prstClr>
                </a:solidFill>
                <a:latin typeface="Cambria" pitchFamily="18" charset="0"/>
              </a:rPr>
              <a:pPr/>
              <a:t>16</a:t>
            </a:fld>
            <a:endParaRPr lang="en-US" dirty="0">
              <a:ln>
                <a:solidFill>
                  <a:prstClr val="white"/>
                </a:solidFill>
              </a:ln>
              <a:solidFill>
                <a:prstClr val="black">
                  <a:tint val="75000"/>
                </a:prstClr>
              </a:solidFill>
              <a:latin typeface="Cambria" pitchFamily="18" charset="0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3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cs typeface="+mn-cs"/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1774569-AFCD-AE4F-BF44-8444B899E6E8}"/>
              </a:ext>
            </a:extLst>
          </p:cNvPr>
          <p:cNvSpPr txBox="1">
            <a:spLocks/>
          </p:cNvSpPr>
          <p:nvPr/>
        </p:nvSpPr>
        <p:spPr>
          <a:xfrm>
            <a:off x="267109" y="1251270"/>
            <a:ext cx="8600978" cy="4184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6286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</a:rPr>
              <a:t>Development of RF dielectric accelerator has been making steady progress over years. With more researchers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</a:rPr>
              <a:t> participate, we expect to have a breakthrough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sooner or later.</a:t>
            </a:r>
          </a:p>
          <a:p>
            <a:pPr marL="6286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mbria" pitchFamily="18" charset="0"/>
            </a:endParaRPr>
          </a:p>
          <a:p>
            <a:pPr marL="6286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800" noProof="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AWA is an ideal and critical platform for the dielectric accelerator development and test. We enjoy our collaboration over the years.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mbria" pitchFamily="18" charset="0"/>
              <a:cs typeface="+mn-cs"/>
            </a:endParaRPr>
          </a:p>
        </p:txBody>
      </p:sp>
      <p:pic>
        <p:nvPicPr>
          <p:cNvPr id="6" name="Picture 2" descr="Image result for all goo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0575" y="5274734"/>
            <a:ext cx="1210732" cy="1210733"/>
          </a:xfrm>
          <a:prstGeom prst="rect">
            <a:avLst/>
          </a:prstGeom>
          <a:noFill/>
        </p:spPr>
      </p:pic>
      <p:sp>
        <p:nvSpPr>
          <p:cNvPr id="8" name="Title 12"/>
          <p:cNvSpPr txBox="1">
            <a:spLocks/>
          </p:cNvSpPr>
          <p:nvPr/>
        </p:nvSpPr>
        <p:spPr>
          <a:xfrm>
            <a:off x="495301" y="182031"/>
            <a:ext cx="8294450" cy="52227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u="sng" dirty="0" smtClean="0">
                <a:latin typeface="+mn-lt"/>
                <a:cs typeface="+mn-cs"/>
              </a:rPr>
              <a:t>Remarks</a:t>
            </a:r>
            <a:endParaRPr kumimoji="0" lang="en-US" sz="33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600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department of ener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2400" y="1329267"/>
            <a:ext cx="2895600" cy="1180951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n>
                  <a:solidFill>
                    <a:prstClr val="white"/>
                  </a:solidFill>
                </a:ln>
                <a:solidFill>
                  <a:prstClr val="black">
                    <a:tint val="75000"/>
                  </a:prstClr>
                </a:solidFill>
                <a:latin typeface="Cambria" pitchFamily="18" charset="0"/>
              </a:rPr>
              <a:pPr/>
              <a:t>17</a:t>
            </a:fld>
            <a:endParaRPr lang="en-US" dirty="0">
              <a:ln>
                <a:solidFill>
                  <a:prstClr val="white"/>
                </a:solidFill>
              </a:ln>
              <a:solidFill>
                <a:prstClr val="black">
                  <a:tint val="75000"/>
                </a:prstClr>
              </a:solidFill>
              <a:latin typeface="Cambria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Acknowledgments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355102" y="2387600"/>
            <a:ext cx="5884832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Numbers of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DoE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 SBIR Projects.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chemeClr val="tx2"/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Fully support from AWA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1" y="6485274"/>
            <a:ext cx="457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www.euclidtechlabs.com</a:t>
            </a:r>
          </a:p>
        </p:txBody>
      </p:sp>
      <p:sp>
        <p:nvSpPr>
          <p:cNvPr id="10242" name="AutoShape 2" descr="Image result for JE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Image result for JE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Placeholder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8259" y="3661833"/>
            <a:ext cx="4280275" cy="27066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n>
                  <a:solidFill>
                    <a:prstClr val="white"/>
                  </a:solidFill>
                </a:ln>
                <a:solidFill>
                  <a:prstClr val="black">
                    <a:tint val="75000"/>
                  </a:prstClr>
                </a:solidFill>
                <a:latin typeface="Cambria" pitchFamily="18" charset="0"/>
              </a:rPr>
              <a:pPr/>
              <a:t>2</a:t>
            </a:fld>
            <a:endParaRPr lang="en-US" dirty="0">
              <a:ln>
                <a:solidFill>
                  <a:prstClr val="white"/>
                </a:solidFill>
              </a:ln>
              <a:solidFill>
                <a:prstClr val="black">
                  <a:tint val="75000"/>
                </a:prstClr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1" y="6485274"/>
            <a:ext cx="457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www.euclidtechlabs.com</a:t>
            </a:r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300" u="sng" noProof="0" dirty="0" smtClean="0">
                <a:latin typeface="Cambria" pitchFamily="18" charset="0"/>
                <a:cs typeface="+mn-cs"/>
              </a:rPr>
              <a:t>History: the starting era (1947-1960)</a:t>
            </a:r>
            <a:endParaRPr kumimoji="0" lang="en-US" sz="33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cs typeface="+mn-cs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77799" y="3200409"/>
            <a:ext cx="420793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</a:rPr>
              <a:t>Experimental </a:t>
            </a:r>
            <a:r>
              <a:rPr lang="en-US" sz="2000" dirty="0" smtClean="0">
                <a:solidFill>
                  <a:schemeClr val="accent2"/>
                </a:solidFill>
              </a:rPr>
              <a:t>Work(1948-1958</a:t>
            </a:r>
            <a:r>
              <a:rPr lang="en-US" sz="2000" dirty="0">
                <a:solidFill>
                  <a:schemeClr val="accent2"/>
                </a:solidFill>
              </a:rPr>
              <a:t>)</a:t>
            </a:r>
          </a:p>
        </p:txBody>
      </p:sp>
      <p:graphicFrame>
        <p:nvGraphicFramePr>
          <p:cNvPr id="27" name="Group 112"/>
          <p:cNvGraphicFramePr>
            <a:graphicFrameLocks noGrp="1"/>
          </p:cNvGraphicFramePr>
          <p:nvPr/>
        </p:nvGraphicFramePr>
        <p:xfrm>
          <a:off x="160870" y="3603420"/>
          <a:ext cx="8763000" cy="2804160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1253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07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3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Research Group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Scientists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References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Research Scope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2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Atomic Energy Research Establishment (AERE), UK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R.B. </a:t>
                      </a:r>
                      <a:r>
                        <a:rPr kumimoji="0" 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R.-Shersby-Harvie</a:t>
                      </a: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, etc.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1. R.B. </a:t>
                      </a:r>
                      <a:r>
                        <a:rPr kumimoji="0" 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R.-Shersby-Harvie</a:t>
                      </a: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, Nature, 162 (1948) 890.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2. R.B. </a:t>
                      </a:r>
                      <a:r>
                        <a:rPr kumimoji="0" 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R.-Shersby-Harvie,etc</a:t>
                      </a: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., Proc. I.E.E. B., 104 (1957) 273.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Constructed and Tested a 4MeV Traveling wave Dielectric Disk Loaded Accelerator.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Beam Acceleration.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Discovered </a:t>
                      </a:r>
                      <a:r>
                        <a:rPr kumimoji="0" 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Multipactor</a:t>
                      </a: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 in DLA.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4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Queen Mary College, Uni. of London, UK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G.B. Walker, etc.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1. </a:t>
                      </a:r>
                      <a:r>
                        <a:rPr kumimoji="0" 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G.B.Walker</a:t>
                      </a: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 and </a:t>
                      </a:r>
                      <a:r>
                        <a:rPr kumimoji="0" 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N.D.West</a:t>
                      </a: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, Proc. I.E.E. C., 104 (1957) 381.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2. </a:t>
                      </a:r>
                      <a:r>
                        <a:rPr kumimoji="0" 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G.B.Walker</a:t>
                      </a: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 and </a:t>
                      </a:r>
                      <a:r>
                        <a:rPr kumimoji="0" 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E.L.Lewis</a:t>
                      </a: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, Nature, 181 (1958) 38.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Constructed and Tested Dielectric Disk Loaded </a:t>
                      </a:r>
                      <a:r>
                        <a:rPr kumimoji="0" 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Wavguide</a:t>
                      </a: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 Cavities.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Tested Dielectric Breakdown.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IIT, USA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G.I. Cohn and G.T. Flesher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1. </a:t>
                      </a:r>
                      <a:r>
                        <a:rPr kumimoji="0" 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G.T.Flesher</a:t>
                      </a: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 and </a:t>
                      </a:r>
                      <a:r>
                        <a:rPr kumimoji="0" 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G.I.Cohn</a:t>
                      </a: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, A.I.E.E. C., 70 (1951) 887.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2. </a:t>
                      </a:r>
                      <a:r>
                        <a:rPr kumimoji="0" 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G.I.Cohn</a:t>
                      </a: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 and </a:t>
                      </a:r>
                      <a:r>
                        <a:rPr kumimoji="0" 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G.T.Flesher</a:t>
                      </a: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, IIT Report, 2 (1952).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Constructed and Tested a Quartz Tube Based Dielectric Loaded Accelerator.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87866" y="660402"/>
            <a:ext cx="420793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Theoretical papers (1947---)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312" r="6279"/>
          <a:stretch>
            <a:fillRect/>
          </a:stretch>
        </p:blipFill>
        <p:spPr bwMode="auto">
          <a:xfrm>
            <a:off x="0" y="1067354"/>
            <a:ext cx="3598333" cy="111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1274" y="1871133"/>
            <a:ext cx="4263909" cy="95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1072" y="1253067"/>
            <a:ext cx="3705728" cy="187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 r="8518"/>
          <a:stretch>
            <a:fillRect/>
          </a:stretch>
        </p:blipFill>
        <p:spPr bwMode="auto">
          <a:xfrm>
            <a:off x="7871026" y="533400"/>
            <a:ext cx="1272974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n>
                  <a:solidFill>
                    <a:prstClr val="white"/>
                  </a:solidFill>
                </a:ln>
                <a:solidFill>
                  <a:prstClr val="black">
                    <a:tint val="75000"/>
                  </a:prstClr>
                </a:solidFill>
                <a:latin typeface="Cambria" pitchFamily="18" charset="0"/>
              </a:rPr>
              <a:pPr/>
              <a:t>3</a:t>
            </a:fld>
            <a:endParaRPr lang="en-US" dirty="0">
              <a:ln>
                <a:solidFill>
                  <a:prstClr val="white"/>
                </a:solidFill>
              </a:ln>
              <a:solidFill>
                <a:prstClr val="black">
                  <a:tint val="75000"/>
                </a:prstClr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1" y="6485274"/>
            <a:ext cx="457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www.euclidtechlabs.com</a:t>
            </a:r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300" u="sng" noProof="0" dirty="0" smtClean="0">
                <a:latin typeface="Cambria" pitchFamily="18" charset="0"/>
                <a:cs typeface="+mn-cs"/>
              </a:rPr>
              <a:t>History: waiting years(1960-1985)</a:t>
            </a:r>
            <a:endParaRPr kumimoji="0" lang="en-US" sz="33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740" y="1156195"/>
            <a:ext cx="4136693" cy="174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5274" y="861236"/>
            <a:ext cx="4364231" cy="217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l="6154" r="6558"/>
          <a:stretch>
            <a:fillRect/>
          </a:stretch>
        </p:blipFill>
        <p:spPr bwMode="auto">
          <a:xfrm>
            <a:off x="5520266" y="3242734"/>
            <a:ext cx="326813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600" y="3458998"/>
            <a:ext cx="4944533" cy="247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10067" y="4284133"/>
            <a:ext cx="4859867" cy="97366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n>
                  <a:solidFill>
                    <a:prstClr val="white"/>
                  </a:solidFill>
                </a:ln>
                <a:solidFill>
                  <a:prstClr val="black">
                    <a:tint val="75000"/>
                  </a:prstClr>
                </a:solidFill>
                <a:latin typeface="Cambria" pitchFamily="18" charset="0"/>
              </a:rPr>
              <a:pPr/>
              <a:t>4</a:t>
            </a:fld>
            <a:endParaRPr lang="en-US" dirty="0">
              <a:ln>
                <a:solidFill>
                  <a:prstClr val="white"/>
                </a:solidFill>
              </a:ln>
              <a:solidFill>
                <a:prstClr val="black">
                  <a:tint val="75000"/>
                </a:prstClr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1" y="6485274"/>
            <a:ext cx="457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www.euclidtechlabs.com</a:t>
            </a:r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300" u="sng" noProof="0" dirty="0" smtClean="0">
                <a:latin typeface="Cambria" pitchFamily="18" charset="0"/>
                <a:cs typeface="+mn-cs"/>
              </a:rPr>
              <a:t>History: the reviving era (1988-present)</a:t>
            </a:r>
            <a:endParaRPr kumimoji="0" lang="en-US" sz="33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0332"/>
            <a:ext cx="4831347" cy="155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>
          <a:xfrm>
            <a:off x="2099733" y="1193799"/>
            <a:ext cx="19981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3074" y="991515"/>
            <a:ext cx="4280926" cy="133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>
            <a:off x="6499154" y="1921933"/>
            <a:ext cx="19981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422954" y="1811867"/>
            <a:ext cx="1507067" cy="84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87839"/>
            <a:ext cx="4304400" cy="172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19"/>
          <p:cNvCxnSpPr/>
          <p:nvPr/>
        </p:nvCxnSpPr>
        <p:spPr>
          <a:xfrm>
            <a:off x="1346200" y="6121399"/>
            <a:ext cx="19981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https://cerncourier.com/wp-content/uploads/2002/05/cernarg3_6-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107" y="2390245"/>
            <a:ext cx="2006875" cy="1699155"/>
          </a:xfrm>
          <a:prstGeom prst="rect">
            <a:avLst/>
          </a:prstGeom>
          <a:noFill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78199" y="2540001"/>
            <a:ext cx="2654634" cy="133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67813" y="2438398"/>
            <a:ext cx="3376187" cy="219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12467" y="4732867"/>
            <a:ext cx="2275905" cy="171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46599" y="5838925"/>
            <a:ext cx="2209799" cy="63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49133" y="4757208"/>
            <a:ext cx="1850496" cy="68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n>
                  <a:solidFill>
                    <a:prstClr val="white"/>
                  </a:solidFill>
                </a:ln>
                <a:solidFill>
                  <a:prstClr val="black">
                    <a:tint val="75000"/>
                  </a:prstClr>
                </a:solidFill>
                <a:latin typeface="Cambria" pitchFamily="18" charset="0"/>
              </a:rPr>
              <a:pPr/>
              <a:t>5</a:t>
            </a:fld>
            <a:endParaRPr lang="en-US" dirty="0">
              <a:ln>
                <a:solidFill>
                  <a:prstClr val="white"/>
                </a:solidFill>
              </a:ln>
              <a:solidFill>
                <a:prstClr val="black">
                  <a:tint val="75000"/>
                </a:prstClr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1" y="6485274"/>
            <a:ext cx="457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www.euclidtechlabs.com</a:t>
            </a:r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300" u="sng" dirty="0" smtClean="0">
                <a:latin typeface="Cambria" pitchFamily="18" charset="0"/>
                <a:cs typeface="+mn-cs"/>
              </a:rPr>
              <a:t>Variety of Dielectric Accelerator Structures</a:t>
            </a:r>
            <a:endParaRPr kumimoji="0" lang="en-US" sz="33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cs typeface="+mn-cs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53998" y="838198"/>
          <a:ext cx="8602134" cy="563033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887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0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4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371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mbria Math" pitchFamily="18" charset="0"/>
                          <a:ea typeface="Cambria Math" pitchFamily="18" charset="0"/>
                        </a:rPr>
                        <a:t>Variety of dielectric structures</a:t>
                      </a:r>
                    </a:p>
                  </a:txBody>
                  <a:tcPr marL="57329" marR="5732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mbria Math" pitchFamily="18" charset="0"/>
                          <a:ea typeface="Cambria Math" pitchFamily="18" charset="0"/>
                        </a:rPr>
                        <a:t>Pros</a:t>
                      </a:r>
                    </a:p>
                  </a:txBody>
                  <a:tcPr marL="57329" marR="5732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mbria Math" pitchFamily="18" charset="0"/>
                          <a:ea typeface="Cambria Math" pitchFamily="18" charset="0"/>
                        </a:rPr>
                        <a:t>Cons</a:t>
                      </a:r>
                    </a:p>
                  </a:txBody>
                  <a:tcPr marL="57329" marR="5732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562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mbria Math" pitchFamily="18" charset="0"/>
                          <a:ea typeface="Cambria Math" pitchFamily="18" charset="0"/>
                        </a:rPr>
                        <a:t>Dielectric-loaded </a:t>
                      </a:r>
                      <a:r>
                        <a:rPr lang="en-US" sz="1400" dirty="0">
                          <a:latin typeface="Cambria Math" pitchFamily="18" charset="0"/>
                          <a:ea typeface="Cambria Math" pitchFamily="18" charset="0"/>
                        </a:rPr>
                        <a:t>accelerator [7]</a:t>
                      </a:r>
                    </a:p>
                  </a:txBody>
                  <a:tcPr marL="57329" marR="57329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160020" algn="l"/>
                        </a:tabLst>
                      </a:pPr>
                      <a:r>
                        <a:rPr lang="en-US" sz="1400" dirty="0">
                          <a:latin typeface="Cambria Math" pitchFamily="18" charset="0"/>
                          <a:ea typeface="Cambria Math" pitchFamily="18" charset="0"/>
                        </a:rPr>
                        <a:t>Most developed structure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160020" algn="l"/>
                        </a:tabLst>
                      </a:pPr>
                      <a:r>
                        <a:rPr lang="en-US" sz="1400" dirty="0">
                          <a:latin typeface="Cambria Math" pitchFamily="18" charset="0"/>
                          <a:ea typeface="Cambria Math" pitchFamily="18" charset="0"/>
                        </a:rPr>
                        <a:t>High group velocity, low surface fields</a:t>
                      </a:r>
                    </a:p>
                  </a:txBody>
                  <a:tcPr marL="57329" marR="57329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-3175" algn="l"/>
                        </a:tabLst>
                      </a:pPr>
                      <a:r>
                        <a:rPr lang="en-US" sz="1400">
                          <a:latin typeface="Cambria Math" pitchFamily="18" charset="0"/>
                          <a:ea typeface="Cambria Math" pitchFamily="18" charset="0"/>
                        </a:rPr>
                        <a:t>Moderate r/Q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-3175" algn="l"/>
                        </a:tabLst>
                      </a:pPr>
                      <a:r>
                        <a:rPr lang="en-US" sz="1400">
                          <a:latin typeface="Cambria Math" pitchFamily="18" charset="0"/>
                          <a:ea typeface="Cambria Math" pitchFamily="18" charset="0"/>
                        </a:rPr>
                        <a:t>Weak points: tapered section</a:t>
                      </a:r>
                    </a:p>
                  </a:txBody>
                  <a:tcPr marL="57329" marR="5732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798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mbria Math" pitchFamily="18" charset="0"/>
                          <a:ea typeface="Cambria Math" pitchFamily="18" charset="0"/>
                        </a:rPr>
                        <a:t>Dielectric-assisted </a:t>
                      </a:r>
                      <a:r>
                        <a:rPr lang="en-US" sz="1400" dirty="0">
                          <a:latin typeface="Cambria Math" pitchFamily="18" charset="0"/>
                          <a:ea typeface="Cambria Math" pitchFamily="18" charset="0"/>
                        </a:rPr>
                        <a:t>accelerator [6]</a:t>
                      </a:r>
                    </a:p>
                  </a:txBody>
                  <a:tcPr marL="57329" marR="57329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160020" algn="l"/>
                        </a:tabLst>
                      </a:pPr>
                      <a:r>
                        <a:rPr lang="en-US" sz="1400" dirty="0">
                          <a:latin typeface="Cambria Math" pitchFamily="18" charset="0"/>
                          <a:ea typeface="Cambria Math" pitchFamily="18" charset="0"/>
                        </a:rPr>
                        <a:t>Very high shunt impedance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160020" algn="l"/>
                        </a:tabLst>
                      </a:pPr>
                      <a:r>
                        <a:rPr lang="en-US" sz="1400" dirty="0">
                          <a:latin typeface="Cambria Math" pitchFamily="18" charset="0"/>
                          <a:ea typeface="Cambria Math" pitchFamily="18" charset="0"/>
                        </a:rPr>
                        <a:t>Low group velocity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160020" algn="l"/>
                        </a:tabLst>
                      </a:pPr>
                      <a:r>
                        <a:rPr lang="en-US" sz="1400" dirty="0">
                          <a:latin typeface="Cambria Math" pitchFamily="18" charset="0"/>
                          <a:ea typeface="Cambria Math" pitchFamily="18" charset="0"/>
                        </a:rPr>
                        <a:t>Prototype fabricated</a:t>
                      </a:r>
                    </a:p>
                  </a:txBody>
                  <a:tcPr marL="57329" marR="57329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-3175" algn="l"/>
                        </a:tabLst>
                      </a:pPr>
                      <a:r>
                        <a:rPr lang="en-US" sz="1400">
                          <a:latin typeface="Cambria Math" pitchFamily="18" charset="0"/>
                          <a:ea typeface="Cambria Math" pitchFamily="18" charset="0"/>
                        </a:rPr>
                        <a:t>No high group velocity optimization yet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-3175" algn="l"/>
                        </a:tabLst>
                      </a:pPr>
                      <a:r>
                        <a:rPr lang="en-US" sz="1400">
                          <a:latin typeface="Cambria Math" pitchFamily="18" charset="0"/>
                          <a:ea typeface="Cambria Math" pitchFamily="18" charset="0"/>
                        </a:rPr>
                        <a:t>Current prototype is clamped together, and may not hold high gradient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-3175" algn="l"/>
                        </a:tabLst>
                      </a:pPr>
                      <a:r>
                        <a:rPr lang="en-US" sz="1400">
                          <a:latin typeface="Cambria Math" pitchFamily="18" charset="0"/>
                          <a:ea typeface="Cambria Math" pitchFamily="18" charset="0"/>
                        </a:rPr>
                        <a:t>Weak points: high surface fields at joint of copper and dielectric</a:t>
                      </a:r>
                    </a:p>
                  </a:txBody>
                  <a:tcPr marL="57329" marR="5732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721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mbria Math" pitchFamily="18" charset="0"/>
                          <a:ea typeface="Cambria Math" pitchFamily="18" charset="0"/>
                        </a:rPr>
                        <a:t>Disk-Ring </a:t>
                      </a:r>
                      <a:r>
                        <a:rPr lang="en-US" sz="1400" dirty="0">
                          <a:latin typeface="Cambria Math" pitchFamily="18" charset="0"/>
                          <a:ea typeface="Cambria Math" pitchFamily="18" charset="0"/>
                        </a:rPr>
                        <a:t>hybrid accelerator [8]</a:t>
                      </a:r>
                    </a:p>
                  </a:txBody>
                  <a:tcPr marL="57329" marR="57329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160020" algn="l"/>
                        </a:tabLst>
                      </a:pPr>
                      <a:r>
                        <a:rPr lang="en-US" sz="1400" dirty="0">
                          <a:latin typeface="Cambria Math" pitchFamily="18" charset="0"/>
                          <a:ea typeface="Cambria Math" pitchFamily="18" charset="0"/>
                        </a:rPr>
                        <a:t>High group velocity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160020" algn="l"/>
                        </a:tabLst>
                      </a:pPr>
                      <a:r>
                        <a:rPr lang="en-US" sz="1400" dirty="0">
                          <a:latin typeface="Cambria Math" pitchFamily="18" charset="0"/>
                          <a:ea typeface="Cambria Math" pitchFamily="18" charset="0"/>
                        </a:rPr>
                        <a:t>Various parameters for optimization</a:t>
                      </a:r>
                    </a:p>
                  </a:txBody>
                  <a:tcPr marL="57329" marR="57329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n-US" sz="1400">
                          <a:latin typeface="Cambria Math" pitchFamily="18" charset="0"/>
                          <a:ea typeface="Cambria Math" pitchFamily="18" charset="0"/>
                        </a:rPr>
                        <a:t>Moderate r/Q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n-US" sz="1400">
                          <a:latin typeface="Cambria Math" pitchFamily="18" charset="0"/>
                          <a:ea typeface="Cambria Math" pitchFamily="18" charset="0"/>
                        </a:rPr>
                        <a:t>No prototype yet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n-US" sz="1400">
                          <a:latin typeface="Cambria Math" pitchFamily="18" charset="0"/>
                          <a:ea typeface="Cambria Math" pitchFamily="18" charset="0"/>
                        </a:rPr>
                        <a:t>Weak points: high surface fields at joint of copper and dielectric</a:t>
                      </a:r>
                    </a:p>
                  </a:txBody>
                  <a:tcPr marL="57329" marR="5732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75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mbria Math" pitchFamily="18" charset="0"/>
                          <a:ea typeface="Cambria Math" pitchFamily="18" charset="0"/>
                        </a:rPr>
                        <a:t>Hybrid </a:t>
                      </a:r>
                      <a:r>
                        <a:rPr lang="en-US" sz="1400" dirty="0">
                          <a:latin typeface="Cambria Math" pitchFamily="18" charset="0"/>
                          <a:ea typeface="Cambria Math" pitchFamily="18" charset="0"/>
                        </a:rPr>
                        <a:t>dielectric accelerator [9]</a:t>
                      </a:r>
                    </a:p>
                  </a:txBody>
                  <a:tcPr marL="57329" marR="57329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160020" algn="l"/>
                        </a:tabLst>
                      </a:pPr>
                      <a:r>
                        <a:rPr lang="en-US" sz="1400" dirty="0">
                          <a:latin typeface="Cambria Math" pitchFamily="18" charset="0"/>
                          <a:ea typeface="Cambria Math" pitchFamily="18" charset="0"/>
                        </a:rPr>
                        <a:t>Low surface fields, high r/Q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160020" algn="l"/>
                        </a:tabLst>
                      </a:pPr>
                      <a:r>
                        <a:rPr lang="en-US" sz="1400" dirty="0">
                          <a:latin typeface="Cambria Math" pitchFamily="18" charset="0"/>
                          <a:ea typeface="Cambria Math" pitchFamily="18" charset="0"/>
                        </a:rPr>
                        <a:t>Prototype reported</a:t>
                      </a:r>
                    </a:p>
                  </a:txBody>
                  <a:tcPr marL="57329" marR="57329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-3175" algn="l"/>
                        </a:tabLst>
                      </a:pPr>
                      <a:r>
                        <a:rPr lang="en-US" sz="1400">
                          <a:latin typeface="Cambria Math" pitchFamily="18" charset="0"/>
                          <a:ea typeface="Cambria Math" pitchFamily="18" charset="0"/>
                        </a:rPr>
                        <a:t>Low group velocity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-3175" algn="l"/>
                        </a:tabLst>
                      </a:pPr>
                      <a:r>
                        <a:rPr lang="en-US" sz="1400">
                          <a:latin typeface="Cambria Math" pitchFamily="18" charset="0"/>
                          <a:ea typeface="Cambria Math" pitchFamily="18" charset="0"/>
                        </a:rPr>
                        <a:t>May be difficult to fabricate dielectric piece with desired shape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-3175" algn="l"/>
                        </a:tabLst>
                      </a:pPr>
                      <a:r>
                        <a:rPr lang="en-US" sz="1400">
                          <a:latin typeface="Cambria Math" pitchFamily="18" charset="0"/>
                          <a:ea typeface="Cambria Math" pitchFamily="18" charset="0"/>
                        </a:rPr>
                        <a:t>Weak points: joint of copper and dielectric</a:t>
                      </a:r>
                    </a:p>
                  </a:txBody>
                  <a:tcPr marL="57329" marR="5732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9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mbria Math" pitchFamily="18" charset="0"/>
                          <a:ea typeface="Cambria Math" pitchFamily="18" charset="0"/>
                        </a:rPr>
                        <a:t>Multilayer </a:t>
                      </a:r>
                      <a:r>
                        <a:rPr lang="en-US" sz="1400" dirty="0">
                          <a:latin typeface="Cambria Math" pitchFamily="18" charset="0"/>
                          <a:ea typeface="Cambria Math" pitchFamily="18" charset="0"/>
                        </a:rPr>
                        <a:t>dielectric accelerator [10]</a:t>
                      </a:r>
                    </a:p>
                  </a:txBody>
                  <a:tcPr marL="57329" marR="57329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160020" algn="l"/>
                        </a:tabLst>
                      </a:pPr>
                      <a:r>
                        <a:rPr lang="en-US" sz="1400" dirty="0">
                          <a:latin typeface="Cambria Math" pitchFamily="18" charset="0"/>
                          <a:ea typeface="Cambria Math" pitchFamily="18" charset="0"/>
                        </a:rPr>
                        <a:t>Higher r/Q than DLA 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160020" algn="l"/>
                        </a:tabLst>
                      </a:pPr>
                      <a:r>
                        <a:rPr lang="en-US" sz="1400" dirty="0">
                          <a:latin typeface="Cambria Math" pitchFamily="18" charset="0"/>
                          <a:ea typeface="Cambria Math" pitchFamily="18" charset="0"/>
                        </a:rPr>
                        <a:t>High group velocity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160020" algn="l"/>
                        </a:tabLst>
                      </a:pPr>
                      <a:r>
                        <a:rPr lang="en-US" sz="1400" dirty="0">
                          <a:latin typeface="Cambria Math" pitchFamily="18" charset="0"/>
                          <a:ea typeface="Cambria Math" pitchFamily="18" charset="0"/>
                        </a:rPr>
                        <a:t>Low surface fields</a:t>
                      </a:r>
                    </a:p>
                  </a:txBody>
                  <a:tcPr marL="57329" marR="57329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-3175" algn="l"/>
                        </a:tabLst>
                      </a:pPr>
                      <a:r>
                        <a:rPr lang="en-US" sz="1400" dirty="0">
                          <a:latin typeface="Cambria Math" pitchFamily="18" charset="0"/>
                          <a:ea typeface="Cambria Math" pitchFamily="18" charset="0"/>
                        </a:rPr>
                        <a:t>Hard to eliminate the gap between dielectric layers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-3175" algn="l"/>
                        </a:tabLst>
                      </a:pPr>
                      <a:r>
                        <a:rPr lang="en-US" sz="1400" dirty="0">
                          <a:latin typeface="Cambria Math" pitchFamily="18" charset="0"/>
                          <a:ea typeface="Cambria Math" pitchFamily="18" charset="0"/>
                        </a:rPr>
                        <a:t>Weak points: joint of layers</a:t>
                      </a:r>
                    </a:p>
                  </a:txBody>
                  <a:tcPr marL="57329" marR="5732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973667" y="1413932"/>
          <a:ext cx="11715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Bitmap Image" r:id="rId4" imgW="2381582" imgH="1676634" progId="PBrush">
                  <p:embed/>
                </p:oleObj>
              </mc:Choice>
              <mc:Fallback>
                <p:oleObj name="Bitmap Image" r:id="rId4" imgW="2381582" imgH="1676634" progId="PBrush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667" y="1413932"/>
                        <a:ext cx="1171575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7" name="Picture 1"/>
          <p:cNvPicPr>
            <a:picLocks noChangeAspect="1" noChangeArrowheads="1"/>
          </p:cNvPicPr>
          <p:nvPr/>
        </p:nvPicPr>
        <p:blipFill>
          <a:blip r:embed="rId6" cstate="print"/>
          <a:srcRect l="5525" r="7182"/>
          <a:stretch>
            <a:fillRect/>
          </a:stretch>
        </p:blipFill>
        <p:spPr bwMode="auto">
          <a:xfrm>
            <a:off x="812800" y="2489200"/>
            <a:ext cx="1504950" cy="952500"/>
          </a:xfrm>
          <a:prstGeom prst="rect">
            <a:avLst/>
          </a:prstGeom>
          <a:noFill/>
        </p:spPr>
      </p:pic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1016000" y="3725333"/>
          <a:ext cx="10953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Bitmap Image" r:id="rId7" imgW="2685714" imgH="1876190" progId="PBrush">
                  <p:embed/>
                </p:oleObj>
              </mc:Choice>
              <mc:Fallback>
                <p:oleObj name="Bitmap Image" r:id="rId7" imgW="2685714" imgH="1876190" progId="PBrush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3725333"/>
                        <a:ext cx="109537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804333" y="4851401"/>
          <a:ext cx="14478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Bitmap Image" r:id="rId9" imgW="3933333" imgH="1733333" progId="PBrush">
                  <p:embed/>
                </p:oleObj>
              </mc:Choice>
              <mc:Fallback>
                <p:oleObj name="Bitmap Image" r:id="rId9" imgW="3933333" imgH="1733333" progId="PBrush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333" y="4851401"/>
                        <a:ext cx="1447800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12334" y="5842000"/>
            <a:ext cx="1200150" cy="590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n>
                  <a:solidFill>
                    <a:prstClr val="white"/>
                  </a:solidFill>
                </a:ln>
                <a:solidFill>
                  <a:prstClr val="black">
                    <a:tint val="75000"/>
                  </a:prstClr>
                </a:solidFill>
                <a:latin typeface="Cambria" pitchFamily="18" charset="0"/>
              </a:rPr>
              <a:pPr/>
              <a:t>6</a:t>
            </a:fld>
            <a:endParaRPr lang="en-US" dirty="0">
              <a:ln>
                <a:solidFill>
                  <a:prstClr val="white"/>
                </a:solidFill>
              </a:ln>
              <a:solidFill>
                <a:prstClr val="black">
                  <a:tint val="75000"/>
                </a:prstClr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1" y="6485274"/>
            <a:ext cx="457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www.euclidtechlabs.com</a:t>
            </a:r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300" u="sng" dirty="0" smtClean="0">
                <a:latin typeface="Cambria" pitchFamily="18" charset="0"/>
                <a:cs typeface="+mn-cs"/>
              </a:rPr>
              <a:t>Euclid/AWA/NRL  DLA work over years</a:t>
            </a:r>
            <a:endParaRPr kumimoji="0" lang="en-US" sz="33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cs typeface="+mn-cs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9269" y="1430859"/>
          <a:ext cx="8936180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7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4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3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1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mbria Math" pitchFamily="18" charset="0"/>
                          <a:ea typeface="Cambria Math" pitchFamily="18" charset="0"/>
                        </a:rPr>
                        <a:t>Time</a:t>
                      </a:r>
                      <a:endParaRPr lang="en-US" sz="20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mbria Math" pitchFamily="18" charset="0"/>
                          <a:ea typeface="Cambria Math" pitchFamily="18" charset="0"/>
                        </a:rPr>
                        <a:t>Structures</a:t>
                      </a:r>
                      <a:endParaRPr lang="en-US" sz="20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mbria Math" pitchFamily="18" charset="0"/>
                          <a:ea typeface="Cambria Math" pitchFamily="18" charset="0"/>
                        </a:rPr>
                        <a:t>facility</a:t>
                      </a:r>
                      <a:endParaRPr lang="en-US" sz="20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mbria Math" pitchFamily="18" charset="0"/>
                          <a:ea typeface="Cambria Math" pitchFamily="18" charset="0"/>
                        </a:rPr>
                        <a:t>Achievement</a:t>
                      </a:r>
                      <a:endParaRPr lang="en-US" sz="20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2001 ~2015</a:t>
                      </a:r>
                      <a:endParaRPr lang="en-US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11.4GHz  external powered Dielectric</a:t>
                      </a:r>
                      <a:r>
                        <a:rPr lang="en-US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accelerators</a:t>
                      </a:r>
                      <a:endParaRPr lang="en-US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NRL </a:t>
                      </a:r>
                      <a:r>
                        <a:rPr lang="en-US" sz="1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Magnicon</a:t>
                      </a:r>
                      <a:r>
                        <a:rPr lang="en-U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, 20MW, 200ns</a:t>
                      </a:r>
                      <a:endParaRPr lang="en-US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Multipactor</a:t>
                      </a:r>
                      <a:r>
                        <a:rPr lang="en-U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suppression: different coating techniques, surface geometrical perturbations, external solenoid field, etc.</a:t>
                      </a:r>
                      <a:endParaRPr lang="en-US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2005 ~2007</a:t>
                      </a:r>
                      <a:endParaRPr lang="en-US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X-band dielectric</a:t>
                      </a:r>
                      <a:r>
                        <a:rPr lang="en-US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wakefield</a:t>
                      </a:r>
                      <a:r>
                        <a:rPr lang="en-US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structures</a:t>
                      </a:r>
                      <a:endParaRPr lang="en-US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AWA 15MeV </a:t>
                      </a:r>
                      <a:r>
                        <a:rPr lang="en-US" sz="1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beamline</a:t>
                      </a:r>
                      <a:endParaRPr lang="en-US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Single bunch high charge </a:t>
                      </a:r>
                      <a:r>
                        <a:rPr lang="en-US" sz="1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wakefield</a:t>
                      </a:r>
                      <a:r>
                        <a:rPr lang="en-US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excitation. 100MV/m, ~5ns; high transformer ratio collinear; tunable DWA, etc.</a:t>
                      </a:r>
                      <a:endParaRPr lang="en-US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2015 ~2017</a:t>
                      </a:r>
                      <a:endParaRPr lang="en-US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26GHz short pulse dielectric accelerator</a:t>
                      </a:r>
                      <a:endParaRPr lang="en-US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AWA 70MeV</a:t>
                      </a:r>
                      <a:r>
                        <a:rPr lang="en-US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beamline</a:t>
                      </a:r>
                      <a:endParaRPr lang="en-US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Short</a:t>
                      </a:r>
                      <a:r>
                        <a:rPr lang="en-US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pulse TBA, 50MeV/m</a:t>
                      </a:r>
                      <a:endParaRPr lang="en-US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2017</a:t>
                      </a:r>
                      <a:endParaRPr lang="en-US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11.7GHz short pulse dielectric accelerator (no</a:t>
                      </a:r>
                      <a:r>
                        <a:rPr lang="en-US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test yet</a:t>
                      </a:r>
                      <a:r>
                        <a:rPr lang="en-U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)</a:t>
                      </a:r>
                      <a:endParaRPr lang="en-US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AWA 70MeV</a:t>
                      </a:r>
                      <a:r>
                        <a:rPr lang="en-US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beamline</a:t>
                      </a:r>
                      <a:endParaRPr lang="en-US" sz="18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Short</a:t>
                      </a:r>
                      <a:r>
                        <a:rPr lang="en-US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pulse TBA</a:t>
                      </a:r>
                      <a:endParaRPr lang="en-US" sz="18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7737" y="946737"/>
            <a:ext cx="4336473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Dielectric Accelerator</a:t>
            </a:r>
            <a:endParaRPr lang="en-US" sz="2400" dirty="0">
              <a:solidFill>
                <a:schemeClr val="bg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n>
                  <a:solidFill>
                    <a:prstClr val="white"/>
                  </a:solidFill>
                </a:ln>
                <a:solidFill>
                  <a:prstClr val="black">
                    <a:tint val="75000"/>
                  </a:prstClr>
                </a:solidFill>
                <a:latin typeface="Cambria" pitchFamily="18" charset="0"/>
              </a:rPr>
              <a:pPr/>
              <a:t>7</a:t>
            </a:fld>
            <a:endParaRPr lang="en-US" dirty="0">
              <a:ln>
                <a:solidFill>
                  <a:prstClr val="white"/>
                </a:solidFill>
              </a:ln>
              <a:solidFill>
                <a:prstClr val="black">
                  <a:tint val="75000"/>
                </a:prstClr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1" y="6485274"/>
            <a:ext cx="457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www.euclidtechlabs.com</a:t>
            </a:r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300" u="sng" dirty="0" smtClean="0">
                <a:latin typeface="Cambria" pitchFamily="18" charset="0"/>
                <a:cs typeface="+mn-cs"/>
              </a:rPr>
              <a:t>Euclid/AWA  DPETS work over years</a:t>
            </a:r>
            <a:endParaRPr kumimoji="0" lang="en-US" sz="33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46362" y="1622833"/>
          <a:ext cx="8603676" cy="396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4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mbria Math" pitchFamily="18" charset="0"/>
                          <a:ea typeface="Cambria Math" pitchFamily="18" charset="0"/>
                        </a:rPr>
                        <a:t>Time</a:t>
                      </a:r>
                      <a:endParaRPr lang="en-US" sz="20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mbria Math" pitchFamily="18" charset="0"/>
                          <a:ea typeface="Cambria Math" pitchFamily="18" charset="0"/>
                        </a:rPr>
                        <a:t>Structures</a:t>
                      </a:r>
                      <a:endParaRPr lang="en-US" sz="20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mbria Math" pitchFamily="18" charset="0"/>
                          <a:ea typeface="Cambria Math" pitchFamily="18" charset="0"/>
                        </a:rPr>
                        <a:t>facility</a:t>
                      </a:r>
                      <a:endParaRPr lang="en-US" sz="20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mbria Math" pitchFamily="18" charset="0"/>
                          <a:ea typeface="Cambria Math" pitchFamily="18" charset="0"/>
                        </a:rPr>
                        <a:t>Achievement</a:t>
                      </a:r>
                      <a:endParaRPr lang="en-US" sz="20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2006~2008</a:t>
                      </a: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7.8GHz DPETS</a:t>
                      </a: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AWA 15MeV </a:t>
                      </a:r>
                      <a:r>
                        <a:rPr lang="en-US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beamline</a:t>
                      </a: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50MW, 10ns</a:t>
                      </a: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2009</a:t>
                      </a: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26GHz DPETS</a:t>
                      </a: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AWA 15MeV </a:t>
                      </a:r>
                      <a:r>
                        <a:rPr lang="en-US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beamline</a:t>
                      </a: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20MW, 10ns</a:t>
                      </a: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2013</a:t>
                      </a: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11.4GHz DPETS</a:t>
                      </a: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SLAC ASTA klystron</a:t>
                      </a: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40MW, 50ns, 100ns</a:t>
                      </a: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2014</a:t>
                      </a: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12GHz DPETS</a:t>
                      </a: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AWA 15MeV </a:t>
                      </a:r>
                      <a:r>
                        <a:rPr lang="en-US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beamline</a:t>
                      </a:r>
                      <a:endParaRPr lang="en-US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Transverse</a:t>
                      </a:r>
                      <a:r>
                        <a:rPr lang="en-US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wake damping</a:t>
                      </a: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2016~2017</a:t>
                      </a: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26GHz DPETS</a:t>
                      </a: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AWA 70MeV</a:t>
                      </a:r>
                      <a:r>
                        <a:rPr lang="en-US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beamline</a:t>
                      </a: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50MW, 10ns</a:t>
                      </a: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2017</a:t>
                      </a: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11.7GHz DPETS</a:t>
                      </a: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AWA 70MeV</a:t>
                      </a:r>
                      <a:r>
                        <a:rPr lang="en-US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beamline</a:t>
                      </a:r>
                      <a:endParaRPr lang="en-US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&gt;200MW, 10ns</a:t>
                      </a: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4063" y="1066799"/>
            <a:ext cx="4336473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Dielectric PETS</a:t>
            </a:r>
            <a:endParaRPr lang="en-US" sz="2400" dirty="0">
              <a:solidFill>
                <a:schemeClr val="bg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n>
                  <a:solidFill>
                    <a:prstClr val="white"/>
                  </a:solidFill>
                </a:ln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ln>
                <a:solidFill>
                  <a:prstClr val="white"/>
                </a:solidFill>
              </a:ln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7282" y="1591235"/>
            <a:ext cx="73914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Euclid/AWA current work---Dielectric Disk Accelerator</a:t>
            </a:r>
            <a:endParaRPr lang="en-US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0867" y="5901267"/>
            <a:ext cx="383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2019 HEP SBIR Phase1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n>
                  <a:solidFill>
                    <a:prstClr val="white"/>
                  </a:solidFill>
                </a:ln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ln>
                <a:solidFill>
                  <a:prstClr val="white"/>
                </a:solidFill>
              </a:ln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Title 12"/>
          <p:cNvSpPr txBox="1">
            <a:spLocks/>
          </p:cNvSpPr>
          <p:nvPr/>
        </p:nvSpPr>
        <p:spPr>
          <a:xfrm>
            <a:off x="469901" y="351364"/>
            <a:ext cx="8294450" cy="52227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Dielectric disk accelerator</a:t>
            </a:r>
            <a:endParaRPr kumimoji="0" lang="en-US" sz="33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 cstate="print"/>
          <a:srcRect/>
          <a:stretch/>
        </p:blipFill>
        <p:spPr>
          <a:xfrm>
            <a:off x="889576" y="1679768"/>
            <a:ext cx="3130182" cy="164592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 cstate="print"/>
          <a:srcRect/>
          <a:stretch/>
        </p:blipFill>
        <p:spPr>
          <a:xfrm>
            <a:off x="5192394" y="1679768"/>
            <a:ext cx="3158638" cy="1645920"/>
          </a:xfrm>
          <a:prstGeom prst="rect">
            <a:avLst/>
          </a:prstGeom>
        </p:spPr>
      </p:pic>
      <p:sp>
        <p:nvSpPr>
          <p:cNvPr id="43" name="Text Box 30"/>
          <p:cNvSpPr txBox="1">
            <a:spLocks noChangeArrowheads="1"/>
          </p:cNvSpPr>
          <p:nvPr/>
        </p:nvSpPr>
        <p:spPr bwMode="auto">
          <a:xfrm>
            <a:off x="2027684" y="3331294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>
                <a:solidFill>
                  <a:srgbClr val="0082CA"/>
                </a:solidFill>
                <a:latin typeface="Cambria Math" pitchFamily="18" charset="0"/>
                <a:ea typeface="Cambria Math" pitchFamily="18" charset="0"/>
              </a:rPr>
              <a:t>DLA</a:t>
            </a:r>
          </a:p>
        </p:txBody>
      </p:sp>
      <p:sp>
        <p:nvSpPr>
          <p:cNvPr id="44" name="Text Box 30"/>
          <p:cNvSpPr txBox="1">
            <a:spLocks noChangeArrowheads="1"/>
          </p:cNvSpPr>
          <p:nvPr/>
        </p:nvSpPr>
        <p:spPr bwMode="auto">
          <a:xfrm>
            <a:off x="6510346" y="3331294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>
                <a:solidFill>
                  <a:srgbClr val="0082CA"/>
                </a:solidFill>
                <a:latin typeface="Cambria Math" pitchFamily="18" charset="0"/>
                <a:ea typeface="Cambria Math" pitchFamily="18" charset="0"/>
              </a:rPr>
              <a:t>DDA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546193" y="3698008"/>
            <a:ext cx="7564874" cy="1167643"/>
          </a:xfrm>
          <a:prstGeom prst="rect">
            <a:avLst/>
          </a:prstGeom>
        </p:spPr>
        <p:txBody>
          <a:bodyPr/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Comparison with DLA</a:t>
            </a:r>
          </a:p>
          <a:p>
            <a:pPr marL="0" indent="0"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- More optimization parameters: working mode, disk thickness</a:t>
            </a:r>
          </a:p>
          <a:p>
            <a:pPr marL="0" indent="0"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- High shunt impedance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546193" y="4865651"/>
            <a:ext cx="7293940" cy="1167643"/>
          </a:xfrm>
          <a:prstGeom prst="rect">
            <a:avLst/>
          </a:prstGeom>
        </p:spPr>
        <p:txBody>
          <a:bodyPr/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Comparison with metallic disk-loaded structure</a:t>
            </a:r>
          </a:p>
          <a:p>
            <a:pPr marL="0" indent="0"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- More optimization parameters: dielectric constant</a:t>
            </a:r>
          </a:p>
          <a:p>
            <a:pPr marL="0" indent="0"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- High group velocity due to coupling through the disk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706253" y="5998844"/>
            <a:ext cx="32015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C. Jing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sz="1000" i="1" dirty="0" err="1" smtClean="0">
                <a:solidFill>
                  <a:schemeClr val="bg1">
                    <a:lumMod val="50000"/>
                  </a:schemeClr>
                </a:solidFill>
              </a:rPr>
              <a:t>Rev</a:t>
            </a:r>
            <a:r>
              <a:rPr lang="fr-FR" sz="1000" i="1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fr-FR" sz="1000" i="1" dirty="0" err="1" smtClean="0">
                <a:solidFill>
                  <a:schemeClr val="bg1">
                    <a:lumMod val="50000"/>
                  </a:schemeClr>
                </a:solidFill>
              </a:rPr>
              <a:t>Accel</a:t>
            </a:r>
            <a:r>
              <a:rPr lang="fr-FR" sz="1000" i="1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fr-FR" sz="1000" i="1" dirty="0" err="1" smtClean="0">
                <a:solidFill>
                  <a:schemeClr val="bg1">
                    <a:lumMod val="50000"/>
                  </a:schemeClr>
                </a:solidFill>
              </a:rPr>
              <a:t>Sci</a:t>
            </a:r>
            <a:r>
              <a:rPr lang="fr-FR" sz="1000" i="1" dirty="0" smtClean="0">
                <a:solidFill>
                  <a:schemeClr val="bg1">
                    <a:lumMod val="50000"/>
                  </a:schemeClr>
                </a:solidFill>
              </a:rPr>
              <a:t>. Tech..</a:t>
            </a: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vol. 9</a:t>
            </a: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, 127-149, 2016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21867</TotalTime>
  <Words>1060</Words>
  <Application>Microsoft Office PowerPoint</Application>
  <PresentationFormat>On-screen Show (4:3)</PresentationFormat>
  <Paragraphs>292</Paragraphs>
  <Slides>17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宋体</vt:lpstr>
      <vt:lpstr>Arial</vt:lpstr>
      <vt:lpstr>Calibri</vt:lpstr>
      <vt:lpstr>Cambria</vt:lpstr>
      <vt:lpstr>Cambria Math</vt:lpstr>
      <vt:lpstr>Times New Roman</vt:lpstr>
      <vt:lpstr>Wingdings</vt:lpstr>
      <vt:lpstr>1_Office Theme</vt:lpstr>
      <vt:lpstr>Bitmap Image</vt:lpstr>
      <vt:lpstr>Quick Survey of Microwave Dielectric Structures and Current Projects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Polycrystalline diamond electron sources</dc:title>
  <dc:creator>lollapalootza</dc:creator>
  <cp:lastModifiedBy>Rezek, Nancy M.</cp:lastModifiedBy>
  <cp:revision>1228</cp:revision>
  <cp:lastPrinted>2012-04-19T21:06:49Z</cp:lastPrinted>
  <dcterms:created xsi:type="dcterms:W3CDTF">2006-08-16T00:00:00Z</dcterms:created>
  <dcterms:modified xsi:type="dcterms:W3CDTF">2019-08-21T15:31:10Z</dcterms:modified>
</cp:coreProperties>
</file>