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98" r:id="rId2"/>
    <p:sldId id="688" r:id="rId3"/>
    <p:sldId id="694" r:id="rId4"/>
    <p:sldId id="665" r:id="rId5"/>
    <p:sldId id="504" r:id="rId6"/>
    <p:sldId id="617" r:id="rId7"/>
    <p:sldId id="690" r:id="rId8"/>
    <p:sldId id="576" r:id="rId9"/>
    <p:sldId id="537" r:id="rId10"/>
    <p:sldId id="570" r:id="rId11"/>
    <p:sldId id="257" r:id="rId12"/>
    <p:sldId id="692" r:id="rId13"/>
    <p:sldId id="566" r:id="rId14"/>
    <p:sldId id="568" r:id="rId15"/>
    <p:sldId id="693" r:id="rId16"/>
    <p:sldId id="393" r:id="rId17"/>
    <p:sldId id="691" r:id="rId18"/>
    <p:sldId id="575" r:id="rId19"/>
    <p:sldId id="396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2BFB"/>
    <a:srgbClr val="BE1E2D"/>
    <a:srgbClr val="7F0000"/>
    <a:srgbClr val="FF8041"/>
    <a:srgbClr val="A8A9AD"/>
    <a:srgbClr val="ECF5E0"/>
    <a:srgbClr val="FEF6D2"/>
    <a:srgbClr val="99CCFF"/>
    <a:srgbClr val="3399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6395" autoAdjust="0"/>
  </p:normalViewPr>
  <p:slideViewPr>
    <p:cSldViewPr>
      <p:cViewPr varScale="1">
        <p:scale>
          <a:sx n="95" d="100"/>
          <a:sy n="95" d="100"/>
        </p:scale>
        <p:origin x="78" y="21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08F23EF-91F4-4C1D-9136-BE4D22C16911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0A8C923-4C1E-461F-9ABE-63C3DF075B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5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7DAE1FF-8CA4-479F-BB89-30DC9EF1390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BD1405C-1E81-4E3A-A022-BA7DB82E97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3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6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405C-1E81-4E3A-A022-BA7DB82E97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3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405C-1E81-4E3A-A022-BA7DB82E97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5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405C-1E81-4E3A-A022-BA7DB82E97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4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405C-1E81-4E3A-A022-BA7DB82E97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6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405C-1E81-4E3A-A022-BA7DB82E97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8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405C-1E81-4E3A-A022-BA7DB82E97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2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0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14400"/>
            <a:ext cx="411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1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14400"/>
            <a:ext cx="411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1148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1148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11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1148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1148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93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19900" y="6433384"/>
            <a:ext cx="2057400" cy="365125"/>
          </a:xfrm>
          <a:prstGeom prst="rect">
            <a:avLst/>
          </a:prstGeom>
        </p:spPr>
        <p:txBody>
          <a:bodyPr/>
          <a:lstStyle/>
          <a:p>
            <a:fld id="{FFF7D871-76B7-4677-9576-AA1FC03AD9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98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is P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 sz="2300">
                <a:latin typeface="+mj-lt"/>
              </a:defRPr>
            </a:lvl1pPr>
            <a:lvl2pPr>
              <a:spcAft>
                <a:spcPts val="600"/>
              </a:spcAft>
              <a:defRPr sz="2100" baseline="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0"/>
          <p:cNvSpPr txBox="1">
            <a:spLocks noChangeArrowheads="1"/>
          </p:cNvSpPr>
          <p:nvPr userDrawn="1"/>
        </p:nvSpPr>
        <p:spPr bwMode="auto">
          <a:xfrm>
            <a:off x="6248400" y="6477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0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8" y="609600"/>
            <a:ext cx="9015412" cy="5791200"/>
          </a:xfrm>
        </p:spPr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buClr>
                <a:srgbClr val="BE1E2D"/>
              </a:buClr>
              <a:defRPr sz="2300">
                <a:latin typeface="+mn-lt"/>
              </a:defRPr>
            </a:lvl1pPr>
            <a:lvl2pPr>
              <a:spcAft>
                <a:spcPts val="600"/>
              </a:spcAft>
              <a:defRPr sz="21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8382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title style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738" y="609600"/>
            <a:ext cx="9015412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412931" y="6523703"/>
            <a:ext cx="3746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fld id="{1F5DB916-EC28-4DDC-9CD1-B1810FA5E5C0}" type="slidenum">
              <a:rPr lang="en-US" sz="1400" smtClean="0"/>
              <a:t>‹#›</a:t>
            </a:fld>
            <a:endParaRPr lang="en-US" sz="1400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479925" y="3108325"/>
            <a:ext cx="554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931" y="98893"/>
            <a:ext cx="609600" cy="32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381000" y="609600"/>
            <a:ext cx="8382000" cy="0"/>
          </a:xfrm>
          <a:prstGeom prst="line">
            <a:avLst/>
          </a:prstGeom>
          <a:noFill/>
          <a:ln w="25400">
            <a:solidFill>
              <a:srgbClr val="BE1E2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3333FF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33FF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33FF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33FF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33FF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33FF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33FF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33FF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33FF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085850" indent="-228600" algn="l" rtl="0" eaLnBrk="1" fontAlgn="base" hangingPunct="1">
        <a:spcBef>
          <a:spcPct val="0"/>
        </a:spcBef>
        <a:spcAft>
          <a:spcPct val="0"/>
        </a:spcAft>
        <a:buClr>
          <a:srgbClr val="660033"/>
        </a:buClr>
        <a:buSzPct val="75000"/>
        <a:buFont typeface="Wingdings" pitchFamily="2" charset="2"/>
        <a:buChar char="l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428750" indent="-228600" algn="l" rtl="0" eaLnBrk="1" fontAlgn="base" hangingPunct="1">
        <a:spcBef>
          <a:spcPct val="0"/>
        </a:spcBef>
        <a:spcAft>
          <a:spcPct val="0"/>
        </a:spcAft>
        <a:buClr>
          <a:srgbClr val="FF3300"/>
        </a:buClr>
        <a:buSzPct val="75000"/>
        <a:buChar char="—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Verdana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Verdana" pitchFamily="34" charset="0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Verdana" pitchFamily="34" charset="0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Verdana" pitchFamily="34" charset="0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696200" cy="1831975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>Experiments with Metallic Metamaterial Structures for Wakefield Acceleration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848600" cy="1752600"/>
          </a:xfrm>
        </p:spPr>
        <p:txBody>
          <a:bodyPr/>
          <a:lstStyle/>
          <a:p>
            <a:pPr>
              <a:defRPr/>
            </a:pP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Xueying 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Lu, Julian F. Picard, Michael A. Shapiro, Ivan Mastovsky, Richard J. Temkin</a:t>
            </a:r>
          </a:p>
          <a:p>
            <a:pPr>
              <a:defRPr/>
            </a:pPr>
            <a:r>
              <a:rPr lang="en-US" sz="1600" i="1" dirty="0">
                <a:latin typeface="Times" panose="02020603050405020304" pitchFamily="18" charset="0"/>
                <a:cs typeface="Times" panose="02020603050405020304" pitchFamily="18" charset="0"/>
              </a:rPr>
              <a:t>Massachusetts Institute of Technology (MIT)</a:t>
            </a:r>
          </a:p>
          <a:p>
            <a:pPr>
              <a:defRPr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defRPr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Manoel Conde, John G. Power, Jiahang Shao, Eric E. Wisniewski,</a:t>
            </a:r>
          </a:p>
          <a:p>
            <a:pPr>
              <a:defRPr/>
            </a:pPr>
            <a:r>
              <a:rPr lang="en-US" altLang="zh-CN" sz="1600" dirty="0">
                <a:latin typeface="Times" panose="02020603050405020304" pitchFamily="18" charset="0"/>
                <a:cs typeface="Times" panose="02020603050405020304" pitchFamily="18" charset="0"/>
              </a:rPr>
              <a:t>Maomao Peng, Gwanghui Ha, Jimin Seok, </a:t>
            </a: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defRPr/>
            </a:pPr>
            <a:r>
              <a:rPr lang="en-US" sz="1600" i="1" dirty="0">
                <a:latin typeface="Times" panose="02020603050405020304" pitchFamily="18" charset="0"/>
                <a:cs typeface="Times" panose="02020603050405020304" pitchFamily="18" charset="0"/>
              </a:rPr>
              <a:t>Argonne National Laboratory (ANL)</a:t>
            </a:r>
          </a:p>
          <a:p>
            <a:pPr>
              <a:defRPr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defRPr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Chunguang Jing</a:t>
            </a:r>
          </a:p>
          <a:p>
            <a:pPr>
              <a:defRPr/>
            </a:pPr>
            <a:r>
              <a:rPr lang="en-US" sz="1600" i="1" dirty="0">
                <a:latin typeface="Times" panose="02020603050405020304" pitchFamily="18" charset="0"/>
                <a:cs typeface="Times" panose="02020603050405020304" pitchFamily="18" charset="0"/>
              </a:rPr>
              <a:t>Euclid Techlabs LLC</a:t>
            </a:r>
          </a:p>
          <a:p>
            <a:pPr>
              <a:defRPr/>
            </a:pPr>
            <a:endParaRPr lang="en-US" sz="1600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defRPr/>
            </a:pPr>
            <a:endParaRPr lang="en-US" sz="1800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defRPr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August 21, 2019</a:t>
            </a:r>
          </a:p>
          <a:p>
            <a:pPr>
              <a:defRPr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AWA Needs and Opportunities Workshop</a:t>
            </a:r>
          </a:p>
          <a:p>
            <a:pPr>
              <a:defRPr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Lemont, IL</a:t>
            </a:r>
          </a:p>
          <a:p>
            <a:pPr>
              <a:defRPr/>
            </a:pPr>
            <a:endParaRPr lang="en-US" sz="9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defRPr/>
            </a:pP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8CFB8-CBA6-4636-A579-422C2BF2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"/>
            <a:ext cx="1752600" cy="5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"/>
    </mc:Choice>
    <mc:Fallback xmlns="">
      <p:transition spd="slow" advTm="37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791200"/>
          </a:xfrm>
        </p:spPr>
        <p:txBody>
          <a:bodyPr/>
          <a:lstStyle/>
          <a:p>
            <a:r>
              <a:rPr lang="en-US" dirty="0"/>
              <a:t>“Artificial dielectric” structure with all metal</a:t>
            </a:r>
          </a:p>
          <a:p>
            <a:pPr lvl="1"/>
            <a:r>
              <a:rPr lang="en-US" dirty="0"/>
              <a:t>Similar “bouncing feature” of the electric field in the wagon wheel structure and a dielectric tube</a:t>
            </a:r>
          </a:p>
          <a:p>
            <a:pPr lvl="1"/>
            <a:r>
              <a:rPr lang="en-US" dirty="0"/>
              <a:t>Very easy to tune the effective dielectric constant with the huge parameter space in the metamaterial design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182"/>
          <a:stretch/>
        </p:blipFill>
        <p:spPr>
          <a:xfrm>
            <a:off x="2516353" y="5943600"/>
            <a:ext cx="4962525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023" y="6101834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Dielectric tube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023" y="3774620"/>
            <a:ext cx="83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Wagon</a:t>
            </a:r>
          </a:p>
          <a:p>
            <a:r>
              <a:rPr lang="en-US" dirty="0"/>
              <a:t>Wheel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95" y="2515528"/>
            <a:ext cx="6327042" cy="317880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>
            <a:off x="571500" y="5791200"/>
            <a:ext cx="8001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0016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Wagon Wheel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3133997"/>
          </a:xfrm>
        </p:spPr>
        <p:txBody>
          <a:bodyPr/>
          <a:lstStyle/>
          <a:p>
            <a:r>
              <a:rPr lang="en-US" dirty="0"/>
              <a:t>Rugged all-metal structure</a:t>
            </a:r>
          </a:p>
          <a:p>
            <a:r>
              <a:rPr lang="en-US" altLang="zh-CN" dirty="0"/>
              <a:t>Enhanced beam-wave interaction</a:t>
            </a:r>
          </a:p>
          <a:p>
            <a:pPr lvl="1"/>
            <a:r>
              <a:rPr lang="en-US" altLang="zh-CN" dirty="0"/>
              <a:t>Large beam aperture =&gt; low shunt impedance, high group velocity</a:t>
            </a:r>
          </a:p>
          <a:p>
            <a:pPr lvl="1"/>
            <a:r>
              <a:rPr lang="en-US" altLang="zh-CN" dirty="0"/>
              <a:t>Small beam aperture =&gt; high shunt impedance, low group velocity</a:t>
            </a:r>
            <a:endParaRPr lang="en-US" dirty="0"/>
          </a:p>
          <a:p>
            <a:pPr lvl="1"/>
            <a:r>
              <a:rPr lang="en-US" dirty="0"/>
              <a:t>MTM with negative group velocity: High group velocity and high shunt impedance at the same time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10942"/>
              </p:ext>
            </p:extLst>
          </p:nvPr>
        </p:nvGraphicFramePr>
        <p:xfrm>
          <a:off x="395868" y="4191000"/>
          <a:ext cx="8229600" cy="1441094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160859196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14378143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85475943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368033731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303879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 aperture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  <a:r>
                        <a:rPr lang="en-US" baseline="0" dirty="0"/>
                        <a:t> velocity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r</a:t>
                      </a:r>
                      <a:r>
                        <a:rPr lang="en-US" dirty="0"/>
                        <a:t>/</a:t>
                      </a:r>
                      <a:r>
                        <a:rPr lang="en-US" i="1" dirty="0"/>
                        <a:t>Q</a:t>
                      </a:r>
                      <a:r>
                        <a:rPr lang="en-US" dirty="0"/>
                        <a:t> (k</a:t>
                      </a:r>
                      <a:r>
                        <a:rPr lang="el-GR" dirty="0"/>
                        <a:t>Ω</a:t>
                      </a:r>
                      <a:r>
                        <a:rPr lang="en-US" dirty="0"/>
                        <a:t>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 power</a:t>
                      </a:r>
                      <a:r>
                        <a:rPr lang="en-US" baseline="30000" dirty="0"/>
                        <a:t>1</a:t>
                      </a:r>
                      <a:r>
                        <a:rPr lang="en-US" dirty="0"/>
                        <a:t>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9411"/>
                  </a:ext>
                </a:extLst>
              </a:tr>
              <a:tr h="400507">
                <a:tc>
                  <a:txBody>
                    <a:bodyPr/>
                    <a:lstStyle/>
                    <a:p>
                      <a:r>
                        <a:rPr lang="en-US" dirty="0"/>
                        <a:t>Wagon wheel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-0.158 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466966"/>
                  </a:ext>
                </a:extLst>
              </a:tr>
              <a:tr h="400507">
                <a:tc>
                  <a:txBody>
                    <a:bodyPr/>
                    <a:lstStyle/>
                    <a:p>
                      <a:r>
                        <a:rPr lang="en-US" dirty="0"/>
                        <a:t>Alumina-loaded</a:t>
                      </a:r>
                      <a:r>
                        <a:rPr lang="en-US" baseline="0" dirty="0"/>
                        <a:t> 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0.106 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82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3096" y="6336268"/>
            <a:ext cx="570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 </a:t>
            </a:r>
            <a:r>
              <a:rPr lang="en-US" dirty="0"/>
              <a:t>Output power is calculated for a single 45 nC drive bunch.</a:t>
            </a:r>
            <a:endParaRPr lang="en-US" baseline="30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D5A3E-C9C8-4953-809A-E444DA032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657"/>
          <a:stretch/>
        </p:blipFill>
        <p:spPr>
          <a:xfrm>
            <a:off x="2971800" y="3338103"/>
            <a:ext cx="2936671" cy="6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7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6934200" cy="52578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Metamaterial Design and Theory</a:t>
            </a:r>
          </a:p>
          <a:p>
            <a:r>
              <a:rPr lang="en-US" dirty="0"/>
              <a:t>Stage I Experiment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Stage II Experiment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2199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737" y="609600"/>
            <a:ext cx="5656263" cy="5791200"/>
          </a:xfrm>
        </p:spPr>
        <p:txBody>
          <a:bodyPr/>
          <a:lstStyle/>
          <a:p>
            <a:r>
              <a:rPr lang="en-US" dirty="0"/>
              <a:t>High RF power from a single 45 nC bunch</a:t>
            </a:r>
          </a:p>
          <a:p>
            <a:pPr lvl="1"/>
            <a:r>
              <a:rPr lang="en-US" dirty="0"/>
              <a:t>Experiment: 25 MW</a:t>
            </a:r>
          </a:p>
          <a:p>
            <a:pPr lvl="1"/>
            <a:r>
              <a:rPr lang="en-US" dirty="0"/>
              <a:t>Simulation: 26 MW (steady state)</a:t>
            </a:r>
          </a:p>
          <a:p>
            <a:pPr lvl="1"/>
            <a:r>
              <a:rPr lang="en-US" dirty="0"/>
              <a:t>Analytical theory: 25 MW</a:t>
            </a:r>
          </a:p>
          <a:p>
            <a:r>
              <a:rPr lang="en-US" dirty="0"/>
              <a:t>Reversed Cherenkov radiation verified</a:t>
            </a:r>
          </a:p>
          <a:p>
            <a:pPr lvl="1"/>
            <a:r>
              <a:rPr lang="en-US" dirty="0"/>
              <a:t>Coherent radiation at 11.4 GHz</a:t>
            </a:r>
          </a:p>
          <a:p>
            <a:pPr lvl="1"/>
            <a:r>
              <a:rPr lang="en-US" dirty="0"/>
              <a:t> Backward port has much more power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Bunch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62" y="3886200"/>
            <a:ext cx="3679574" cy="2508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3"/>
          <a:stretch/>
        </p:blipFill>
        <p:spPr>
          <a:xfrm>
            <a:off x="5562600" y="762000"/>
            <a:ext cx="3461444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4" y="3886200"/>
            <a:ext cx="3595807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929987"/>
            <a:ext cx="26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100 GSa/s, 16 GHz BW scope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6467953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Lu </a:t>
            </a:r>
            <a:r>
              <a:rPr lang="en-US" altLang="zh-CN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et. al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., PRL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122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014801 (2019).</a:t>
            </a:r>
            <a:endParaRPr lang="en-US" sz="1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668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9550" y="685800"/>
            <a:ext cx="5513785" cy="5638800"/>
          </a:xfrm>
        </p:spPr>
        <p:txBody>
          <a:bodyPr/>
          <a:lstStyle/>
          <a:p>
            <a:r>
              <a:rPr lang="en-US" dirty="0"/>
              <a:t>Two bunches with a total charge of 85 nC</a:t>
            </a:r>
          </a:p>
          <a:p>
            <a:r>
              <a:rPr lang="en-US" b="1" dirty="0"/>
              <a:t>80 MW </a:t>
            </a:r>
            <a:r>
              <a:rPr lang="en-US" dirty="0"/>
              <a:t>extracted RF power</a:t>
            </a:r>
          </a:p>
          <a:p>
            <a:r>
              <a:rPr lang="en-US" dirty="0"/>
              <a:t>50 MV/m decelerating electric field</a:t>
            </a:r>
          </a:p>
          <a:p>
            <a:pPr lvl="1"/>
            <a:r>
              <a:rPr lang="en-US" dirty="0"/>
              <a:t>75 MV/m available accelerating gradient for a possible witness bunch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I Highest Power </a:t>
            </a:r>
            <a:r>
              <a:rPr lang="en-US" altLang="zh-CN" dirty="0"/>
              <a:t>S</a:t>
            </a:r>
            <a:r>
              <a:rPr lang="en-US" dirty="0"/>
              <a:t>hot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69" y="3409489"/>
            <a:ext cx="4316346" cy="29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6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6934200" cy="52578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Metamaterial Design and Theory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Stage I Experiment</a:t>
            </a:r>
          </a:p>
          <a:p>
            <a:r>
              <a:rPr lang="en-US" dirty="0"/>
              <a:t>Stage II Experiment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4236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791200"/>
          </a:xfrm>
        </p:spPr>
        <p:txBody>
          <a:bodyPr/>
          <a:lstStyle/>
          <a:p>
            <a:r>
              <a:rPr lang="en-US" altLang="zh-CN" dirty="0"/>
              <a:t>Design goal: achieve higher RF power / gradient from a train of 8 bunches with a rep rate of 1.3 GHz</a:t>
            </a:r>
          </a:p>
          <a:p>
            <a:r>
              <a:rPr lang="en-US" altLang="zh-CN" dirty="0"/>
              <a:t>Longer structure: 100-cell structure (20 cm long), 11.7 GHz</a:t>
            </a:r>
          </a:p>
          <a:p>
            <a:r>
              <a:rPr lang="en-US" altLang="zh-CN" dirty="0"/>
              <a:t>Higher total charge in the bunch train: &gt; 200 nC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II Experiment: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596165"/>
            <a:ext cx="3772030" cy="280463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756671" y="3215164"/>
            <a:ext cx="0" cy="47291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747271" y="3215165"/>
            <a:ext cx="0" cy="47291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842271" y="6186965"/>
            <a:ext cx="590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98862" y="5797035"/>
            <a:ext cx="14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8-bunch Train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70857" y="2845832"/>
            <a:ext cx="165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 Output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44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0"/>
            <a:ext cx="4343400" cy="5791200"/>
          </a:xfrm>
        </p:spPr>
        <p:txBody>
          <a:bodyPr/>
          <a:lstStyle/>
          <a:p>
            <a:r>
              <a:rPr lang="en-US" altLang="zh-CN" dirty="0"/>
              <a:t>RF pulse shape and frequency spectrum agree well with beam simulations.</a:t>
            </a:r>
          </a:p>
          <a:p>
            <a:r>
              <a:rPr lang="en-US" dirty="0"/>
              <a:t>Highest power is estimated to be 380 MW peak from 224 nC in 8 bunches</a:t>
            </a:r>
          </a:p>
          <a:p>
            <a:pPr lvl="1"/>
            <a:r>
              <a:rPr lang="en-US" dirty="0"/>
              <a:t>110 MV/m gradient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II Experiment: Preliminary Results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r="7223"/>
          <a:stretch/>
        </p:blipFill>
        <p:spPr>
          <a:xfrm>
            <a:off x="4648200" y="823933"/>
            <a:ext cx="4419600" cy="250507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r="7376"/>
          <a:stretch/>
        </p:blipFill>
        <p:spPr bwMode="auto">
          <a:xfrm>
            <a:off x="4572000" y="3818404"/>
            <a:ext cx="4495800" cy="25823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83629" y="999004"/>
            <a:ext cx="190308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1-bunch spectrum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4915" y="4014808"/>
            <a:ext cx="190308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8-bunch spectrum </a:t>
            </a:r>
            <a:endParaRPr lang="en-US" dirty="0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4C9D375F-F7FB-4619-91D0-280913C54E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3505200"/>
            <a:ext cx="4343400" cy="3162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4F67ED-4BD5-494C-BDE3-1C6465FC9F31}"/>
              </a:ext>
            </a:extLst>
          </p:cNvPr>
          <p:cNvSpPr txBox="1"/>
          <p:nvPr/>
        </p:nvSpPr>
        <p:spPr>
          <a:xfrm>
            <a:off x="2669356" y="3772039"/>
            <a:ext cx="15760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8-bunch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0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12618"/>
            <a:ext cx="8305800" cy="5791200"/>
          </a:xfrm>
        </p:spPr>
        <p:txBody>
          <a:bodyPr/>
          <a:lstStyle/>
          <a:p>
            <a:pPr algn="just"/>
            <a:r>
              <a:rPr lang="en-US" dirty="0"/>
              <a:t>Two wagon wheel metamaterial structures at X-band have been tested at the Argonne Wakefield Accelerator as power extractors.</a:t>
            </a:r>
          </a:p>
          <a:p>
            <a:pPr algn="just"/>
            <a:r>
              <a:rPr lang="en-US" dirty="0"/>
              <a:t>Reversed Cherenkov radiation has been verified in a metamaterial structure with a negative group velocity.</a:t>
            </a:r>
          </a:p>
          <a:p>
            <a:pPr algn="just"/>
            <a:r>
              <a:rPr lang="en-US" dirty="0"/>
              <a:t>High microwave power was generated, in agreement with analytical theory and CST simulations.</a:t>
            </a:r>
          </a:p>
          <a:p>
            <a:pPr lvl="1" algn="just"/>
            <a:r>
              <a:rPr lang="en-US" altLang="zh-CN" dirty="0"/>
              <a:t>Stage I (40-cell structure): </a:t>
            </a:r>
            <a:r>
              <a:rPr lang="en-US" dirty="0"/>
              <a:t>Two bunches, 85 nC, 80 MW, 50 MV/m decelerating gradient, 75 MV/m accelerating gradient</a:t>
            </a:r>
          </a:p>
          <a:p>
            <a:pPr lvl="1" algn="just"/>
            <a:r>
              <a:rPr lang="en-US" dirty="0"/>
              <a:t>Stage II (100-cell structure): Eight bunches with a total charge of 224 nC, estimated peak power of 380 MW</a:t>
            </a:r>
          </a:p>
          <a:p>
            <a:pPr algn="just"/>
            <a:r>
              <a:rPr lang="en-US" dirty="0"/>
              <a:t>Wagon wheel structure has </a:t>
            </a:r>
            <a:r>
              <a:rPr lang="en-US" dirty="0" smtClean="0"/>
              <a:t>unique </a:t>
            </a:r>
            <a:r>
              <a:rPr lang="en-US" dirty="0"/>
              <a:t>advantages for wakefield acceleration</a:t>
            </a:r>
          </a:p>
          <a:p>
            <a:pPr lvl="1" algn="just"/>
            <a:r>
              <a:rPr lang="en-US" dirty="0"/>
              <a:t>Rugged all-metal structure, no dielectrics</a:t>
            </a:r>
          </a:p>
          <a:p>
            <a:pPr lvl="1" algn="just"/>
            <a:r>
              <a:rPr lang="en-US" dirty="0"/>
              <a:t>Enhanced beam-wave interaction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78598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84" y="741445"/>
            <a:ext cx="6285227" cy="212131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170174" y="5719485"/>
            <a:ext cx="4803649" cy="422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75000"/>
              <a:buFont typeface="Wingdings" pitchFamily="2" charset="2"/>
              <a:buChar char="r"/>
              <a:defRPr sz="23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3333FF"/>
              </a:buClr>
              <a:buSzPct val="75000"/>
              <a:buFont typeface="Wingdings" pitchFamily="2" charset="2"/>
              <a:buChar char="n"/>
              <a:defRPr sz="2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108585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0033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3pPr>
            <a:lvl4pPr marL="142875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75000"/>
              <a:buChar char="—"/>
              <a:defRPr sz="16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1600" b="1" kern="0" dirty="0">
                <a:ea typeface="Tahoma" pitchFamily="34" charset="0"/>
              </a:rPr>
              <a:t>Funding agency: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213" y="2994605"/>
            <a:ext cx="4859567" cy="2733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6435" y="6021235"/>
            <a:ext cx="422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ANL: U.S. Department of Energy, Office of Science under Contract No. DE-AC02-06CH11357.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661" y="6038488"/>
            <a:ext cx="4803649" cy="667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75000"/>
              <a:buFont typeface="Wingdings" pitchFamily="2" charset="2"/>
              <a:buChar char="r"/>
              <a:defRPr sz="23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3333FF"/>
              </a:buClr>
              <a:buSzPct val="75000"/>
              <a:buFont typeface="Wingdings" pitchFamily="2" charset="2"/>
              <a:buChar char="n"/>
              <a:defRPr sz="2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108585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0033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3pPr>
            <a:lvl4pPr marL="142875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75000"/>
              <a:buChar char="—"/>
              <a:defRPr sz="16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400" dirty="0"/>
              <a:t>MIT: U.S. Department of Energy, Office of Science, Office of High Energy Physics under Award Number DE-SC0015566.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356FB-41BD-4CC7-92D6-F6056833FE6E}"/>
              </a:ext>
            </a:extLst>
          </p:cNvPr>
          <p:cNvSpPr txBox="1"/>
          <p:nvPr/>
        </p:nvSpPr>
        <p:spPr>
          <a:xfrm>
            <a:off x="6279034" y="5284231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ANL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77CD1D-B4E1-4CE8-B5CF-722FAF5CF696}"/>
              </a:ext>
            </a:extLst>
          </p:cNvPr>
          <p:cNvSpPr txBox="1"/>
          <p:nvPr/>
        </p:nvSpPr>
        <p:spPr>
          <a:xfrm>
            <a:off x="6967082" y="2407646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MIT</a:t>
            </a:r>
          </a:p>
        </p:txBody>
      </p:sp>
    </p:spTree>
    <p:extLst>
      <p:ext uri="{BB962C8B-B14F-4D97-AF65-F5344CB8AC3E}">
        <p14:creationId xmlns:p14="http://schemas.microsoft.com/office/powerpoint/2010/main" val="380911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6934200" cy="52578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Metamaterial Design and Theory</a:t>
            </a:r>
          </a:p>
          <a:p>
            <a:r>
              <a:rPr lang="en-US" dirty="0"/>
              <a:t>Stage I Experiment</a:t>
            </a:r>
          </a:p>
          <a:p>
            <a:r>
              <a:rPr lang="en-US" dirty="0"/>
              <a:t>Stage II Experiment</a:t>
            </a:r>
          </a:p>
          <a:p>
            <a:r>
              <a:rPr lang="en-US" dirty="0"/>
              <a:t>Conclusions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99837" y="3886200"/>
            <a:ext cx="3238499" cy="2627746"/>
            <a:chOff x="5410200" y="2895600"/>
            <a:chExt cx="3238499" cy="2627746"/>
          </a:xfrm>
        </p:grpSpPr>
        <p:grpSp>
          <p:nvGrpSpPr>
            <p:cNvPr id="4" name="Group 3"/>
            <p:cNvGrpSpPr/>
            <p:nvPr/>
          </p:nvGrpSpPr>
          <p:grpSpPr>
            <a:xfrm>
              <a:off x="5410200" y="2895600"/>
              <a:ext cx="3238499" cy="2627746"/>
              <a:chOff x="5966168" y="4484578"/>
              <a:chExt cx="2564147" cy="208057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r="37278"/>
              <a:stretch/>
            </p:blipFill>
            <p:spPr>
              <a:xfrm>
                <a:off x="5966168" y="4484578"/>
                <a:ext cx="2564147" cy="1989131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7429500" y="6238875"/>
                <a:ext cx="390525" cy="3262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5410200" y="2895600"/>
              <a:ext cx="1295400" cy="533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1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916" y="137503"/>
            <a:ext cx="6280385" cy="457200"/>
          </a:xfrm>
        </p:spPr>
        <p:txBody>
          <a:bodyPr/>
          <a:lstStyle/>
          <a:p>
            <a:r>
              <a:rPr lang="en-US" dirty="0"/>
              <a:t>Metamaterials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609600"/>
            <a:ext cx="4537233" cy="2878496"/>
          </a:xfrm>
        </p:spPr>
        <p:txBody>
          <a:bodyPr/>
          <a:lstStyle/>
          <a:p>
            <a:r>
              <a:rPr lang="en-US" sz="2400" dirty="0">
                <a:latin typeface="+mj-lt"/>
                <a:ea typeface="Tahoma" pitchFamily="34" charset="0"/>
              </a:rPr>
              <a:t>Metamaterial (MTM):</a:t>
            </a:r>
          </a:p>
          <a:p>
            <a:pPr lvl="1"/>
            <a:r>
              <a:rPr lang="en-US" sz="2000" dirty="0">
                <a:ea typeface="Tahoma" pitchFamily="34" charset="0"/>
              </a:rPr>
              <a:t>An artificial material with a subwavelength structure </a:t>
            </a:r>
          </a:p>
          <a:p>
            <a:pPr lvl="1"/>
            <a:r>
              <a:rPr lang="en-US" sz="2000" dirty="0">
                <a:ea typeface="Tahoma" pitchFamily="34" charset="0"/>
              </a:rPr>
              <a:t>Exhibits properties not usually found in natural materials</a:t>
            </a:r>
          </a:p>
          <a:p>
            <a:pPr lvl="1"/>
            <a:r>
              <a:rPr lang="en-US" sz="2000" dirty="0">
                <a:ea typeface="Tahoma" pitchFamily="34" charset="0"/>
              </a:rPr>
              <a:t>Especially a negative refractive index : simultaneous </a:t>
            </a:r>
            <a:r>
              <a:rPr lang="el-GR" sz="2000" i="1" dirty="0">
                <a:ea typeface="Tahoma" pitchFamily="34" charset="0"/>
              </a:rPr>
              <a:t>ε</a:t>
            </a:r>
            <a:r>
              <a:rPr lang="en-US" sz="2000" i="1" dirty="0">
                <a:ea typeface="Tahoma" pitchFamily="34" charset="0"/>
              </a:rPr>
              <a:t>, </a:t>
            </a:r>
            <a:r>
              <a:rPr lang="el-GR" sz="2000" i="1" dirty="0">
                <a:ea typeface="Tahoma" pitchFamily="34" charset="0"/>
              </a:rPr>
              <a:t>μ</a:t>
            </a:r>
            <a:r>
              <a:rPr lang="en-US" sz="2000" i="1" dirty="0">
                <a:ea typeface="Tahoma" pitchFamily="34" charset="0"/>
              </a:rPr>
              <a:t> </a:t>
            </a:r>
            <a:r>
              <a:rPr lang="en-US" sz="2000" dirty="0">
                <a:ea typeface="Tahoma" pitchFamily="34" charset="0"/>
              </a:rPr>
              <a:t>&lt; 0</a:t>
            </a:r>
            <a:endParaRPr lang="en-US" sz="2000" dirty="0">
              <a:latin typeface="Arial" panose="020B0604020202020204" pitchFamily="34" charset="0"/>
              <a:ea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056666"/>
            <a:ext cx="339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Metamaterial with split ring resonators on dielectric boards</a:t>
            </a:r>
            <a:r>
              <a:rPr lang="en-US" baseline="30000" dirty="0">
                <a:latin typeface="+mj-lt"/>
                <a:cs typeface="Arial" panose="020B0604020202020204" pitchFamily="34" charset="0"/>
              </a:rPr>
              <a:t>*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80999" y="3217882"/>
            <a:ext cx="4537233" cy="820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75000"/>
              <a:buFont typeface="Wingdings" pitchFamily="2" charset="2"/>
              <a:buChar char="r"/>
              <a:defRPr sz="23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3333FF"/>
              </a:buClr>
              <a:buSzPct val="7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08585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0033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42875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75000"/>
              <a:buChar char="—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2400" kern="0" dirty="0">
                <a:latin typeface="+mj-lt"/>
                <a:ea typeface="Tahoma" pitchFamily="34" charset="0"/>
              </a:rPr>
              <a:t>Left-handed materials</a:t>
            </a:r>
          </a:p>
          <a:p>
            <a:pPr lvl="1" algn="just"/>
            <a:r>
              <a:rPr lang="en-US" kern="0" dirty="0">
                <a:latin typeface="+mj-lt"/>
                <a:ea typeface="Tahoma" pitchFamily="34" charset="0"/>
              </a:rPr>
              <a:t>Negative refraction</a:t>
            </a:r>
          </a:p>
          <a:p>
            <a:endParaRPr lang="en-US" sz="2000" kern="0" dirty="0">
              <a:latin typeface="Arial" panose="020B0604020202020204" pitchFamily="34" charset="0"/>
              <a:ea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7" y="4311533"/>
            <a:ext cx="3958916" cy="2335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6"/>
          <a:stretch/>
        </p:blipFill>
        <p:spPr>
          <a:xfrm>
            <a:off x="5895594" y="3841776"/>
            <a:ext cx="2075813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5207" y="6241744"/>
            <a:ext cx="3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S. Antipov et al., J. Appl. Phys. (2008)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2229E-D3F0-4B03-8FB7-51CAAD9CB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776" y="793687"/>
            <a:ext cx="2231445" cy="22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Reversed Cherenkov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954" y="4000500"/>
            <a:ext cx="3684046" cy="1333500"/>
          </a:xfrm>
        </p:spPr>
        <p:txBody>
          <a:bodyPr/>
          <a:lstStyle/>
          <a:p>
            <a:r>
              <a:rPr lang="en-US" sz="2400" dirty="0"/>
              <a:t>Cherenkov Radiation</a:t>
            </a:r>
          </a:p>
          <a:p>
            <a:pPr lvl="1"/>
            <a:r>
              <a:rPr lang="en-US" sz="2000" dirty="0"/>
              <a:t>Electron velocity exceeds wave phase velocity</a:t>
            </a:r>
          </a:p>
          <a:p>
            <a:pPr lvl="1"/>
            <a:r>
              <a:rPr lang="el-GR" sz="2000" i="1" dirty="0">
                <a:latin typeface="+mj-lt"/>
                <a:ea typeface="Tahoma" pitchFamily="34" charset="0"/>
              </a:rPr>
              <a:t>ε</a:t>
            </a:r>
            <a:r>
              <a:rPr lang="en-US" sz="2000" i="1" dirty="0">
                <a:latin typeface="+mj-lt"/>
                <a:ea typeface="Tahoma" pitchFamily="34" charset="0"/>
              </a:rPr>
              <a:t>, </a:t>
            </a:r>
            <a:r>
              <a:rPr lang="el-GR" sz="2000" i="1" dirty="0">
                <a:latin typeface="+mj-lt"/>
                <a:ea typeface="Tahoma" pitchFamily="34" charset="0"/>
              </a:rPr>
              <a:t>μ</a:t>
            </a:r>
            <a:r>
              <a:rPr lang="en-US" sz="2000" i="1" dirty="0">
                <a:latin typeface="+mj-lt"/>
                <a:ea typeface="Tahoma" pitchFamily="34" charset="0"/>
              </a:rPr>
              <a:t> </a:t>
            </a:r>
            <a:r>
              <a:rPr lang="en-US" sz="2000" dirty="0">
                <a:latin typeface="+mj-lt"/>
                <a:ea typeface="Tahoma" pitchFamily="34" charset="0"/>
              </a:rPr>
              <a:t>&gt; 0</a:t>
            </a:r>
          </a:p>
          <a:p>
            <a:pPr lvl="1"/>
            <a:r>
              <a:rPr lang="en-US" sz="2000" dirty="0">
                <a:latin typeface="+mj-lt"/>
                <a:ea typeface="Tahoma" pitchFamily="34" charset="0"/>
              </a:rPr>
              <a:t>Wave vector and energy flow </a:t>
            </a:r>
            <a:r>
              <a:rPr lang="en-US" sz="2000" b="1" dirty="0">
                <a:latin typeface="+mj-lt"/>
                <a:ea typeface="Tahoma" pitchFamily="34" charset="0"/>
              </a:rPr>
              <a:t>parallel</a:t>
            </a:r>
            <a:endParaRPr lang="en-US" sz="2000" b="1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4000500"/>
            <a:ext cx="4343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08585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660033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42875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75000"/>
              <a:buChar char="—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kern="0" dirty="0"/>
              <a:t>Reversed Cherenkov Radiation</a:t>
            </a:r>
          </a:p>
          <a:p>
            <a:pPr lvl="1"/>
            <a:r>
              <a:rPr lang="el-GR" i="1" dirty="0">
                <a:latin typeface="+mj-lt"/>
                <a:ea typeface="Tahoma" pitchFamily="34" charset="0"/>
              </a:rPr>
              <a:t>ε</a:t>
            </a:r>
            <a:r>
              <a:rPr lang="en-US" i="1" dirty="0">
                <a:latin typeface="+mj-lt"/>
                <a:ea typeface="Tahoma" pitchFamily="34" charset="0"/>
              </a:rPr>
              <a:t>, </a:t>
            </a:r>
            <a:r>
              <a:rPr lang="el-GR" i="1" dirty="0">
                <a:latin typeface="+mj-lt"/>
                <a:ea typeface="Tahoma" pitchFamily="34" charset="0"/>
              </a:rPr>
              <a:t>μ</a:t>
            </a:r>
            <a:r>
              <a:rPr lang="en-US" i="1" dirty="0">
                <a:latin typeface="+mj-lt"/>
                <a:ea typeface="Tahoma" pitchFamily="34" charset="0"/>
              </a:rPr>
              <a:t> </a:t>
            </a:r>
            <a:r>
              <a:rPr lang="en-US" dirty="0">
                <a:latin typeface="+mj-lt"/>
                <a:ea typeface="Tahoma" pitchFamily="34" charset="0"/>
              </a:rPr>
              <a:t>&lt; 0</a:t>
            </a:r>
          </a:p>
          <a:p>
            <a:pPr lvl="1"/>
            <a:r>
              <a:rPr lang="en-US" kern="0" dirty="0">
                <a:latin typeface="+mj-lt"/>
                <a:ea typeface="Tahoma" pitchFamily="34" charset="0"/>
              </a:rPr>
              <a:t>Wave vector and energy flow </a:t>
            </a:r>
            <a:r>
              <a:rPr lang="en-US" b="1" kern="0" dirty="0">
                <a:latin typeface="+mj-lt"/>
                <a:ea typeface="Tahoma" pitchFamily="34" charset="0"/>
              </a:rPr>
              <a:t>anti-parallel</a:t>
            </a:r>
            <a:endParaRPr lang="en-US" b="1" kern="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85" y="838200"/>
            <a:ext cx="7217228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0" y="601980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+mj-lt"/>
              </a:rPr>
              <a:t>Hongsheng Chen and Min Chen. "Flipping photons backward: reversed Cherenkov radiation." </a:t>
            </a:r>
            <a:r>
              <a:rPr lang="en-US" sz="1200" i="1" dirty="0">
                <a:solidFill>
                  <a:srgbClr val="222222"/>
                </a:solidFill>
                <a:latin typeface="+mj-lt"/>
              </a:rPr>
              <a:t>Materials Today </a:t>
            </a:r>
            <a:r>
              <a:rPr lang="en-US" sz="1200" dirty="0">
                <a:solidFill>
                  <a:srgbClr val="222222"/>
                </a:solidFill>
                <a:latin typeface="+mj-lt"/>
              </a:rPr>
              <a:t>14.1-2 (2011).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13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15" y="609600"/>
            <a:ext cx="3907060" cy="5791200"/>
          </a:xfrm>
        </p:spPr>
        <p:txBody>
          <a:bodyPr/>
          <a:lstStyle/>
          <a:p>
            <a:r>
              <a:rPr lang="en-US" dirty="0"/>
              <a:t>Science: </a:t>
            </a:r>
          </a:p>
          <a:p>
            <a:pPr lvl="1"/>
            <a:r>
              <a:rPr lang="en-US" dirty="0"/>
              <a:t>Verify reversed Cherenkov radiation in a metamaterial structure from a direct measurement</a:t>
            </a:r>
          </a:p>
          <a:p>
            <a:r>
              <a:rPr lang="en-US" dirty="0"/>
              <a:t>Application:</a:t>
            </a:r>
          </a:p>
          <a:p>
            <a:pPr lvl="1"/>
            <a:r>
              <a:rPr lang="en-US" dirty="0"/>
              <a:t>High power microwave generation for wakefield acceleration in both collinear and two-beam acceleration regimes</a:t>
            </a:r>
          </a:p>
          <a:p>
            <a:pPr lvl="1"/>
            <a:r>
              <a:rPr lang="en-US" dirty="0"/>
              <a:t>All-metal structure to survive high RF power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98026"/>
            <a:ext cx="4577074" cy="55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9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at AWA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5"/>
          <a:stretch/>
        </p:blipFill>
        <p:spPr>
          <a:xfrm>
            <a:off x="257691" y="685800"/>
            <a:ext cx="862861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67000"/>
            <a:ext cx="5367800" cy="4039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5065" y="2978619"/>
            <a:ext cx="2098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Diagnostics:</a:t>
            </a:r>
          </a:p>
          <a:p>
            <a:pPr algn="ctr"/>
            <a:endParaRPr lang="en-US" b="1" dirty="0"/>
          </a:p>
          <a:p>
            <a:r>
              <a:rPr lang="en-US" b="1" dirty="0"/>
              <a:t>ICT</a:t>
            </a:r>
            <a:r>
              <a:rPr lang="en-US" dirty="0"/>
              <a:t> (Integrating current transformer): Bunch charge</a:t>
            </a:r>
          </a:p>
          <a:p>
            <a:endParaRPr lang="en-US" b="1" dirty="0"/>
          </a:p>
          <a:p>
            <a:r>
              <a:rPr lang="en-US" b="1" dirty="0"/>
              <a:t>YAG screen:</a:t>
            </a:r>
          </a:p>
          <a:p>
            <a:r>
              <a:rPr lang="en-US" dirty="0"/>
              <a:t>Bunch transverse size</a:t>
            </a:r>
          </a:p>
          <a:p>
            <a:endParaRPr lang="en-US" dirty="0"/>
          </a:p>
          <a:p>
            <a:r>
              <a:rPr lang="en-US" b="1" dirty="0"/>
              <a:t>RF probes:</a:t>
            </a:r>
          </a:p>
          <a:p>
            <a:r>
              <a:rPr lang="en-US" dirty="0"/>
              <a:t>Output microwave</a:t>
            </a:r>
          </a:p>
        </p:txBody>
      </p:sp>
    </p:spTree>
    <p:extLst>
      <p:ext uri="{BB962C8B-B14F-4D97-AF65-F5344CB8AC3E}">
        <p14:creationId xmlns:p14="http://schemas.microsoft.com/office/powerpoint/2010/main" val="383771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6934200" cy="52578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/>
              <a:t>Metamaterial Design and Theory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Stage I Experiment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Stage II Experiment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044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791200"/>
          </a:xfrm>
        </p:spPr>
        <p:txBody>
          <a:bodyPr/>
          <a:lstStyle/>
          <a:p>
            <a:pPr algn="just"/>
            <a:r>
              <a:rPr lang="en-US" sz="2400" dirty="0">
                <a:ea typeface="Tahoma" pitchFamily="34" charset="0"/>
              </a:rPr>
              <a:t>Wagon wheel structure</a:t>
            </a:r>
          </a:p>
          <a:p>
            <a:pPr lvl="1" algn="just"/>
            <a:r>
              <a:rPr lang="en-US" sz="2000" dirty="0">
                <a:ea typeface="Tahoma" pitchFamily="34" charset="0"/>
              </a:rPr>
              <a:t>Periodic subwavelength structure</a:t>
            </a:r>
          </a:p>
          <a:p>
            <a:pPr lvl="2" algn="just"/>
            <a:r>
              <a:rPr lang="en-US" sz="1700" dirty="0">
                <a:ea typeface="Tahoma" pitchFamily="34" charset="0"/>
              </a:rPr>
              <a:t>Period: 2 mm</a:t>
            </a:r>
          </a:p>
          <a:p>
            <a:pPr lvl="2" algn="just">
              <a:spcAft>
                <a:spcPts val="600"/>
              </a:spcAft>
            </a:pPr>
            <a:r>
              <a:rPr lang="en-US" sz="1700" dirty="0">
                <a:ea typeface="Tahoma" pitchFamily="34" charset="0"/>
              </a:rPr>
              <a:t>Free </a:t>
            </a:r>
            <a:r>
              <a:rPr lang="en-US" sz="1700" dirty="0" smtClean="0">
                <a:ea typeface="Tahoma" pitchFamily="34" charset="0"/>
              </a:rPr>
              <a:t>space wavelength </a:t>
            </a:r>
            <a:r>
              <a:rPr lang="en-US" sz="1700" dirty="0">
                <a:ea typeface="Tahoma" pitchFamily="34" charset="0"/>
              </a:rPr>
              <a:t>at 11.42 GHz: 26 mm</a:t>
            </a:r>
          </a:p>
          <a:p>
            <a:pPr lvl="1" algn="just"/>
            <a:r>
              <a:rPr lang="en-US" sz="2000" dirty="0">
                <a:ea typeface="Tahoma" pitchFamily="34" charset="0"/>
              </a:rPr>
              <a:t>Negative group velocity</a:t>
            </a:r>
          </a:p>
          <a:p>
            <a:pPr lvl="1" algn="just"/>
            <a:r>
              <a:rPr lang="en-US" sz="2000" dirty="0">
                <a:ea typeface="Tahoma" pitchFamily="34" charset="0"/>
              </a:rPr>
              <a:t>Fundamental mode: TM mode</a:t>
            </a:r>
          </a:p>
          <a:p>
            <a:pPr lvl="1" algn="just"/>
            <a:r>
              <a:rPr lang="en-US" sz="2000" dirty="0">
                <a:ea typeface="Tahoma" pitchFamily="34" charset="0"/>
              </a:rPr>
              <a:t>Interaction frequency: 11.42 GHz</a:t>
            </a:r>
          </a:p>
          <a:p>
            <a:pPr lvl="2" algn="just"/>
            <a:r>
              <a:rPr lang="en-US" sz="1700" dirty="0">
                <a:ea typeface="Tahoma" pitchFamily="34" charset="0"/>
              </a:rPr>
              <a:t>Cutoff frequency of an empty waveguide: 14.2 GHz</a:t>
            </a:r>
          </a:p>
          <a:p>
            <a:pPr marL="284163" indent="0" algn="just">
              <a:buNone/>
            </a:pPr>
            <a:endParaRPr lang="en-US" sz="2400" dirty="0">
              <a:ea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Wagon Wheel Structure Unit Cell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/>
          <a:stretch/>
        </p:blipFill>
        <p:spPr>
          <a:xfrm>
            <a:off x="4451687" y="3733800"/>
            <a:ext cx="4311313" cy="2824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3094" t="6749" b="16078"/>
          <a:stretch/>
        </p:blipFill>
        <p:spPr>
          <a:xfrm>
            <a:off x="5980625" y="762000"/>
            <a:ext cx="2303280" cy="23434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200" y="3824010"/>
            <a:ext cx="3238499" cy="2627746"/>
            <a:chOff x="5966168" y="4484578"/>
            <a:chExt cx="2564147" cy="208057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r="37278"/>
            <a:stretch/>
          </p:blipFill>
          <p:spPr>
            <a:xfrm>
              <a:off x="5966168" y="4484578"/>
              <a:ext cx="2564147" cy="198913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429500" y="6238875"/>
              <a:ext cx="390525" cy="326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77000" y="5257800"/>
            <a:ext cx="180690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Dispersion Curve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9841" y="6128311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Stainless steel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32993" y="560319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Copper</a:t>
            </a:r>
          </a:p>
        </p:txBody>
      </p:sp>
    </p:spTree>
    <p:extLst>
      <p:ext uri="{BB962C8B-B14F-4D97-AF65-F5344CB8AC3E}">
        <p14:creationId xmlns:p14="http://schemas.microsoft.com/office/powerpoint/2010/main" val="147180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21811" y="658174"/>
            <a:ext cx="3322189" cy="5791200"/>
          </a:xfrm>
        </p:spPr>
        <p:txBody>
          <a:bodyPr/>
          <a:lstStyle/>
          <a:p>
            <a:r>
              <a:rPr lang="en-US" dirty="0"/>
              <a:t>CST Wakefield solver, single bunch</a:t>
            </a:r>
          </a:p>
          <a:p>
            <a:pPr lvl="1"/>
            <a:r>
              <a:rPr lang="en-US" dirty="0"/>
              <a:t>45 nC, </a:t>
            </a:r>
            <a:r>
              <a:rPr lang="el-GR" i="1" dirty="0"/>
              <a:t>σ</a:t>
            </a:r>
            <a:r>
              <a:rPr lang="en-US" i="1" baseline="-25000" dirty="0"/>
              <a:t>z</a:t>
            </a:r>
            <a:r>
              <a:rPr lang="en-US" dirty="0"/>
              <a:t> = 1.2 mm</a:t>
            </a:r>
          </a:p>
          <a:p>
            <a:r>
              <a:rPr lang="en-US" b="1" dirty="0"/>
              <a:t>26 MW </a:t>
            </a:r>
            <a:r>
              <a:rPr lang="en-US" dirty="0"/>
              <a:t>steady state in the backward port</a:t>
            </a:r>
          </a:p>
          <a:p>
            <a:r>
              <a:rPr lang="en-US" dirty="0"/>
              <a:t>Much lower power in the forward port</a:t>
            </a:r>
          </a:p>
          <a:p>
            <a:pPr lvl="1"/>
            <a:r>
              <a:rPr lang="en-US" dirty="0"/>
              <a:t>Reversed Cherenkov radi</a:t>
            </a:r>
            <a:r>
              <a:rPr lang="en-US" altLang="zh-CN" dirty="0"/>
              <a:t>a</a:t>
            </a:r>
            <a:r>
              <a:rPr lang="en-US" dirty="0"/>
              <a:t>tion</a:t>
            </a:r>
          </a:p>
          <a:p>
            <a:r>
              <a:rPr lang="en-US" dirty="0"/>
              <a:t>Analytical theory: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= </a:t>
            </a:r>
            <a:r>
              <a:rPr lang="en-US" b="1" dirty="0"/>
              <a:t>25 MW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Simulation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396" y="650516"/>
            <a:ext cx="5559998" cy="3540484"/>
            <a:chOff x="1371600" y="997673"/>
            <a:chExt cx="5852475" cy="37267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8813" y="1295400"/>
              <a:ext cx="5315262" cy="34290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 bwMode="auto">
            <a:xfrm flipV="1">
              <a:off x="2114238" y="3006015"/>
              <a:ext cx="4852587" cy="114161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lg"/>
              <a:tailEnd type="arrow" w="med" len="lg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1371600" y="4071425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33487" y="1809406"/>
              <a:ext cx="1645481" cy="388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Backward Port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2992" y="997673"/>
              <a:ext cx="1483498" cy="388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Forward Port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" r="7201"/>
          <a:stretch/>
        </p:blipFill>
        <p:spPr>
          <a:xfrm>
            <a:off x="1615920" y="3938884"/>
            <a:ext cx="3962474" cy="2867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24657"/>
          <a:stretch/>
        </p:blipFill>
        <p:spPr>
          <a:xfrm>
            <a:off x="6013858" y="5037528"/>
            <a:ext cx="3130142" cy="670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1257" y="4557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369623645"/>
      </p:ext>
    </p:extLst>
  </p:cSld>
  <p:clrMapOvr>
    <a:masterClrMapping/>
  </p:clrMapOvr>
</p:sld>
</file>

<file path=ppt/theme/theme1.xml><?xml version="1.0" encoding="utf-8"?>
<a:theme xmlns:a="http://schemas.openxmlformats.org/drawingml/2006/main" name="MIT_them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171804</TotalTime>
  <Words>910</Words>
  <Application>Microsoft Office PowerPoint</Application>
  <PresentationFormat>On-screen Show (4:3)</PresentationFormat>
  <Paragraphs>179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Unicode MS</vt:lpstr>
      <vt:lpstr>Calibri</vt:lpstr>
      <vt:lpstr>Tahoma</vt:lpstr>
      <vt:lpstr>Times</vt:lpstr>
      <vt:lpstr>Times New Roman</vt:lpstr>
      <vt:lpstr>Verdana</vt:lpstr>
      <vt:lpstr>Wingdings</vt:lpstr>
      <vt:lpstr>MIT_theme</vt:lpstr>
      <vt:lpstr>  Experiments with Metallic Metamaterial Structures for Wakefield Acceleration</vt:lpstr>
      <vt:lpstr>Outline</vt:lpstr>
      <vt:lpstr>Metamaterials</vt:lpstr>
      <vt:lpstr>Reversed Cherenkov Radiation</vt:lpstr>
      <vt:lpstr>Motivation</vt:lpstr>
      <vt:lpstr>Experimental Setup at AWA</vt:lpstr>
      <vt:lpstr>Outline</vt:lpstr>
      <vt:lpstr>Wagon Wheel Structure Unit Cell</vt:lpstr>
      <vt:lpstr>CST Simulation</vt:lpstr>
      <vt:lpstr>Electric Field Structure</vt:lpstr>
      <vt:lpstr>Advantages of Wagon Wheel Structure</vt:lpstr>
      <vt:lpstr>Outline</vt:lpstr>
      <vt:lpstr>Single Bunch Experiment</vt:lpstr>
      <vt:lpstr>Stage I Highest Power Shot</vt:lpstr>
      <vt:lpstr>Outline</vt:lpstr>
      <vt:lpstr>Stage II Experiment: Design</vt:lpstr>
      <vt:lpstr>Stage II Experiment: Preliminary Results</vt:lpstr>
      <vt:lpstr>Conclusions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temkin@mit.edu</dc:creator>
  <cp:lastModifiedBy>Richard J Temkin</cp:lastModifiedBy>
  <cp:revision>1337</cp:revision>
  <cp:lastPrinted>2019-08-19T20:43:04Z</cp:lastPrinted>
  <dcterms:created xsi:type="dcterms:W3CDTF">2011-10-20T20:52:02Z</dcterms:created>
  <dcterms:modified xsi:type="dcterms:W3CDTF">2019-08-19T21:11:50Z</dcterms:modified>
</cp:coreProperties>
</file>