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notesMasterIdLst>
    <p:notesMasterId r:id="rId19"/>
  </p:notesMasterIdLst>
  <p:sldIdLst>
    <p:sldId id="258" r:id="rId2"/>
    <p:sldId id="391" r:id="rId3"/>
    <p:sldId id="390" r:id="rId4"/>
    <p:sldId id="387" r:id="rId5"/>
    <p:sldId id="385" r:id="rId6"/>
    <p:sldId id="386" r:id="rId7"/>
    <p:sldId id="381" r:id="rId8"/>
    <p:sldId id="375" r:id="rId9"/>
    <p:sldId id="377" r:id="rId10"/>
    <p:sldId id="378" r:id="rId11"/>
    <p:sldId id="384" r:id="rId12"/>
    <p:sldId id="382" r:id="rId13"/>
    <p:sldId id="383" r:id="rId14"/>
    <p:sldId id="379" r:id="rId15"/>
    <p:sldId id="376" r:id="rId16"/>
    <p:sldId id="388" r:id="rId17"/>
    <p:sldId id="389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  <p:cmAuthor id="1" name="Rossi, Paul" initials="RP" lastIdx="0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9C"/>
    <a:srgbClr val="ECAC00"/>
    <a:srgbClr val="0B1F8F"/>
    <a:srgbClr val="A12B2F"/>
    <a:srgbClr val="007836"/>
    <a:srgbClr val="ECAA00"/>
    <a:srgbClr val="76777B"/>
    <a:srgbClr val="00A19C"/>
    <a:srgbClr val="0082CA"/>
    <a:srgbClr val="4D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13" autoAdjust="0"/>
    <p:restoredTop sz="93548" autoAdjust="0"/>
  </p:normalViewPr>
  <p:slideViewPr>
    <p:cSldViewPr snapToGrid="0" showGuides="1">
      <p:cViewPr varScale="1">
        <p:scale>
          <a:sx n="151" d="100"/>
          <a:sy n="151" d="100"/>
        </p:scale>
        <p:origin x="432" y="176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outlineViewPr>
    <p:cViewPr>
      <p:scale>
        <a:sx n="33" d="100"/>
        <a:sy n="33" d="100"/>
      </p:scale>
      <p:origin x="0" y="-7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152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8/23/19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6" y="4739217"/>
            <a:ext cx="3711039" cy="404284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 userDrawn="1"/>
        </p:nvSpPr>
        <p:spPr>
          <a:xfrm>
            <a:off x="469900" y="4635018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www.anl.gov</a:t>
            </a:r>
          </a:p>
        </p:txBody>
      </p:sp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3726" y="1266823"/>
            <a:ext cx="4280275" cy="202996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cs typeface="Arial" pitchFamily="34" charset="0"/>
              </a:rPr>
              <a:t>Potential for a new program in Ultrafast Electron diffraction/Microscopy at Argonne</a:t>
            </a:r>
            <a:endParaRPr lang="en-US" sz="240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erhtjhtyhy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69901" y="3403090"/>
            <a:ext cx="2692871" cy="295275"/>
          </a:xfrm>
        </p:spPr>
        <p:txBody>
          <a:bodyPr/>
          <a:lstStyle/>
          <a:p>
            <a:r>
              <a:rPr lang="en-US" dirty="0"/>
              <a:t>John </a:t>
            </a:r>
            <a:r>
              <a:rPr lang="en-US" dirty="0" err="1"/>
              <a:t>byrd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9901" y="3720288"/>
            <a:ext cx="3607829" cy="483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Director, Accelerator Systems Division</a:t>
            </a:r>
          </a:p>
          <a:p>
            <a:r>
              <a:rPr lang="en-US" dirty="0"/>
              <a:t>Director, Argonne Accelerator Institute</a:t>
            </a:r>
          </a:p>
          <a:p>
            <a:r>
              <a:rPr lang="en-US" b="1" dirty="0"/>
              <a:t>Advanced Photon Source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469900" y="4162564"/>
            <a:ext cx="5894492" cy="7438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Briefing to Jim Murphy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4 June, 2019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A190A-17FF-A445-8D96-1CEB6D4B1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 to be sited in existing SRF test bunker in </a:t>
            </a:r>
            <a:r>
              <a:rPr lang="en-US" dirty="0" err="1"/>
              <a:t>Dynamitron</a:t>
            </a:r>
            <a:r>
              <a:rPr lang="en-US" dirty="0"/>
              <a:t> 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1752C-F0DF-7643-A5AB-1C7CB2E3B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08346"/>
            <a:ext cx="4343399" cy="3317082"/>
          </a:xfrm>
        </p:spPr>
        <p:txBody>
          <a:bodyPr/>
          <a:lstStyle/>
          <a:p>
            <a:r>
              <a:rPr lang="en-US" dirty="0"/>
              <a:t>Existing </a:t>
            </a:r>
            <a:r>
              <a:rPr lang="en-US" dirty="0" err="1"/>
              <a:t>cryoplant</a:t>
            </a:r>
            <a:r>
              <a:rPr lang="en-US" dirty="0"/>
              <a:t> has 60W capacity at 4K. An additional compressor could be added to bring capacity &gt;100W. Estimated cost $250k. </a:t>
            </a:r>
          </a:p>
          <a:p>
            <a:r>
              <a:rPr lang="en-US" dirty="0"/>
              <a:t>Compatible with DOE-mandated He recovery program. </a:t>
            </a:r>
          </a:p>
          <a:p>
            <a:r>
              <a:rPr lang="en-US" dirty="0"/>
              <a:t>200 MHz cavity similar to other SRF devices tested in bunker. </a:t>
            </a:r>
          </a:p>
          <a:p>
            <a:r>
              <a:rPr lang="en-US" dirty="0"/>
              <a:t>Space outside bunker for RF system, controls, laser hutch. </a:t>
            </a:r>
          </a:p>
          <a:p>
            <a:r>
              <a:rPr lang="en-US" dirty="0"/>
              <a:t>Bunker walls are removeable to allow for full beam transport line to be installed.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DC6A3-14B2-2240-9CEA-15B518350C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Existing </a:t>
            </a:r>
            <a:r>
              <a:rPr lang="en-US" dirty="0" err="1"/>
              <a:t>cryoplant</a:t>
            </a:r>
            <a:r>
              <a:rPr lang="en-US" dirty="0"/>
              <a:t> is used for SRF R&amp;D. Not used for ATLAS ops.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CD664-B773-4E40-BFA6-F844B62BDF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C6CBD8-722B-F043-A6EE-4752719186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843" y="1408346"/>
            <a:ext cx="3618089" cy="2713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D3F6D2-BB13-E545-BD70-6EE56AC22FA8}"/>
              </a:ext>
            </a:extLst>
          </p:cNvPr>
          <p:cNvSpPr txBox="1"/>
          <p:nvPr/>
        </p:nvSpPr>
        <p:spPr>
          <a:xfrm>
            <a:off x="5190065" y="3994913"/>
            <a:ext cx="3716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CAD rendering of gun in existing bunker. Walls are moveable to allow for extending beamline. </a:t>
            </a:r>
          </a:p>
        </p:txBody>
      </p:sp>
    </p:spTree>
    <p:extLst>
      <p:ext uri="{BB962C8B-B14F-4D97-AF65-F5344CB8AC3E}">
        <p14:creationId xmlns:p14="http://schemas.microsoft.com/office/powerpoint/2010/main" val="339795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A190A-17FF-A445-8D96-1CEB6D4B1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 to be sited in existing SRF test bunker in </a:t>
            </a:r>
            <a:r>
              <a:rPr lang="en-US" dirty="0" err="1"/>
              <a:t>Dynamitron</a:t>
            </a:r>
            <a:r>
              <a:rPr lang="en-US" dirty="0"/>
              <a:t> building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EEE32ED-D47A-B345-A5D5-D58B2B530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408346"/>
            <a:ext cx="2429302" cy="3317082"/>
          </a:xfrm>
        </p:spPr>
        <p:txBody>
          <a:bodyPr/>
          <a:lstStyle/>
          <a:p>
            <a:r>
              <a:rPr lang="en-US" dirty="0"/>
              <a:t>Liquid helium refrigerator &amp; shielded test cave – At least 6 months/year access for next two years</a:t>
            </a:r>
          </a:p>
          <a:p>
            <a:r>
              <a:rPr lang="en-US" dirty="0"/>
              <a:t>RF/LLRF systems at 200 MHz</a:t>
            </a:r>
          </a:p>
          <a:p>
            <a:r>
              <a:rPr lang="en-US" dirty="0"/>
              <a:t>Cryomodule assembly area &amp; access to SRF chemistry, clean facilities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CD664-B773-4E40-BFA6-F844B62BDF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1B0FFF-18BE-D346-A814-F2A1B4D5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980089"/>
            <a:ext cx="5722744" cy="403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BC34-7D0D-3444-8BD9-090C9B7E5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67" y="-59240"/>
            <a:ext cx="8372901" cy="621711"/>
          </a:xfrm>
        </p:spPr>
        <p:txBody>
          <a:bodyPr/>
          <a:lstStyle/>
          <a:p>
            <a:r>
              <a:rPr lang="en-US" dirty="0"/>
              <a:t>Beamline commissioning: Overall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874F9-9C83-CF47-ABFA-0764F59E2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67" y="562471"/>
            <a:ext cx="8372901" cy="3317082"/>
          </a:xfrm>
        </p:spPr>
        <p:txBody>
          <a:bodyPr/>
          <a:lstStyle/>
          <a:p>
            <a:pPr lvl="1"/>
            <a:r>
              <a:rPr lang="en-US" sz="1600" dirty="0"/>
              <a:t>Gun commissioning</a:t>
            </a:r>
          </a:p>
          <a:p>
            <a:pPr lvl="2"/>
            <a:r>
              <a:rPr lang="en-US" sz="1600" dirty="0"/>
              <a:t>shipment of Gun/cryostat/RF system/beam transport/drive laser from SLAC</a:t>
            </a:r>
          </a:p>
          <a:p>
            <a:pPr lvl="2"/>
            <a:r>
              <a:rPr lang="en-US" sz="1600" dirty="0"/>
              <a:t>installation of gun in physics test bunker and cooldown</a:t>
            </a:r>
          </a:p>
          <a:p>
            <a:pPr lvl="2"/>
            <a:r>
              <a:rPr lang="en-US" sz="1600" dirty="0"/>
              <a:t>installation of cavity low level RF control -testing with low power RF</a:t>
            </a:r>
          </a:p>
          <a:p>
            <a:pPr lvl="2"/>
            <a:r>
              <a:rPr lang="en-US" sz="1600" dirty="0"/>
              <a:t>pulsed cavity conditioning to higher power</a:t>
            </a:r>
          </a:p>
          <a:p>
            <a:pPr lvl="2"/>
            <a:r>
              <a:rPr lang="en-US" sz="1600" dirty="0"/>
              <a:t>CW high power operation</a:t>
            </a:r>
          </a:p>
          <a:p>
            <a:pPr lvl="1"/>
            <a:r>
              <a:rPr lang="en-US" sz="1600" dirty="0"/>
              <a:t>Drive laser</a:t>
            </a:r>
          </a:p>
          <a:p>
            <a:pPr lvl="2"/>
            <a:r>
              <a:rPr lang="en-US" sz="1600" dirty="0"/>
              <a:t>construction of interlocked laser hutch next to bunker</a:t>
            </a:r>
          </a:p>
          <a:p>
            <a:pPr lvl="2"/>
            <a:r>
              <a:rPr lang="en-US" sz="1600" dirty="0"/>
              <a:t>installation and commissioning of laser system</a:t>
            </a:r>
          </a:p>
          <a:p>
            <a:pPr lvl="2"/>
            <a:r>
              <a:rPr lang="en-US" sz="1600" dirty="0"/>
              <a:t>laser transport to gun over bunker wall</a:t>
            </a:r>
          </a:p>
          <a:p>
            <a:pPr lvl="2"/>
            <a:r>
              <a:rPr lang="en-US" sz="1600" dirty="0"/>
              <a:t>focus laser on photocathode</a:t>
            </a:r>
          </a:p>
          <a:p>
            <a:pPr lvl="2"/>
            <a:r>
              <a:rPr lang="en-US" sz="1600" dirty="0"/>
              <a:t>Characterize beam directly from gun</a:t>
            </a:r>
          </a:p>
          <a:p>
            <a:pPr lvl="1"/>
            <a:r>
              <a:rPr lang="en-US" sz="1600" dirty="0"/>
              <a:t>Beam transport</a:t>
            </a:r>
          </a:p>
          <a:p>
            <a:pPr lvl="2"/>
            <a:r>
              <a:rPr lang="en-US" sz="1600" dirty="0"/>
              <a:t>Remove back bunker wall and install beamline</a:t>
            </a:r>
          </a:p>
          <a:p>
            <a:pPr lvl="2"/>
            <a:r>
              <a:rPr lang="en-US" sz="1600" dirty="0"/>
              <a:t>Operate beamline with building interlocked</a:t>
            </a:r>
          </a:p>
          <a:p>
            <a:pPr lvl="2"/>
            <a:r>
              <a:rPr lang="en-US" sz="1600" dirty="0"/>
              <a:t>Characterize gun performance (emittance, energy, charge , bunch length)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F2FD6-A3CA-9841-8652-8EF28532AB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56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8D02B4-0259-2348-A944-B2FD43BB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3036" y="943291"/>
            <a:ext cx="5966078" cy="26500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BB817E-3105-C44C-8B2F-653796BFE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419"/>
            <a:ext cx="8372901" cy="621711"/>
          </a:xfrm>
        </p:spPr>
        <p:txBody>
          <a:bodyPr/>
          <a:lstStyle/>
          <a:p>
            <a:r>
              <a:rPr lang="en-US" dirty="0"/>
              <a:t>Vision for future UED/UEM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438EA-651C-5343-9620-A4630C91D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50" y="943291"/>
            <a:ext cx="2464396" cy="1820708"/>
          </a:xfrm>
        </p:spPr>
        <p:txBody>
          <a:bodyPr/>
          <a:lstStyle/>
          <a:p>
            <a:r>
              <a:rPr lang="en-US" sz="1600" dirty="0"/>
              <a:t>LEA is one potential location to site a UED/UEM experiment. </a:t>
            </a:r>
          </a:p>
          <a:p>
            <a:pPr lvl="1"/>
            <a:r>
              <a:rPr lang="en-US" sz="1600" dirty="0"/>
              <a:t>53 m tunnel downstream of APS </a:t>
            </a:r>
            <a:r>
              <a:rPr lang="en-US" sz="1600" dirty="0" err="1"/>
              <a:t>linac</a:t>
            </a:r>
            <a:r>
              <a:rPr lang="en-US" sz="1600" dirty="0"/>
              <a:t>. Former LEUTL area. </a:t>
            </a:r>
          </a:p>
          <a:p>
            <a:pPr lvl="1"/>
            <a:r>
              <a:rPr lang="en-US" sz="1600" dirty="0"/>
              <a:t>Existing interlocked area approved for accelerator operations</a:t>
            </a:r>
          </a:p>
          <a:p>
            <a:pPr lvl="1"/>
            <a:r>
              <a:rPr lang="en-US" sz="1600" dirty="0"/>
              <a:t>Room for RF and controls</a:t>
            </a:r>
          </a:p>
          <a:p>
            <a:pPr lvl="1"/>
            <a:r>
              <a:rPr lang="en-US" sz="1600" dirty="0"/>
              <a:t>Dedicated laser room</a:t>
            </a:r>
          </a:p>
          <a:p>
            <a:pPr lvl="1"/>
            <a:r>
              <a:rPr lang="en-US" sz="1600" dirty="0"/>
              <a:t>Space for </a:t>
            </a:r>
            <a:r>
              <a:rPr lang="en-US" sz="1600" dirty="0" err="1"/>
              <a:t>cryoplant</a:t>
            </a:r>
            <a:r>
              <a:rPr lang="en-US" sz="1600" dirty="0"/>
              <a:t> in HVAC area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01D8A-725B-FE4A-B5F7-24B410F33B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199" y="646452"/>
            <a:ext cx="8372901" cy="374786"/>
          </a:xfrm>
        </p:spPr>
        <p:txBody>
          <a:bodyPr/>
          <a:lstStyle/>
          <a:p>
            <a:r>
              <a:rPr lang="en-US" dirty="0"/>
              <a:t>APS </a:t>
            </a:r>
            <a:r>
              <a:rPr lang="en-US" dirty="0" err="1"/>
              <a:t>Linac</a:t>
            </a:r>
            <a:r>
              <a:rPr lang="en-US" dirty="0"/>
              <a:t> Extension Area (LEA) is available. Lacks </a:t>
            </a:r>
            <a:r>
              <a:rPr lang="en-US" dirty="0" err="1"/>
              <a:t>cryoplant</a:t>
            </a:r>
            <a:r>
              <a:rPr lang="en-US" dirty="0"/>
              <a:t>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988F67-DF77-B84C-A667-AA2C507AEB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293036" y="3305150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816EC83-A30B-0D49-BB81-3822C5DE2AA7}"/>
              </a:ext>
            </a:extLst>
          </p:cNvPr>
          <p:cNvCxnSpPr>
            <a:cxnSpLocks/>
          </p:cNvCxnSpPr>
          <p:nvPr/>
        </p:nvCxnSpPr>
        <p:spPr>
          <a:xfrm flipV="1">
            <a:off x="4143252" y="1213867"/>
            <a:ext cx="3344245" cy="113066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0928F50-0489-6C4D-8B40-6D5D9A6277D4}"/>
              </a:ext>
            </a:extLst>
          </p:cNvPr>
          <p:cNvSpPr txBox="1"/>
          <p:nvPr/>
        </p:nvSpPr>
        <p:spPr>
          <a:xfrm rot="20449108">
            <a:off x="5196067" y="1623712"/>
            <a:ext cx="5212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53m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4A5A3F5-9506-8541-A1EE-1738EFD9CECF}"/>
              </a:ext>
            </a:extLst>
          </p:cNvPr>
          <p:cNvCxnSpPr/>
          <p:nvPr/>
        </p:nvCxnSpPr>
        <p:spPr>
          <a:xfrm flipV="1">
            <a:off x="6368601" y="1421389"/>
            <a:ext cx="1233758" cy="430480"/>
          </a:xfrm>
          <a:prstGeom prst="straightConnector1">
            <a:avLst/>
          </a:prstGeom>
          <a:ln w="28575">
            <a:solidFill>
              <a:srgbClr val="0000CC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3A4AAEE-759A-7740-99FA-E190FA162F9C}"/>
              </a:ext>
            </a:extLst>
          </p:cNvPr>
          <p:cNvSpPr txBox="1"/>
          <p:nvPr/>
        </p:nvSpPr>
        <p:spPr>
          <a:xfrm rot="20449108">
            <a:off x="6603395" y="1421625"/>
            <a:ext cx="5212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CC"/>
                </a:solidFill>
              </a:rPr>
              <a:t>17m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5295CE5F-5624-C74A-B881-B7E47E18E1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729" y="3593368"/>
            <a:ext cx="3940371" cy="151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0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55BBB-4821-0A40-B1A7-4C1F76D40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0"/>
            <a:ext cx="8372901" cy="621711"/>
          </a:xfrm>
        </p:spPr>
        <p:txBody>
          <a:bodyPr/>
          <a:lstStyle/>
          <a:p>
            <a:r>
              <a:rPr lang="en-US" sz="2400" dirty="0"/>
              <a:t>Strawman Gun commissioning schedule (2 </a:t>
            </a:r>
            <a:r>
              <a:rPr lang="en-US" sz="2400" dirty="0" err="1"/>
              <a:t>yrs</a:t>
            </a:r>
            <a:r>
              <a:rPr lang="en-US" sz="24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3F441-05A6-FA4C-9AA2-D4982D752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48" y="1278492"/>
            <a:ext cx="8372901" cy="3317082"/>
          </a:xfrm>
        </p:spPr>
        <p:txBody>
          <a:bodyPr/>
          <a:lstStyle/>
          <a:p>
            <a:r>
              <a:rPr lang="en-US" sz="1400" dirty="0"/>
              <a:t>Gun testing</a:t>
            </a:r>
          </a:p>
          <a:p>
            <a:pPr lvl="1"/>
            <a:r>
              <a:rPr lang="en-US" sz="1400" dirty="0"/>
              <a:t>ANL Pressure systems safety review – early Summer 2019</a:t>
            </a:r>
            <a:endParaRPr lang="en-US" sz="1050" dirty="0"/>
          </a:p>
          <a:p>
            <a:pPr lvl="1"/>
            <a:r>
              <a:rPr lang="en-US" sz="1400" dirty="0"/>
              <a:t>Shipment to ANL - summer 2019</a:t>
            </a:r>
            <a:endParaRPr lang="en-US" sz="1050" dirty="0"/>
          </a:p>
          <a:p>
            <a:pPr lvl="1"/>
            <a:r>
              <a:rPr lang="en-US" sz="1400" dirty="0"/>
              <a:t>Order new compressor – fall 2019</a:t>
            </a:r>
            <a:endParaRPr lang="en-US" sz="1050" dirty="0"/>
          </a:p>
          <a:p>
            <a:pPr lvl="1"/>
            <a:r>
              <a:rPr lang="en-US" sz="1400" dirty="0"/>
              <a:t>Installation of cryomodule into test bunker - calendar 2019 (1 month)</a:t>
            </a:r>
            <a:endParaRPr lang="en-US" sz="1050" dirty="0"/>
          </a:p>
          <a:p>
            <a:pPr lvl="1"/>
            <a:r>
              <a:rPr lang="en-US" sz="1400" dirty="0"/>
              <a:t>Initial cooldown and 4 K testing – early 2020 (1-2 months)</a:t>
            </a:r>
            <a:endParaRPr lang="en-US" sz="1050" dirty="0"/>
          </a:p>
          <a:p>
            <a:pPr lvl="1"/>
            <a:r>
              <a:rPr lang="en-US" sz="1400" dirty="0"/>
              <a:t>Installation of new compressor – spring 2020 </a:t>
            </a:r>
          </a:p>
          <a:p>
            <a:pPr lvl="2"/>
            <a:r>
              <a:rPr lang="en-US" sz="1400" dirty="0"/>
              <a:t>no significant downtime expected</a:t>
            </a:r>
          </a:p>
          <a:p>
            <a:pPr lvl="1"/>
            <a:r>
              <a:rPr lang="en-US" sz="1400" dirty="0"/>
              <a:t>Installation of laser, hutch, and laser transport to cathode (spring 2020)</a:t>
            </a:r>
          </a:p>
          <a:p>
            <a:pPr lvl="1"/>
            <a:r>
              <a:rPr lang="en-US" sz="1400" dirty="0"/>
              <a:t>Additional 4 K cooldown and testing – calendar 2020 and beyond</a:t>
            </a:r>
            <a:endParaRPr lang="en-US" sz="1050" dirty="0"/>
          </a:p>
          <a:p>
            <a:pPr lvl="2"/>
            <a:r>
              <a:rPr lang="en-US" sz="1400" dirty="0"/>
              <a:t>No significant competition for He refrigerator or bunker in FY21-22</a:t>
            </a:r>
          </a:p>
          <a:p>
            <a:pPr lvl="1"/>
            <a:r>
              <a:rPr lang="en-US" sz="1400" dirty="0"/>
              <a:t>Characterization of PC beam at &lt;10 </a:t>
            </a:r>
            <a:r>
              <a:rPr lang="en-US" sz="1400" dirty="0" err="1"/>
              <a:t>pC</a:t>
            </a:r>
            <a:endParaRPr lang="en-US" sz="1400" dirty="0"/>
          </a:p>
          <a:p>
            <a:r>
              <a:rPr lang="en-US" sz="1400" dirty="0"/>
              <a:t>Beamline Testing</a:t>
            </a:r>
          </a:p>
          <a:p>
            <a:pPr lvl="1"/>
            <a:r>
              <a:rPr lang="en-US" sz="1400" dirty="0"/>
              <a:t>Installation (summer 2020)</a:t>
            </a:r>
          </a:p>
          <a:p>
            <a:pPr lvl="1"/>
            <a:r>
              <a:rPr lang="en-US" sz="1400" dirty="0"/>
              <a:t>Commissioning and beam characterization (Fall 2020-Summer 2021)</a:t>
            </a:r>
          </a:p>
          <a:p>
            <a:endParaRPr lang="en-US" sz="1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22D254-9883-3240-B52F-F98B4F8FD3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5548" y="640242"/>
            <a:ext cx="8372901" cy="638250"/>
          </a:xfrm>
        </p:spPr>
        <p:txBody>
          <a:bodyPr/>
          <a:lstStyle/>
          <a:p>
            <a:r>
              <a:rPr lang="en-US" dirty="0"/>
              <a:t>Detailed schedule dependent on APS-U BLS cryomodule. APS-U has priority with 50% time commitment of </a:t>
            </a:r>
            <a:r>
              <a:rPr lang="en-US" dirty="0" err="1"/>
              <a:t>cryoplant</a:t>
            </a:r>
            <a:r>
              <a:rPr lang="en-US" dirty="0"/>
              <a:t>.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B7825-7DB0-AF47-8768-EDEAF0A159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5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66213-6734-D54D-8DC6-AE008ACAB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Argonne contributions to SRF gun demonstration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8F792-A012-2F42-97F0-0A12CA8B8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467" y="1408346"/>
            <a:ext cx="8567635" cy="3317082"/>
          </a:xfrm>
        </p:spPr>
        <p:txBody>
          <a:bodyPr/>
          <a:lstStyle/>
          <a:p>
            <a:r>
              <a:rPr lang="en-US" dirty="0"/>
              <a:t>M&amp;S</a:t>
            </a:r>
          </a:p>
          <a:p>
            <a:pPr lvl="1"/>
            <a:r>
              <a:rPr lang="en-US" dirty="0"/>
              <a:t>Liquid helium refrigerator &amp; shielded test cave – At least 6 months/year access for next two years</a:t>
            </a:r>
          </a:p>
          <a:p>
            <a:pPr lvl="1"/>
            <a:r>
              <a:rPr lang="en-US" dirty="0"/>
              <a:t>RF/LLRF systems at 200 MHz</a:t>
            </a:r>
          </a:p>
          <a:p>
            <a:pPr lvl="1"/>
            <a:r>
              <a:rPr lang="en-US" dirty="0"/>
              <a:t>Cryomodule assembly area &amp; access to SRF chemistry, clean facilities</a:t>
            </a:r>
          </a:p>
          <a:p>
            <a:pPr lvl="1"/>
            <a:r>
              <a:rPr lang="en-US" dirty="0"/>
              <a:t>Support shipping entire gun systems from SLAC to ANL</a:t>
            </a:r>
          </a:p>
          <a:p>
            <a:pPr lvl="1"/>
            <a:r>
              <a:rPr lang="en-US" dirty="0"/>
              <a:t>Provide additional compressor to bring </a:t>
            </a:r>
            <a:r>
              <a:rPr lang="en-US" dirty="0" err="1"/>
              <a:t>cryoplant</a:t>
            </a:r>
            <a:r>
              <a:rPr lang="en-US" dirty="0"/>
              <a:t> capacity to &gt;100W</a:t>
            </a:r>
          </a:p>
          <a:p>
            <a:pPr lvl="1"/>
            <a:r>
              <a:rPr lang="en-US" dirty="0"/>
              <a:t>Provide laser hutch to house PC drive laser </a:t>
            </a:r>
          </a:p>
          <a:p>
            <a:r>
              <a:rPr lang="en-US" dirty="0"/>
              <a:t>Effort</a:t>
            </a:r>
          </a:p>
          <a:p>
            <a:pPr lvl="1"/>
            <a:r>
              <a:rPr lang="en-US" dirty="0"/>
              <a:t>Provide support for one postdoc (PHYS)</a:t>
            </a:r>
          </a:p>
          <a:p>
            <a:pPr lvl="1"/>
            <a:r>
              <a:rPr lang="en-US" dirty="0"/>
              <a:t>Provide ~1 FTE/</a:t>
            </a:r>
            <a:r>
              <a:rPr lang="en-US" dirty="0" err="1"/>
              <a:t>yr</a:t>
            </a:r>
            <a:r>
              <a:rPr lang="en-US" dirty="0"/>
              <a:t> support for electromechanical installation and maintenance (APS). This includes Mike Fisher, original engineer from </a:t>
            </a:r>
            <a:r>
              <a:rPr lang="en-US" dirty="0" err="1"/>
              <a:t>UWisc</a:t>
            </a:r>
            <a:r>
              <a:rPr lang="en-US" dirty="0"/>
              <a:t>, who now works at APS. APS would also support beam physics modeling studies.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47611E-C3CF-754D-8A5B-AEA8B3CD5B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Subject to final approval by ANL Director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D82287-E1AB-7241-9A2E-BFD1B6F2EEB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18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F4074-9FC4-1F4C-8349-D23362519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25831"/>
            <a:ext cx="8839199" cy="621711"/>
          </a:xfrm>
        </p:spPr>
        <p:txBody>
          <a:bodyPr/>
          <a:lstStyle/>
          <a:p>
            <a:r>
              <a:rPr lang="en-US" dirty="0"/>
              <a:t>Artemis: the Argonne Transmission Electron instrument for ultrafast science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50ECB-3DF9-5B47-BA9F-6269EF5E91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FCD34B-2C93-E647-9507-F7D5D631C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84698"/>
            <a:ext cx="3581400" cy="364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F3D6B7-3996-6D43-B71F-A9ABDFD20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599" y="1545190"/>
            <a:ext cx="31242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2CA4F-E36E-AC44-9453-B1EA033D5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 flash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50874-3121-1541-B88F-B3E948D5D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4114800"/>
            <a:ext cx="8372901" cy="610628"/>
          </a:xfrm>
        </p:spPr>
        <p:txBody>
          <a:bodyPr/>
          <a:lstStyle/>
          <a:p>
            <a:r>
              <a:rPr lang="en-US" dirty="0"/>
              <a:t>Funds arrive in September 2019. ANL has already contributed $100k LDRD and $263k towards improvements in the existing R&amp;D </a:t>
            </a:r>
            <a:r>
              <a:rPr lang="en-US" dirty="0" err="1"/>
              <a:t>cryoplant</a:t>
            </a:r>
            <a:r>
              <a:rPr lang="en-US" dirty="0"/>
              <a:t>.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6F9DE-47F7-354D-B4C9-80EEF9048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Project funded!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BA245-A971-0347-964E-D35E309C43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1AA96C-04EC-344F-A6A4-F390CF6C4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6" y="1468276"/>
            <a:ext cx="7078133" cy="251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19385F1-431E-D947-94FB-DA348D5C7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brightness photoinjectors are a enabling accelerator Technology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ADB4A67-4785-944F-8A0B-81CC9EC52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004" y="3347207"/>
            <a:ext cx="8552244" cy="1691258"/>
          </a:xfrm>
        </p:spPr>
        <p:txBody>
          <a:bodyPr/>
          <a:lstStyle/>
          <a:p>
            <a:r>
              <a:rPr lang="en-US" dirty="0"/>
              <a:t>Beam brightness proportional to electric field at cathode (</a:t>
            </a:r>
            <a:r>
              <a:rPr lang="en-US" dirty="0" err="1"/>
              <a:t>E</a:t>
            </a:r>
            <a:r>
              <a:rPr lang="en-US" baseline="30000" dirty="0" err="1"/>
              <a:t>n</a:t>
            </a:r>
            <a:r>
              <a:rPr lang="en-US" dirty="0"/>
              <a:t>, n&gt;1)</a:t>
            </a:r>
          </a:p>
          <a:p>
            <a:r>
              <a:rPr lang="en-US" dirty="0"/>
              <a:t>Pulsed RF guns can achieve high fields but are limited to low duty factor (0.1%) and low rep rate (0.1-1 kHz)</a:t>
            </a:r>
          </a:p>
          <a:p>
            <a:r>
              <a:rPr lang="en-US" dirty="0"/>
              <a:t>Future science needs are driving high repetition rates (LCLS-II) and RF guns with 100% duty factor (aka CW operation.) The most promising option is an SRF gun that has </a:t>
            </a:r>
            <a:r>
              <a:rPr lang="en-US" b="1" dirty="0"/>
              <a:t>not yet been demonstrated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0A3083B-A926-8644-930A-ACA984F025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Basis for all Free Electron Lasers; several new applications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698DC7-2B55-274C-99FE-427E2D8A6E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296" y="1238352"/>
            <a:ext cx="5398315" cy="20508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03A998-47A9-C34C-B4F3-51AF3C1F8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253" y="2287805"/>
            <a:ext cx="1811120" cy="9335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5773DD-CE56-2349-BA71-B52DE62D2548}"/>
              </a:ext>
            </a:extLst>
          </p:cNvPr>
          <p:cNvSpPr txBox="1"/>
          <p:nvPr/>
        </p:nvSpPr>
        <p:spPr>
          <a:xfrm>
            <a:off x="5855515" y="1533425"/>
            <a:ext cx="3162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brightness is current/unit phase space area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CD0241-8E2B-A94B-9CA2-D2EC8213E4C0}"/>
              </a:ext>
            </a:extLst>
          </p:cNvPr>
          <p:cNvSpPr txBox="1"/>
          <p:nvPr/>
        </p:nvSpPr>
        <p:spPr>
          <a:xfrm>
            <a:off x="302003" y="178102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51F183E-ADB5-3146-8A9E-6ED14661FE16}"/>
              </a:ext>
            </a:extLst>
          </p:cNvPr>
          <p:cNvCxnSpPr/>
          <p:nvPr/>
        </p:nvCxnSpPr>
        <p:spPr>
          <a:xfrm>
            <a:off x="604007" y="2169057"/>
            <a:ext cx="343949" cy="3560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63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C1AD6-8934-D24A-8B19-B15A127F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brightness, high repetition rate Electron sources are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D21A3-821D-7344-BEF1-082D8A394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08346"/>
            <a:ext cx="5106651" cy="3446936"/>
          </a:xfrm>
        </p:spPr>
        <p:txBody>
          <a:bodyPr/>
          <a:lstStyle/>
          <a:p>
            <a:r>
              <a:rPr lang="en-US" dirty="0"/>
              <a:t>The next phase for XFELs is to increase rep rate and energy reach.</a:t>
            </a:r>
          </a:p>
          <a:p>
            <a:r>
              <a:rPr lang="en-US" dirty="0"/>
              <a:t>Lower emittance (i.e. higher brightness) is needed to allow lasing at higher energies. </a:t>
            </a:r>
          </a:p>
          <a:p>
            <a:r>
              <a:rPr lang="en-US" dirty="0"/>
              <a:t>This is achieved with higher electric field gradients at the photocathode </a:t>
            </a:r>
            <a:r>
              <a:rPr lang="en-US" b="1" dirty="0"/>
              <a:t>AND 100% DF.</a:t>
            </a:r>
          </a:p>
          <a:p>
            <a:r>
              <a:rPr lang="en-US" dirty="0"/>
              <a:t>This is a strong case for SRF guns. </a:t>
            </a:r>
          </a:p>
          <a:p>
            <a:r>
              <a:rPr lang="en-US" dirty="0"/>
              <a:t>Another emerging application is time-resolved electron diffraction and microscopy using very similar technology. </a:t>
            </a:r>
          </a:p>
          <a:p>
            <a:r>
              <a:rPr lang="en-US" dirty="0"/>
              <a:t>Argonne is an ideal place to contribute to this effort.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C36490-F321-064E-AA8A-C6B9F6958C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Applications for XFEL injectors and UED/UEM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D71C04-3E59-344E-A2DC-D7C8D643C3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03A37BB-F745-8F4F-971F-F1E2B12DC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t="7386" r="51511" b="13390"/>
          <a:stretch/>
        </p:blipFill>
        <p:spPr bwMode="auto">
          <a:xfrm>
            <a:off x="5563852" y="1300991"/>
            <a:ext cx="3071259" cy="26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BCAB5D5-9AD3-CD4F-A619-9A093E412642}"/>
              </a:ext>
            </a:extLst>
          </p:cNvPr>
          <p:cNvGrpSpPr/>
          <p:nvPr/>
        </p:nvGrpSpPr>
        <p:grpSpPr>
          <a:xfrm>
            <a:off x="7787536" y="859821"/>
            <a:ext cx="1042566" cy="357801"/>
            <a:chOff x="4203396" y="3645024"/>
            <a:chExt cx="1711064" cy="588407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DAF4D27-93DE-D84E-B3D0-81A860864C06}"/>
                </a:ext>
              </a:extLst>
            </p:cNvPr>
            <p:cNvCxnSpPr/>
            <p:nvPr/>
          </p:nvCxnSpPr>
          <p:spPr>
            <a:xfrm flipV="1">
              <a:off x="4487664" y="4219795"/>
              <a:ext cx="1152128" cy="13636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C10199-86AF-7942-8B72-B81B066D09EE}"/>
                </a:ext>
              </a:extLst>
            </p:cNvPr>
            <p:cNvSpPr txBox="1"/>
            <p:nvPr/>
          </p:nvSpPr>
          <p:spPr>
            <a:xfrm>
              <a:off x="4203396" y="3645024"/>
              <a:ext cx="1711064" cy="3600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noAutofit/>
            </a:bodyPr>
            <a:lstStyle/>
            <a:p>
              <a:pPr algn="l"/>
              <a:r>
                <a:rPr lang="en-US" sz="110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25% longer linac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C0339FD-22D0-A049-A2EB-3882053709FC}"/>
                </a:ext>
              </a:extLst>
            </p:cNvPr>
            <p:cNvCxnSpPr/>
            <p:nvPr/>
          </p:nvCxnSpPr>
          <p:spPr>
            <a:xfrm>
              <a:off x="5074139" y="3992255"/>
              <a:ext cx="0" cy="24117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594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D51E3-5B24-0C44-A599-5D3948CCA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0"/>
            <a:ext cx="8372901" cy="621711"/>
          </a:xfrm>
        </p:spPr>
        <p:txBody>
          <a:bodyPr/>
          <a:lstStyle/>
          <a:p>
            <a:r>
              <a:rPr lang="en-US" dirty="0"/>
              <a:t>The next step is high repetition rate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679789-ECBC-EF4C-8FA1-045A316934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5549" y="621711"/>
            <a:ext cx="8372901" cy="374786"/>
          </a:xfrm>
        </p:spPr>
        <p:txBody>
          <a:bodyPr/>
          <a:lstStyle/>
          <a:p>
            <a:r>
              <a:rPr lang="en-US" dirty="0"/>
              <a:t>High brightness, high rep-rate (~MHz) e-guns have been under development for the past decade for LCLS-II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16775-5B55-C44D-B01E-47799DC8E2E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746C48-ADA2-9041-873F-8AB8DD796A18}"/>
              </a:ext>
            </a:extLst>
          </p:cNvPr>
          <p:cNvSpPr txBox="1"/>
          <p:nvPr/>
        </p:nvSpPr>
        <p:spPr>
          <a:xfrm>
            <a:off x="527207" y="3792113"/>
            <a:ext cx="8089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SLAC is not able to divert attention from LCLS-II for a new SRF gun project. DOE/BES has contacted ANL and other labs with SRF capability for expressions of interest to adopt this gun. We are making a strong proposal to bring it to Argonne.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E9444F-5FD3-A849-8B48-38625E0E00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07" y="1158175"/>
            <a:ext cx="4125910" cy="2465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10F62C-B45D-654D-A62B-15DD0D5DA4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1243422"/>
            <a:ext cx="2908299" cy="2145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B05C9E-2F0A-B841-8B0F-917A7C52A785}"/>
              </a:ext>
            </a:extLst>
          </p:cNvPr>
          <p:cNvSpPr txBox="1"/>
          <p:nvPr/>
        </p:nvSpPr>
        <p:spPr>
          <a:xfrm>
            <a:off x="795866" y="3338591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Superconducting gun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5FD87-7A68-9E4F-AE35-772B4D8B1CF8}"/>
              </a:ext>
            </a:extLst>
          </p:cNvPr>
          <p:cNvSpPr txBox="1"/>
          <p:nvPr/>
        </p:nvSpPr>
        <p:spPr>
          <a:xfrm>
            <a:off x="5257800" y="3288625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conducting gun (LBNL)</a:t>
            </a:r>
          </a:p>
        </p:txBody>
      </p:sp>
    </p:spTree>
    <p:extLst>
      <p:ext uri="{BB962C8B-B14F-4D97-AF65-F5344CB8AC3E}">
        <p14:creationId xmlns:p14="http://schemas.microsoft.com/office/powerpoint/2010/main" val="349656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9B9821C-E153-7843-8212-BDF555719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34" y="189044"/>
            <a:ext cx="8584568" cy="621711"/>
          </a:xfrm>
        </p:spPr>
        <p:txBody>
          <a:bodyPr/>
          <a:lstStyle/>
          <a:p>
            <a:r>
              <a:rPr lang="en-US" dirty="0"/>
              <a:t>Ultrafast electron diffraction/microscopy (UED/UEM)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61A657C-2DD7-4347-A1C6-ED3C6A76BD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5534" y="817177"/>
            <a:ext cx="8623300" cy="374786"/>
          </a:xfrm>
        </p:spPr>
        <p:txBody>
          <a:bodyPr/>
          <a:lstStyle/>
          <a:p>
            <a:r>
              <a:rPr lang="en-US" dirty="0"/>
              <a:t>Leverages development of high brightness e-guns over past 3 decades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2C3D30-89A8-BE43-AB1E-C029401476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66" y="1152652"/>
            <a:ext cx="6524027" cy="399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833CD-D9F0-6D4D-9C27-3904733C0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program in UED has just begun at SLAC using a pulsed electron gun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8E4CCC-9839-CB40-827C-F121F64B82A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043336-5564-2D4D-8FAD-4A72C795DF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66" y="1095274"/>
            <a:ext cx="7941733" cy="382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5E9274A-F3FB-0945-A47B-4B2761052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0"/>
            <a:ext cx="8372901" cy="621711"/>
          </a:xfrm>
        </p:spPr>
        <p:txBody>
          <a:bodyPr/>
          <a:lstStyle/>
          <a:p>
            <a:r>
              <a:rPr lang="en-US" dirty="0"/>
              <a:t>KEY Argonne personnel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AA53F39-488A-304A-9EFA-60E0B2783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47946"/>
            <a:ext cx="8372901" cy="3317082"/>
          </a:xfrm>
        </p:spPr>
        <p:txBody>
          <a:bodyPr/>
          <a:lstStyle/>
          <a:p>
            <a:r>
              <a:rPr lang="en-US" dirty="0"/>
              <a:t>PHYSICS Division-Accelerator Development Group</a:t>
            </a:r>
          </a:p>
          <a:p>
            <a:pPr lvl="1"/>
            <a:r>
              <a:rPr lang="en-US" dirty="0"/>
              <a:t>Mike Kelly (lead), Jerry Nolen, </a:t>
            </a:r>
            <a:r>
              <a:rPr lang="en-US" dirty="0" err="1"/>
              <a:t>Brahim</a:t>
            </a:r>
            <a:r>
              <a:rPr lang="en-US" dirty="0"/>
              <a:t> Mustapha</a:t>
            </a:r>
          </a:p>
          <a:p>
            <a:r>
              <a:rPr lang="en-US" dirty="0"/>
              <a:t>Argonne Wakefield Accelerator </a:t>
            </a:r>
          </a:p>
          <a:p>
            <a:pPr lvl="1"/>
            <a:r>
              <a:rPr lang="en-US" dirty="0" err="1"/>
              <a:t>Manoel</a:t>
            </a:r>
            <a:r>
              <a:rPr lang="en-US" dirty="0"/>
              <a:t> Conde (lead), John Power</a:t>
            </a:r>
          </a:p>
          <a:p>
            <a:r>
              <a:rPr lang="en-US" dirty="0"/>
              <a:t>Advanced Photon Source</a:t>
            </a:r>
          </a:p>
          <a:p>
            <a:pPr lvl="1"/>
            <a:r>
              <a:rPr lang="en-US" dirty="0"/>
              <a:t>John Byrd (lead), Michael Borland, Yin-e Sun, Mike Fisher(formerly </a:t>
            </a:r>
            <a:r>
              <a:rPr lang="en-US" dirty="0" err="1"/>
              <a:t>UWisc</a:t>
            </a:r>
            <a:r>
              <a:rPr lang="en-US" dirty="0"/>
              <a:t>)</a:t>
            </a:r>
          </a:p>
          <a:p>
            <a:r>
              <a:rPr lang="en-US" dirty="0"/>
              <a:t>Northern Illinois University </a:t>
            </a:r>
          </a:p>
          <a:p>
            <a:pPr lvl="1"/>
            <a:r>
              <a:rPr lang="en-US" dirty="0"/>
              <a:t>Phillippe Piot</a:t>
            </a:r>
          </a:p>
          <a:p>
            <a:r>
              <a:rPr lang="en-US" dirty="0"/>
              <a:t>Science applications</a:t>
            </a:r>
          </a:p>
          <a:p>
            <a:pPr lvl="1"/>
            <a:r>
              <a:rPr lang="en-US" dirty="0"/>
              <a:t>Linda Young (CSD), </a:t>
            </a:r>
            <a:r>
              <a:rPr lang="en-US" dirty="0" err="1"/>
              <a:t>Ilke</a:t>
            </a:r>
            <a:r>
              <a:rPr lang="en-US" dirty="0"/>
              <a:t> Arslan (CNM)</a:t>
            </a:r>
          </a:p>
          <a:p>
            <a:r>
              <a:rPr lang="en-US" dirty="0"/>
              <a:t>Argonne Management</a:t>
            </a:r>
          </a:p>
          <a:p>
            <a:pPr lvl="1"/>
            <a:r>
              <a:rPr lang="en-US" dirty="0" err="1"/>
              <a:t>Kawtar</a:t>
            </a:r>
            <a:r>
              <a:rPr lang="en-US" dirty="0"/>
              <a:t> </a:t>
            </a:r>
            <a:r>
              <a:rPr lang="en-US" dirty="0" err="1"/>
              <a:t>Hafidi</a:t>
            </a:r>
            <a:r>
              <a:rPr lang="en-US" dirty="0"/>
              <a:t>-ALD Physical Sciences and Engineering</a:t>
            </a:r>
          </a:p>
          <a:p>
            <a:pPr lvl="1"/>
            <a:r>
              <a:rPr lang="en-US" dirty="0"/>
              <a:t>Stephen </a:t>
            </a:r>
            <a:r>
              <a:rPr lang="en-US" dirty="0" err="1"/>
              <a:t>Streiffer</a:t>
            </a:r>
            <a:r>
              <a:rPr lang="en-US" dirty="0"/>
              <a:t>-ALD Photon Sciences</a:t>
            </a:r>
          </a:p>
          <a:p>
            <a:pPr lvl="1"/>
            <a:r>
              <a:rPr lang="en-US" dirty="0"/>
              <a:t>Paul Kearns-ANL Director</a:t>
            </a:r>
          </a:p>
        </p:txBody>
      </p:sp>
    </p:spTree>
    <p:extLst>
      <p:ext uri="{BB962C8B-B14F-4D97-AF65-F5344CB8AC3E}">
        <p14:creationId xmlns:p14="http://schemas.microsoft.com/office/powerpoint/2010/main" val="2982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9C6B62B-BAB8-0A4E-B81C-A0AEFAFF6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372901" cy="621711"/>
          </a:xfrm>
        </p:spPr>
        <p:txBody>
          <a:bodyPr/>
          <a:lstStyle/>
          <a:p>
            <a:r>
              <a:rPr lang="en-US" dirty="0"/>
              <a:t>Why Argonne?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1A54763-AC52-8E4F-8CFF-F29C2E0BCFE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F6FD03-9B5B-034C-BA1D-2A9EA3AD3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621711"/>
            <a:ext cx="8372901" cy="4176762"/>
          </a:xfrm>
        </p:spPr>
        <p:txBody>
          <a:bodyPr/>
          <a:lstStyle/>
          <a:p>
            <a:r>
              <a:rPr lang="en-US" dirty="0"/>
              <a:t>ANL has all the necessary technical infrastructure, capability and expertise to demonstrate the full capability of the existing gun.</a:t>
            </a:r>
          </a:p>
          <a:p>
            <a:pPr lvl="1"/>
            <a:r>
              <a:rPr lang="en-US" dirty="0"/>
              <a:t>Complete SRF processing and testing facilities</a:t>
            </a:r>
          </a:p>
          <a:p>
            <a:pPr lvl="1"/>
            <a:r>
              <a:rPr lang="en-US" dirty="0"/>
              <a:t>“Spare” </a:t>
            </a:r>
            <a:r>
              <a:rPr lang="en-US" dirty="0" err="1"/>
              <a:t>cryoplant</a:t>
            </a:r>
            <a:r>
              <a:rPr lang="en-US" dirty="0"/>
              <a:t> with 60W capacity at 4K, upgradeable to &gt;100W</a:t>
            </a:r>
          </a:p>
          <a:p>
            <a:pPr lvl="1"/>
            <a:r>
              <a:rPr lang="en-US" dirty="0"/>
              <a:t>World-class SRF team engaged in R&amp;D for several DOE projects</a:t>
            </a:r>
          </a:p>
          <a:p>
            <a:pPr lvl="1"/>
            <a:r>
              <a:rPr lang="en-US" dirty="0"/>
              <a:t>Strong expertise in laser-driven PC guns and photocathodes</a:t>
            </a:r>
          </a:p>
          <a:p>
            <a:pPr lvl="1"/>
            <a:r>
              <a:rPr lang="en-US" dirty="0"/>
              <a:t>Excellent capability in modeling electron beam dynamics</a:t>
            </a:r>
          </a:p>
          <a:p>
            <a:pPr lvl="1"/>
            <a:r>
              <a:rPr lang="en-US" dirty="0"/>
              <a:t>Excellent support for beam diagnostics and electromechanical installation</a:t>
            </a:r>
          </a:p>
          <a:p>
            <a:r>
              <a:rPr lang="en-US" dirty="0"/>
              <a:t>ANL has a vision for transforming a successful gun demonstration into a scientific tool that complements existing ANL and DOE programs</a:t>
            </a:r>
          </a:p>
          <a:p>
            <a:pPr lvl="1"/>
            <a:r>
              <a:rPr lang="en-US" dirty="0"/>
              <a:t>The gun has tremendous potential as a future high rep-rate UED/UEM source with time resolution from 10s of picoseconds to sub-psec. This is highly complementary to the time-resolved TEM capability already under development at ANL. </a:t>
            </a:r>
          </a:p>
          <a:p>
            <a:pPr lvl="1"/>
            <a:r>
              <a:rPr lang="en-US" dirty="0"/>
              <a:t>This gun design is also a candidate for a high-brightness source for LCLS-II HE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4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A190A-17FF-A445-8D96-1CEB6D4B1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 to be sited in existing SRF test bunker in </a:t>
            </a:r>
            <a:r>
              <a:rPr lang="en-US" dirty="0" err="1"/>
              <a:t>Dynamitron</a:t>
            </a:r>
            <a:r>
              <a:rPr lang="en-US" dirty="0"/>
              <a:t> building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CD664-B773-4E40-BFA6-F844B62BDF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C55BF8-DFD0-7E4D-A04E-1533F5E87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34" y="1126985"/>
            <a:ext cx="3911600" cy="3581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D86BA9-5504-E34B-8DA8-2686BB7BA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651" y="980089"/>
            <a:ext cx="2352006" cy="208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542688-DAF3-2F41-AA86-C27491FB4C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666" y="3206843"/>
            <a:ext cx="2149075" cy="164843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7DBA2F5-CAFD-0646-85A4-7E0DAC64A383}"/>
              </a:ext>
            </a:extLst>
          </p:cNvPr>
          <p:cNvCxnSpPr>
            <a:cxnSpLocks/>
          </p:cNvCxnSpPr>
          <p:nvPr/>
        </p:nvCxnSpPr>
        <p:spPr>
          <a:xfrm>
            <a:off x="2734429" y="1908319"/>
            <a:ext cx="3259971" cy="1998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26F529-B877-DF45-9FB5-E46CB1D0534E}"/>
              </a:ext>
            </a:extLst>
          </p:cNvPr>
          <p:cNvCxnSpPr>
            <a:cxnSpLocks/>
          </p:cNvCxnSpPr>
          <p:nvPr/>
        </p:nvCxnSpPr>
        <p:spPr>
          <a:xfrm>
            <a:off x="6002867" y="2108200"/>
            <a:ext cx="702733" cy="12615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0C51964-8F41-B041-9BC9-AB08487920AA}"/>
              </a:ext>
            </a:extLst>
          </p:cNvPr>
          <p:cNvSpPr txBox="1"/>
          <p:nvPr/>
        </p:nvSpPr>
        <p:spPr>
          <a:xfrm>
            <a:off x="7324447" y="1074872"/>
            <a:ext cx="8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526DFE9-F31B-A941-8BC9-79FE1259F713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5819655" y="1259538"/>
            <a:ext cx="1504792" cy="4422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F526EC-EE56-5D4A-BFAE-07E7EC8C71EB}"/>
              </a:ext>
            </a:extLst>
          </p:cNvPr>
          <p:cNvSpPr txBox="1"/>
          <p:nvPr/>
        </p:nvSpPr>
        <p:spPr>
          <a:xfrm>
            <a:off x="5358403" y="4810195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SRF development test area</a:t>
            </a:r>
          </a:p>
        </p:txBody>
      </p:sp>
    </p:spTree>
    <p:extLst>
      <p:ext uri="{BB962C8B-B14F-4D97-AF65-F5344CB8AC3E}">
        <p14:creationId xmlns:p14="http://schemas.microsoft.com/office/powerpoint/2010/main" val="426905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</Template>
  <TotalTime>39472</TotalTime>
  <Words>1193</Words>
  <Application>Microsoft Macintosh PowerPoint</Application>
  <PresentationFormat>On-screen Show (16:9)</PresentationFormat>
  <Paragraphs>146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ＭＳ Ｐゴシック</vt:lpstr>
      <vt:lpstr>Arial</vt:lpstr>
      <vt:lpstr>Calibri</vt:lpstr>
      <vt:lpstr>Wingdings</vt:lpstr>
      <vt:lpstr>presentation_16x9</vt:lpstr>
      <vt:lpstr>Potential for a new program in Ultrafast Electron diffraction/Microscopy at Argonne</vt:lpstr>
      <vt:lpstr>High brightness photoinjectors are a enabling accelerator Technology</vt:lpstr>
      <vt:lpstr>High brightness, high repetition rate Electron sources are needed</vt:lpstr>
      <vt:lpstr>The next step is high repetition rate</vt:lpstr>
      <vt:lpstr>Ultrafast electron diffraction/microscopy (UED/UEM) </vt:lpstr>
      <vt:lpstr>A new program in UED has just begun at SLAC using a pulsed electron gun</vt:lpstr>
      <vt:lpstr>KEY Argonne personnel </vt:lpstr>
      <vt:lpstr>Why Argonne? </vt:lpstr>
      <vt:lpstr>gun to be sited in existing SRF test bunker in Dynamitron building</vt:lpstr>
      <vt:lpstr>gun to be sited in existing SRF test bunker in Dynamitron building</vt:lpstr>
      <vt:lpstr>gun to be sited in existing SRF test bunker in Dynamitron building</vt:lpstr>
      <vt:lpstr>Beamline commissioning: Overall plan</vt:lpstr>
      <vt:lpstr>Vision for future UED/UEM experiments</vt:lpstr>
      <vt:lpstr>Strawman Gun commissioning schedule (2 yrs)</vt:lpstr>
      <vt:lpstr>Argonne contributions to SRF gun demonstration </vt:lpstr>
      <vt:lpstr>Artemis: the Argonne Transmission Electron instrument for ultrafast science</vt:lpstr>
      <vt:lpstr>News flash</vt:lpstr>
    </vt:vector>
  </TitlesOfParts>
  <Company>Argonne National Laboratory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Fenner, Richard B.</dc:creator>
  <cp:lastModifiedBy>Byrd, John</cp:lastModifiedBy>
  <cp:revision>307</cp:revision>
  <cp:lastPrinted>2015-09-08T15:35:42Z</cp:lastPrinted>
  <dcterms:created xsi:type="dcterms:W3CDTF">2017-06-30T19:40:30Z</dcterms:created>
  <dcterms:modified xsi:type="dcterms:W3CDTF">2019-08-23T14:17:46Z</dcterms:modified>
</cp:coreProperties>
</file>