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0" r:id="rId2"/>
    <p:sldMasterId id="2147483728" r:id="rId3"/>
  </p:sldMasterIdLst>
  <p:notesMasterIdLst>
    <p:notesMasterId r:id="rId21"/>
  </p:notesMasterIdLst>
  <p:sldIdLst>
    <p:sldId id="274" r:id="rId4"/>
    <p:sldId id="279" r:id="rId5"/>
    <p:sldId id="282" r:id="rId6"/>
    <p:sldId id="281" r:id="rId7"/>
    <p:sldId id="258" r:id="rId8"/>
    <p:sldId id="276" r:id="rId9"/>
    <p:sldId id="277" r:id="rId10"/>
    <p:sldId id="278" r:id="rId11"/>
    <p:sldId id="275" r:id="rId12"/>
    <p:sldId id="280" r:id="rId13"/>
    <p:sldId id="257" r:id="rId14"/>
    <p:sldId id="267" r:id="rId15"/>
    <p:sldId id="269" r:id="rId16"/>
    <p:sldId id="268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 autoAdjust="0"/>
  </p:normalViewPr>
  <p:slideViewPr>
    <p:cSldViewPr>
      <p:cViewPr varScale="1">
        <p:scale>
          <a:sx n="61" d="100"/>
          <a:sy n="61" d="100"/>
        </p:scale>
        <p:origin x="84" y="1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3687A-65F8-4E78-AF40-DAEE5F318F7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A1531-1BD2-4764-ACFE-0076C2FD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8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A7A1A-8011-3A42-91B8-EE1BD44E44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0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711594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5497444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710816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5496666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3618612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699592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THREE IMAGES –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7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706193"/>
            <a:ext cx="8434552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four images, captions and bullets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four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589851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5902307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0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graph, chart or table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606"/>
            <a:ext cx="8372901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below to add a chart, graph, or table.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5821651"/>
            <a:ext cx="3711039" cy="290392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0649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closing statement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1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9144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72901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AND CONTENT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9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0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1" y="627296"/>
            <a:ext cx="1859645" cy="6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A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5" y="6094281"/>
            <a:ext cx="2692871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31799" y="730250"/>
            <a:ext cx="618807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Optional one line subhead, </a:t>
            </a:r>
            <a:r>
              <a:rPr lang="en-US" dirty="0" err="1" smtClean="0"/>
              <a:t>url</a:t>
            </a:r>
            <a:r>
              <a:rPr lang="en-US" dirty="0" smtClean="0"/>
              <a:t> or date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066539" y="-1241416"/>
            <a:ext cx="3876414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r>
              <a:rPr lang="en-US" sz="1400" b="1" baseline="0" dirty="0" smtClean="0">
                <a:solidFill>
                  <a:schemeClr val="bg1"/>
                </a:solidFill>
              </a:rPr>
              <a:t>WE START WITH YES.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7020"/>
            <a:ext cx="9144000" cy="6011938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9144000" cy="6011938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B 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2"/>
            <a:ext cx="5851526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6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BASIC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995"/>
            <a:ext cx="8372901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1st-level bullet. Click an icon below to add table, graph or other imagery.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7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79" y="167614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6" y="6094281"/>
            <a:ext cx="2692871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899574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726366"/>
            <a:ext cx="8452904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 cover option c 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4589246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99573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66274"/>
            <a:ext cx="8484914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 smtClean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 smtClean="0">
                <a:solidFill>
                  <a:srgbClr val="000000"/>
                </a:solidFill>
              </a:rPr>
              <a:t>fACILITY</a:t>
            </a:r>
            <a:r>
              <a:rPr lang="en-US" sz="1000" b="0" cap="all" dirty="0" smtClean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 smtClean="0">
                <a:solidFill>
                  <a:srgbClr val="000000"/>
                </a:solidFill>
              </a:rPr>
              <a:t>www.anl.gov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2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320210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5" y="6094281"/>
            <a:ext cx="2692871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59068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681606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116710"/>
            <a:ext cx="6776128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</a:t>
            </a:r>
            <a:br>
              <a:rPr lang="en-US" dirty="0" smtClean="0"/>
            </a:br>
            <a:r>
              <a:rPr lang="en-US" dirty="0" smtClean="0"/>
              <a:t>Cover option D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1229593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81605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3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 then right click image and “SEND IMAGE TO BACK”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9144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5042974"/>
            <a:ext cx="832104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Full-frame image layout  –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1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-1"/>
            <a:ext cx="8925873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one image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TWO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1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Three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9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four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3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366B-8862-45CC-A357-EA16C6D252B4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1C97-E4BB-4AA8-926F-180B73ABC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8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9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BASIC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995"/>
            <a:ext cx="8372901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1st-level bullet. Click an icon below to add table, graph or other imagery.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 AND CONTENT 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50"/>
            <a:ext cx="8372901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445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6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 AND CONTENT 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50"/>
            <a:ext cx="8372901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445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8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with box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4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699995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79" y="4080588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4066957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4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731527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720414"/>
            <a:ext cx="202374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4" y="3290408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THREE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3304768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3" y="4872981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4856121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998349"/>
            <a:ext cx="41148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3998349"/>
            <a:ext cx="4097585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top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bottom HORIZONTAL</a:t>
            </a:r>
            <a:br>
              <a:rPr lang="en-US" dirty="0" smtClean="0"/>
            </a:br>
            <a:r>
              <a:rPr lang="en-US" dirty="0" smtClean="0"/>
              <a:t>WITH CAPTIONS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5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89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77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711594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5497444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710816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5496666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3618612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699592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THREE IMAGES –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4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706193"/>
            <a:ext cx="8434552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four images, captions and bullets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6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four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589851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5902307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graph, chart or table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606"/>
            <a:ext cx="8372901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below to add a chart, graph, or table.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5821651"/>
            <a:ext cx="3711039" cy="290392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32347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closing statement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1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9144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72901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AND CONTENT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3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9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1" y="627296"/>
            <a:ext cx="1859645" cy="6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A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5" y="6094281"/>
            <a:ext cx="2692871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31799" y="730250"/>
            <a:ext cx="618807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Optional one line subhead, </a:t>
            </a:r>
            <a:r>
              <a:rPr lang="en-US" dirty="0" err="1" smtClean="0"/>
              <a:t>url</a:t>
            </a:r>
            <a:r>
              <a:rPr lang="en-US" dirty="0" smtClean="0"/>
              <a:t> or date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066539" y="-1241416"/>
            <a:ext cx="3876414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r>
              <a:rPr lang="en-US" sz="1400" b="1" baseline="0" dirty="0" smtClean="0">
                <a:solidFill>
                  <a:schemeClr val="bg1"/>
                </a:solidFill>
              </a:rPr>
              <a:t>WE START WITH YES.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7020"/>
            <a:ext cx="9144000" cy="6011938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9144000" cy="6011938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B 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2"/>
            <a:ext cx="5851526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79" y="167614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6" y="6094281"/>
            <a:ext cx="2692871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899574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726366"/>
            <a:ext cx="8452904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 cover option c 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4589246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99573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66274"/>
            <a:ext cx="8484914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 smtClean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 smtClean="0">
                <a:solidFill>
                  <a:srgbClr val="000000"/>
                </a:solidFill>
              </a:rPr>
              <a:t>fACILITY</a:t>
            </a:r>
            <a:r>
              <a:rPr lang="en-US" sz="1000" b="0" cap="all" dirty="0" smtClean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 smtClean="0">
                <a:solidFill>
                  <a:srgbClr val="000000"/>
                </a:solidFill>
              </a:rPr>
              <a:t>www.anl.gov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320210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5" y="6094281"/>
            <a:ext cx="2692871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59068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681606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116710"/>
            <a:ext cx="6776128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</a:t>
            </a:r>
            <a:br>
              <a:rPr lang="en-US" dirty="0" smtClean="0"/>
            </a:br>
            <a:r>
              <a:rPr lang="en-US" dirty="0" smtClean="0"/>
              <a:t>Cover option D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1229593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81605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 then right click image and “SEND IMAGE TO BACK”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9144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5042974"/>
            <a:ext cx="832104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Full-frame image layout  –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with box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-1"/>
            <a:ext cx="8925873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one image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4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TWO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4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Three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8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four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4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-26260"/>
            <a:ext cx="9144793" cy="601117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SECTION BREAK TITLE</a:t>
            </a:r>
          </a:p>
        </p:txBody>
      </p:sp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6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BASIC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995"/>
            <a:ext cx="8372901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1st-level bullet. Click an icon below to add table, graph or other imagery.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 AND CONTENT 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50"/>
            <a:ext cx="8372901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445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4748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9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1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with box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2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699995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79" y="4080588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4066957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699995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79" y="4080588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4066957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731527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720414"/>
            <a:ext cx="202374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4" y="3290408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THREE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3304768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3" y="4872981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4856121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1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998349"/>
            <a:ext cx="41148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3998349"/>
            <a:ext cx="4097585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top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6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bottom HORIZONTAL</a:t>
            </a:r>
            <a:br>
              <a:rPr lang="en-US" dirty="0" smtClean="0"/>
            </a:br>
            <a:r>
              <a:rPr lang="en-US" dirty="0" smtClean="0"/>
              <a:t>WITH CAPTIONS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5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89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8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711594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5497444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710816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5496666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3618612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699592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THREE IMAGES –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706193"/>
            <a:ext cx="8434552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four images, captions and bullets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5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four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589851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5902307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graph, chart or table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606"/>
            <a:ext cx="8372901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below to add a chart, graph, or table.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5821651"/>
            <a:ext cx="3711039" cy="290392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16866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393"/>
          <a:stretch/>
        </p:blipFill>
        <p:spPr>
          <a:xfrm>
            <a:off x="0" y="-27021"/>
            <a:ext cx="9143999" cy="6011939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closing statement</a:t>
            </a:r>
          </a:p>
        </p:txBody>
      </p:sp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9144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72901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AND CONTENT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2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731527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720414"/>
            <a:ext cx="202374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4" y="3290408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THREE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3304768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3" y="4872981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4856121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1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8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1" y="182912"/>
            <a:ext cx="1859645" cy="6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A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5" y="6094281"/>
            <a:ext cx="2692871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31799" y="730250"/>
            <a:ext cx="618807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Optional one line subhead, </a:t>
            </a:r>
            <a:r>
              <a:rPr lang="en-US" dirty="0" err="1" smtClean="0"/>
              <a:t>url</a:t>
            </a:r>
            <a:r>
              <a:rPr lang="en-US" dirty="0" smtClean="0"/>
              <a:t> or date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393"/>
          <a:stretch/>
        </p:blipFill>
        <p:spPr>
          <a:xfrm>
            <a:off x="0" y="-27021"/>
            <a:ext cx="9143999" cy="6011939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9144000" cy="6011938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B 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2"/>
            <a:ext cx="5851526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7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79" y="167614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6" y="6094281"/>
            <a:ext cx="2692871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899574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726366"/>
            <a:ext cx="8452904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 cover option c 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4589246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99573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66274"/>
            <a:ext cx="8484914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 smtClean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 smtClean="0">
                <a:solidFill>
                  <a:srgbClr val="000000"/>
                </a:solidFill>
              </a:rPr>
              <a:t>fACILITY</a:t>
            </a:r>
            <a:r>
              <a:rPr lang="en-US" sz="1000" b="0" cap="all" dirty="0" smtClean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 smtClean="0">
                <a:solidFill>
                  <a:srgbClr val="000000"/>
                </a:solidFill>
              </a:rPr>
              <a:t>www.anl.gov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320210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5" y="6094281"/>
            <a:ext cx="2692871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59068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681606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116710"/>
            <a:ext cx="6776128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</a:t>
            </a:r>
            <a:br>
              <a:rPr lang="en-US" dirty="0" smtClean="0"/>
            </a:br>
            <a:r>
              <a:rPr lang="en-US" dirty="0" smtClean="0"/>
              <a:t>Cover option D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1229593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81605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6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 then right click image and “SEND IMAGE TO BACK”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9144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5042974"/>
            <a:ext cx="832104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Full-frame image layout  –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5909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-1"/>
            <a:ext cx="8925873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one image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4980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TWO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1202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Three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767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four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68580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7484A"/>
              </a:solidFill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8342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998349"/>
            <a:ext cx="41148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3998349"/>
            <a:ext cx="4097585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top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366B-8862-45CC-A357-EA16C6D252B4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1C97-E4BB-4AA8-926F-180B73ABC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6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bottom HORIZONTAL</a:t>
            </a:r>
            <a:br>
              <a:rPr lang="en-US" dirty="0" smtClean="0"/>
            </a:br>
            <a:r>
              <a:rPr lang="en-US" dirty="0" smtClean="0"/>
              <a:t>WITH CAPTIONS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5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89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1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0" y="6436886"/>
            <a:ext cx="769422" cy="2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2901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Headline in all caps </a:t>
            </a:r>
            <a:r>
              <a:rPr lang="en-US" dirty="0" err="1" smtClean="0"/>
              <a:t>28pt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preferred as one or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9995"/>
            <a:ext cx="8372901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473709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6486224"/>
            <a:ext cx="2238464" cy="1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3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0" y="6436886"/>
            <a:ext cx="769422" cy="2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2901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Headline in all caps </a:t>
            </a:r>
            <a:r>
              <a:rPr lang="en-US" dirty="0" err="1" smtClean="0"/>
              <a:t>28pt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preferred as one or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9995"/>
            <a:ext cx="8372901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473709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6486224"/>
            <a:ext cx="2238464" cy="1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5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0" y="6436886"/>
            <a:ext cx="769422" cy="2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2901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Headline in all caps </a:t>
            </a:r>
            <a:r>
              <a:rPr lang="en-US" dirty="0" err="1" smtClean="0"/>
              <a:t>28pt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preferred as one or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9995"/>
            <a:ext cx="8372901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473709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endParaRPr lang="en-US" sz="100">
              <a:solidFill>
                <a:srgbClr val="7AB8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6486224"/>
            <a:ext cx="2238464" cy="1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7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tiff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4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drhgfdjhngngfmhgmghmghjmghfmf</a:t>
            </a:r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Eric Wisniewski</a:t>
            </a:r>
          </a:p>
          <a:p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8"/>
          </p:nvPr>
        </p:nvSpPr>
        <p:spPr>
          <a:xfrm>
            <a:off x="469899" y="4706670"/>
            <a:ext cx="2692871" cy="914400"/>
          </a:xfrm>
        </p:spPr>
        <p:txBody>
          <a:bodyPr/>
          <a:lstStyle/>
          <a:p>
            <a:r>
              <a:rPr lang="en-US" dirty="0" smtClean="0"/>
              <a:t>AWA Staff</a:t>
            </a:r>
          </a:p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469899" y="129396"/>
            <a:ext cx="6188075" cy="977301"/>
          </a:xfrm>
        </p:spPr>
        <p:txBody>
          <a:bodyPr>
            <a:noAutofit/>
          </a:bodyPr>
          <a:lstStyle/>
          <a:p>
            <a:endParaRPr lang="en-US" sz="1200" dirty="0" smtClean="0"/>
          </a:p>
          <a:p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  <p:sp>
        <p:nvSpPr>
          <p:cNvPr id="14" name="Title 45"/>
          <p:cNvSpPr txBox="1">
            <a:spLocks/>
          </p:cNvSpPr>
          <p:nvPr/>
        </p:nvSpPr>
        <p:spPr>
          <a:xfrm>
            <a:off x="239713" y="1689100"/>
            <a:ext cx="4918883" cy="2706624"/>
          </a:xfrm>
          <a:prstGeom prst="rect">
            <a:avLst/>
          </a:prstGeom>
          <a:solidFill>
            <a:schemeClr val="accent2"/>
          </a:solidFill>
        </p:spPr>
        <p:txBody>
          <a:bodyPr vert="horz" lIns="457200" tIns="0" rIns="91440" bIns="0" rtlCol="0" anchor="ctr">
            <a:norm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AWA overview –</a:t>
            </a:r>
            <a:r>
              <a:rPr lang="en-US" sz="2400" dirty="0" smtClean="0"/>
              <a:t> Electron  RF </a:t>
            </a:r>
            <a:r>
              <a:rPr lang="en-US" sz="2400" dirty="0"/>
              <a:t>Gun Source R&amp;D 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r="5528"/>
          <a:stretch>
            <a:fillRect/>
          </a:stretch>
        </p:blipFill>
        <p:spPr>
          <a:xfrm>
            <a:off x="4356341" y="1689100"/>
            <a:ext cx="4787660" cy="2706624"/>
          </a:xfrm>
        </p:spPr>
      </p:pic>
      <p:sp>
        <p:nvSpPr>
          <p:cNvPr id="16" name="Text Placeholder 54"/>
          <p:cNvSpPr>
            <a:spLocks noGrp="1"/>
          </p:cNvSpPr>
          <p:nvPr>
            <p:ph type="body" sz="quarter" idx="27"/>
          </p:nvPr>
        </p:nvSpPr>
        <p:spPr>
          <a:xfrm>
            <a:off x="361149" y="284963"/>
            <a:ext cx="5603241" cy="105005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Mission Statement:</a:t>
            </a:r>
          </a:p>
          <a:p>
            <a:pPr algn="ctr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Developing the science and technology of  electron beam generation, manipulation and acceleration for beam-driven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wakefield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acceleration and other 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applications.</a:t>
            </a:r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Placeholder 49"/>
          <p:cNvSpPr>
            <a:spLocks noGrp="1"/>
          </p:cNvSpPr>
          <p:nvPr>
            <p:ph type="body" sz="quarter" idx="19"/>
          </p:nvPr>
        </p:nvSpPr>
        <p:spPr>
          <a:xfrm>
            <a:off x="6360195" y="5874785"/>
            <a:ext cx="2692871" cy="734908"/>
          </a:xfrm>
        </p:spPr>
        <p:txBody>
          <a:bodyPr/>
          <a:lstStyle/>
          <a:p>
            <a:r>
              <a:rPr lang="en-US" dirty="0" smtClean="0"/>
              <a:t>August 21-23, 2019</a:t>
            </a:r>
          </a:p>
          <a:p>
            <a:r>
              <a:rPr lang="en-US" dirty="0" smtClean="0"/>
              <a:t>AWANOW Workshop</a:t>
            </a:r>
          </a:p>
          <a:p>
            <a:r>
              <a:rPr lang="en-US" dirty="0" smtClean="0"/>
              <a:t>Argonne, 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9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AWA electron sources research highlights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73825"/>
            <a:ext cx="457200" cy="182563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46193" y="986276"/>
            <a:ext cx="8043625" cy="5871723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Emittance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overestimation due to coupled transverse dynamics aberration (L. Zheng, AWA/THU)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recently revealed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emittance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growth mechanism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Resulted from quadrupole components in RF gun followed by rotation in solenoid, or from quadrupole components in solenoid</a:t>
            </a: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423685" y="70459"/>
            <a:ext cx="8288640" cy="859655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High quality photocathode beam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663" y="2664199"/>
            <a:ext cx="3710268" cy="60058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77856" y="3340429"/>
            <a:ext cx="2549486" cy="2795271"/>
            <a:chOff x="277856" y="3340429"/>
            <a:chExt cx="2549486" cy="2795271"/>
          </a:xfrm>
        </p:grpSpPr>
        <p:sp>
          <p:nvSpPr>
            <p:cNvPr id="4" name="TextBox 3"/>
            <p:cNvSpPr txBox="1"/>
            <p:nvPr/>
          </p:nvSpPr>
          <p:spPr>
            <a:xfrm>
              <a:off x="787574" y="5612481"/>
              <a:ext cx="1598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Simulation results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291" y="3377416"/>
              <a:ext cx="2383083" cy="223506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77856" y="3340429"/>
              <a:ext cx="2549486" cy="2795271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44777" y="3324680"/>
            <a:ext cx="2520054" cy="2821136"/>
            <a:chOff x="2944777" y="3324680"/>
            <a:chExt cx="2520054" cy="28211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2520" y="3342961"/>
              <a:ext cx="2454368" cy="226952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191452" y="5617538"/>
              <a:ext cx="22733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Experiment: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emittance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overestimation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44777" y="3324680"/>
              <a:ext cx="2474388" cy="2821136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32065" y="3340429"/>
            <a:ext cx="3491236" cy="2805387"/>
            <a:chOff x="5532065" y="3340429"/>
            <a:chExt cx="3491236" cy="28053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32066" y="3535591"/>
              <a:ext cx="3491235" cy="191871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812628" y="5612481"/>
              <a:ext cx="14574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Experiment: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beam distortion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32065" y="3340429"/>
              <a:ext cx="3491235" cy="2805387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90708" y="6426283"/>
            <a:ext cx="3477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L. Zheng, et al., PRAB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122803 (2018)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23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46193" y="986276"/>
            <a:ext cx="8043625" cy="5871723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Correction of coupled transverse dynamics aberration (L. Zheng, AWA/THU)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Corrector consists of a pair of normal and skew quadrupoles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Systematic study of aberration correction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29423" y="2057094"/>
            <a:ext cx="3100327" cy="1990457"/>
            <a:chOff x="229423" y="2057094"/>
            <a:chExt cx="3100327" cy="19904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423" y="2057094"/>
              <a:ext cx="3100327" cy="182687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399687" y="3585886"/>
              <a:ext cx="9300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Corrector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3328" y="2057094"/>
              <a:ext cx="3066421" cy="1990457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52190" y="2051416"/>
            <a:ext cx="5638022" cy="2041534"/>
            <a:chOff x="3452190" y="2051416"/>
            <a:chExt cx="5638022" cy="204153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889" y="2051416"/>
              <a:ext cx="5610323" cy="1828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33710" y="3785173"/>
              <a:ext cx="35269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Experiment: angle &amp; strength dependence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52190" y="2051416"/>
              <a:ext cx="5638021" cy="1996135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0942" y="4166222"/>
            <a:ext cx="2674664" cy="2336222"/>
            <a:chOff x="320942" y="4166222"/>
            <a:chExt cx="2674664" cy="2336222"/>
          </a:xfrm>
        </p:grpSpPr>
        <p:sp>
          <p:nvSpPr>
            <p:cNvPr id="9" name="TextBox 8"/>
            <p:cNvSpPr txBox="1"/>
            <p:nvPr/>
          </p:nvSpPr>
          <p:spPr>
            <a:xfrm>
              <a:off x="903457" y="4166222"/>
              <a:ext cx="2024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Experiment: correction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282" y="4422267"/>
              <a:ext cx="2093684" cy="2080177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20942" y="4172709"/>
              <a:ext cx="2674664" cy="2329735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18047" y="4168959"/>
            <a:ext cx="6025953" cy="2333485"/>
            <a:chOff x="3118047" y="4168959"/>
            <a:chExt cx="6025953" cy="2333485"/>
          </a:xfrm>
        </p:grpSpPr>
        <p:sp>
          <p:nvSpPr>
            <p:cNvPr id="11" name="TextBox 10"/>
            <p:cNvSpPr txBox="1"/>
            <p:nvPr/>
          </p:nvSpPr>
          <p:spPr>
            <a:xfrm>
              <a:off x="7587163" y="5051283"/>
              <a:ext cx="15568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Experiment: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shape correction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1331" y="4199087"/>
              <a:ext cx="4206130" cy="2303357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3118047" y="4168959"/>
              <a:ext cx="5972163" cy="2333485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90708" y="6533859"/>
            <a:ext cx="3477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L. Zheng, et al., PRAB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072805 (2019)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itle 12"/>
          <p:cNvSpPr>
            <a:spLocks noGrp="1"/>
          </p:cNvSpPr>
          <p:nvPr>
            <p:ph type="title"/>
          </p:nvPr>
        </p:nvSpPr>
        <p:spPr>
          <a:xfrm>
            <a:off x="423685" y="70459"/>
            <a:ext cx="8288640" cy="859655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High quality photocathode beam generation</a:t>
            </a:r>
          </a:p>
        </p:txBody>
      </p:sp>
    </p:spTree>
    <p:extLst>
      <p:ext uri="{BB962C8B-B14F-4D97-AF65-F5344CB8AC3E}">
        <p14:creationId xmlns:p14="http://schemas.microsoft.com/office/powerpoint/2010/main" val="150419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46193" y="986276"/>
            <a:ext cx="8043625" cy="5871723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QE / thermal </a:t>
            </a:r>
            <a:r>
              <a:rPr lang="en-US" b="1" dirty="0" err="1" smtClean="0">
                <a:solidFill>
                  <a:srgbClr val="0070C0"/>
                </a:solidFill>
              </a:rPr>
              <a:t>emittance</a:t>
            </a:r>
            <a:r>
              <a:rPr lang="en-US" b="1" dirty="0" smtClean="0">
                <a:solidFill>
                  <a:srgbClr val="0070C0"/>
                </a:solidFill>
              </a:rPr>
              <a:t> measurement of (N)UNCD cathode (G. Chen, L. Spentzouris, IIT)   </a:t>
            </a:r>
            <a:r>
              <a:rPr lang="en-US" b="1" dirty="0" smtClean="0">
                <a:solidFill>
                  <a:schemeClr val="accent1"/>
                </a:solidFill>
              </a:rPr>
              <a:t>Talk at 10:30 AM </a:t>
            </a:r>
          </a:p>
          <a:p>
            <a:pPr>
              <a:buFontTx/>
              <a:buChar char="-"/>
            </a:pPr>
            <a:r>
              <a:rPr lang="en-US" dirty="0" smtClean="0"/>
              <a:t>Proposed work of (N)UNCD photocathode characterization on ACT</a:t>
            </a:r>
          </a:p>
          <a:p>
            <a:pPr>
              <a:buFontTx/>
              <a:buChar char="-"/>
            </a:pPr>
            <a:r>
              <a:rPr lang="en-US" dirty="0" smtClean="0"/>
              <a:t>To be compared with the results obtained in DC guns</a:t>
            </a: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416453" y="500573"/>
            <a:ext cx="8372175" cy="459574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NCRF gun characterization of photocathodes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43743" y="6488720"/>
            <a:ext cx="3357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G. Chen, et al., APL </a:t>
            </a:r>
            <a:r>
              <a:rPr lang="en-US" sz="1400" b="1" dirty="0" smtClean="0"/>
              <a:t>114</a:t>
            </a:r>
            <a:r>
              <a:rPr lang="en-US" sz="1400" dirty="0" smtClean="0"/>
              <a:t>, 093103 (2019)</a:t>
            </a:r>
            <a:endParaRPr lang="en-US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04018" y="2348274"/>
            <a:ext cx="2952061" cy="1999735"/>
            <a:chOff x="6004018" y="2348274"/>
            <a:chExt cx="2952061" cy="19997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3629" y="2392452"/>
              <a:ext cx="2567281" cy="194829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004018" y="2348274"/>
              <a:ext cx="2952061" cy="1999735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5101" y="4433452"/>
            <a:ext cx="5499177" cy="1999735"/>
            <a:chOff x="375101" y="4433452"/>
            <a:chExt cx="5499177" cy="19997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420" y="4433452"/>
              <a:ext cx="4582537" cy="1968297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75101" y="4433452"/>
              <a:ext cx="5499177" cy="1999735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21336" y="4513293"/>
              <a:ext cx="7189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ACT</a:t>
              </a:r>
              <a:endParaRPr lang="en-US" sz="1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5101" y="2346746"/>
            <a:ext cx="5618433" cy="1999735"/>
            <a:chOff x="375101" y="2346746"/>
            <a:chExt cx="5618433" cy="19997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453" y="2419539"/>
              <a:ext cx="5457825" cy="178117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75101" y="2346746"/>
              <a:ext cx="5499177" cy="1999735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688" y="3956778"/>
              <a:ext cx="2868846" cy="316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DC setup</a:t>
              </a:r>
              <a:endParaRPr lang="en-US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04017" y="4433453"/>
            <a:ext cx="2952061" cy="1993766"/>
            <a:chOff x="6004017" y="4433453"/>
            <a:chExt cx="2952061" cy="199376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6730965" y="4283510"/>
              <a:ext cx="1426273" cy="2381876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004017" y="4433453"/>
              <a:ext cx="2952061" cy="1993766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89463" y="4513292"/>
              <a:ext cx="2167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Flexible cathode design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472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32476" y="948907"/>
            <a:ext cx="8269937" cy="5909094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QE / thermal emittance mapping of Cs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Te cathode (L. Zheng, AWA/THU)</a:t>
            </a:r>
          </a:p>
          <a:p>
            <a:pPr>
              <a:buFontTx/>
              <a:buChar char="-"/>
            </a:pPr>
            <a:r>
              <a:rPr lang="en-US" dirty="0" smtClean="0"/>
              <a:t>Pattern beam generation with </a:t>
            </a:r>
            <a:r>
              <a:rPr lang="en-US" dirty="0" err="1" smtClean="0"/>
              <a:t>microlens</a:t>
            </a:r>
            <a:r>
              <a:rPr lang="en-US" dirty="0" smtClean="0"/>
              <a:t> array</a:t>
            </a:r>
          </a:p>
          <a:p>
            <a:pPr>
              <a:buFontTx/>
              <a:buChar char="-"/>
            </a:pPr>
            <a:r>
              <a:rPr lang="en-US" dirty="0" smtClean="0"/>
              <a:t>Observed dependence of thermal emittance on QE</a:t>
            </a:r>
            <a:endParaRPr lang="en-US" dirty="0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440271" y="437869"/>
            <a:ext cx="8337923" cy="522278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NCRF gun characterization of photocathodes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43743" y="6404455"/>
            <a:ext cx="3445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L. Zheng, et al., </a:t>
            </a:r>
            <a:r>
              <a:rPr lang="en-US" sz="1400" dirty="0" err="1" smtClean="0"/>
              <a:t>arXiv</a:t>
            </a:r>
            <a:r>
              <a:rPr lang="en-US" sz="1400" dirty="0" smtClean="0"/>
              <a:t> 1906.08074 (2019)</a:t>
            </a:r>
            <a:endParaRPr lang="en-US" sz="1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469900" y="2106088"/>
            <a:ext cx="3523876" cy="1938733"/>
            <a:chOff x="469900" y="2106088"/>
            <a:chExt cx="3523876" cy="19387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476" y="2162405"/>
              <a:ext cx="3326560" cy="1882416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469900" y="2106088"/>
              <a:ext cx="3523876" cy="1938733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9899" y="4166008"/>
            <a:ext cx="3523877" cy="2546224"/>
            <a:chOff x="469899" y="4166008"/>
            <a:chExt cx="3523877" cy="2546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818" y="4190588"/>
              <a:ext cx="2621265" cy="2521644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469899" y="4166008"/>
              <a:ext cx="3523877" cy="2546224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21672" y="2106088"/>
            <a:ext cx="4893338" cy="3945088"/>
            <a:chOff x="4121672" y="2106088"/>
            <a:chExt cx="4893338" cy="39450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7965" y="2782094"/>
              <a:ext cx="4817044" cy="3149815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4121672" y="2106088"/>
              <a:ext cx="4893338" cy="3945088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14360" y="2258874"/>
              <a:ext cx="398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Experiment: thermal </a:t>
              </a:r>
              <a:r>
                <a:rPr lang="en-US" sz="1400" dirty="0" err="1" smtClean="0"/>
                <a:t>emittance</a:t>
              </a:r>
              <a:r>
                <a:rPr lang="en-US" sz="1400" dirty="0" smtClean="0"/>
                <a:t> measurement by solenoid scan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54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46193" y="986276"/>
            <a:ext cx="8043625" cy="5871723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Systematical benchmarking of (N)UNCD field emission cathode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(M. Schneider/S. </a:t>
            </a:r>
            <a:r>
              <a:rPr lang="en-US" b="1" dirty="0" err="1" smtClean="0">
                <a:solidFill>
                  <a:srgbClr val="0070C0"/>
                </a:solidFill>
              </a:rPr>
              <a:t>Baryshev</a:t>
            </a:r>
            <a:r>
              <a:rPr lang="en-US" b="1" dirty="0">
                <a:solidFill>
                  <a:srgbClr val="0070C0"/>
                </a:solidFill>
              </a:rPr>
              <a:t>, MSU; G. Chen, IIT</a:t>
            </a:r>
            <a:r>
              <a:rPr lang="en-US" b="1" dirty="0" smtClean="0">
                <a:solidFill>
                  <a:srgbClr val="0070C0"/>
                </a:solidFill>
              </a:rPr>
              <a:t>)  </a:t>
            </a:r>
            <a:r>
              <a:rPr lang="en-US" b="1" dirty="0" smtClean="0">
                <a:solidFill>
                  <a:schemeClr val="accent1"/>
                </a:solidFill>
              </a:rPr>
              <a:t>Talk at 11:30 AM</a:t>
            </a:r>
          </a:p>
          <a:p>
            <a:pPr>
              <a:buFontTx/>
              <a:buChar char="-"/>
            </a:pPr>
            <a:r>
              <a:rPr lang="en-US" dirty="0" smtClean="0"/>
              <a:t>Cathode characterization during </a:t>
            </a:r>
            <a:r>
              <a:rPr lang="en-US" dirty="0" err="1" smtClean="0"/>
              <a:t>rf</a:t>
            </a:r>
            <a:r>
              <a:rPr lang="en-US" dirty="0" smtClean="0"/>
              <a:t> conditioning from 8 to 42 MV/m on ACT</a:t>
            </a:r>
          </a:p>
          <a:p>
            <a:pPr>
              <a:buFontTx/>
              <a:buChar char="-"/>
            </a:pPr>
            <a:r>
              <a:rPr lang="en-US" dirty="0" smtClean="0"/>
              <a:t>Emission model established to interpret the properties evolution</a:t>
            </a:r>
            <a:endParaRPr lang="en-US" dirty="0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437190" y="259033"/>
            <a:ext cx="8261630" cy="701114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NCRF gun characterization of Field emission cathode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3743" y="6404455"/>
            <a:ext cx="3347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J. Shao, et al., </a:t>
            </a:r>
            <a:r>
              <a:rPr lang="en-US" sz="1400" dirty="0" err="1" smtClean="0"/>
              <a:t>arXiv</a:t>
            </a:r>
            <a:r>
              <a:rPr lang="en-US" sz="1400" dirty="0" smtClean="0"/>
              <a:t> 1907.08582 (2019)</a:t>
            </a:r>
            <a:endParaRPr lang="en-US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69900" y="2351514"/>
            <a:ext cx="3981076" cy="1887101"/>
            <a:chOff x="469900" y="2351514"/>
            <a:chExt cx="3981076" cy="18871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193" y="2399740"/>
              <a:ext cx="3725582" cy="183887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69900" y="2351514"/>
              <a:ext cx="3981076" cy="1887101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9900" y="4345334"/>
            <a:ext cx="3981076" cy="2062062"/>
            <a:chOff x="469900" y="4345334"/>
            <a:chExt cx="3981076" cy="20620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562" y="4351249"/>
              <a:ext cx="2935532" cy="2056147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69900" y="4345334"/>
              <a:ext cx="3981076" cy="2059121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79576" y="2351514"/>
            <a:ext cx="3986534" cy="4052941"/>
            <a:chOff x="4679576" y="2351514"/>
            <a:chExt cx="3986534" cy="40529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5367" y="2489883"/>
              <a:ext cx="3814451" cy="372273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679576" y="2351514"/>
              <a:ext cx="3986534" cy="4052941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33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46193" y="986276"/>
            <a:ext cx="8043625" cy="5871723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Pattern beam generation from field emission array cathode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(K. Nichols/H. Andrews/E. </a:t>
            </a:r>
            <a:r>
              <a:rPr lang="en-US" b="1" dirty="0" err="1" smtClean="0">
                <a:solidFill>
                  <a:srgbClr val="0070C0"/>
                </a:solidFill>
              </a:rPr>
              <a:t>Simakov</a:t>
            </a:r>
            <a:r>
              <a:rPr lang="en-US" b="1" dirty="0" smtClean="0">
                <a:solidFill>
                  <a:srgbClr val="0070C0"/>
                </a:solidFill>
              </a:rPr>
              <a:t>, LANL) </a:t>
            </a:r>
            <a:r>
              <a:rPr lang="en-US" b="1" dirty="0" smtClean="0">
                <a:solidFill>
                  <a:schemeClr val="accent1"/>
                </a:solidFill>
              </a:rPr>
              <a:t>Talk at 10:50 AM</a:t>
            </a:r>
          </a:p>
          <a:p>
            <a:pPr>
              <a:buFontTx/>
              <a:buChar char="-"/>
            </a:pPr>
            <a:r>
              <a:rPr lang="en-US" dirty="0" smtClean="0"/>
              <a:t>Aims for bunch train generation together with emittance exchange</a:t>
            </a:r>
          </a:p>
          <a:p>
            <a:pPr>
              <a:buFontTx/>
              <a:buChar char="-"/>
            </a:pPr>
            <a:r>
              <a:rPr lang="en-US" dirty="0" smtClean="0"/>
              <a:t>Observed pattern beam at 15 MV/m on ACT</a:t>
            </a:r>
            <a:endParaRPr lang="en-US" dirty="0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457245" y="181396"/>
            <a:ext cx="8324744" cy="778751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NCRF gun characterization of Field emission cathode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7154" y="6477338"/>
            <a:ext cx="2374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K. Nichols, to be submitted</a:t>
            </a:r>
            <a:endParaRPr lang="en-US" sz="1400" dirty="0"/>
          </a:p>
        </p:txBody>
      </p:sp>
      <p:grpSp>
        <p:nvGrpSpPr>
          <p:cNvPr id="8" name="Group 7"/>
          <p:cNvGrpSpPr/>
          <p:nvPr/>
        </p:nvGrpSpPr>
        <p:grpSpPr>
          <a:xfrm>
            <a:off x="826901" y="2401650"/>
            <a:ext cx="2427288" cy="1750641"/>
            <a:chOff x="826901" y="2401650"/>
            <a:chExt cx="2427288" cy="17506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0673" y="2401650"/>
              <a:ext cx="1782538" cy="163800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826901" y="2401651"/>
              <a:ext cx="2427288" cy="1750640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84226" y="2409733"/>
            <a:ext cx="4872268" cy="1750640"/>
            <a:chOff x="3384226" y="2409733"/>
            <a:chExt cx="4872268" cy="17506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2732" y="2417816"/>
              <a:ext cx="4657565" cy="173447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384226" y="2409733"/>
              <a:ext cx="4872268" cy="1750640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8054" y="4248605"/>
            <a:ext cx="7438439" cy="2155849"/>
            <a:chOff x="818054" y="4248605"/>
            <a:chExt cx="7438439" cy="21558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0614" y="4264924"/>
              <a:ext cx="6396493" cy="210639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818054" y="4248605"/>
              <a:ext cx="7438439" cy="2155849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661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732" y="45757"/>
            <a:ext cx="8372901" cy="568748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63" y="3170659"/>
            <a:ext cx="8324752" cy="191408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Electron Sources R&amp;D topics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High </a:t>
            </a:r>
            <a:r>
              <a:rPr lang="en-US" dirty="0"/>
              <a:t>quality photocathode beam generation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NCRF gun characterization of photocathodes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NCRF gun characterization of field emission </a:t>
            </a:r>
            <a:r>
              <a:rPr lang="en-US" dirty="0" smtClean="0"/>
              <a:t>cathodes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Future SRF gun characterization of </a:t>
            </a:r>
            <a:r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cathodes with ASD</a:t>
            </a:r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284162" lvl="1" indent="0">
              <a:buNone/>
            </a:pPr>
            <a:endParaRPr lang="en-US" dirty="0" smtClean="0"/>
          </a:p>
          <a:p>
            <a:pPr marL="284162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1383" y="846034"/>
            <a:ext cx="8490247" cy="2196269"/>
          </a:xfrm>
        </p:spPr>
        <p:txBody>
          <a:bodyPr/>
          <a:lstStyle/>
          <a:p>
            <a:r>
              <a:rPr lang="en-US" dirty="0" smtClean="0"/>
              <a:t>The AWA group operates and maintains 3 NCRF </a:t>
            </a:r>
            <a:r>
              <a:rPr lang="en-US" dirty="0" err="1" smtClean="0"/>
              <a:t>photoinjectors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One is installed on the Argonne Cathode Test-stand (ACT) beamline, dedicated to high-quality electron source R&amp;D in a rich, collaborative environment. </a:t>
            </a:r>
          </a:p>
          <a:p>
            <a:endParaRPr lang="en-US" dirty="0"/>
          </a:p>
          <a:p>
            <a:r>
              <a:rPr lang="en-US" dirty="0" smtClean="0"/>
              <a:t>The secondary </a:t>
            </a:r>
            <a:r>
              <a:rPr lang="en-US" dirty="0"/>
              <a:t>photocathode prep </a:t>
            </a:r>
            <a:r>
              <a:rPr lang="en-US" dirty="0" smtClean="0"/>
              <a:t>chamber and  load-lock system </a:t>
            </a:r>
            <a:r>
              <a:rPr lang="en-US" dirty="0"/>
              <a:t>(under construction) </a:t>
            </a:r>
            <a:r>
              <a:rPr lang="en-US" dirty="0" smtClean="0"/>
              <a:t> will soon provide additional resources for electron </a:t>
            </a:r>
            <a:r>
              <a:rPr lang="en-US" dirty="0"/>
              <a:t>s</a:t>
            </a:r>
            <a:r>
              <a:rPr lang="en-US" dirty="0" smtClean="0"/>
              <a:t>ource studies.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73301" y="543714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 you for your attention.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Outline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AWA Electron </a:t>
            </a:r>
            <a:r>
              <a:rPr lang="en-US" dirty="0" smtClean="0"/>
              <a:t>sources research capabilities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3 </a:t>
            </a:r>
            <a:r>
              <a:rPr lang="en-US" dirty="0" smtClean="0"/>
              <a:t>Normal Conducting RF (NCRF) </a:t>
            </a:r>
            <a:r>
              <a:rPr lang="en-US" dirty="0" err="1" smtClean="0"/>
              <a:t>photoinjectors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Argonne </a:t>
            </a:r>
            <a:r>
              <a:rPr lang="en-US" dirty="0"/>
              <a:t>cathode test-stand </a:t>
            </a:r>
            <a:r>
              <a:rPr lang="en-US" dirty="0" smtClean="0"/>
              <a:t>(ACT)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Second cathode </a:t>
            </a:r>
            <a:r>
              <a:rPr lang="en-US" dirty="0"/>
              <a:t>deposition </a:t>
            </a:r>
            <a:r>
              <a:rPr lang="en-US" dirty="0" smtClean="0"/>
              <a:t>chamber dedicated to R&amp;D</a:t>
            </a:r>
          </a:p>
          <a:p>
            <a:endParaRPr lang="en-US" dirty="0" smtClean="0"/>
          </a:p>
          <a:p>
            <a:r>
              <a:rPr lang="en-US" dirty="0" smtClean="0"/>
              <a:t>Electron </a:t>
            </a:r>
            <a:r>
              <a:rPr lang="en-US" dirty="0"/>
              <a:t>sources research </a:t>
            </a:r>
            <a:r>
              <a:rPr lang="en-US" dirty="0" smtClean="0"/>
              <a:t>highlights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High </a:t>
            </a:r>
            <a:r>
              <a:rPr lang="en-US" dirty="0"/>
              <a:t>quality photocathode beam </a:t>
            </a:r>
            <a:r>
              <a:rPr lang="en-US" dirty="0" smtClean="0"/>
              <a:t>generation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NCRF </a:t>
            </a:r>
            <a:r>
              <a:rPr lang="en-US" dirty="0"/>
              <a:t>gun characterization of </a:t>
            </a:r>
            <a:r>
              <a:rPr lang="en-US" dirty="0" smtClean="0"/>
              <a:t>photocathodes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NCRF </a:t>
            </a:r>
            <a:r>
              <a:rPr lang="en-US" dirty="0"/>
              <a:t>gun characterization of Field Emission cathodes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AWA Electron sources research </a:t>
            </a:r>
            <a:r>
              <a:rPr lang="en-US" dirty="0" smtClean="0"/>
              <a:t>capabilities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73825"/>
            <a:ext cx="457200" cy="182563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0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AWA Electron Sources Capabilities  current and near-term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3371" y="1398336"/>
            <a:ext cx="788670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High Gradient Cathode Testing in NCRF gun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NCRF </a:t>
            </a:r>
            <a:r>
              <a:rPr lang="en-US" dirty="0"/>
              <a:t>gun characterization of </a:t>
            </a:r>
            <a:r>
              <a:rPr lang="en-US" dirty="0" smtClean="0"/>
              <a:t>photocathodes and </a:t>
            </a:r>
            <a:r>
              <a:rPr lang="en-US" dirty="0"/>
              <a:t>f</a:t>
            </a:r>
            <a:r>
              <a:rPr lang="en-US" dirty="0" smtClean="0"/>
              <a:t>ield </a:t>
            </a:r>
            <a:r>
              <a:rPr lang="en-US" dirty="0"/>
              <a:t>e</a:t>
            </a:r>
            <a:r>
              <a:rPr lang="en-US" dirty="0" smtClean="0"/>
              <a:t>mission cathodes</a:t>
            </a:r>
          </a:p>
          <a:p>
            <a:pPr marL="915987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High gradient testing</a:t>
            </a:r>
          </a:p>
          <a:p>
            <a:pPr marL="915987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Charge, QE measurement and mapping</a:t>
            </a:r>
          </a:p>
          <a:p>
            <a:pPr marL="915987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thermal emittance measurement and mapping</a:t>
            </a:r>
          </a:p>
          <a:p>
            <a:pPr marL="630237" lvl="2" indent="0">
              <a:buNone/>
            </a:pPr>
            <a:endParaRPr lang="en-US" sz="14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quality photocathode </a:t>
            </a:r>
            <a:r>
              <a:rPr lang="en-US" dirty="0"/>
              <a:t>beam generation (3 RF </a:t>
            </a:r>
            <a:r>
              <a:rPr lang="en-US" dirty="0" err="1"/>
              <a:t>photoinjectors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Load-lock system for cathode transfer from prep chamber to NCRF gun for characterization and testing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Cathode Development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situ QE </a:t>
            </a:r>
            <a:r>
              <a:rPr lang="en-US" dirty="0" smtClean="0"/>
              <a:t>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Kelvin probe work function (CPD) measurements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83371" y="1188720"/>
            <a:ext cx="7886699" cy="548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/>
              <a:t>High Gradient Cathode Testing in NCRF gun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83370" y="4023360"/>
            <a:ext cx="7886699" cy="548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Cathode Development</a:t>
            </a:r>
          </a:p>
        </p:txBody>
      </p:sp>
    </p:spTree>
    <p:extLst>
      <p:ext uri="{BB962C8B-B14F-4D97-AF65-F5344CB8AC3E}">
        <p14:creationId xmlns:p14="http://schemas.microsoft.com/office/powerpoint/2010/main" val="42130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AWA Electron Sources Capabilities  current and near-term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3371" y="1398336"/>
            <a:ext cx="78867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High Gradient Cathode Testing in NCRF gun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NCRF </a:t>
            </a:r>
            <a:r>
              <a:rPr lang="en-US" dirty="0"/>
              <a:t>gun characterization of </a:t>
            </a:r>
            <a:r>
              <a:rPr lang="en-US" dirty="0" smtClean="0"/>
              <a:t>photocathodes and </a:t>
            </a:r>
            <a:r>
              <a:rPr lang="en-US" dirty="0"/>
              <a:t>f</a:t>
            </a:r>
            <a:r>
              <a:rPr lang="en-US" dirty="0" smtClean="0"/>
              <a:t>ield </a:t>
            </a:r>
            <a:r>
              <a:rPr lang="en-US" dirty="0"/>
              <a:t>e</a:t>
            </a:r>
            <a:r>
              <a:rPr lang="en-US" dirty="0" smtClean="0"/>
              <a:t>mission cathodes</a:t>
            </a:r>
          </a:p>
          <a:p>
            <a:pPr marL="915987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High gradient testing</a:t>
            </a:r>
          </a:p>
          <a:p>
            <a:pPr marL="915987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Charge, QE measurement and mapping</a:t>
            </a:r>
          </a:p>
          <a:p>
            <a:pPr marL="915987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thermal emittance measurement and mapping</a:t>
            </a:r>
          </a:p>
          <a:p>
            <a:pPr marL="915987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time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quality photocathode </a:t>
            </a:r>
            <a:r>
              <a:rPr lang="en-US" dirty="0"/>
              <a:t>beam generation (3 RF </a:t>
            </a:r>
            <a:r>
              <a:rPr lang="en-US" dirty="0" err="1"/>
              <a:t>photoinjectors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Load-lock system for cathode transfer from prep chamber to NCRF gun for characterization and testing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Cathode Development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Second photocathode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growth and preparation chamber for cathode studies (Cesium Telluride,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cesiation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flexibility for other options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  - available soon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situ QE </a:t>
            </a:r>
            <a:r>
              <a:rPr lang="en-US" dirty="0" smtClean="0"/>
              <a:t>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Kelvin probe work function (CPD) measurements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Future</a:t>
            </a:r>
            <a:r>
              <a:rPr 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SRF gun cathode testing  (ANL/ASD)  </a:t>
            </a:r>
            <a:r>
              <a:rPr lang="en-US" b="1" dirty="0" smtClean="0">
                <a:solidFill>
                  <a:schemeClr val="accent1"/>
                </a:solidFill>
              </a:rPr>
              <a:t>Talk </a:t>
            </a:r>
            <a:r>
              <a:rPr lang="en-US" b="1" dirty="0">
                <a:solidFill>
                  <a:schemeClr val="accent1"/>
                </a:solidFill>
              </a:rPr>
              <a:t>at </a:t>
            </a:r>
            <a:r>
              <a:rPr lang="en-US" b="1" dirty="0" smtClean="0">
                <a:solidFill>
                  <a:schemeClr val="accent1"/>
                </a:solidFill>
              </a:rPr>
              <a:t>9:30 AM (John Byrd)</a:t>
            </a:r>
            <a:endParaRPr lang="en-US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483371" y="1188720"/>
            <a:ext cx="7886699" cy="548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/>
              <a:t>High Gradient Cathode Testing in NCRF gun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83370" y="4023360"/>
            <a:ext cx="7886699" cy="548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Cathode Development</a:t>
            </a:r>
          </a:p>
        </p:txBody>
      </p:sp>
    </p:spTree>
    <p:extLst>
      <p:ext uri="{BB962C8B-B14F-4D97-AF65-F5344CB8AC3E}">
        <p14:creationId xmlns:p14="http://schemas.microsoft.com/office/powerpoint/2010/main" val="7725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57" t="19072" r="29248" b="5675"/>
          <a:stretch/>
        </p:blipFill>
        <p:spPr>
          <a:xfrm>
            <a:off x="4417077" y="4297581"/>
            <a:ext cx="1661479" cy="1501337"/>
          </a:xfrm>
          <a:prstGeom prst="rect">
            <a:avLst/>
          </a:prstGeom>
        </p:spPr>
      </p:pic>
      <p:sp>
        <p:nvSpPr>
          <p:cNvPr id="63" name="Content Placeholder 2"/>
          <p:cNvSpPr txBox="1">
            <a:spLocks/>
          </p:cNvSpPr>
          <p:nvPr/>
        </p:nvSpPr>
        <p:spPr>
          <a:xfrm>
            <a:off x="546193" y="986277"/>
            <a:ext cx="8448582" cy="1069038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L-band single-cell </a:t>
            </a:r>
            <a:r>
              <a:rPr lang="en-US" b="1" dirty="0" err="1">
                <a:solidFill>
                  <a:srgbClr val="0070C0"/>
                </a:solidFill>
              </a:rPr>
              <a:t>rf</a:t>
            </a:r>
            <a:r>
              <a:rPr lang="en-US" b="1" dirty="0">
                <a:solidFill>
                  <a:srgbClr val="0070C0"/>
                </a:solidFill>
              </a:rPr>
              <a:t> gun</a:t>
            </a:r>
          </a:p>
          <a:p>
            <a:pPr marL="0" indent="0">
              <a:buFont typeface="Wingdings" pitchFamily="2" charset="2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- High gradient (100-700 MV/m) with modest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rf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power (2.5 MW) 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9909" y="1812009"/>
            <a:ext cx="5262918" cy="1948588"/>
            <a:chOff x="548311" y="2683270"/>
            <a:chExt cx="5262918" cy="194858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11" y="2683270"/>
              <a:ext cx="5262917" cy="1892570"/>
            </a:xfrm>
            <a:prstGeom prst="rect">
              <a:avLst/>
            </a:prstGeom>
          </p:spPr>
        </p:pic>
        <p:cxnSp>
          <p:nvCxnSpPr>
            <p:cNvPr id="31" name="Straight Arrow Connector 192"/>
            <p:cNvCxnSpPr>
              <a:cxnSpLocks noChangeShapeType="1"/>
              <a:stCxn id="32" idx="0"/>
            </p:cNvCxnSpPr>
            <p:nvPr/>
          </p:nvCxnSpPr>
          <p:spPr bwMode="auto">
            <a:xfrm flipV="1">
              <a:off x="1340278" y="3692112"/>
              <a:ext cx="268663" cy="570414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Box 151"/>
            <p:cNvSpPr txBox="1">
              <a:spLocks noChangeArrowheads="1"/>
            </p:cNvSpPr>
            <p:nvPr/>
          </p:nvSpPr>
          <p:spPr bwMode="auto">
            <a:xfrm>
              <a:off x="590908" y="4262526"/>
              <a:ext cx="14987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>
                  <a:solidFill>
                    <a:srgbClr val="FFFF00"/>
                  </a:solidFill>
                </a:rPr>
                <a:t>beam pipe</a:t>
              </a:r>
            </a:p>
          </p:txBody>
        </p:sp>
        <p:cxnSp>
          <p:nvCxnSpPr>
            <p:cNvPr id="33" name="Straight Arrow Connector 192"/>
            <p:cNvCxnSpPr>
              <a:cxnSpLocks noChangeShapeType="1"/>
              <a:stCxn id="35" idx="0"/>
            </p:cNvCxnSpPr>
            <p:nvPr/>
          </p:nvCxnSpPr>
          <p:spPr bwMode="auto">
            <a:xfrm flipH="1" flipV="1">
              <a:off x="3417139" y="3535732"/>
              <a:ext cx="95090" cy="714888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TextBox 151"/>
            <p:cNvSpPr txBox="1">
              <a:spLocks noChangeArrowheads="1"/>
            </p:cNvSpPr>
            <p:nvPr/>
          </p:nvSpPr>
          <p:spPr bwMode="auto">
            <a:xfrm>
              <a:off x="2466233" y="4250620"/>
              <a:ext cx="20919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 smtClean="0">
                  <a:solidFill>
                    <a:srgbClr val="FFFF00"/>
                  </a:solidFill>
                </a:rPr>
                <a:t>cathode insertion</a:t>
              </a:r>
              <a:endParaRPr lang="en-US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36" name="TextBox 151"/>
            <p:cNvSpPr txBox="1">
              <a:spLocks noChangeArrowheads="1"/>
            </p:cNvSpPr>
            <p:nvPr/>
          </p:nvSpPr>
          <p:spPr bwMode="auto">
            <a:xfrm>
              <a:off x="5051941" y="3586044"/>
              <a:ext cx="7592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 smtClean="0">
                  <a:solidFill>
                    <a:srgbClr val="FFFF00"/>
                  </a:solidFill>
                </a:rPr>
                <a:t>tuner</a:t>
              </a:r>
              <a:endParaRPr lang="en-US" alt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37" name="Straight Arrow Connector 192"/>
            <p:cNvCxnSpPr>
              <a:cxnSpLocks noChangeShapeType="1"/>
              <a:stCxn id="36" idx="2"/>
            </p:cNvCxnSpPr>
            <p:nvPr/>
          </p:nvCxnSpPr>
          <p:spPr bwMode="auto">
            <a:xfrm flipH="1">
              <a:off x="4846991" y="3955376"/>
              <a:ext cx="584594" cy="271621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5882894" y="1712177"/>
            <a:ext cx="2743521" cy="2177035"/>
            <a:chOff x="5331920" y="1715586"/>
            <a:chExt cx="3455682" cy="2742148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21"/>
            <a:stretch/>
          </p:blipFill>
          <p:spPr>
            <a:xfrm>
              <a:off x="5331920" y="1715586"/>
              <a:ext cx="3455682" cy="2742148"/>
            </a:xfrm>
            <a:prstGeom prst="rect">
              <a:avLst/>
            </a:prstGeom>
          </p:spPr>
        </p:pic>
        <p:cxnSp>
          <p:nvCxnSpPr>
            <p:cNvPr id="41" name="Straight Arrow Connector 192"/>
            <p:cNvCxnSpPr>
              <a:cxnSpLocks noChangeShapeType="1"/>
              <a:stCxn id="42" idx="1"/>
            </p:cNvCxnSpPr>
            <p:nvPr/>
          </p:nvCxnSpPr>
          <p:spPr bwMode="auto">
            <a:xfrm flipH="1" flipV="1">
              <a:off x="5930818" y="2251901"/>
              <a:ext cx="561088" cy="478508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Box 151"/>
            <p:cNvSpPr txBox="1">
              <a:spLocks noChangeArrowheads="1"/>
            </p:cNvSpPr>
            <p:nvPr/>
          </p:nvSpPr>
          <p:spPr bwMode="auto">
            <a:xfrm>
              <a:off x="6491906" y="2545743"/>
              <a:ext cx="7316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 smtClean="0">
                  <a:solidFill>
                    <a:srgbClr val="FF0000"/>
                  </a:solidFill>
                </a:rPr>
                <a:t>pin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Arrow Connector 192"/>
            <p:cNvCxnSpPr>
              <a:cxnSpLocks noChangeShapeType="1"/>
              <a:stCxn id="44" idx="2"/>
            </p:cNvCxnSpPr>
            <p:nvPr/>
          </p:nvCxnSpPr>
          <p:spPr bwMode="auto">
            <a:xfrm flipH="1">
              <a:off x="6408521" y="3440612"/>
              <a:ext cx="483273" cy="149128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Box 151"/>
            <p:cNvSpPr txBox="1">
              <a:spLocks noChangeArrowheads="1"/>
            </p:cNvSpPr>
            <p:nvPr/>
          </p:nvSpPr>
          <p:spPr bwMode="auto">
            <a:xfrm>
              <a:off x="6408521" y="2975410"/>
              <a:ext cx="966546" cy="465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 smtClean="0">
                  <a:solidFill>
                    <a:srgbClr val="FF0000"/>
                  </a:solidFill>
                </a:rPr>
                <a:t>nose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151"/>
            <p:cNvSpPr txBox="1">
              <a:spLocks noChangeArrowheads="1"/>
            </p:cNvSpPr>
            <p:nvPr/>
          </p:nvSpPr>
          <p:spPr bwMode="auto">
            <a:xfrm>
              <a:off x="7297401" y="2975409"/>
              <a:ext cx="1241129" cy="410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 smtClean="0">
                  <a:solidFill>
                    <a:srgbClr val="FF0000"/>
                  </a:solidFill>
                </a:rPr>
                <a:t>gun iris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Straight Arrow Connector 192"/>
            <p:cNvCxnSpPr>
              <a:cxnSpLocks noChangeShapeType="1"/>
              <a:stCxn id="45" idx="2"/>
            </p:cNvCxnSpPr>
            <p:nvPr/>
          </p:nvCxnSpPr>
          <p:spPr bwMode="auto">
            <a:xfrm>
              <a:off x="7917966" y="3385545"/>
              <a:ext cx="185671" cy="360807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" name="Content Placeholder 2"/>
          <p:cNvSpPr txBox="1">
            <a:spLocks/>
          </p:cNvSpPr>
          <p:nvPr/>
        </p:nvSpPr>
        <p:spPr>
          <a:xfrm>
            <a:off x="546193" y="3817420"/>
            <a:ext cx="8448582" cy="1069038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Detachable cathode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2" r="13464" b="17683"/>
          <a:stretch>
            <a:fillRect/>
          </a:stretch>
        </p:blipFill>
        <p:spPr bwMode="auto">
          <a:xfrm>
            <a:off x="2459453" y="4335450"/>
            <a:ext cx="139013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63"/>
          <p:cNvSpPr/>
          <p:nvPr/>
        </p:nvSpPr>
        <p:spPr>
          <a:xfrm>
            <a:off x="2312262" y="4271478"/>
            <a:ext cx="1691640" cy="2121648"/>
          </a:xfrm>
          <a:prstGeom prst="rect">
            <a:avLst/>
          </a:prstGeom>
          <a:noFill/>
          <a:ln w="19050">
            <a:solidFill>
              <a:srgbClr val="0082CA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322270" y="5803330"/>
            <a:ext cx="173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Pin-shape cathode</a:t>
            </a:r>
          </a:p>
          <a:p>
            <a:r>
              <a:rPr lang="en-US" sz="1400" dirty="0">
                <a:solidFill>
                  <a:srgbClr val="0070C0"/>
                </a:solidFill>
              </a:rPr>
              <a:t>~</a:t>
            </a:r>
            <a:r>
              <a:rPr lang="el-GR" sz="1400" dirty="0" smtClean="0">
                <a:solidFill>
                  <a:srgbClr val="0070C0"/>
                </a:solidFill>
              </a:rPr>
              <a:t>Φ</a:t>
            </a:r>
            <a:r>
              <a:rPr lang="en-US" sz="1400" dirty="0">
                <a:solidFill>
                  <a:srgbClr val="0070C0"/>
                </a:solidFill>
              </a:rPr>
              <a:t>1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mm, </a:t>
            </a:r>
            <a:r>
              <a:rPr lang="en-US" sz="1400" dirty="0" smtClean="0">
                <a:solidFill>
                  <a:srgbClr val="0070C0"/>
                </a:solidFill>
              </a:rPr>
              <a:t>metallic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3" t="25467" r="18267" b="22001"/>
          <a:stretch/>
        </p:blipFill>
        <p:spPr>
          <a:xfrm>
            <a:off x="417067" y="4336600"/>
            <a:ext cx="1564637" cy="1371600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352736" y="4261518"/>
            <a:ext cx="1691588" cy="2132757"/>
          </a:xfrm>
          <a:prstGeom prst="rect">
            <a:avLst/>
          </a:prstGeom>
          <a:noFill/>
          <a:ln w="19050">
            <a:solidFill>
              <a:srgbClr val="0082CA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32780" y="5806186"/>
            <a:ext cx="1808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Regular flat cathode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~</a:t>
            </a:r>
            <a:r>
              <a:rPr lang="el-GR" sz="1400" dirty="0" smtClean="0">
                <a:solidFill>
                  <a:srgbClr val="0070C0"/>
                </a:solidFill>
              </a:rPr>
              <a:t>Φ</a:t>
            </a:r>
            <a:r>
              <a:rPr lang="en-US" sz="1400" dirty="0" smtClean="0">
                <a:solidFill>
                  <a:srgbClr val="0070C0"/>
                </a:solidFill>
              </a:rPr>
              <a:t>20 mm, metallic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273292" y="4267072"/>
            <a:ext cx="2056465" cy="2121648"/>
          </a:xfrm>
          <a:prstGeom prst="rect">
            <a:avLst/>
          </a:prstGeom>
          <a:noFill/>
          <a:ln w="19050">
            <a:solidFill>
              <a:srgbClr val="0082CA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39" b="-3557"/>
          <a:stretch/>
        </p:blipFill>
        <p:spPr bwMode="auto">
          <a:xfrm>
            <a:off x="3234855" y="4350789"/>
            <a:ext cx="61582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6924" b="57278"/>
          <a:stretch>
            <a:fillRect/>
          </a:stretch>
        </p:blipFill>
        <p:spPr bwMode="auto">
          <a:xfrm>
            <a:off x="1628041" y="4308567"/>
            <a:ext cx="38133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4331480" y="5811858"/>
            <a:ext cx="173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3-part cathode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metallic/advanced 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3" t="22627" r="4088" b="36478"/>
          <a:stretch/>
        </p:blipFill>
        <p:spPr>
          <a:xfrm>
            <a:off x="7121303" y="4073877"/>
            <a:ext cx="1608769" cy="1097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2" t="32704" r="18301" b="31572"/>
          <a:stretch/>
        </p:blipFill>
        <p:spPr>
          <a:xfrm>
            <a:off x="7120728" y="5188771"/>
            <a:ext cx="1609344" cy="129111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82" y="5196564"/>
            <a:ext cx="365760" cy="365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062" y="6066723"/>
            <a:ext cx="365760" cy="365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15" y="4861682"/>
            <a:ext cx="673107" cy="308956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6535902" y="5033360"/>
            <a:ext cx="379256" cy="263393"/>
          </a:xfrm>
          <a:prstGeom prst="righ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0560"/>
            <a:ext cx="8372901" cy="464096"/>
          </a:xfrm>
        </p:spPr>
        <p:txBody>
          <a:bodyPr/>
          <a:lstStyle/>
          <a:p>
            <a:r>
              <a:rPr lang="en-US" dirty="0"/>
              <a:t>Argonne cathode test-stand (act)</a:t>
            </a:r>
          </a:p>
        </p:txBody>
      </p:sp>
    </p:spTree>
    <p:extLst>
      <p:ext uri="{BB962C8B-B14F-4D97-AF65-F5344CB8AC3E}">
        <p14:creationId xmlns:p14="http://schemas.microsoft.com/office/powerpoint/2010/main" val="27018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2"/>
          <p:cNvSpPr txBox="1">
            <a:spLocks/>
          </p:cNvSpPr>
          <p:nvPr/>
        </p:nvSpPr>
        <p:spPr>
          <a:xfrm>
            <a:off x="546193" y="986276"/>
            <a:ext cx="8448582" cy="5576887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Beamline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t="-455" r="6222" b="17995"/>
          <a:stretch/>
        </p:blipFill>
        <p:spPr>
          <a:xfrm>
            <a:off x="874551" y="2115767"/>
            <a:ext cx="7332451" cy="37697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512" y="1463822"/>
            <a:ext cx="2176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</a:t>
            </a:r>
            <a:r>
              <a:rPr lang="en-US" sz="1600" dirty="0" smtClean="0">
                <a:solidFill>
                  <a:srgbClr val="FF0000"/>
                </a:solidFill>
              </a:rPr>
              <a:t>aveguide switches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192"/>
          <p:cNvCxnSpPr>
            <a:cxnSpLocks noChangeShapeType="1"/>
            <a:stCxn id="2" idx="2"/>
          </p:cNvCxnSpPr>
          <p:nvPr/>
        </p:nvCxnSpPr>
        <p:spPr bwMode="auto">
          <a:xfrm>
            <a:off x="1396557" y="1802376"/>
            <a:ext cx="0" cy="47754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6052010" y="6029624"/>
            <a:ext cx="2825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Available for future extension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192"/>
          <p:cNvCxnSpPr>
            <a:cxnSpLocks noChangeShapeType="1"/>
            <a:stCxn id="39" idx="0"/>
          </p:cNvCxnSpPr>
          <p:nvPr/>
        </p:nvCxnSpPr>
        <p:spPr bwMode="auto">
          <a:xfrm flipH="1" flipV="1">
            <a:off x="6901132" y="4261449"/>
            <a:ext cx="563829" cy="17681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117131" y="1151095"/>
            <a:ext cx="5818756" cy="884367"/>
            <a:chOff x="469901" y="2055046"/>
            <a:chExt cx="8415307" cy="127900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/>
          </p:blipFill>
          <p:spPr>
            <a:xfrm>
              <a:off x="469901" y="2066513"/>
              <a:ext cx="8415307" cy="126753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screen"/>
            <a:srcRect l="49094" r="43935" b="72776"/>
            <a:stretch/>
          </p:blipFill>
          <p:spPr>
            <a:xfrm>
              <a:off x="1053477" y="2055046"/>
              <a:ext cx="586596" cy="345067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482540" y="2104253"/>
              <a:ext cx="879895" cy="345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01486" y="2137037"/>
              <a:ext cx="879895" cy="345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screen"/>
            <a:srcRect l="10032" r="77360" b="68869"/>
            <a:stretch/>
          </p:blipFill>
          <p:spPr>
            <a:xfrm flipV="1">
              <a:off x="6212652" y="2070741"/>
              <a:ext cx="1061049" cy="39460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44022" y="4604963"/>
            <a:ext cx="1987826" cy="1828800"/>
            <a:chOff x="444022" y="4604963"/>
            <a:chExt cx="1987826" cy="18288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/>
            <a:srcRect l="54196" t="18904" r="27244" b="50910"/>
            <a:stretch/>
          </p:blipFill>
          <p:spPr>
            <a:xfrm flipH="1">
              <a:off x="444022" y="4604963"/>
              <a:ext cx="1987826" cy="1828800"/>
            </a:xfrm>
            <a:prstGeom prst="rect">
              <a:avLst/>
            </a:prstGeom>
          </p:spPr>
        </p:pic>
        <p:sp>
          <p:nvSpPr>
            <p:cNvPr id="26" name="TextBox 151"/>
            <p:cNvSpPr txBox="1">
              <a:spLocks noChangeArrowheads="1"/>
            </p:cNvSpPr>
            <p:nvPr/>
          </p:nvSpPr>
          <p:spPr bwMode="auto">
            <a:xfrm>
              <a:off x="1541452" y="4921725"/>
              <a:ext cx="7359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600" dirty="0" smtClean="0">
                  <a:solidFill>
                    <a:srgbClr val="FFFF00"/>
                  </a:solidFill>
                </a:rPr>
                <a:t>gun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27" name="TextBox 151"/>
            <p:cNvSpPr txBox="1">
              <a:spLocks noChangeArrowheads="1"/>
            </p:cNvSpPr>
            <p:nvPr/>
          </p:nvSpPr>
          <p:spPr bwMode="auto">
            <a:xfrm>
              <a:off x="805529" y="5460962"/>
              <a:ext cx="7359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600" dirty="0" smtClean="0">
                  <a:solidFill>
                    <a:srgbClr val="FFFF00"/>
                  </a:solidFill>
                </a:rPr>
                <a:t>guide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29" name="Straight Arrow Connector 192"/>
          <p:cNvCxnSpPr>
            <a:cxnSpLocks noChangeShapeType="1"/>
            <a:stCxn id="25" idx="0"/>
          </p:cNvCxnSpPr>
          <p:nvPr/>
        </p:nvCxnSpPr>
        <p:spPr bwMode="auto">
          <a:xfrm flipV="1">
            <a:off x="1437935" y="4000638"/>
            <a:ext cx="306244" cy="6043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2693822" y="6029624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261 nm, </a:t>
            </a:r>
            <a:r>
              <a:rPr lang="en-US" sz="1600" dirty="0" err="1" smtClean="0">
                <a:solidFill>
                  <a:srgbClr val="FF0000"/>
                </a:solidFill>
              </a:rPr>
              <a:t>ps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laser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192"/>
          <p:cNvCxnSpPr>
            <a:cxnSpLocks noChangeShapeType="1"/>
            <a:stCxn id="23" idx="0"/>
          </p:cNvCxnSpPr>
          <p:nvPr/>
        </p:nvCxnSpPr>
        <p:spPr bwMode="auto">
          <a:xfrm flipH="1" flipV="1">
            <a:off x="3226279" y="4000638"/>
            <a:ext cx="318898" cy="202898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/>
          <p:nvPr/>
        </p:nvSpPr>
        <p:spPr>
          <a:xfrm>
            <a:off x="6996660" y="1124594"/>
            <a:ext cx="1001937" cy="337052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457200" y="250560"/>
            <a:ext cx="8372901" cy="464096"/>
          </a:xfrm>
        </p:spPr>
        <p:txBody>
          <a:bodyPr/>
          <a:lstStyle/>
          <a:p>
            <a:r>
              <a:rPr lang="en-US" dirty="0"/>
              <a:t>Argonne cathode test-stand (act)</a:t>
            </a:r>
          </a:p>
        </p:txBody>
      </p:sp>
    </p:spTree>
    <p:extLst>
      <p:ext uri="{BB962C8B-B14F-4D97-AF65-F5344CB8AC3E}">
        <p14:creationId xmlns:p14="http://schemas.microsoft.com/office/powerpoint/2010/main" val="40130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2"/>
          <p:cNvSpPr txBox="1">
            <a:spLocks/>
          </p:cNvSpPr>
          <p:nvPr/>
        </p:nvSpPr>
        <p:spPr>
          <a:xfrm>
            <a:off x="546193" y="986276"/>
            <a:ext cx="8448582" cy="5576887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Beamline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- A test-stand for fundamental FE/BD study, advanced cathode research, and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low energy beam application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46193" y="4684989"/>
            <a:ext cx="8448582" cy="1832741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Capability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- FE/BD study: BD location, FE imaging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- Cathode study: fully benchmarking (thermal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emittance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under study)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Application: low energy beam (field emission/photoemission) delivered to the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ample space at the end of the beamline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4487" y="2179566"/>
            <a:ext cx="5594345" cy="2392789"/>
            <a:chOff x="546193" y="2021256"/>
            <a:chExt cx="5594345" cy="239278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4" t="3824" r="8490" b="41041"/>
            <a:stretch/>
          </p:blipFill>
          <p:spPr>
            <a:xfrm>
              <a:off x="546193" y="2021256"/>
              <a:ext cx="5338827" cy="188637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87254" y="3890825"/>
              <a:ext cx="631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F0"/>
                  </a:solidFill>
                </a:rPr>
                <a:t>Laser</a:t>
              </a:r>
            </a:p>
            <a:p>
              <a:pPr algn="ctr"/>
              <a:r>
                <a:rPr lang="en-US" sz="1400" dirty="0">
                  <a:solidFill>
                    <a:srgbClr val="00B0F0"/>
                  </a:solidFill>
                </a:rPr>
                <a:t>input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33840" y="2108178"/>
              <a:ext cx="1246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F0"/>
                  </a:solidFill>
                </a:rPr>
                <a:t>Collimator</a:t>
              </a:r>
            </a:p>
            <a:p>
              <a:pPr algn="ctr"/>
              <a:r>
                <a:rPr lang="en-US" sz="1400" dirty="0">
                  <a:solidFill>
                    <a:srgbClr val="00B0F0"/>
                  </a:solidFill>
                </a:rPr>
                <a:t>&amp; </a:t>
              </a:r>
              <a:r>
                <a:rPr lang="en-US" sz="1400" dirty="0" smtClean="0">
                  <a:solidFill>
                    <a:srgbClr val="00B0F0"/>
                  </a:solidFill>
                </a:rPr>
                <a:t>slits </a:t>
              </a:r>
              <a:r>
                <a:rPr lang="en-US" sz="1400" dirty="0">
                  <a:solidFill>
                    <a:srgbClr val="00B0F0"/>
                  </a:solidFill>
                </a:rPr>
                <a:t>&amp; YAG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87783" y="3884681"/>
              <a:ext cx="1552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F0"/>
                  </a:solidFill>
                </a:rPr>
                <a:t>Faraday cup</a:t>
              </a:r>
            </a:p>
            <a:p>
              <a:pPr algn="ctr"/>
              <a:r>
                <a:rPr lang="en-US" sz="1400" dirty="0">
                  <a:solidFill>
                    <a:srgbClr val="00B0F0"/>
                  </a:solidFill>
                </a:rPr>
                <a:t>&amp; YAG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51861" y="2717954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F0"/>
                  </a:solidFill>
                </a:rPr>
                <a:t>BPM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7413" y="2108178"/>
              <a:ext cx="1552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B0F0"/>
                  </a:solidFill>
                </a:rPr>
                <a:t>Faraday cup</a:t>
              </a:r>
            </a:p>
            <a:p>
              <a:pPr algn="ctr"/>
              <a:r>
                <a:rPr lang="en-US" sz="1400" dirty="0" smtClean="0">
                  <a:solidFill>
                    <a:srgbClr val="00B0F0"/>
                  </a:solidFill>
                </a:rPr>
                <a:t>&amp; YAG</a:t>
              </a:r>
              <a:endParaRPr lang="en-US" sz="1400" dirty="0">
                <a:solidFill>
                  <a:srgbClr val="00B0F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758" y="3939719"/>
              <a:ext cx="6415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rgbClr val="00B0F0"/>
                  </a:solidFill>
                </a:rPr>
                <a:t>rf</a:t>
              </a:r>
              <a:r>
                <a:rPr lang="en-US" sz="1400" dirty="0">
                  <a:solidFill>
                    <a:srgbClr val="00B0F0"/>
                  </a:solidFill>
                </a:rPr>
                <a:t> gun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39573" y="2717955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B0F0"/>
                  </a:solidFill>
                </a:rPr>
                <a:t>ICT</a:t>
              </a:r>
              <a:endParaRPr lang="en-US" sz="1400" dirty="0">
                <a:solidFill>
                  <a:srgbClr val="00B0F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648" y="1937849"/>
            <a:ext cx="3160929" cy="1592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648" y="3656498"/>
            <a:ext cx="3224312" cy="1296206"/>
          </a:xfrm>
          <a:prstGeom prst="rect">
            <a:avLst/>
          </a:prstGeom>
        </p:spPr>
      </p:pic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250560"/>
            <a:ext cx="8372901" cy="464096"/>
          </a:xfrm>
        </p:spPr>
        <p:txBody>
          <a:bodyPr/>
          <a:lstStyle/>
          <a:p>
            <a:r>
              <a:rPr lang="en-US" dirty="0"/>
              <a:t>Argonne cathode test-stand (act)</a:t>
            </a:r>
          </a:p>
        </p:txBody>
      </p:sp>
    </p:spTree>
    <p:extLst>
      <p:ext uri="{BB962C8B-B14F-4D97-AF65-F5344CB8AC3E}">
        <p14:creationId xmlns:p14="http://schemas.microsoft.com/office/powerpoint/2010/main" val="34386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424599" y="60460"/>
            <a:ext cx="7899892" cy="835530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Secondary cathode deposition chamber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1488" r="16533" b="1488"/>
          <a:stretch/>
        </p:blipFill>
        <p:spPr>
          <a:xfrm>
            <a:off x="3101001" y="3794760"/>
            <a:ext cx="3518480" cy="292608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6193" y="986276"/>
            <a:ext cx="8277768" cy="3951483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Dedicated to photocathode R&amp;D program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- Designed </a:t>
            </a:r>
            <a:r>
              <a:rPr lang="en-US" dirty="0"/>
              <a:t>to make Cs</a:t>
            </a:r>
            <a:r>
              <a:rPr lang="en-US" baseline="-25000" dirty="0"/>
              <a:t>2</a:t>
            </a:r>
            <a:r>
              <a:rPr lang="en-US" dirty="0"/>
              <a:t>Te photocathodes </a:t>
            </a:r>
            <a:r>
              <a:rPr lang="en-US" dirty="0" smtClean="0"/>
              <a:t>using evaporative deposition, similar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to the primary AWA deposition </a:t>
            </a:r>
            <a:r>
              <a:rPr lang="en-US" dirty="0" smtClean="0"/>
              <a:t>chamber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 Features include QE measurement at 6 wavelengths, </a:t>
            </a:r>
            <a:r>
              <a:rPr lang="en-US" dirty="0"/>
              <a:t>a load-lock system compatible </a:t>
            </a:r>
            <a:r>
              <a:rPr lang="en-US" dirty="0" smtClean="0"/>
              <a:t>with </a:t>
            </a:r>
            <a:r>
              <a:rPr lang="en-US" dirty="0"/>
              <a:t>the ACT </a:t>
            </a:r>
            <a:r>
              <a:rPr lang="en-US" dirty="0" smtClean="0"/>
              <a:t>gun, flexible cathode &amp; plug size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en-US" dirty="0" smtClean="0"/>
              <a:t>available </a:t>
            </a:r>
            <a:r>
              <a:rPr lang="en-US" dirty="0"/>
              <a:t>for researchers wishing to </a:t>
            </a:r>
            <a:r>
              <a:rPr lang="en-US" dirty="0" err="1"/>
              <a:t>cesiate</a:t>
            </a:r>
            <a:r>
              <a:rPr lang="en-US" dirty="0"/>
              <a:t> a </a:t>
            </a:r>
            <a:r>
              <a:rPr lang="en-US" dirty="0" smtClean="0"/>
              <a:t>cathode surface.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 possibility </a:t>
            </a:r>
            <a:r>
              <a:rPr lang="en-US" dirty="0"/>
              <a:t>of producing other types of photocathodes in the </a:t>
            </a:r>
            <a:r>
              <a:rPr lang="en-US" dirty="0" smtClean="0"/>
              <a:t>chamber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046" y="3977640"/>
            <a:ext cx="1591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Power supplies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192"/>
          <p:cNvCxnSpPr>
            <a:cxnSpLocks noChangeShapeType="1"/>
            <a:stCxn id="7" idx="3"/>
          </p:cNvCxnSpPr>
          <p:nvPr/>
        </p:nvCxnSpPr>
        <p:spPr bwMode="auto">
          <a:xfrm>
            <a:off x="2076241" y="4146917"/>
            <a:ext cx="868680" cy="5932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83391" y="4837509"/>
            <a:ext cx="1213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Deposition chamber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92"/>
          <p:cNvCxnSpPr>
            <a:cxnSpLocks noChangeShapeType="1"/>
            <a:stCxn id="11" idx="3"/>
          </p:cNvCxnSpPr>
          <p:nvPr/>
        </p:nvCxnSpPr>
        <p:spPr bwMode="auto">
          <a:xfrm flipV="1">
            <a:off x="1896995" y="4837509"/>
            <a:ext cx="2370111" cy="2923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76063" y="6013333"/>
            <a:ext cx="121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</a:rPr>
              <a:t>Cryo</a:t>
            </a:r>
            <a:r>
              <a:rPr lang="en-US" sz="1600" dirty="0" smtClean="0">
                <a:solidFill>
                  <a:srgbClr val="FF0000"/>
                </a:solidFill>
              </a:rPr>
              <a:t>-pump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92"/>
          <p:cNvCxnSpPr>
            <a:cxnSpLocks noChangeShapeType="1"/>
            <a:stCxn id="15" idx="3"/>
          </p:cNvCxnSpPr>
          <p:nvPr/>
        </p:nvCxnSpPr>
        <p:spPr bwMode="auto">
          <a:xfrm flipV="1">
            <a:off x="1889667" y="5852160"/>
            <a:ext cx="3337559" cy="3304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How to put extra files in fimage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42" y="3794760"/>
            <a:ext cx="1770919" cy="10527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019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gonne presentation_4x3" id="{7A81163B-1588-FE4A-AB33-A27D946CB6B5}" vid="{D5CC8C83-8356-434A-95AA-E37020066ACC}"/>
    </a:ext>
  </a:extLst>
</a:theme>
</file>

<file path=ppt/theme/theme2.xml><?xml version="1.0" encoding="utf-8"?>
<a:theme xmlns:a="http://schemas.openxmlformats.org/drawingml/2006/main" name="1_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gonne presentation_4x3" id="{7A81163B-1588-FE4A-AB33-A27D946CB6B5}" vid="{D5CC8C83-8356-434A-95AA-E37020066ACC}"/>
    </a:ext>
  </a:extLst>
</a:theme>
</file>

<file path=ppt/theme/theme3.xml><?xml version="1.0" encoding="utf-8"?>
<a:theme xmlns:a="http://schemas.openxmlformats.org/drawingml/2006/main" name="2_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gonne presentation_4x3" id="{7A81163B-1588-FE4A-AB33-A27D946CB6B5}" vid="{D5CC8C83-8356-434A-95AA-E37020066AC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</TotalTime>
  <Words>1043</Words>
  <Application>Microsoft Office PowerPoint</Application>
  <PresentationFormat>On-screen Show (4:3)</PresentationFormat>
  <Paragraphs>185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Wingdings</vt:lpstr>
      <vt:lpstr>presentation_4x3</vt:lpstr>
      <vt:lpstr>1_presentation_4x3</vt:lpstr>
      <vt:lpstr>2_presentation_4x3</vt:lpstr>
      <vt:lpstr>PowerPoint Presentation</vt:lpstr>
      <vt:lpstr>Outline</vt:lpstr>
      <vt:lpstr>PowerPoint Presentation</vt:lpstr>
      <vt:lpstr>AWA Electron Sources Capabilities  current and near-term</vt:lpstr>
      <vt:lpstr>AWA Electron Sources Capabilities  current and near-term</vt:lpstr>
      <vt:lpstr>Argonne cathode test-stand (act)</vt:lpstr>
      <vt:lpstr>Argonne cathode test-stand (act)</vt:lpstr>
      <vt:lpstr>Argonne cathode test-stand (act)</vt:lpstr>
      <vt:lpstr>Secondary cathode deposition chamber</vt:lpstr>
      <vt:lpstr>PowerPoint Presentation</vt:lpstr>
      <vt:lpstr>High quality photocathode beam generation</vt:lpstr>
      <vt:lpstr>High quality photocathode beam generation</vt:lpstr>
      <vt:lpstr>NCRF gun characterization of photocathodes</vt:lpstr>
      <vt:lpstr>NCRF gun characterization of photocathodes</vt:lpstr>
      <vt:lpstr>NCRF gun characterization of Field emission cathode</vt:lpstr>
      <vt:lpstr>NCRF gun characterization of Field emission cathode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Wisniewski, Eric Edson</dc:creator>
  <cp:lastModifiedBy>Rezek, Nancy M.</cp:lastModifiedBy>
  <cp:revision>96</cp:revision>
  <dcterms:created xsi:type="dcterms:W3CDTF">2019-08-06T13:49:21Z</dcterms:created>
  <dcterms:modified xsi:type="dcterms:W3CDTF">2019-08-20T21:47:28Z</dcterms:modified>
</cp:coreProperties>
</file>