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760" r:id="rId3"/>
    <p:sldId id="779" r:id="rId4"/>
    <p:sldId id="762" r:id="rId5"/>
    <p:sldId id="766" r:id="rId6"/>
    <p:sldId id="761" r:id="rId7"/>
    <p:sldId id="763" r:id="rId8"/>
    <p:sldId id="770" r:id="rId9"/>
    <p:sldId id="764" r:id="rId10"/>
    <p:sldId id="753" r:id="rId11"/>
    <p:sldId id="777" r:id="rId12"/>
    <p:sldId id="767" r:id="rId13"/>
    <p:sldId id="778" r:id="rId14"/>
    <p:sldId id="758" r:id="rId15"/>
    <p:sldId id="771" r:id="rId16"/>
    <p:sldId id="772" r:id="rId17"/>
    <p:sldId id="775" r:id="rId1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99CCFF"/>
    <a:srgbClr val="0020C0"/>
    <a:srgbClr val="00823B"/>
    <a:srgbClr val="FFCC99"/>
    <a:srgbClr val="A0E4BA"/>
    <a:srgbClr val="AC0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2671" autoAdjust="0"/>
  </p:normalViewPr>
  <p:slideViewPr>
    <p:cSldViewPr>
      <p:cViewPr varScale="1">
        <p:scale>
          <a:sx n="66" d="100"/>
          <a:sy n="66" d="100"/>
        </p:scale>
        <p:origin x="72" y="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04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743" cy="463550"/>
          </a:xfrm>
          <a:prstGeom prst="rect">
            <a:avLst/>
          </a:prstGeom>
        </p:spPr>
        <p:txBody>
          <a:bodyPr vert="horz" lIns="87429" tIns="43714" rIns="87429" bIns="43714" rtlCol="0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4" y="0"/>
            <a:ext cx="2982743" cy="463550"/>
          </a:xfrm>
          <a:prstGeom prst="rect">
            <a:avLst/>
          </a:prstGeom>
        </p:spPr>
        <p:txBody>
          <a:bodyPr vert="horz" lIns="87429" tIns="43714" rIns="87429" bIns="43714" rtlCol="0"/>
          <a:lstStyle>
            <a:lvl1pPr algn="r">
              <a:defRPr sz="1100"/>
            </a:lvl1pPr>
          </a:lstStyle>
          <a:p>
            <a:pPr>
              <a:defRPr/>
            </a:pPr>
            <a:fld id="{174EB09B-88C9-4B0A-88C7-F9781E7C674F}" type="datetimeFigureOut">
              <a:rPr lang="en-US"/>
              <a:pPr>
                <a:defRPr/>
              </a:pPr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4"/>
            <a:ext cx="2982743" cy="463550"/>
          </a:xfrm>
          <a:prstGeom prst="rect">
            <a:avLst/>
          </a:prstGeom>
        </p:spPr>
        <p:txBody>
          <a:bodyPr vert="horz" lIns="87429" tIns="43714" rIns="87429" bIns="4371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4" y="8831264"/>
            <a:ext cx="2982743" cy="463550"/>
          </a:xfrm>
          <a:prstGeom prst="rect">
            <a:avLst/>
          </a:prstGeom>
        </p:spPr>
        <p:txBody>
          <a:bodyPr vert="horz" lIns="87429" tIns="43714" rIns="87429" bIns="43714" rtlCol="0" anchor="b"/>
          <a:lstStyle>
            <a:lvl1pPr algn="r">
              <a:defRPr sz="1100"/>
            </a:lvl1pPr>
          </a:lstStyle>
          <a:p>
            <a:pPr>
              <a:defRPr/>
            </a:pPr>
            <a:fld id="{88D77529-4577-4FF4-BA59-4E3ED4E6FD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03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743" cy="463550"/>
          </a:xfrm>
          <a:prstGeom prst="rect">
            <a:avLst/>
          </a:prstGeom>
        </p:spPr>
        <p:txBody>
          <a:bodyPr vert="horz" lIns="87429" tIns="43714" rIns="87429" bIns="43714" rtlCol="0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4" y="0"/>
            <a:ext cx="2982743" cy="463550"/>
          </a:xfrm>
          <a:prstGeom prst="rect">
            <a:avLst/>
          </a:prstGeom>
        </p:spPr>
        <p:txBody>
          <a:bodyPr vert="horz" lIns="87429" tIns="43714" rIns="87429" bIns="43714" rtlCol="0"/>
          <a:lstStyle>
            <a:lvl1pPr algn="r">
              <a:defRPr sz="1100"/>
            </a:lvl1pPr>
          </a:lstStyle>
          <a:p>
            <a:pPr>
              <a:defRPr/>
            </a:pPr>
            <a:fld id="{1A95241A-3097-4640-9D5B-D72B0C53DB0C}" type="datetimeFigureOut">
              <a:rPr lang="en-US"/>
              <a:pPr>
                <a:defRPr/>
              </a:pPr>
              <a:t>8/22/2019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29" tIns="43714" rIns="87429" bIns="437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6" y="4416426"/>
            <a:ext cx="5504204" cy="4181475"/>
          </a:xfrm>
          <a:prstGeom prst="rect">
            <a:avLst/>
          </a:prstGeom>
        </p:spPr>
        <p:txBody>
          <a:bodyPr vert="horz" lIns="87429" tIns="43714" rIns="87429" bIns="437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4"/>
            <a:ext cx="2982743" cy="463550"/>
          </a:xfrm>
          <a:prstGeom prst="rect">
            <a:avLst/>
          </a:prstGeom>
        </p:spPr>
        <p:txBody>
          <a:bodyPr vert="horz" lIns="87429" tIns="43714" rIns="87429" bIns="43714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4" y="8831264"/>
            <a:ext cx="2982743" cy="463550"/>
          </a:xfrm>
          <a:prstGeom prst="rect">
            <a:avLst/>
          </a:prstGeom>
        </p:spPr>
        <p:txBody>
          <a:bodyPr vert="horz" lIns="87429" tIns="43714" rIns="87429" bIns="43714" rtlCol="0" anchor="b"/>
          <a:lstStyle>
            <a:lvl1pPr algn="r">
              <a:defRPr sz="1100"/>
            </a:lvl1pPr>
          </a:lstStyle>
          <a:p>
            <a:pPr>
              <a:defRPr/>
            </a:pPr>
            <a:fld id="{254951D1-BBD9-4BBA-B6A1-468CB2CEA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1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05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54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26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54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6A0BF-1B18-4DB8-8EE2-54BC08BEB30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666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8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99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77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9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079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26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8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4951D1-BBD9-4BBA-B6A1-468CB2CEA0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68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9493-CDE8-483E-992D-86DAB34D1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0"/>
            <a:ext cx="62055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97D9-C070-48B0-8D45-FF039E613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0"/>
            <a:ext cx="62055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PSFC Seminar, Oct. 22, 2010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38A4E-65A8-42BC-8848-BBDBC4FD6C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BC94-77E8-46E7-B3E1-B7E88B879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0"/>
            <a:ext cx="62055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5F93-DC49-4252-AAE7-F8BCCB4D7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76200"/>
            <a:ext cx="2038350" cy="61722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9626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6C3D1-8C67-4C5A-AF22-794477DF67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14463" y="76200"/>
            <a:ext cx="62055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9144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576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6576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99F4-45E9-46C5-A9A3-E7C741290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76200"/>
            <a:ext cx="62055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005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9144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6576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5FC8C-A079-415F-906A-4157B0833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76200"/>
            <a:ext cx="62055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005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0005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41600-0B02-4443-8600-1033F7503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at is P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4463" y="0"/>
            <a:ext cx="6205537" cy="706438"/>
          </a:xfrm>
          <a:prstGeom prst="rect">
            <a:avLst/>
          </a:prstGeom>
          <a:ln w="22225"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What is PBG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1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0"/>
          <p:cNvSpPr txBox="1">
            <a:spLocks noChangeArrowheads="1"/>
          </p:cNvSpPr>
          <p:nvPr userDrawn="1"/>
        </p:nvSpPr>
        <p:spPr bwMode="auto">
          <a:xfrm>
            <a:off x="6248400" y="6477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F7F9493-CDE8-483E-992D-86DAB34D1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1409700" y="685800"/>
            <a:ext cx="62103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76200"/>
            <a:ext cx="62055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005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9144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6576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8F74D-F277-4404-B2A0-8D5DD606D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76200"/>
            <a:ext cx="62055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914400"/>
            <a:ext cx="40005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657600"/>
            <a:ext cx="8153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99514-7F3D-42BC-86BA-57BEF19380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el. Cavity 2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4463" y="0"/>
            <a:ext cx="6205537" cy="706438"/>
          </a:xfrm>
          <a:prstGeom prst="rect">
            <a:avLst/>
          </a:prstGeom>
          <a:ln w="22225"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Dielectric Cavity: 2D PBG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1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0"/>
          <p:cNvSpPr txBox="1">
            <a:spLocks noChangeArrowheads="1"/>
          </p:cNvSpPr>
          <p:nvPr userDrawn="1"/>
        </p:nvSpPr>
        <p:spPr bwMode="auto">
          <a:xfrm>
            <a:off x="6248400" y="6477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F7F9493-CDE8-483E-992D-86DAB34D1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1409700" y="685800"/>
            <a:ext cx="62103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95871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moded Diel P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4463" y="0"/>
            <a:ext cx="6205537" cy="706438"/>
          </a:xfrm>
          <a:prstGeom prst="rect">
            <a:avLst/>
          </a:prstGeom>
          <a:ln w="22225"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Overmoded</a:t>
            </a:r>
            <a:r>
              <a:rPr lang="en-US" dirty="0" smtClean="0"/>
              <a:t> Dielectric PBG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1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0"/>
          <p:cNvSpPr txBox="1">
            <a:spLocks noChangeArrowheads="1"/>
          </p:cNvSpPr>
          <p:nvPr userDrawn="1"/>
        </p:nvSpPr>
        <p:spPr bwMode="auto">
          <a:xfrm>
            <a:off x="6248400" y="6477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F7F9493-CDE8-483E-992D-86DAB34D1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1409700" y="685800"/>
            <a:ext cx="62103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20887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 3 1 w/ damp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4463" y="0"/>
            <a:ext cx="6205537" cy="706438"/>
          </a:xfrm>
          <a:prstGeom prst="rect">
            <a:avLst/>
          </a:prstGeom>
          <a:ln w="22225"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2D Dielectric + Metallic w/ Damping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1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0"/>
          <p:cNvSpPr txBox="1">
            <a:spLocks noChangeArrowheads="1"/>
          </p:cNvSpPr>
          <p:nvPr userDrawn="1"/>
        </p:nvSpPr>
        <p:spPr bwMode="auto">
          <a:xfrm>
            <a:off x="6248400" y="6477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F7F9493-CDE8-483E-992D-86DAB34D1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1409700" y="685800"/>
            <a:ext cx="62103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47915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14463" y="0"/>
            <a:ext cx="6205537" cy="706438"/>
          </a:xfrm>
          <a:prstGeom prst="rect">
            <a:avLst/>
          </a:prstGeom>
          <a:ln w="22225"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3 Cell 3D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1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0"/>
          <p:cNvSpPr txBox="1">
            <a:spLocks noChangeArrowheads="1"/>
          </p:cNvSpPr>
          <p:nvPr userDrawn="1"/>
        </p:nvSpPr>
        <p:spPr bwMode="auto">
          <a:xfrm>
            <a:off x="6248400" y="6477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1409700" y="685800"/>
            <a:ext cx="62103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9107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4D0D4-6E7D-42EB-AC38-C5D6D8F1B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0"/>
            <a:ext cx="6205537" cy="706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00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40005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1E9B3-B162-4169-B229-F7E03B31B1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FFD1B-DC63-46FA-9F2E-BBB6C40CA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5"/>
          <a:stretch>
            <a:fillRect/>
          </a:stretch>
        </p:blipFill>
        <p:spPr bwMode="auto">
          <a:xfrm>
            <a:off x="825500" y="6488113"/>
            <a:ext cx="2613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228600" y="6400800"/>
            <a:ext cx="868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1031" name="Group 23"/>
          <p:cNvGrpSpPr>
            <a:grpSpLocks/>
          </p:cNvGrpSpPr>
          <p:nvPr/>
        </p:nvGrpSpPr>
        <p:grpSpPr bwMode="auto">
          <a:xfrm>
            <a:off x="228600" y="6477000"/>
            <a:ext cx="493713" cy="261938"/>
            <a:chOff x="728" y="3915"/>
            <a:chExt cx="311" cy="165"/>
          </a:xfrm>
        </p:grpSpPr>
        <p:sp>
          <p:nvSpPr>
            <p:cNvPr id="1038" name="Rectangle 14"/>
            <p:cNvSpPr>
              <a:spLocks noChangeAspect="1" noChangeArrowheads="1"/>
            </p:cNvSpPr>
            <p:nvPr userDrawn="1"/>
          </p:nvSpPr>
          <p:spPr bwMode="auto">
            <a:xfrm>
              <a:off x="839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39" name="Rectangle 15"/>
            <p:cNvSpPr>
              <a:spLocks noChangeAspect="1" noChangeArrowheads="1"/>
            </p:cNvSpPr>
            <p:nvPr userDrawn="1"/>
          </p:nvSpPr>
          <p:spPr bwMode="auto">
            <a:xfrm>
              <a:off x="782" y="3916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0" name="Rectangle 16"/>
            <p:cNvSpPr>
              <a:spLocks noChangeAspect="1" noChangeArrowheads="1"/>
            </p:cNvSpPr>
            <p:nvPr userDrawn="1"/>
          </p:nvSpPr>
          <p:spPr bwMode="auto">
            <a:xfrm>
              <a:off x="728" y="3916"/>
              <a:ext cx="33" cy="164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1" name="Rectangle 17"/>
            <p:cNvSpPr>
              <a:spLocks noChangeAspect="1" noChangeArrowheads="1"/>
            </p:cNvSpPr>
            <p:nvPr userDrawn="1"/>
          </p:nvSpPr>
          <p:spPr bwMode="auto">
            <a:xfrm>
              <a:off x="896" y="3967"/>
              <a:ext cx="33" cy="112"/>
            </a:xfrm>
            <a:prstGeom prst="rect">
              <a:avLst/>
            </a:prstGeom>
            <a:solidFill>
              <a:srgbClr val="666A7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2" name="Rectangle 18"/>
            <p:cNvSpPr>
              <a:spLocks noChangeAspect="1" noChangeArrowheads="1"/>
            </p:cNvSpPr>
            <p:nvPr userDrawn="1"/>
          </p:nvSpPr>
          <p:spPr bwMode="auto">
            <a:xfrm>
              <a:off x="950" y="3967"/>
              <a:ext cx="33" cy="112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3" name="Rectangle 19"/>
            <p:cNvSpPr>
              <a:spLocks noChangeAspect="1" noChangeArrowheads="1"/>
            </p:cNvSpPr>
            <p:nvPr userDrawn="1"/>
          </p:nvSpPr>
          <p:spPr bwMode="auto">
            <a:xfrm>
              <a:off x="895" y="3915"/>
              <a:ext cx="32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044" name="Rectangle 20"/>
            <p:cNvSpPr>
              <a:spLocks noChangeAspect="1" noChangeArrowheads="1"/>
            </p:cNvSpPr>
            <p:nvPr userDrawn="1"/>
          </p:nvSpPr>
          <p:spPr bwMode="auto">
            <a:xfrm>
              <a:off x="950" y="3915"/>
              <a:ext cx="89" cy="33"/>
            </a:xfrm>
            <a:prstGeom prst="rect">
              <a:avLst/>
            </a:prstGeom>
            <a:solidFill>
              <a:srgbClr val="993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4770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F7F9493-CDE8-483E-992D-86DAB34D1256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8" r:id="rId3"/>
    <p:sldLayoutId id="2147483679" r:id="rId4"/>
    <p:sldLayoutId id="2147483680" r:id="rId5"/>
    <p:sldLayoutId id="2147483681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77" r:id="rId12"/>
    <p:sldLayoutId id="2147483669" r:id="rId13"/>
    <p:sldLayoutId id="2147483668" r:id="rId14"/>
    <p:sldLayoutId id="2147483667" r:id="rId15"/>
    <p:sldLayoutId id="2147483666" r:id="rId16"/>
    <p:sldLayoutId id="2147483665" r:id="rId17"/>
    <p:sldLayoutId id="2147483664" r:id="rId18"/>
    <p:sldLayoutId id="2147483663" r:id="rId19"/>
    <p:sldLayoutId id="2147483662" r:id="rId20"/>
    <p:sldLayoutId id="2147483661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2800" b="1" baseline="0">
          <a:solidFill>
            <a:srgbClr val="99333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2pPr>
      <a:lvl3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3pPr>
      <a:lvl4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4pPr>
      <a:lvl5pPr algn="ctr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5pPr>
      <a:lvl6pPr marL="457200" algn="ctr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6pPr>
      <a:lvl7pPr marL="914400" algn="ctr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7pPr>
      <a:lvl8pPr marL="1371600" algn="ctr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8pPr>
      <a:lvl9pPr marL="1828800" algn="ctr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rgbClr val="993333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ts val="2700"/>
        </a:lnSpc>
        <a:spcBef>
          <a:spcPct val="0"/>
        </a:spcBef>
        <a:spcAft>
          <a:spcPts val="1400"/>
        </a:spcAft>
        <a:buClr>
          <a:schemeClr val="accent2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ts val="1400"/>
        </a:spcAft>
        <a:buChar char="–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3333"/>
        </a:buClr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1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52400" y="990601"/>
            <a:ext cx="8915400" cy="838200"/>
          </a:xfrm>
        </p:spPr>
        <p:txBody>
          <a:bodyPr/>
          <a:lstStyle/>
          <a:p>
            <a:r>
              <a:rPr lang="en-US" dirty="0"/>
              <a:t>Multipactor Studies of 17 GHz Metallic Structures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07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Haoran Xu</a:t>
            </a:r>
            <a:r>
              <a:rPr lang="en-US" sz="2400" dirty="0" smtClean="0"/>
              <a:t>, Michael Shapiro and Richard Temkin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AWA Needs and Opportunities Workshop</a:t>
            </a:r>
          </a:p>
          <a:p>
            <a:pPr eaLnBrk="1" hangingPunct="1">
              <a:defRPr/>
            </a:pPr>
            <a:r>
              <a:rPr lang="en-US" sz="2400" dirty="0" smtClean="0"/>
              <a:t>Argonne National Laboratory</a:t>
            </a:r>
          </a:p>
          <a:p>
            <a:pPr eaLnBrk="1" hangingPunct="1">
              <a:defRPr/>
            </a:pPr>
            <a:r>
              <a:rPr lang="en-US" sz="2400" dirty="0" smtClean="0"/>
              <a:t>08/22/2019</a:t>
            </a: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4"/>
    </mc:Choice>
    <mc:Fallback xmlns="">
      <p:transition spd="slow" advTm="106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3228" y="753124"/>
            <a:ext cx="7469578" cy="1012802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Will the electron cloud detune the cavity frequency?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Multipactor electron cloud is modelled by a dielectric layer.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152400"/>
            <a:ext cx="8534400" cy="706438"/>
          </a:xfrm>
          <a:prstGeom prst="rect">
            <a:avLst/>
          </a:prstGeom>
          <a:ln w="22225">
            <a:noFill/>
          </a:ln>
        </p:spPr>
        <p:txBody>
          <a:bodyPr/>
          <a:lstStyle>
            <a:lvl1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99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en-US" sz="2400" dirty="0"/>
              <a:t>What is the Effect of the Multipactor Electron Cloud?</a:t>
            </a:r>
            <a:endParaRPr lang="en-US" sz="2400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2344514"/>
            <a:ext cx="4023610" cy="2471246"/>
            <a:chOff x="381000" y="3570500"/>
            <a:chExt cx="4023610" cy="247124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5"/>
            <a:stretch/>
          </p:blipFill>
          <p:spPr bwMode="auto">
            <a:xfrm>
              <a:off x="381000" y="4060546"/>
              <a:ext cx="402361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/>
            <p:nvPr/>
          </p:nvSpPr>
          <p:spPr bwMode="auto">
            <a:xfrm>
              <a:off x="1342517" y="4216672"/>
              <a:ext cx="468653" cy="574679"/>
            </a:xfrm>
            <a:custGeom>
              <a:avLst/>
              <a:gdLst>
                <a:gd name="connsiteX0" fmla="*/ 1508056 w 1602644"/>
                <a:gd name="connsiteY0" fmla="*/ 16991 h 1965221"/>
                <a:gd name="connsiteX1" fmla="*/ 1287923 w 1602644"/>
                <a:gd name="connsiteY1" fmla="*/ 1049924 h 1965221"/>
                <a:gd name="connsiteX2" fmla="*/ 989 w 1602644"/>
                <a:gd name="connsiteY2" fmla="*/ 1938924 h 1965221"/>
                <a:gd name="connsiteX3" fmla="*/ 1508056 w 1602644"/>
                <a:gd name="connsiteY3" fmla="*/ 16991 h 196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44" h="1965221">
                  <a:moveTo>
                    <a:pt x="1508056" y="16991"/>
                  </a:moveTo>
                  <a:cubicBezTo>
                    <a:pt x="1722545" y="-131176"/>
                    <a:pt x="1539101" y="729602"/>
                    <a:pt x="1287923" y="1049924"/>
                  </a:cubicBezTo>
                  <a:cubicBezTo>
                    <a:pt x="1036745" y="1370246"/>
                    <a:pt x="-37111" y="2113902"/>
                    <a:pt x="989" y="1938924"/>
                  </a:cubicBezTo>
                  <a:cubicBezTo>
                    <a:pt x="39089" y="1763946"/>
                    <a:pt x="1293567" y="165158"/>
                    <a:pt x="1508056" y="16991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flipH="1">
              <a:off x="3041777" y="4216673"/>
              <a:ext cx="468653" cy="574679"/>
            </a:xfrm>
            <a:custGeom>
              <a:avLst/>
              <a:gdLst>
                <a:gd name="connsiteX0" fmla="*/ 1508056 w 1602644"/>
                <a:gd name="connsiteY0" fmla="*/ 16991 h 1965221"/>
                <a:gd name="connsiteX1" fmla="*/ 1287923 w 1602644"/>
                <a:gd name="connsiteY1" fmla="*/ 1049924 h 1965221"/>
                <a:gd name="connsiteX2" fmla="*/ 989 w 1602644"/>
                <a:gd name="connsiteY2" fmla="*/ 1938924 h 1965221"/>
                <a:gd name="connsiteX3" fmla="*/ 1508056 w 1602644"/>
                <a:gd name="connsiteY3" fmla="*/ 16991 h 196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44" h="1965221">
                  <a:moveTo>
                    <a:pt x="1508056" y="16991"/>
                  </a:moveTo>
                  <a:cubicBezTo>
                    <a:pt x="1722545" y="-131176"/>
                    <a:pt x="1539101" y="729602"/>
                    <a:pt x="1287923" y="1049924"/>
                  </a:cubicBezTo>
                  <a:cubicBezTo>
                    <a:pt x="1036745" y="1370246"/>
                    <a:pt x="-37111" y="2113902"/>
                    <a:pt x="989" y="1938924"/>
                  </a:cubicBezTo>
                  <a:cubicBezTo>
                    <a:pt x="39089" y="1763946"/>
                    <a:pt x="1293567" y="165158"/>
                    <a:pt x="1508056" y="16991"/>
                  </a:cubicBezTo>
                  <a:close/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stealth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1193979" y="3570500"/>
              <a:ext cx="0" cy="6287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623206" y="3570500"/>
              <a:ext cx="0" cy="6287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lg"/>
            </a:ln>
            <a:effectLst/>
          </p:spPr>
        </p:cxnSp>
        <p:grpSp>
          <p:nvGrpSpPr>
            <p:cNvPr id="16" name="Group 15"/>
            <p:cNvGrpSpPr/>
            <p:nvPr/>
          </p:nvGrpSpPr>
          <p:grpSpPr>
            <a:xfrm>
              <a:off x="1317861" y="4199212"/>
              <a:ext cx="2165682" cy="0"/>
              <a:chOff x="1408176" y="2862072"/>
              <a:chExt cx="1716024" cy="0"/>
            </a:xfrm>
          </p:grpSpPr>
          <p:cxnSp>
            <p:nvCxnSpPr>
              <p:cNvPr id="17" name="Straight Connector 16"/>
              <p:cNvCxnSpPr/>
              <p:nvPr/>
            </p:nvCxnSpPr>
            <p:spPr bwMode="auto">
              <a:xfrm>
                <a:off x="2420960" y="2862072"/>
                <a:ext cx="703240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1408176" y="2862072"/>
                <a:ext cx="710891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</p:cxnSp>
        </p:grpSp>
        <p:cxnSp>
          <p:nvCxnSpPr>
            <p:cNvPr id="19" name="Straight Connector 18"/>
            <p:cNvCxnSpPr/>
            <p:nvPr/>
          </p:nvCxnSpPr>
          <p:spPr bwMode="auto">
            <a:xfrm>
              <a:off x="1251670" y="4815522"/>
              <a:ext cx="893967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6430" y="4199212"/>
              <a:ext cx="0" cy="61631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med" len="lg"/>
              <a:tailEnd type="stealth" w="med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916668" y="4216672"/>
              <a:ext cx="369332" cy="6565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0.15 mm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16114" y="4922221"/>
            <a:ext cx="391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  <a:cs typeface="Times New Roman" panose="02020603050405020304" pitchFamily="18" charset="0"/>
              </a:rPr>
              <a:t>72 MV/m gradient, </a:t>
            </a:r>
            <a:r>
              <a:rPr lang="en-US" i="1" dirty="0" smtClean="0">
                <a:latin typeface="+mn-lt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 = 1 multipactor trajectory on the side wall.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861302" y="2544082"/>
            <a:ext cx="3825762" cy="2237525"/>
            <a:chOff x="4784838" y="3671936"/>
            <a:chExt cx="3825762" cy="224971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838" y="3962400"/>
              <a:ext cx="3825762" cy="1959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/>
            <p:cNvCxnSpPr/>
            <p:nvPr/>
          </p:nvCxnSpPr>
          <p:spPr bwMode="auto">
            <a:xfrm>
              <a:off x="5791200" y="3733800"/>
              <a:ext cx="0" cy="38472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lg"/>
              <a:tailEnd type="stealth" w="med" len="lg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5791200" y="4244295"/>
              <a:ext cx="0" cy="19451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lg"/>
              <a:tailEnd type="stealth" w="med" len="lg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5791200" y="4101066"/>
              <a:ext cx="0" cy="16986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lg"/>
              <a:tailEnd type="none" w="med" len="lg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 rot="5400000">
              <a:off x="5715000" y="3812359"/>
              <a:ext cx="430887" cy="1500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92826" y="1636993"/>
            <a:ext cx="3239061" cy="713431"/>
            <a:chOff x="6238875" y="1962067"/>
            <a:chExt cx="1577098" cy="9721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238875" y="2030871"/>
                  <a:ext cx="1577098" cy="5404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dirty="0" smtClean="0"/>
                    <a:t>;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8875" y="2030871"/>
                  <a:ext cx="1577098" cy="540404"/>
                </a:xfrm>
                <a:prstGeom prst="rect">
                  <a:avLst/>
                </a:prstGeom>
                <a:blipFill>
                  <a:blip r:embed="rId5"/>
                  <a:stretch>
                    <a:fillRect b="-4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924262" y="1962067"/>
                  <a:ext cx="779137" cy="9721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b="0" dirty="0" smtClean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262" y="1962067"/>
                  <a:ext cx="779137" cy="9721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Connector 36"/>
          <p:cNvCxnSpPr/>
          <p:nvPr/>
        </p:nvCxnSpPr>
        <p:spPr bwMode="auto">
          <a:xfrm>
            <a:off x="4236512" y="3401022"/>
            <a:ext cx="64679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lg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857336" y="4859219"/>
                <a:ext cx="380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+mj-lt"/>
                    <a:cs typeface="Times New Roman" panose="02020603050405020304" pitchFamily="18" charset="0"/>
                  </a:rPr>
                  <a:t>Electron cloud layer with density </a:t>
                </a:r>
                <a:r>
                  <a:rPr lang="en-US" i="1" dirty="0" smtClean="0">
                    <a:latin typeface="+mj-lt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smtClean="0">
                    <a:latin typeface="+mj-lt"/>
                    <a:cs typeface="Times New Roman" panose="02020603050405020304" pitchFamily="18" charset="0"/>
                  </a:rPr>
                  <a:t>e</a:t>
                </a:r>
                <a:r>
                  <a:rPr lang="en-US" dirty="0" smtClean="0">
                    <a:latin typeface="+mj-lt"/>
                    <a:cs typeface="Times New Roman" panose="02020603050405020304" pitchFamily="18" charset="0"/>
                  </a:rPr>
                  <a:t>, permittivity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i="1" baseline="-25000" dirty="0" smtClean="0">
                    <a:latin typeface="+mj-lt"/>
                    <a:cs typeface="Times New Roman" panose="02020603050405020304" pitchFamily="18" charset="0"/>
                  </a:rPr>
                  <a:t>r</a:t>
                </a:r>
                <a:r>
                  <a:rPr lang="en-US" i="1" dirty="0" smtClean="0"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+mj-lt"/>
                    <a:cs typeface="Times New Roman" panose="02020603050405020304" pitchFamily="18" charset="0"/>
                  </a:rPr>
                  <a:t>and thickness </a:t>
                </a:r>
                <a:r>
                  <a:rPr lang="en-US" i="1" dirty="0" smtClean="0">
                    <a:latin typeface="+mj-lt"/>
                    <a:cs typeface="Times New Roman" panose="02020603050405020304" pitchFamily="18" charset="0"/>
                  </a:rPr>
                  <a:t>l</a:t>
                </a:r>
                <a:endParaRPr lang="en-US" i="1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36" y="4859219"/>
                <a:ext cx="3808873" cy="646331"/>
              </a:xfrm>
              <a:prstGeom prst="rect">
                <a:avLst/>
              </a:prstGeom>
              <a:blipFill>
                <a:blip r:embed="rId7"/>
                <a:stretch>
                  <a:fillRect l="-1440" t="-4717" r="-128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" descr="D:\talks\20190812\fig.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05" y="1147729"/>
            <a:ext cx="756335" cy="152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62808"/>
            <a:ext cx="6553200" cy="706438"/>
          </a:xfrm>
        </p:spPr>
        <p:txBody>
          <a:bodyPr/>
          <a:lstStyle/>
          <a:p>
            <a:r>
              <a:rPr lang="en-US" dirty="0" smtClean="0"/>
              <a:t>Layer Thickness Estimate at 17 GHz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823854"/>
            <a:ext cx="8610600" cy="136969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Method 1: calculation of the electron multipactor trajectory size.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Method 2: CST PIC simulation.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Example: At 72 MV/m and 17 GHz, </a:t>
            </a:r>
            <a:r>
              <a:rPr lang="en-US" sz="2200" i="1" dirty="0" smtClean="0">
                <a:latin typeface="+mj-lt"/>
                <a:cs typeface="Times New Roman" panose="02020603050405020304" pitchFamily="18" charset="0"/>
              </a:rPr>
              <a:t>N</a:t>
            </a:r>
            <a:r>
              <a:rPr lang="en-US" sz="2200" dirty="0" smtClean="0">
                <a:latin typeface="+mj-lt"/>
                <a:cs typeface="Times New Roman" panose="02020603050405020304" pitchFamily="18" charset="0"/>
              </a:rPr>
              <a:t>=1 multipactor electron cloud thickness ~0.15 mm by both methods.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086290"/>
            <a:ext cx="2738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Trajectory calculation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Haoran Xu\Desktop\H_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2321"/>
            <a:ext cx="3070588" cy="226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163799" y="5086290"/>
            <a:ext cx="2456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CST calculation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r="18999" b="32002"/>
          <a:stretch/>
        </p:blipFill>
        <p:spPr>
          <a:xfrm>
            <a:off x="4038600" y="2501379"/>
            <a:ext cx="3956030" cy="18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2459"/>
            <a:ext cx="8305800" cy="706438"/>
          </a:xfrm>
        </p:spPr>
        <p:txBody>
          <a:bodyPr/>
          <a:lstStyle/>
          <a:p>
            <a:r>
              <a:rPr lang="en-US" sz="2400" b="1" i="0" dirty="0" smtClean="0"/>
              <a:t>Frequency</a:t>
            </a:r>
            <a:r>
              <a:rPr lang="en-US" sz="2400" dirty="0" smtClean="0"/>
              <a:t> Detuning of 17 GHz Accelerator Cavity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88632" y="87830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latin typeface="Symbol" panose="05050102010706020507" pitchFamily="18" charset="2"/>
                <a:cs typeface="Times New Roman" panose="02020603050405020304" pitchFamily="18" charset="0"/>
              </a:rPr>
              <a:t>Dw/w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i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</a:t>
            </a:r>
            <a:r>
              <a:rPr lang="en-US" sz="2400" i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)*(</a:t>
            </a:r>
            <a:r>
              <a:rPr lang="en-US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l/R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kern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4648200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Frequency detuning: </a:t>
            </a:r>
          </a:p>
          <a:p>
            <a:pPr lvl="1"/>
            <a:r>
              <a:rPr lang="en-US" sz="2000" dirty="0" smtClean="0">
                <a:latin typeface="+mj-lt"/>
              </a:rPr>
              <a:t>where </a:t>
            </a:r>
            <a:r>
              <a:rPr lang="en-US" sz="2000" i="1" dirty="0" smtClean="0">
                <a:latin typeface="+mj-lt"/>
                <a:cs typeface="Times New Roman" panose="02020603050405020304" pitchFamily="18" charset="0"/>
              </a:rPr>
              <a:t>n</a:t>
            </a:r>
            <a:r>
              <a:rPr lang="en-US" sz="2000" i="1" baseline="-25000" dirty="0" smtClean="0">
                <a:latin typeface="+mj-lt"/>
                <a:cs typeface="Times New Roman" panose="02020603050405020304" pitchFamily="18" charset="0"/>
              </a:rPr>
              <a:t>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is the electron cloud density</a:t>
            </a:r>
          </a:p>
          <a:p>
            <a:pPr lvl="1"/>
            <a:r>
              <a:rPr lang="en-US" sz="2000" i="1" dirty="0" smtClean="0">
                <a:cs typeface="Times New Roman" panose="02020603050405020304" pitchFamily="18" charset="0"/>
              </a:rPr>
              <a:t>n</a:t>
            </a:r>
            <a:r>
              <a:rPr lang="en-US" sz="2000" i="1" baseline="-25000" dirty="0">
                <a:cs typeface="Times New Roman" panose="02020603050405020304" pitchFamily="18" charset="0"/>
              </a:rPr>
              <a:t>c</a:t>
            </a:r>
            <a:r>
              <a:rPr lang="en-US" sz="2000" i="1" baseline="-25000" dirty="0" smtClean="0">
                <a:cs typeface="Times New Roman" panose="02020603050405020304" pitchFamily="18" charset="0"/>
              </a:rPr>
              <a:t> </a:t>
            </a:r>
            <a:r>
              <a:rPr lang="en-US" sz="2000" dirty="0">
                <a:cs typeface="Times New Roman" panose="02020603050405020304" pitchFamily="18" charset="0"/>
              </a:rPr>
              <a:t>is the </a:t>
            </a:r>
            <a:r>
              <a:rPr lang="en-US" sz="2000" dirty="0" smtClean="0">
                <a:cs typeface="Times New Roman" panose="02020603050405020304" pitchFamily="18" charset="0"/>
              </a:rPr>
              <a:t>cutoff density</a:t>
            </a:r>
          </a:p>
          <a:p>
            <a:pPr lvl="1"/>
            <a:r>
              <a:rPr lang="en-US" sz="2000" i="1" dirty="0" smtClean="0">
                <a:cs typeface="Times New Roman" panose="02020603050405020304" pitchFamily="18" charset="0"/>
              </a:rPr>
              <a:t>l  </a:t>
            </a:r>
            <a:r>
              <a:rPr lang="en-US" sz="2000" dirty="0" smtClean="0">
                <a:cs typeface="Times New Roman" panose="02020603050405020304" pitchFamily="18" charset="0"/>
              </a:rPr>
              <a:t>is the cloud thickness</a:t>
            </a:r>
          </a:p>
          <a:p>
            <a:pPr lvl="1"/>
            <a:r>
              <a:rPr lang="en-US" sz="2000" i="1" dirty="0" smtClean="0">
                <a:cs typeface="Times New Roman" panose="02020603050405020304" pitchFamily="18" charset="0"/>
              </a:rPr>
              <a:t>R </a:t>
            </a:r>
            <a:r>
              <a:rPr lang="en-US" sz="2000" dirty="0" smtClean="0">
                <a:cs typeface="Times New Roman" panose="02020603050405020304" pitchFamily="18" charset="0"/>
              </a:rPr>
              <a:t>is the cavity radius</a:t>
            </a:r>
          </a:p>
          <a:p>
            <a:r>
              <a:rPr lang="en-US" sz="2000" dirty="0" smtClean="0">
                <a:cs typeface="Times New Roman" panose="02020603050405020304" pitchFamily="18" charset="0"/>
              </a:rPr>
              <a:t>At 17 GHz, </a:t>
            </a:r>
            <a:r>
              <a:rPr lang="en-US" sz="2000" i="1" dirty="0">
                <a:cs typeface="Times New Roman" panose="02020603050405020304" pitchFamily="18" charset="0"/>
              </a:rPr>
              <a:t>l </a:t>
            </a:r>
            <a:r>
              <a:rPr lang="en-US" sz="2000" i="1" dirty="0" smtClean="0">
                <a:cs typeface="Times New Roman" panose="02020603050405020304" pitchFamily="18" charset="0"/>
              </a:rPr>
              <a:t>= </a:t>
            </a:r>
            <a:r>
              <a:rPr lang="en-US" sz="2000" dirty="0" smtClean="0">
                <a:cs typeface="Times New Roman" panose="02020603050405020304" pitchFamily="18" charset="0"/>
              </a:rPr>
              <a:t>0.15 mm, </a:t>
            </a:r>
            <a:r>
              <a:rPr lang="en-US" sz="2000" i="1" dirty="0" smtClean="0">
                <a:cs typeface="Times New Roman" panose="02020603050405020304" pitchFamily="18" charset="0"/>
              </a:rPr>
              <a:t>R </a:t>
            </a:r>
            <a:r>
              <a:rPr lang="en-US" sz="2000" dirty="0" smtClean="0">
                <a:cs typeface="Times New Roman" panose="02020603050405020304" pitchFamily="18" charset="0"/>
              </a:rPr>
              <a:t>= 7.58 mm</a:t>
            </a:r>
          </a:p>
          <a:p>
            <a:pPr lvl="1"/>
            <a:r>
              <a:rPr lang="en-US" sz="1800" dirty="0" smtClean="0">
                <a:cs typeface="Times New Roman" panose="02020603050405020304" pitchFamily="18" charset="0"/>
              </a:rPr>
              <a:t>Frequency detuning is small, </a:t>
            </a:r>
            <a:r>
              <a:rPr lang="en-US" sz="18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Dw/w &lt;&lt;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Q</a:t>
            </a:r>
            <a:r>
              <a:rPr lang="en-US" sz="1800" baseline="30000" dirty="0" smtClean="0">
                <a:latin typeface="+mj-lt"/>
                <a:cs typeface="Times New Roman" panose="02020603050405020304" pitchFamily="18" charset="0"/>
              </a:rPr>
              <a:t>-1</a:t>
            </a:r>
          </a:p>
          <a:p>
            <a:pPr lvl="1"/>
            <a:r>
              <a:rPr lang="en-US" sz="1800" dirty="0" smtClean="0">
                <a:cs typeface="Times New Roman" panose="02020603050405020304" pitchFamily="18" charset="0"/>
              </a:rPr>
              <a:t>Predict negligible detuning effect at 17 GHz</a:t>
            </a:r>
            <a:endParaRPr lang="en-US" sz="1800" dirty="0">
              <a:cs typeface="Times New Roman" panose="02020603050405020304" pitchFamily="18" charset="0"/>
            </a:endParaRPr>
          </a:p>
          <a:p>
            <a:pPr lvl="1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10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2459"/>
            <a:ext cx="7467600" cy="706438"/>
          </a:xfrm>
        </p:spPr>
        <p:txBody>
          <a:bodyPr/>
          <a:lstStyle/>
          <a:p>
            <a:r>
              <a:rPr lang="en-US" sz="2400" dirty="0"/>
              <a:t>Frequency Detuning of </a:t>
            </a:r>
            <a:r>
              <a:rPr lang="en-US" sz="2400" dirty="0" smtClean="0"/>
              <a:t>2.856 GHz Cryo Cavity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43600" y="798897"/>
            <a:ext cx="2757638" cy="459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chemeClr val="accent2"/>
              </a:buClr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har char="–"/>
              <a:defRPr sz="21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1800" kern="0" dirty="0" smtClean="0">
                <a:latin typeface="+mj-lt"/>
                <a:cs typeface="Times New Roman" panose="02020603050405020304" pitchFamily="18" charset="0"/>
              </a:rPr>
              <a:t>2.856 GHz standing wave cavity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1800" kern="0" dirty="0" smtClean="0">
                <a:latin typeface="+mj-lt"/>
                <a:cs typeface="Times New Roman" panose="02020603050405020304" pitchFamily="18" charset="0"/>
              </a:rPr>
              <a:t>Q</a:t>
            </a:r>
            <a:r>
              <a:rPr lang="en-US" sz="1800" kern="0" baseline="-25000" dirty="0" smtClean="0">
                <a:latin typeface="+mj-lt"/>
                <a:cs typeface="Times New Roman" panose="02020603050405020304" pitchFamily="18" charset="0"/>
              </a:rPr>
              <a:t>0</a:t>
            </a:r>
            <a:r>
              <a:rPr lang="en-US" sz="1800" kern="0" dirty="0" smtClean="0">
                <a:latin typeface="+mj-lt"/>
                <a:cs typeface="Times New Roman" panose="02020603050405020304" pitchFamily="18" charset="0"/>
              </a:rPr>
              <a:t>=8.5×10</a:t>
            </a:r>
            <a:r>
              <a:rPr lang="en-US" sz="1800" kern="0" baseline="30000" dirty="0" smtClean="0">
                <a:latin typeface="+mj-lt"/>
                <a:cs typeface="Times New Roman" panose="02020603050405020304" pitchFamily="18" charset="0"/>
              </a:rPr>
              <a:t>4</a:t>
            </a:r>
            <a:r>
              <a:rPr lang="en-US" sz="1800" kern="0" dirty="0" smtClean="0">
                <a:latin typeface="+mj-lt"/>
                <a:cs typeface="Times New Roman" panose="02020603050405020304" pitchFamily="18" charset="0"/>
              </a:rPr>
              <a:t> at 40  K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1800" i="1" kern="0" dirty="0" smtClean="0">
                <a:latin typeface="+mj-lt"/>
                <a:cs typeface="Times New Roman" panose="02020603050405020304" pitchFamily="18" charset="0"/>
              </a:rPr>
              <a:t>n</a:t>
            </a:r>
            <a:r>
              <a:rPr lang="en-US" sz="1800" i="1" kern="0" baseline="-25000" dirty="0" smtClean="0">
                <a:latin typeface="+mj-lt"/>
                <a:cs typeface="Times New Roman" panose="02020603050405020304" pitchFamily="18" charset="0"/>
              </a:rPr>
              <a:t>c</a:t>
            </a:r>
            <a:r>
              <a:rPr lang="en-US" sz="1800" i="1" kern="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kern="0" dirty="0" smtClean="0">
                <a:latin typeface="+mj-lt"/>
                <a:cs typeface="Times New Roman" panose="02020603050405020304" pitchFamily="18" charset="0"/>
              </a:rPr>
              <a:t>= 1x10</a:t>
            </a:r>
            <a:r>
              <a:rPr lang="en-US" sz="1800" kern="0" baseline="30000" dirty="0" smtClean="0">
                <a:latin typeface="+mj-lt"/>
                <a:cs typeface="Times New Roman" panose="02020603050405020304" pitchFamily="18" charset="0"/>
              </a:rPr>
              <a:t>17</a:t>
            </a:r>
            <a:r>
              <a:rPr lang="en-US" sz="1800" kern="0" dirty="0" smtClean="0">
                <a:latin typeface="+mj-lt"/>
                <a:cs typeface="Times New Roman" panose="02020603050405020304" pitchFamily="18" charset="0"/>
              </a:rPr>
              <a:t> m</a:t>
            </a:r>
            <a:r>
              <a:rPr lang="en-US" sz="1800" kern="0" baseline="30000" dirty="0" smtClean="0">
                <a:latin typeface="+mj-lt"/>
                <a:cs typeface="Times New Roman" panose="02020603050405020304" pitchFamily="18" charset="0"/>
              </a:rPr>
              <a:t>-3</a:t>
            </a: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1800" i="1" kern="0" dirty="0" smtClean="0">
                <a:latin typeface="+mj-lt"/>
                <a:cs typeface="Times New Roman" panose="02020603050405020304" pitchFamily="18" charset="0"/>
              </a:rPr>
              <a:t>l </a:t>
            </a:r>
            <a:r>
              <a:rPr lang="en-US" sz="1800" kern="0" dirty="0" smtClean="0">
                <a:latin typeface="+mj-lt"/>
                <a:cs typeface="Times New Roman" panose="02020603050405020304" pitchFamily="18" charset="0"/>
              </a:rPr>
              <a:t>= 0.9 mm</a:t>
            </a:r>
            <a:endParaRPr lang="en-US" sz="1800" i="1" kern="0" dirty="0" smtClean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endParaRPr lang="en-US" sz="1800" kern="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1800" u="sng" kern="0" dirty="0" smtClean="0">
                <a:latin typeface="+mj-lt"/>
                <a:cs typeface="Times New Roman" panose="02020603050405020304" pitchFamily="18" charset="0"/>
              </a:rPr>
              <a:t>Conclusion</a:t>
            </a:r>
            <a:r>
              <a:rPr lang="en-US" sz="1800" kern="0" dirty="0" smtClean="0">
                <a:latin typeface="+mj-lt"/>
                <a:cs typeface="Times New Roman" panose="02020603050405020304" pitchFamily="18" charset="0"/>
              </a:rPr>
              <a:t>: Frequency detuning by multipactor may cause power reflection in a copper cryo cavity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0"/>
          <a:stretch/>
        </p:blipFill>
        <p:spPr>
          <a:xfrm>
            <a:off x="381000" y="914400"/>
            <a:ext cx="5440799" cy="44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48537" cy="706438"/>
          </a:xfrm>
        </p:spPr>
        <p:txBody>
          <a:bodyPr/>
          <a:lstStyle/>
          <a:p>
            <a:r>
              <a:rPr lang="en-US" dirty="0" smtClean="0"/>
              <a:t>Coated Sidewalls – Multipactor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1362501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Diamond-like carbon (DLC) and titanium nitride (TiN) coatings were applied on the side walls of the central cell for two different high power tests.</a:t>
            </a:r>
          </a:p>
          <a:p>
            <a:pPr>
              <a:lnSpc>
                <a:spcPts val="2880"/>
              </a:lnSpc>
              <a:spcAft>
                <a:spcPts val="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All structures showed the N=1 mode after processing to 2x10</a:t>
            </a:r>
            <a:r>
              <a:rPr lang="en-US" sz="1800" baseline="30000" dirty="0" smtClean="0">
                <a:latin typeface="+mj-lt"/>
                <a:cs typeface="Times New Roman" panose="02020603050405020304" pitchFamily="18" charset="0"/>
              </a:rPr>
              <a:t>5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 pulses</a:t>
            </a:r>
          </a:p>
        </p:txBody>
      </p:sp>
      <p:pic>
        <p:nvPicPr>
          <p:cNvPr id="6146" name="Picture 2" descr="D:\notes\09_paper_01\submission\fig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" r="6378"/>
          <a:stretch/>
        </p:blipFill>
        <p:spPr bwMode="auto">
          <a:xfrm>
            <a:off x="1765432" y="1968996"/>
            <a:ext cx="5244968" cy="38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5689624" y="2168435"/>
            <a:ext cx="101575" cy="4662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791199" y="193983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152400"/>
            <a:ext cx="6205537" cy="70643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4800600"/>
          </a:xfrm>
        </p:spPr>
        <p:txBody>
          <a:bodyPr/>
          <a:lstStyle/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Completed theoretical and experimental studies of multipactor at the side wall of a high gradient accelerator structure.</a:t>
            </a:r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Measured the N=2 multipactor (~ 42 MV/m) and the N=1 mode (~72 MV/m) using a side wall current monitor, in good agreement with theory</a:t>
            </a:r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Showed that the multipactor electron cloud does not detune a room temperature cavity but may be an issue in cryo cavities.</a:t>
            </a:r>
          </a:p>
          <a:p>
            <a:pPr algn="just">
              <a:lnSpc>
                <a:spcPts val="2880"/>
              </a:lnSpc>
              <a:spcAft>
                <a:spcPts val="600"/>
              </a:spcAft>
            </a:pP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Tested DLC and TiN coatings on the side wall to reduce the multipactor intensity.</a:t>
            </a:r>
          </a:p>
        </p:txBody>
      </p:sp>
    </p:spTree>
    <p:extLst>
      <p:ext uri="{BB962C8B-B14F-4D97-AF65-F5344CB8AC3E}">
        <p14:creationId xmlns:p14="http://schemas.microsoft.com/office/powerpoint/2010/main" val="25621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336684" y="4343400"/>
            <a:ext cx="82739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3300"/>
              </a:buClr>
              <a:buSzPct val="75000"/>
              <a:buChar char="—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j-lt"/>
              </a:rPr>
              <a:t>(Left to Right) </a:t>
            </a:r>
            <a:r>
              <a:rPr lang="en-US" altLang="en-US" sz="1800" dirty="0" smtClean="0">
                <a:latin typeface="+mj-lt"/>
              </a:rPr>
              <a:t>H</a:t>
            </a:r>
            <a:r>
              <a:rPr lang="en-US" altLang="en-US" sz="1800" dirty="0">
                <a:latin typeface="+mj-lt"/>
              </a:rPr>
              <a:t>. Xu, P. Woskov, </a:t>
            </a:r>
            <a:r>
              <a:rPr lang="en-US" altLang="en-US" sz="1800" dirty="0" smtClean="0">
                <a:latin typeface="+mj-lt"/>
              </a:rPr>
              <a:t>J. Stephens, A. Soane, H. Hoffmann, J. Picard, X. Lu, I</a:t>
            </a:r>
            <a:r>
              <a:rPr lang="en-US" altLang="en-US" sz="1800" dirty="0">
                <a:latin typeface="+mj-lt"/>
              </a:rPr>
              <a:t>. Mastovsky, </a:t>
            </a:r>
            <a:r>
              <a:rPr lang="en-US" altLang="en-US" sz="1800" dirty="0" smtClean="0">
                <a:latin typeface="+mj-lt"/>
              </a:rPr>
              <a:t>M</a:t>
            </a:r>
            <a:r>
              <a:rPr lang="en-US" altLang="en-US" sz="1800" dirty="0">
                <a:latin typeface="+mj-lt"/>
              </a:rPr>
              <a:t>. Shapiro, </a:t>
            </a:r>
            <a:r>
              <a:rPr lang="en-US" altLang="en-US" sz="1800" dirty="0" smtClean="0">
                <a:latin typeface="+mj-lt"/>
              </a:rPr>
              <a:t>S. Schaub, S</a:t>
            </a:r>
            <a:r>
              <a:rPr lang="en-US" altLang="en-US" sz="1800" dirty="0">
                <a:latin typeface="+mj-lt"/>
              </a:rPr>
              <a:t>. Jawla, </a:t>
            </a:r>
            <a:r>
              <a:rPr lang="en-US" altLang="en-US" sz="1800" dirty="0" smtClean="0">
                <a:latin typeface="+mj-lt"/>
              </a:rPr>
              <a:t>G. Rosenzweig</a:t>
            </a:r>
            <a:endParaRPr lang="en-US" altLang="en-US" sz="18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109537"/>
            <a:ext cx="307488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accent6"/>
                </a:solidFill>
                <a:latin typeface="+mj-lt"/>
              </a:rPr>
              <a:t>Acknowledgements</a:t>
            </a:r>
            <a:endParaRPr lang="en-US" sz="24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026" name="Picture 2" descr="https://eesa.lbl.gov/wp-content/uploads/2015/06/DOE-Office-of-Science-LOGO_transpbg-72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42" y="5257800"/>
            <a:ext cx="4191000" cy="7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" y="805290"/>
            <a:ext cx="9144000" cy="307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7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152400"/>
            <a:ext cx="6205537" cy="554038"/>
          </a:xfrm>
        </p:spPr>
        <p:txBody>
          <a:bodyPr/>
          <a:lstStyle/>
          <a:p>
            <a:r>
              <a:rPr lang="en-US" dirty="0" smtClean="0"/>
              <a:t>What is Multipactor?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30" y="696119"/>
            <a:ext cx="8322469" cy="2275681"/>
          </a:xfrm>
        </p:spPr>
        <p:txBody>
          <a:bodyPr/>
          <a:lstStyle/>
          <a:p>
            <a:r>
              <a:rPr lang="en-US" sz="2000" dirty="0"/>
              <a:t>Multipactor is an avalanche of free electrons on a surface exposed to radio-frequency (RF) electromagnetic fields in vacuum. </a:t>
            </a:r>
            <a:endParaRPr lang="en-US" sz="2000" dirty="0" smtClean="0"/>
          </a:p>
          <a:p>
            <a:pPr lvl="1"/>
            <a:r>
              <a:rPr lang="en-US" sz="1800" dirty="0" smtClean="0"/>
              <a:t>It </a:t>
            </a:r>
            <a:r>
              <a:rPr lang="en-US" sz="1800" dirty="0"/>
              <a:t>is caused by secondary emission of electrons from surfaces struck by </a:t>
            </a:r>
            <a:r>
              <a:rPr lang="en-US" sz="1800" dirty="0" smtClean="0"/>
              <a:t>electrons </a:t>
            </a:r>
            <a:r>
              <a:rPr lang="en-US" sz="1800" dirty="0"/>
              <a:t>that have been accelerated by the applied RF </a:t>
            </a:r>
            <a:r>
              <a:rPr lang="en-US" sz="1800" dirty="0" smtClean="0"/>
              <a:t>field.</a:t>
            </a:r>
          </a:p>
          <a:p>
            <a:r>
              <a:rPr lang="en-US" sz="2000" dirty="0" smtClean="0"/>
              <a:t>Electrons with E ~100s eV are found at the side wall of the structure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0" y="3048000"/>
            <a:ext cx="4889635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599" y="32004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SEE curve is affected by air exposure, bakeout, coatings, plasma processing, laser treatment, accelerator processing</a:t>
            </a:r>
          </a:p>
        </p:txBody>
      </p:sp>
    </p:spTree>
    <p:extLst>
      <p:ext uri="{BB962C8B-B14F-4D97-AF65-F5344CB8AC3E}">
        <p14:creationId xmlns:p14="http://schemas.microsoft.com/office/powerpoint/2010/main" val="303289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152400"/>
            <a:ext cx="6205537" cy="554038"/>
          </a:xfrm>
        </p:spPr>
        <p:txBody>
          <a:bodyPr/>
          <a:lstStyle/>
          <a:p>
            <a:r>
              <a:rPr lang="en-US" dirty="0" smtClean="0"/>
              <a:t>Why Study Multipactor?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30" y="696120"/>
            <a:ext cx="5807870" cy="751680"/>
          </a:xfrm>
        </p:spPr>
        <p:txBody>
          <a:bodyPr/>
          <a:lstStyle/>
          <a:p>
            <a:r>
              <a:rPr lang="en-US" sz="2000" dirty="0" smtClean="0"/>
              <a:t>What is the role of multipactor in breakdown and outgassing?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9794" y="2918717"/>
            <a:ext cx="4862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Sample calculation of electron multipactor at the side wall of the MIT high gradient 17 GHz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r="18999" b="32002"/>
          <a:stretch/>
        </p:blipFill>
        <p:spPr>
          <a:xfrm>
            <a:off x="1764274" y="1409579"/>
            <a:ext cx="3132642" cy="1429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2" b="28470"/>
          <a:stretch/>
        </p:blipFill>
        <p:spPr>
          <a:xfrm>
            <a:off x="6072306" y="940356"/>
            <a:ext cx="861894" cy="2485806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592392" y="3564153"/>
            <a:ext cx="2683616" cy="2161412"/>
            <a:chOff x="6776" y="333"/>
            <a:chExt cx="3944" cy="3662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>
              <a:off x="7110" y="3767"/>
              <a:ext cx="3237" cy="0"/>
            </a:xfrm>
            <a:prstGeom prst="line">
              <a:avLst/>
            </a:prstGeom>
            <a:noFill/>
            <a:ln w="330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" y="332"/>
              <a:ext cx="3944" cy="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8030" y="3732"/>
              <a:ext cx="6" cy="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8954" y="3732"/>
              <a:ext cx="6" cy="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9879" y="3732"/>
              <a:ext cx="6" cy="3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AutoShape 8"/>
            <p:cNvSpPr>
              <a:spLocks/>
            </p:cNvSpPr>
            <p:nvPr/>
          </p:nvSpPr>
          <p:spPr bwMode="auto">
            <a:xfrm>
              <a:off x="7988" y="3871"/>
              <a:ext cx="81" cy="120"/>
            </a:xfrm>
            <a:custGeom>
              <a:avLst/>
              <a:gdLst>
                <a:gd name="T0" fmla="+- 0 8061 7988"/>
                <a:gd name="T1" fmla="*/ T0 w 81"/>
                <a:gd name="T2" fmla="+- 0 3884 3872"/>
                <a:gd name="T3" fmla="*/ 3884 h 120"/>
                <a:gd name="T4" fmla="+- 0 8037 7988"/>
                <a:gd name="T5" fmla="*/ T4 w 81"/>
                <a:gd name="T6" fmla="+- 0 3884 3872"/>
                <a:gd name="T7" fmla="*/ 3884 h 120"/>
                <a:gd name="T8" fmla="+- 0 8043 7988"/>
                <a:gd name="T9" fmla="*/ T8 w 81"/>
                <a:gd name="T10" fmla="+- 0 3886 3872"/>
                <a:gd name="T11" fmla="*/ 3886 h 120"/>
                <a:gd name="T12" fmla="+- 0 8051 7988"/>
                <a:gd name="T13" fmla="*/ T12 w 81"/>
                <a:gd name="T14" fmla="+- 0 3894 3872"/>
                <a:gd name="T15" fmla="*/ 3894 h 120"/>
                <a:gd name="T16" fmla="+- 0 8053 7988"/>
                <a:gd name="T17" fmla="*/ T16 w 81"/>
                <a:gd name="T18" fmla="+- 0 3899 3872"/>
                <a:gd name="T19" fmla="*/ 3899 h 120"/>
                <a:gd name="T20" fmla="+- 0 8053 7988"/>
                <a:gd name="T21" fmla="*/ T20 w 81"/>
                <a:gd name="T22" fmla="+- 0 3910 3872"/>
                <a:gd name="T23" fmla="*/ 3910 h 120"/>
                <a:gd name="T24" fmla="+- 0 8051 7988"/>
                <a:gd name="T25" fmla="*/ T24 w 81"/>
                <a:gd name="T26" fmla="+- 0 3916 3872"/>
                <a:gd name="T27" fmla="*/ 3916 h 120"/>
                <a:gd name="T28" fmla="+- 0 8046 7988"/>
                <a:gd name="T29" fmla="*/ T28 w 81"/>
                <a:gd name="T30" fmla="+- 0 3922 3872"/>
                <a:gd name="T31" fmla="*/ 3922 h 120"/>
                <a:gd name="T32" fmla="+- 0 8042 7988"/>
                <a:gd name="T33" fmla="*/ T32 w 81"/>
                <a:gd name="T34" fmla="+- 0 3929 3872"/>
                <a:gd name="T35" fmla="*/ 3929 h 120"/>
                <a:gd name="T36" fmla="+- 0 8033 7988"/>
                <a:gd name="T37" fmla="*/ T36 w 81"/>
                <a:gd name="T38" fmla="+- 0 3937 3872"/>
                <a:gd name="T39" fmla="*/ 3937 h 120"/>
                <a:gd name="T40" fmla="+- 0 8019 7988"/>
                <a:gd name="T41" fmla="*/ T40 w 81"/>
                <a:gd name="T42" fmla="+- 0 3948 3872"/>
                <a:gd name="T43" fmla="*/ 3948 h 120"/>
                <a:gd name="T44" fmla="+- 0 8011 7988"/>
                <a:gd name="T45" fmla="*/ T44 w 81"/>
                <a:gd name="T46" fmla="+- 0 3954 3872"/>
                <a:gd name="T47" fmla="*/ 3954 h 120"/>
                <a:gd name="T48" fmla="+- 0 8004 7988"/>
                <a:gd name="T49" fmla="*/ T48 w 81"/>
                <a:gd name="T50" fmla="+- 0 3960 3872"/>
                <a:gd name="T51" fmla="*/ 3960 h 120"/>
                <a:gd name="T52" fmla="+- 0 7995 7988"/>
                <a:gd name="T53" fmla="*/ T52 w 81"/>
                <a:gd name="T54" fmla="+- 0 3971 3872"/>
                <a:gd name="T55" fmla="*/ 3971 h 120"/>
                <a:gd name="T56" fmla="+- 0 7992 7988"/>
                <a:gd name="T57" fmla="*/ T56 w 81"/>
                <a:gd name="T58" fmla="+- 0 3976 3872"/>
                <a:gd name="T59" fmla="*/ 3976 h 120"/>
                <a:gd name="T60" fmla="+- 0 7989 7988"/>
                <a:gd name="T61" fmla="*/ T60 w 81"/>
                <a:gd name="T62" fmla="+- 0 3985 3872"/>
                <a:gd name="T63" fmla="*/ 3985 h 120"/>
                <a:gd name="T64" fmla="+- 0 7988 7988"/>
                <a:gd name="T65" fmla="*/ T64 w 81"/>
                <a:gd name="T66" fmla="+- 0 3988 3872"/>
                <a:gd name="T67" fmla="*/ 3988 h 120"/>
                <a:gd name="T68" fmla="+- 0 7988 7988"/>
                <a:gd name="T69" fmla="*/ T68 w 81"/>
                <a:gd name="T70" fmla="+- 0 3992 3872"/>
                <a:gd name="T71" fmla="*/ 3992 h 120"/>
                <a:gd name="T72" fmla="+- 0 8069 7988"/>
                <a:gd name="T73" fmla="*/ T72 w 81"/>
                <a:gd name="T74" fmla="+- 0 3992 3872"/>
                <a:gd name="T75" fmla="*/ 3992 h 120"/>
                <a:gd name="T76" fmla="+- 0 8069 7988"/>
                <a:gd name="T77" fmla="*/ T76 w 81"/>
                <a:gd name="T78" fmla="+- 0 3978 3872"/>
                <a:gd name="T79" fmla="*/ 3978 h 120"/>
                <a:gd name="T80" fmla="+- 0 8009 7988"/>
                <a:gd name="T81" fmla="*/ T80 w 81"/>
                <a:gd name="T82" fmla="+- 0 3978 3872"/>
                <a:gd name="T83" fmla="*/ 3978 h 120"/>
                <a:gd name="T84" fmla="+- 0 8011 7988"/>
                <a:gd name="T85" fmla="*/ T84 w 81"/>
                <a:gd name="T86" fmla="+- 0 3975 3872"/>
                <a:gd name="T87" fmla="*/ 3975 h 120"/>
                <a:gd name="T88" fmla="+- 0 8013 7988"/>
                <a:gd name="T89" fmla="*/ T88 w 81"/>
                <a:gd name="T90" fmla="+- 0 3972 3872"/>
                <a:gd name="T91" fmla="*/ 3972 h 120"/>
                <a:gd name="T92" fmla="+- 0 8018 7988"/>
                <a:gd name="T93" fmla="*/ T92 w 81"/>
                <a:gd name="T94" fmla="+- 0 3967 3872"/>
                <a:gd name="T95" fmla="*/ 3967 h 120"/>
                <a:gd name="T96" fmla="+- 0 8024 7988"/>
                <a:gd name="T97" fmla="*/ T96 w 81"/>
                <a:gd name="T98" fmla="+- 0 3962 3872"/>
                <a:gd name="T99" fmla="*/ 3962 h 120"/>
                <a:gd name="T100" fmla="+- 0 8033 7988"/>
                <a:gd name="T101" fmla="*/ T100 w 81"/>
                <a:gd name="T102" fmla="+- 0 3955 3872"/>
                <a:gd name="T103" fmla="*/ 3955 h 120"/>
                <a:gd name="T104" fmla="+- 0 8043 7988"/>
                <a:gd name="T105" fmla="*/ T104 w 81"/>
                <a:gd name="T106" fmla="+- 0 3946 3872"/>
                <a:gd name="T107" fmla="*/ 3946 h 120"/>
                <a:gd name="T108" fmla="+- 0 8051 7988"/>
                <a:gd name="T109" fmla="*/ T108 w 81"/>
                <a:gd name="T110" fmla="+- 0 3939 3872"/>
                <a:gd name="T111" fmla="*/ 3939 h 120"/>
                <a:gd name="T112" fmla="+- 0 8056 7988"/>
                <a:gd name="T113" fmla="*/ T112 w 81"/>
                <a:gd name="T114" fmla="+- 0 3934 3872"/>
                <a:gd name="T115" fmla="*/ 3934 h 120"/>
                <a:gd name="T116" fmla="+- 0 8060 7988"/>
                <a:gd name="T117" fmla="*/ T116 w 81"/>
                <a:gd name="T118" fmla="+- 0 3929 3872"/>
                <a:gd name="T119" fmla="*/ 3929 h 120"/>
                <a:gd name="T120" fmla="+- 0 8064 7988"/>
                <a:gd name="T121" fmla="*/ T120 w 81"/>
                <a:gd name="T122" fmla="+- 0 3924 3872"/>
                <a:gd name="T123" fmla="*/ 3924 h 120"/>
                <a:gd name="T124" fmla="+- 0 8066 7988"/>
                <a:gd name="T125" fmla="*/ T124 w 81"/>
                <a:gd name="T126" fmla="+- 0 3919 3872"/>
                <a:gd name="T127" fmla="*/ 3919 h 120"/>
                <a:gd name="T128" fmla="+- 0 8068 7988"/>
                <a:gd name="T129" fmla="*/ T128 w 81"/>
                <a:gd name="T130" fmla="+- 0 3914 3872"/>
                <a:gd name="T131" fmla="*/ 3914 h 120"/>
                <a:gd name="T132" fmla="+- 0 8069 7988"/>
                <a:gd name="T133" fmla="*/ T132 w 81"/>
                <a:gd name="T134" fmla="+- 0 3910 3872"/>
                <a:gd name="T135" fmla="*/ 3910 h 120"/>
                <a:gd name="T136" fmla="+- 0 8069 7988"/>
                <a:gd name="T137" fmla="*/ T136 w 81"/>
                <a:gd name="T138" fmla="+- 0 3895 3872"/>
                <a:gd name="T139" fmla="*/ 3895 h 120"/>
                <a:gd name="T140" fmla="+- 0 8065 7988"/>
                <a:gd name="T141" fmla="*/ T140 w 81"/>
                <a:gd name="T142" fmla="+- 0 3888 3872"/>
                <a:gd name="T143" fmla="*/ 3888 h 120"/>
                <a:gd name="T144" fmla="+- 0 8061 7988"/>
                <a:gd name="T145" fmla="*/ T144 w 81"/>
                <a:gd name="T146" fmla="+- 0 3884 3872"/>
                <a:gd name="T147" fmla="*/ 3884 h 120"/>
                <a:gd name="T148" fmla="+- 0 8042 7988"/>
                <a:gd name="T149" fmla="*/ T148 w 81"/>
                <a:gd name="T150" fmla="+- 0 3872 3872"/>
                <a:gd name="T151" fmla="*/ 3872 h 120"/>
                <a:gd name="T152" fmla="+- 0 8019 7988"/>
                <a:gd name="T153" fmla="*/ T152 w 81"/>
                <a:gd name="T154" fmla="+- 0 3872 3872"/>
                <a:gd name="T155" fmla="*/ 3872 h 120"/>
                <a:gd name="T156" fmla="+- 0 8010 7988"/>
                <a:gd name="T157" fmla="*/ T156 w 81"/>
                <a:gd name="T158" fmla="+- 0 3875 3872"/>
                <a:gd name="T159" fmla="*/ 3875 h 120"/>
                <a:gd name="T160" fmla="+- 0 7996 7988"/>
                <a:gd name="T161" fmla="*/ T160 w 81"/>
                <a:gd name="T162" fmla="+- 0 3887 3872"/>
                <a:gd name="T163" fmla="*/ 3887 h 120"/>
                <a:gd name="T164" fmla="+- 0 7992 7988"/>
                <a:gd name="T165" fmla="*/ T164 w 81"/>
                <a:gd name="T166" fmla="+- 0 3895 3872"/>
                <a:gd name="T167" fmla="*/ 3895 h 120"/>
                <a:gd name="T168" fmla="+- 0 7991 7988"/>
                <a:gd name="T169" fmla="*/ T168 w 81"/>
                <a:gd name="T170" fmla="+- 0 3906 3872"/>
                <a:gd name="T171" fmla="*/ 3906 h 120"/>
                <a:gd name="T172" fmla="+- 0 8006 7988"/>
                <a:gd name="T173" fmla="*/ T172 w 81"/>
                <a:gd name="T174" fmla="+- 0 3908 3872"/>
                <a:gd name="T175" fmla="*/ 3908 h 120"/>
                <a:gd name="T176" fmla="+- 0 8006 7988"/>
                <a:gd name="T177" fmla="*/ T176 w 81"/>
                <a:gd name="T178" fmla="+- 0 3900 3872"/>
                <a:gd name="T179" fmla="*/ 3900 h 120"/>
                <a:gd name="T180" fmla="+- 0 8009 7988"/>
                <a:gd name="T181" fmla="*/ T180 w 81"/>
                <a:gd name="T182" fmla="+- 0 3895 3872"/>
                <a:gd name="T183" fmla="*/ 3895 h 120"/>
                <a:gd name="T184" fmla="+- 0 8013 7988"/>
                <a:gd name="T185" fmla="*/ T184 w 81"/>
                <a:gd name="T186" fmla="+- 0 3890 3872"/>
                <a:gd name="T187" fmla="*/ 3890 h 120"/>
                <a:gd name="T188" fmla="+- 0 8017 7988"/>
                <a:gd name="T189" fmla="*/ T188 w 81"/>
                <a:gd name="T190" fmla="+- 0 3886 3872"/>
                <a:gd name="T191" fmla="*/ 3886 h 120"/>
                <a:gd name="T192" fmla="+- 0 8023 7988"/>
                <a:gd name="T193" fmla="*/ T192 w 81"/>
                <a:gd name="T194" fmla="+- 0 3884 3872"/>
                <a:gd name="T195" fmla="*/ 3884 h 120"/>
                <a:gd name="T196" fmla="+- 0 8061 7988"/>
                <a:gd name="T197" fmla="*/ T196 w 81"/>
                <a:gd name="T198" fmla="+- 0 3884 3872"/>
                <a:gd name="T199" fmla="*/ 3884 h 120"/>
                <a:gd name="T200" fmla="+- 0 8052 7988"/>
                <a:gd name="T201" fmla="*/ T200 w 81"/>
                <a:gd name="T202" fmla="+- 0 3875 3872"/>
                <a:gd name="T203" fmla="*/ 3875 h 120"/>
                <a:gd name="T204" fmla="+- 0 8042 7988"/>
                <a:gd name="T205" fmla="*/ T204 w 81"/>
                <a:gd name="T206" fmla="+- 0 3872 3872"/>
                <a:gd name="T207" fmla="*/ 3872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81" h="120">
                  <a:moveTo>
                    <a:pt x="73" y="12"/>
                  </a:moveTo>
                  <a:lnTo>
                    <a:pt x="49" y="12"/>
                  </a:lnTo>
                  <a:lnTo>
                    <a:pt x="55" y="14"/>
                  </a:lnTo>
                  <a:lnTo>
                    <a:pt x="63" y="22"/>
                  </a:lnTo>
                  <a:lnTo>
                    <a:pt x="65" y="27"/>
                  </a:lnTo>
                  <a:lnTo>
                    <a:pt x="65" y="38"/>
                  </a:lnTo>
                  <a:lnTo>
                    <a:pt x="63" y="44"/>
                  </a:lnTo>
                  <a:lnTo>
                    <a:pt x="58" y="50"/>
                  </a:lnTo>
                  <a:lnTo>
                    <a:pt x="54" y="57"/>
                  </a:lnTo>
                  <a:lnTo>
                    <a:pt x="45" y="65"/>
                  </a:lnTo>
                  <a:lnTo>
                    <a:pt x="31" y="76"/>
                  </a:lnTo>
                  <a:lnTo>
                    <a:pt x="23" y="82"/>
                  </a:lnTo>
                  <a:lnTo>
                    <a:pt x="16" y="88"/>
                  </a:lnTo>
                  <a:lnTo>
                    <a:pt x="7" y="99"/>
                  </a:lnTo>
                  <a:lnTo>
                    <a:pt x="4" y="104"/>
                  </a:lnTo>
                  <a:lnTo>
                    <a:pt x="1" y="113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81" y="120"/>
                  </a:lnTo>
                  <a:lnTo>
                    <a:pt x="81" y="106"/>
                  </a:lnTo>
                  <a:lnTo>
                    <a:pt x="21" y="106"/>
                  </a:lnTo>
                  <a:lnTo>
                    <a:pt x="23" y="103"/>
                  </a:lnTo>
                  <a:lnTo>
                    <a:pt x="25" y="100"/>
                  </a:lnTo>
                  <a:lnTo>
                    <a:pt x="30" y="95"/>
                  </a:lnTo>
                  <a:lnTo>
                    <a:pt x="36" y="90"/>
                  </a:lnTo>
                  <a:lnTo>
                    <a:pt x="45" y="83"/>
                  </a:lnTo>
                  <a:lnTo>
                    <a:pt x="55" y="74"/>
                  </a:lnTo>
                  <a:lnTo>
                    <a:pt x="63" y="67"/>
                  </a:lnTo>
                  <a:lnTo>
                    <a:pt x="68" y="62"/>
                  </a:lnTo>
                  <a:lnTo>
                    <a:pt x="72" y="57"/>
                  </a:lnTo>
                  <a:lnTo>
                    <a:pt x="76" y="52"/>
                  </a:lnTo>
                  <a:lnTo>
                    <a:pt x="78" y="47"/>
                  </a:lnTo>
                  <a:lnTo>
                    <a:pt x="80" y="42"/>
                  </a:lnTo>
                  <a:lnTo>
                    <a:pt x="81" y="38"/>
                  </a:lnTo>
                  <a:lnTo>
                    <a:pt x="81" y="23"/>
                  </a:lnTo>
                  <a:lnTo>
                    <a:pt x="77" y="16"/>
                  </a:lnTo>
                  <a:lnTo>
                    <a:pt x="73" y="12"/>
                  </a:lnTo>
                  <a:close/>
                  <a:moveTo>
                    <a:pt x="54" y="0"/>
                  </a:moveTo>
                  <a:lnTo>
                    <a:pt x="31" y="0"/>
                  </a:lnTo>
                  <a:lnTo>
                    <a:pt x="22" y="3"/>
                  </a:lnTo>
                  <a:lnTo>
                    <a:pt x="8" y="15"/>
                  </a:lnTo>
                  <a:lnTo>
                    <a:pt x="4" y="23"/>
                  </a:lnTo>
                  <a:lnTo>
                    <a:pt x="3" y="34"/>
                  </a:lnTo>
                  <a:lnTo>
                    <a:pt x="18" y="36"/>
                  </a:lnTo>
                  <a:lnTo>
                    <a:pt x="18" y="28"/>
                  </a:lnTo>
                  <a:lnTo>
                    <a:pt x="21" y="23"/>
                  </a:lnTo>
                  <a:lnTo>
                    <a:pt x="25" y="18"/>
                  </a:lnTo>
                  <a:lnTo>
                    <a:pt x="29" y="14"/>
                  </a:lnTo>
                  <a:lnTo>
                    <a:pt x="35" y="12"/>
                  </a:lnTo>
                  <a:lnTo>
                    <a:pt x="73" y="12"/>
                  </a:lnTo>
                  <a:lnTo>
                    <a:pt x="64" y="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AutoShape 9"/>
            <p:cNvSpPr>
              <a:spLocks/>
            </p:cNvSpPr>
            <p:nvPr/>
          </p:nvSpPr>
          <p:spPr bwMode="auto">
            <a:xfrm>
              <a:off x="8909" y="3872"/>
              <a:ext cx="85" cy="120"/>
            </a:xfrm>
            <a:custGeom>
              <a:avLst/>
              <a:gdLst>
                <a:gd name="T0" fmla="+- 0 8977 8909"/>
                <a:gd name="T1" fmla="*/ T0 w 85"/>
                <a:gd name="T2" fmla="+- 0 3963 3872"/>
                <a:gd name="T3" fmla="*/ 3963 h 120"/>
                <a:gd name="T4" fmla="+- 0 8962 8909"/>
                <a:gd name="T5" fmla="*/ T4 w 85"/>
                <a:gd name="T6" fmla="+- 0 3963 3872"/>
                <a:gd name="T7" fmla="*/ 3963 h 120"/>
                <a:gd name="T8" fmla="+- 0 8962 8909"/>
                <a:gd name="T9" fmla="*/ T8 w 85"/>
                <a:gd name="T10" fmla="+- 0 3992 3872"/>
                <a:gd name="T11" fmla="*/ 3992 h 120"/>
                <a:gd name="T12" fmla="+- 0 8977 8909"/>
                <a:gd name="T13" fmla="*/ T12 w 85"/>
                <a:gd name="T14" fmla="+- 0 3992 3872"/>
                <a:gd name="T15" fmla="*/ 3992 h 120"/>
                <a:gd name="T16" fmla="+- 0 8977 8909"/>
                <a:gd name="T17" fmla="*/ T16 w 85"/>
                <a:gd name="T18" fmla="+- 0 3963 3872"/>
                <a:gd name="T19" fmla="*/ 3963 h 120"/>
                <a:gd name="T20" fmla="+- 0 8977 8909"/>
                <a:gd name="T21" fmla="*/ T20 w 85"/>
                <a:gd name="T22" fmla="+- 0 3872 3872"/>
                <a:gd name="T23" fmla="*/ 3872 h 120"/>
                <a:gd name="T24" fmla="+- 0 8965 8909"/>
                <a:gd name="T25" fmla="*/ T24 w 85"/>
                <a:gd name="T26" fmla="+- 0 3872 3872"/>
                <a:gd name="T27" fmla="*/ 3872 h 120"/>
                <a:gd name="T28" fmla="+- 0 8909 8909"/>
                <a:gd name="T29" fmla="*/ T28 w 85"/>
                <a:gd name="T30" fmla="+- 0 3950 3872"/>
                <a:gd name="T31" fmla="*/ 3950 h 120"/>
                <a:gd name="T32" fmla="+- 0 8909 8909"/>
                <a:gd name="T33" fmla="*/ T32 w 85"/>
                <a:gd name="T34" fmla="+- 0 3963 3872"/>
                <a:gd name="T35" fmla="*/ 3963 h 120"/>
                <a:gd name="T36" fmla="+- 0 8994 8909"/>
                <a:gd name="T37" fmla="*/ T36 w 85"/>
                <a:gd name="T38" fmla="+- 0 3963 3872"/>
                <a:gd name="T39" fmla="*/ 3963 h 120"/>
                <a:gd name="T40" fmla="+- 0 8994 8909"/>
                <a:gd name="T41" fmla="*/ T40 w 85"/>
                <a:gd name="T42" fmla="+- 0 3950 3872"/>
                <a:gd name="T43" fmla="*/ 3950 h 120"/>
                <a:gd name="T44" fmla="+- 0 8924 8909"/>
                <a:gd name="T45" fmla="*/ T44 w 85"/>
                <a:gd name="T46" fmla="+- 0 3950 3872"/>
                <a:gd name="T47" fmla="*/ 3950 h 120"/>
                <a:gd name="T48" fmla="+- 0 8962 8909"/>
                <a:gd name="T49" fmla="*/ T48 w 85"/>
                <a:gd name="T50" fmla="+- 0 3896 3872"/>
                <a:gd name="T51" fmla="*/ 3896 h 120"/>
                <a:gd name="T52" fmla="+- 0 8977 8909"/>
                <a:gd name="T53" fmla="*/ T52 w 85"/>
                <a:gd name="T54" fmla="+- 0 3896 3872"/>
                <a:gd name="T55" fmla="*/ 3896 h 120"/>
                <a:gd name="T56" fmla="+- 0 8977 8909"/>
                <a:gd name="T57" fmla="*/ T56 w 85"/>
                <a:gd name="T58" fmla="+- 0 3872 3872"/>
                <a:gd name="T59" fmla="*/ 3872 h 120"/>
                <a:gd name="T60" fmla="+- 0 8977 8909"/>
                <a:gd name="T61" fmla="*/ T60 w 85"/>
                <a:gd name="T62" fmla="+- 0 3896 3872"/>
                <a:gd name="T63" fmla="*/ 3896 h 120"/>
                <a:gd name="T64" fmla="+- 0 8962 8909"/>
                <a:gd name="T65" fmla="*/ T64 w 85"/>
                <a:gd name="T66" fmla="+- 0 3896 3872"/>
                <a:gd name="T67" fmla="*/ 3896 h 120"/>
                <a:gd name="T68" fmla="+- 0 8962 8909"/>
                <a:gd name="T69" fmla="*/ T68 w 85"/>
                <a:gd name="T70" fmla="+- 0 3950 3872"/>
                <a:gd name="T71" fmla="*/ 3950 h 120"/>
                <a:gd name="T72" fmla="+- 0 8977 8909"/>
                <a:gd name="T73" fmla="*/ T72 w 85"/>
                <a:gd name="T74" fmla="+- 0 3950 3872"/>
                <a:gd name="T75" fmla="*/ 3950 h 120"/>
                <a:gd name="T76" fmla="+- 0 8977 8909"/>
                <a:gd name="T77" fmla="*/ T76 w 85"/>
                <a:gd name="T78" fmla="+- 0 3896 3872"/>
                <a:gd name="T79" fmla="*/ 3896 h 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85" h="120">
                  <a:moveTo>
                    <a:pt x="68" y="91"/>
                  </a:moveTo>
                  <a:lnTo>
                    <a:pt x="53" y="91"/>
                  </a:lnTo>
                  <a:lnTo>
                    <a:pt x="53" y="120"/>
                  </a:lnTo>
                  <a:lnTo>
                    <a:pt x="68" y="120"/>
                  </a:lnTo>
                  <a:lnTo>
                    <a:pt x="68" y="91"/>
                  </a:lnTo>
                  <a:close/>
                  <a:moveTo>
                    <a:pt x="68" y="0"/>
                  </a:moveTo>
                  <a:lnTo>
                    <a:pt x="56" y="0"/>
                  </a:lnTo>
                  <a:lnTo>
                    <a:pt x="0" y="78"/>
                  </a:lnTo>
                  <a:lnTo>
                    <a:pt x="0" y="91"/>
                  </a:lnTo>
                  <a:lnTo>
                    <a:pt x="85" y="91"/>
                  </a:lnTo>
                  <a:lnTo>
                    <a:pt x="85" y="78"/>
                  </a:lnTo>
                  <a:lnTo>
                    <a:pt x="15" y="78"/>
                  </a:lnTo>
                  <a:lnTo>
                    <a:pt x="53" y="24"/>
                  </a:lnTo>
                  <a:lnTo>
                    <a:pt x="68" y="24"/>
                  </a:lnTo>
                  <a:lnTo>
                    <a:pt x="68" y="0"/>
                  </a:lnTo>
                  <a:close/>
                  <a:moveTo>
                    <a:pt x="68" y="24"/>
                  </a:moveTo>
                  <a:lnTo>
                    <a:pt x="53" y="24"/>
                  </a:lnTo>
                  <a:lnTo>
                    <a:pt x="53" y="78"/>
                  </a:lnTo>
                  <a:lnTo>
                    <a:pt x="68" y="78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AutoShape 10"/>
            <p:cNvSpPr>
              <a:spLocks/>
            </p:cNvSpPr>
            <p:nvPr/>
          </p:nvSpPr>
          <p:spPr bwMode="auto">
            <a:xfrm>
              <a:off x="9837" y="3871"/>
              <a:ext cx="81" cy="122"/>
            </a:xfrm>
            <a:custGeom>
              <a:avLst/>
              <a:gdLst>
                <a:gd name="T0" fmla="+- 0 9869 9838"/>
                <a:gd name="T1" fmla="*/ T0 w 81"/>
                <a:gd name="T2" fmla="+- 0 3872 3872"/>
                <a:gd name="T3" fmla="*/ 3872 h 122"/>
                <a:gd name="T4" fmla="+- 0 9851 9838"/>
                <a:gd name="T5" fmla="*/ T4 w 81"/>
                <a:gd name="T6" fmla="+- 0 3886 3872"/>
                <a:gd name="T7" fmla="*/ 3886 h 122"/>
                <a:gd name="T8" fmla="+- 0 9841 9838"/>
                <a:gd name="T9" fmla="*/ T8 w 81"/>
                <a:gd name="T10" fmla="+- 0 3906 3872"/>
                <a:gd name="T11" fmla="*/ 3906 h 122"/>
                <a:gd name="T12" fmla="+- 0 9838 9838"/>
                <a:gd name="T13" fmla="*/ T12 w 81"/>
                <a:gd name="T14" fmla="+- 0 3930 3872"/>
                <a:gd name="T15" fmla="*/ 3930 h 122"/>
                <a:gd name="T16" fmla="+- 0 9838 9838"/>
                <a:gd name="T17" fmla="*/ T16 w 81"/>
                <a:gd name="T18" fmla="+- 0 3950 3872"/>
                <a:gd name="T19" fmla="*/ 3950 h 122"/>
                <a:gd name="T20" fmla="+- 0 9844 9838"/>
                <a:gd name="T21" fmla="*/ T20 w 81"/>
                <a:gd name="T22" fmla="+- 0 3972 3872"/>
                <a:gd name="T23" fmla="*/ 3972 h 122"/>
                <a:gd name="T24" fmla="+- 0 9857 9838"/>
                <a:gd name="T25" fmla="*/ T24 w 81"/>
                <a:gd name="T26" fmla="+- 0 3989 3872"/>
                <a:gd name="T27" fmla="*/ 3989 h 122"/>
                <a:gd name="T28" fmla="+- 0 9887 9838"/>
                <a:gd name="T29" fmla="*/ T28 w 81"/>
                <a:gd name="T30" fmla="+- 0 3994 3872"/>
                <a:gd name="T31" fmla="*/ 3994 h 122"/>
                <a:gd name="T32" fmla="+- 0 9905 9838"/>
                <a:gd name="T33" fmla="*/ T32 w 81"/>
                <a:gd name="T34" fmla="+- 0 3985 3872"/>
                <a:gd name="T35" fmla="*/ 3985 h 122"/>
                <a:gd name="T36" fmla="+- 0 9875 9838"/>
                <a:gd name="T37" fmla="*/ T36 w 81"/>
                <a:gd name="T38" fmla="+- 0 3982 3872"/>
                <a:gd name="T39" fmla="*/ 3982 h 122"/>
                <a:gd name="T40" fmla="+- 0 9867 9838"/>
                <a:gd name="T41" fmla="*/ T40 w 81"/>
                <a:gd name="T42" fmla="+- 0 3978 3872"/>
                <a:gd name="T43" fmla="*/ 3978 h 122"/>
                <a:gd name="T44" fmla="+- 0 9860 9838"/>
                <a:gd name="T45" fmla="*/ T44 w 81"/>
                <a:gd name="T46" fmla="+- 0 3972 3872"/>
                <a:gd name="T47" fmla="*/ 3972 h 122"/>
                <a:gd name="T48" fmla="+- 0 9856 9838"/>
                <a:gd name="T49" fmla="*/ T48 w 81"/>
                <a:gd name="T50" fmla="+- 0 3963 3872"/>
                <a:gd name="T51" fmla="*/ 3963 h 122"/>
                <a:gd name="T52" fmla="+- 0 9855 9838"/>
                <a:gd name="T53" fmla="*/ T52 w 81"/>
                <a:gd name="T54" fmla="+- 0 3945 3872"/>
                <a:gd name="T55" fmla="*/ 3945 h 122"/>
                <a:gd name="T56" fmla="+- 0 9866 9838"/>
                <a:gd name="T57" fmla="*/ T56 w 81"/>
                <a:gd name="T58" fmla="+- 0 3930 3872"/>
                <a:gd name="T59" fmla="*/ 3930 h 122"/>
                <a:gd name="T60" fmla="+- 0 9853 9838"/>
                <a:gd name="T61" fmla="*/ T60 w 81"/>
                <a:gd name="T62" fmla="+- 0 3918 3872"/>
                <a:gd name="T63" fmla="*/ 3918 h 122"/>
                <a:gd name="T64" fmla="+- 0 9857 9838"/>
                <a:gd name="T65" fmla="*/ T64 w 81"/>
                <a:gd name="T66" fmla="+- 0 3903 3872"/>
                <a:gd name="T67" fmla="*/ 3903 h 122"/>
                <a:gd name="T68" fmla="+- 0 9863 9838"/>
                <a:gd name="T69" fmla="*/ T68 w 81"/>
                <a:gd name="T70" fmla="+- 0 3891 3872"/>
                <a:gd name="T71" fmla="*/ 3891 h 122"/>
                <a:gd name="T72" fmla="+- 0 9876 9838"/>
                <a:gd name="T73" fmla="*/ T72 w 81"/>
                <a:gd name="T74" fmla="+- 0 3884 3872"/>
                <a:gd name="T75" fmla="*/ 3884 h 122"/>
                <a:gd name="T76" fmla="+- 0 9905 9838"/>
                <a:gd name="T77" fmla="*/ T76 w 81"/>
                <a:gd name="T78" fmla="+- 0 3880 3872"/>
                <a:gd name="T79" fmla="*/ 3880 h 122"/>
                <a:gd name="T80" fmla="+- 0 9891 9838"/>
                <a:gd name="T81" fmla="*/ T80 w 81"/>
                <a:gd name="T82" fmla="+- 0 3872 3872"/>
                <a:gd name="T83" fmla="*/ 3872 h 122"/>
                <a:gd name="T84" fmla="+- 0 9886 9838"/>
                <a:gd name="T85" fmla="*/ T84 w 81"/>
                <a:gd name="T86" fmla="+- 0 3927 3872"/>
                <a:gd name="T87" fmla="*/ 3927 h 122"/>
                <a:gd name="T88" fmla="+- 0 9901 9838"/>
                <a:gd name="T89" fmla="*/ T88 w 81"/>
                <a:gd name="T90" fmla="+- 0 3939 3872"/>
                <a:gd name="T91" fmla="*/ 3939 h 122"/>
                <a:gd name="T92" fmla="+- 0 9903 9838"/>
                <a:gd name="T93" fmla="*/ T92 w 81"/>
                <a:gd name="T94" fmla="+- 0 3963 3872"/>
                <a:gd name="T95" fmla="*/ 3963 h 122"/>
                <a:gd name="T96" fmla="+- 0 9892 9838"/>
                <a:gd name="T97" fmla="*/ T96 w 81"/>
                <a:gd name="T98" fmla="+- 0 3979 3872"/>
                <a:gd name="T99" fmla="*/ 3979 h 122"/>
                <a:gd name="T100" fmla="+- 0 9909 9838"/>
                <a:gd name="T101" fmla="*/ T100 w 81"/>
                <a:gd name="T102" fmla="+- 0 3982 3872"/>
                <a:gd name="T103" fmla="*/ 3982 h 122"/>
                <a:gd name="T104" fmla="+- 0 9917 9838"/>
                <a:gd name="T105" fmla="*/ T104 w 81"/>
                <a:gd name="T106" fmla="+- 0 3967 3872"/>
                <a:gd name="T107" fmla="*/ 3967 h 122"/>
                <a:gd name="T108" fmla="+- 0 9918 9838"/>
                <a:gd name="T109" fmla="*/ T108 w 81"/>
                <a:gd name="T110" fmla="+- 0 3942 3872"/>
                <a:gd name="T111" fmla="*/ 3942 h 122"/>
                <a:gd name="T112" fmla="+- 0 9910 9838"/>
                <a:gd name="T113" fmla="*/ T112 w 81"/>
                <a:gd name="T114" fmla="+- 0 3927 3872"/>
                <a:gd name="T115" fmla="*/ 3927 h 122"/>
                <a:gd name="T116" fmla="+- 0 9876 9838"/>
                <a:gd name="T117" fmla="*/ T116 w 81"/>
                <a:gd name="T118" fmla="+- 0 3914 3872"/>
                <a:gd name="T119" fmla="*/ 3914 h 122"/>
                <a:gd name="T120" fmla="+- 0 9866 9838"/>
                <a:gd name="T121" fmla="*/ T120 w 81"/>
                <a:gd name="T122" fmla="+- 0 3918 3872"/>
                <a:gd name="T123" fmla="*/ 3918 h 122"/>
                <a:gd name="T124" fmla="+- 0 9856 9838"/>
                <a:gd name="T125" fmla="*/ T124 w 81"/>
                <a:gd name="T126" fmla="+- 0 3925 3872"/>
                <a:gd name="T127" fmla="*/ 3925 h 122"/>
                <a:gd name="T128" fmla="+- 0 9866 9838"/>
                <a:gd name="T129" fmla="*/ T128 w 81"/>
                <a:gd name="T130" fmla="+- 0 3930 3872"/>
                <a:gd name="T131" fmla="*/ 3930 h 122"/>
                <a:gd name="T132" fmla="+- 0 9872 9838"/>
                <a:gd name="T133" fmla="*/ T132 w 81"/>
                <a:gd name="T134" fmla="+- 0 3927 3872"/>
                <a:gd name="T135" fmla="*/ 3927 h 122"/>
                <a:gd name="T136" fmla="+- 0 9901 9838"/>
                <a:gd name="T137" fmla="*/ T136 w 81"/>
                <a:gd name="T138" fmla="+- 0 3918 3872"/>
                <a:gd name="T139" fmla="*/ 3918 h 122"/>
                <a:gd name="T140" fmla="+- 0 9910 9838"/>
                <a:gd name="T141" fmla="*/ T140 w 81"/>
                <a:gd name="T142" fmla="+- 0 3884 3872"/>
                <a:gd name="T143" fmla="*/ 3884 h 122"/>
                <a:gd name="T144" fmla="+- 0 9891 9838"/>
                <a:gd name="T145" fmla="*/ T144 w 81"/>
                <a:gd name="T146" fmla="+- 0 3886 3872"/>
                <a:gd name="T147" fmla="*/ 3886 h 122"/>
                <a:gd name="T148" fmla="+- 0 9900 9838"/>
                <a:gd name="T149" fmla="*/ T148 w 81"/>
                <a:gd name="T150" fmla="+- 0 3897 3872"/>
                <a:gd name="T151" fmla="*/ 3897 h 122"/>
                <a:gd name="T152" fmla="+- 0 9916 9838"/>
                <a:gd name="T153" fmla="*/ T152 w 81"/>
                <a:gd name="T154" fmla="+- 0 3902 3872"/>
                <a:gd name="T155" fmla="*/ 3902 h 122"/>
                <a:gd name="T156" fmla="+- 0 9911 9838"/>
                <a:gd name="T157" fmla="*/ T156 w 81"/>
                <a:gd name="T158" fmla="+- 0 3885 3872"/>
                <a:gd name="T159" fmla="*/ 3885 h 1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81" h="122">
                  <a:moveTo>
                    <a:pt x="53" y="0"/>
                  </a:moveTo>
                  <a:lnTo>
                    <a:pt x="31" y="0"/>
                  </a:lnTo>
                  <a:lnTo>
                    <a:pt x="20" y="4"/>
                  </a:lnTo>
                  <a:lnTo>
                    <a:pt x="13" y="14"/>
                  </a:lnTo>
                  <a:lnTo>
                    <a:pt x="7" y="23"/>
                  </a:lnTo>
                  <a:lnTo>
                    <a:pt x="3" y="34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7"/>
                  </a:lnTo>
                  <a:lnTo>
                    <a:pt x="0" y="78"/>
                  </a:lnTo>
                  <a:lnTo>
                    <a:pt x="3" y="90"/>
                  </a:lnTo>
                  <a:lnTo>
                    <a:pt x="6" y="100"/>
                  </a:lnTo>
                  <a:lnTo>
                    <a:pt x="11" y="108"/>
                  </a:lnTo>
                  <a:lnTo>
                    <a:pt x="19" y="117"/>
                  </a:lnTo>
                  <a:lnTo>
                    <a:pt x="29" y="122"/>
                  </a:lnTo>
                  <a:lnTo>
                    <a:pt x="49" y="122"/>
                  </a:lnTo>
                  <a:lnTo>
                    <a:pt x="56" y="120"/>
                  </a:lnTo>
                  <a:lnTo>
                    <a:pt x="67" y="113"/>
                  </a:lnTo>
                  <a:lnTo>
                    <a:pt x="71" y="110"/>
                  </a:lnTo>
                  <a:lnTo>
                    <a:pt x="37" y="110"/>
                  </a:lnTo>
                  <a:lnTo>
                    <a:pt x="33" y="109"/>
                  </a:lnTo>
                  <a:lnTo>
                    <a:pt x="29" y="106"/>
                  </a:lnTo>
                  <a:lnTo>
                    <a:pt x="25" y="104"/>
                  </a:lnTo>
                  <a:lnTo>
                    <a:pt x="22" y="100"/>
                  </a:lnTo>
                  <a:lnTo>
                    <a:pt x="20" y="95"/>
                  </a:lnTo>
                  <a:lnTo>
                    <a:pt x="18" y="91"/>
                  </a:lnTo>
                  <a:lnTo>
                    <a:pt x="17" y="86"/>
                  </a:lnTo>
                  <a:lnTo>
                    <a:pt x="17" y="73"/>
                  </a:lnTo>
                  <a:lnTo>
                    <a:pt x="19" y="67"/>
                  </a:lnTo>
                  <a:lnTo>
                    <a:pt x="28" y="58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16" y="37"/>
                  </a:lnTo>
                  <a:lnTo>
                    <a:pt x="19" y="31"/>
                  </a:lnTo>
                  <a:lnTo>
                    <a:pt x="21" y="24"/>
                  </a:lnTo>
                  <a:lnTo>
                    <a:pt x="25" y="19"/>
                  </a:lnTo>
                  <a:lnTo>
                    <a:pt x="33" y="13"/>
                  </a:lnTo>
                  <a:lnTo>
                    <a:pt x="38" y="12"/>
                  </a:lnTo>
                  <a:lnTo>
                    <a:pt x="72" y="12"/>
                  </a:lnTo>
                  <a:lnTo>
                    <a:pt x="67" y="8"/>
                  </a:lnTo>
                  <a:lnTo>
                    <a:pt x="61" y="2"/>
                  </a:lnTo>
                  <a:lnTo>
                    <a:pt x="53" y="0"/>
                  </a:lnTo>
                  <a:close/>
                  <a:moveTo>
                    <a:pt x="72" y="55"/>
                  </a:moveTo>
                  <a:lnTo>
                    <a:pt x="48" y="55"/>
                  </a:lnTo>
                  <a:lnTo>
                    <a:pt x="54" y="58"/>
                  </a:lnTo>
                  <a:lnTo>
                    <a:pt x="63" y="67"/>
                  </a:lnTo>
                  <a:lnTo>
                    <a:pt x="65" y="73"/>
                  </a:lnTo>
                  <a:lnTo>
                    <a:pt x="65" y="91"/>
                  </a:lnTo>
                  <a:lnTo>
                    <a:pt x="63" y="97"/>
                  </a:lnTo>
                  <a:lnTo>
                    <a:pt x="54" y="107"/>
                  </a:lnTo>
                  <a:lnTo>
                    <a:pt x="48" y="110"/>
                  </a:lnTo>
                  <a:lnTo>
                    <a:pt x="71" y="110"/>
                  </a:lnTo>
                  <a:lnTo>
                    <a:pt x="72" y="108"/>
                  </a:lnTo>
                  <a:lnTo>
                    <a:pt x="79" y="95"/>
                  </a:lnTo>
                  <a:lnTo>
                    <a:pt x="80" y="88"/>
                  </a:lnTo>
                  <a:lnTo>
                    <a:pt x="80" y="70"/>
                  </a:lnTo>
                  <a:lnTo>
                    <a:pt x="77" y="60"/>
                  </a:lnTo>
                  <a:lnTo>
                    <a:pt x="72" y="55"/>
                  </a:lnTo>
                  <a:close/>
                  <a:moveTo>
                    <a:pt x="54" y="42"/>
                  </a:moveTo>
                  <a:lnTo>
                    <a:pt x="38" y="42"/>
                  </a:lnTo>
                  <a:lnTo>
                    <a:pt x="33" y="44"/>
                  </a:lnTo>
                  <a:lnTo>
                    <a:pt x="28" y="46"/>
                  </a:lnTo>
                  <a:lnTo>
                    <a:pt x="23" y="49"/>
                  </a:lnTo>
                  <a:lnTo>
                    <a:pt x="18" y="53"/>
                  </a:lnTo>
                  <a:lnTo>
                    <a:pt x="14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4" y="55"/>
                  </a:lnTo>
                  <a:lnTo>
                    <a:pt x="72" y="55"/>
                  </a:lnTo>
                  <a:lnTo>
                    <a:pt x="63" y="46"/>
                  </a:lnTo>
                  <a:lnTo>
                    <a:pt x="54" y="42"/>
                  </a:lnTo>
                  <a:close/>
                  <a:moveTo>
                    <a:pt x="72" y="12"/>
                  </a:moveTo>
                  <a:lnTo>
                    <a:pt x="48" y="12"/>
                  </a:lnTo>
                  <a:lnTo>
                    <a:pt x="53" y="14"/>
                  </a:lnTo>
                  <a:lnTo>
                    <a:pt x="60" y="21"/>
                  </a:lnTo>
                  <a:lnTo>
                    <a:pt x="62" y="25"/>
                  </a:lnTo>
                  <a:lnTo>
                    <a:pt x="63" y="31"/>
                  </a:lnTo>
                  <a:lnTo>
                    <a:pt x="78" y="30"/>
                  </a:lnTo>
                  <a:lnTo>
                    <a:pt x="77" y="20"/>
                  </a:lnTo>
                  <a:lnTo>
                    <a:pt x="73" y="13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8255" y="3155"/>
              <a:ext cx="959" cy="0"/>
            </a:xfrm>
            <a:prstGeom prst="line">
              <a:avLst/>
            </a:prstGeom>
            <a:noFill/>
            <a:ln w="1399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548218" y="5764687"/>
            <a:ext cx="2550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Pulse No. *10</a:t>
            </a:r>
            <a:r>
              <a:rPr lang="en-US" baseline="30000" dirty="0" smtClean="0"/>
              <a:t>8 </a:t>
            </a:r>
            <a:endParaRPr lang="en-US" dirty="0" smtClean="0"/>
          </a:p>
          <a:p>
            <a:pPr algn="ctr"/>
            <a:r>
              <a:rPr lang="en-US" sz="1400" dirty="0" smtClean="0"/>
              <a:t>From Wu et al., PR AB (2017)</a:t>
            </a:r>
            <a:endParaRPr lang="en-US" sz="14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94452" y="3873624"/>
            <a:ext cx="4863348" cy="16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chemeClr val="accent2"/>
              </a:buClr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har char="–"/>
              <a:defRPr sz="21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Multipactor affects accelerator structure processing</a:t>
            </a:r>
          </a:p>
          <a:p>
            <a:pPr lvl="1"/>
            <a:r>
              <a:rPr lang="en-US" sz="1600" kern="0" dirty="0" smtClean="0"/>
              <a:t>Do we need 600 million shots to process a high gradient structure?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71745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152400"/>
            <a:ext cx="6205537" cy="706438"/>
          </a:xfrm>
        </p:spPr>
        <p:txBody>
          <a:bodyPr/>
          <a:lstStyle/>
          <a:p>
            <a:r>
              <a:rPr lang="en-US" dirty="0" smtClean="0"/>
              <a:t>MIT-DLWG 17 GHz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32" y="812154"/>
            <a:ext cx="8077200" cy="47244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 smtClean="0">
                <a:cs typeface="Times New Roman" panose="02020603050405020304" pitchFamily="18" charset="0"/>
              </a:rPr>
              <a:t>17 GHz standing wave disk loaded waveguide (DLWG) test structure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14929" y="2359223"/>
            <a:ext cx="3095671" cy="3018403"/>
            <a:chOff x="5535309" y="2286000"/>
            <a:chExt cx="3095671" cy="3018403"/>
          </a:xfrm>
        </p:grpSpPr>
        <p:sp>
          <p:nvSpPr>
            <p:cNvPr id="8" name="TextBox 7"/>
            <p:cNvSpPr txBox="1"/>
            <p:nvPr/>
          </p:nvSpPr>
          <p:spPr>
            <a:xfrm>
              <a:off x="5749644" y="4935071"/>
              <a:ext cx="2666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>
                  <a:latin typeface="+mj-lt"/>
                  <a:cs typeface="Times New Roman" panose="02020603050405020304" pitchFamily="18" charset="0"/>
                </a:rPr>
                <a:t>Magnetic </a:t>
              </a:r>
              <a:r>
                <a:rPr lang="en-US" altLang="zh-CN" dirty="0" smtClean="0">
                  <a:latin typeface="+mj-lt"/>
                  <a:cs typeface="Times New Roman" panose="02020603050405020304" pitchFamily="18" charset="0"/>
                </a:rPr>
                <a:t>field amplitude</a:t>
              </a:r>
              <a:endParaRPr lang="en-US" dirty="0"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70"/>
            <a:stretch/>
          </p:blipFill>
          <p:spPr>
            <a:xfrm>
              <a:off x="5535309" y="2286000"/>
              <a:ext cx="3095671" cy="268267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775357" y="3489127"/>
              <a:ext cx="2615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>
                  <a:latin typeface="+mj-lt"/>
                  <a:cs typeface="Times New Roman" panose="02020603050405020304" pitchFamily="18" charset="0"/>
                </a:rPr>
                <a:t>Electric </a:t>
              </a:r>
              <a:r>
                <a:rPr lang="en-US" altLang="zh-CN" dirty="0" smtClean="0">
                  <a:latin typeface="+mj-lt"/>
                  <a:cs typeface="Times New Roman" panose="02020603050405020304" pitchFamily="18" charset="0"/>
                </a:rPr>
                <a:t>field amplitude</a:t>
              </a:r>
              <a:endParaRPr lang="en-US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D:\notes\06_paper_01\fig_01_mit_dlwg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7" y="3124200"/>
            <a:ext cx="4626855" cy="190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2611932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nput coupling cell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6064" y="2611931"/>
            <a:ext cx="192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output coupling cell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5708" y="2312872"/>
            <a:ext cx="1195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central cell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286000" y="2919709"/>
            <a:ext cx="0" cy="5092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3127104" y="2651426"/>
            <a:ext cx="18434" cy="8537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962400" y="2919709"/>
            <a:ext cx="0" cy="50929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2834640" y="4648200"/>
            <a:ext cx="56692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743200" y="4371201"/>
            <a:ext cx="866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5.68 mm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2787967" y="3307704"/>
            <a:ext cx="0" cy="14928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736356" y="3657600"/>
            <a:ext cx="369332" cy="7175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15.12 mm</a:t>
            </a: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rot="16200000">
            <a:off x="2787967" y="3274556"/>
            <a:ext cx="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16200000">
            <a:off x="2787967" y="4778744"/>
            <a:ext cx="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3901022" y="2155742"/>
            <a:ext cx="1041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Side Wall</a:t>
            </a:r>
            <a:endParaRPr lang="en-US" sz="16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349810" y="2381709"/>
            <a:ext cx="567254" cy="92599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11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9009" y="690571"/>
            <a:ext cx="2443008" cy="914400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Pillbox cavity: no </a:t>
            </a:r>
            <a:r>
              <a:rPr lang="en-US" sz="2000" i="1" dirty="0" smtClean="0">
                <a:latin typeface="+mj-lt"/>
                <a:cs typeface="Times New Roman" panose="02020603050405020304" pitchFamily="18" charset="0"/>
              </a:rPr>
              <a:t>E</a:t>
            </a:r>
            <a:r>
              <a:rPr lang="en-US" sz="2000" i="1" baseline="-25000" dirty="0" smtClean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component.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152400"/>
            <a:ext cx="7848600" cy="706438"/>
          </a:xfrm>
          <a:prstGeom prst="rect">
            <a:avLst/>
          </a:prstGeom>
          <a:ln w="22225">
            <a:noFill/>
          </a:ln>
        </p:spPr>
        <p:txBody>
          <a:bodyPr/>
          <a:lstStyle>
            <a:lvl1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rgbClr val="9933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993333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Multipactor is Caused by Nonzero E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 at the Side Wall</a:t>
            </a:r>
            <a:endParaRPr lang="en-US" sz="2400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037753" y="2965768"/>
            <a:ext cx="1677727" cy="2057400"/>
            <a:chOff x="5215965" y="3048000"/>
            <a:chExt cx="2175435" cy="2667000"/>
          </a:xfrm>
        </p:grpSpPr>
        <p:pic>
          <p:nvPicPr>
            <p:cNvPr id="1027" name="Picture 3" descr="D:\talks\20190812\fig.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965" y="3116635"/>
              <a:ext cx="1337234" cy="2598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notes\12_paper_02\fig.07.E_r_reverses_direction\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19900" y="3048000"/>
              <a:ext cx="571500" cy="2286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D:\notes\06_paper_01\fig_03_wall_fields\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10" y="1243509"/>
            <a:ext cx="2982757" cy="17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talks\20190812\fig.0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7" b="11600"/>
          <a:stretch/>
        </p:blipFill>
        <p:spPr bwMode="auto">
          <a:xfrm>
            <a:off x="1676400" y="3056255"/>
            <a:ext cx="990600" cy="19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741412" y="771749"/>
            <a:ext cx="4257984" cy="34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chemeClr val="accent2"/>
              </a:buClr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har char="–"/>
              <a:defRPr sz="21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2000" kern="0" dirty="0" smtClean="0">
                <a:latin typeface="+mj-lt"/>
                <a:cs typeface="Times New Roman" panose="02020603050405020304" pitchFamily="18" charset="0"/>
              </a:rPr>
              <a:t>Accelerator cavity (E</a:t>
            </a:r>
            <a:r>
              <a:rPr lang="en-US" sz="2000" kern="0" baseline="-25000" dirty="0" smtClean="0">
                <a:latin typeface="+mj-lt"/>
                <a:cs typeface="Times New Roman" panose="02020603050405020304" pitchFamily="18" charset="0"/>
              </a:rPr>
              <a:t>g </a:t>
            </a:r>
            <a:r>
              <a:rPr lang="en-US" sz="2000" kern="0" dirty="0" smtClean="0">
                <a:latin typeface="+mj-lt"/>
                <a:cs typeface="Times New Roman" panose="02020603050405020304" pitchFamily="18" charset="0"/>
              </a:rPr>
              <a:t>= 72 MV/m)</a:t>
            </a:r>
            <a:endParaRPr lang="en-US" sz="1800" kern="0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701" y="5181600"/>
            <a:ext cx="752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The small E</a:t>
            </a:r>
            <a:r>
              <a:rPr lang="en-US" sz="2000" baseline="-25000" dirty="0" smtClean="0">
                <a:latin typeface="+mj-lt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 at the side wall excites electrons in the hundreds of eV energy range causing the multipactor discharge.</a:t>
            </a:r>
          </a:p>
        </p:txBody>
      </p:sp>
    </p:spTree>
    <p:extLst>
      <p:ext uri="{BB962C8B-B14F-4D97-AF65-F5344CB8AC3E}">
        <p14:creationId xmlns:p14="http://schemas.microsoft.com/office/powerpoint/2010/main" val="309490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63" y="152400"/>
            <a:ext cx="6205537" cy="706438"/>
          </a:xfrm>
        </p:spPr>
        <p:txBody>
          <a:bodyPr/>
          <a:lstStyle/>
          <a:p>
            <a:r>
              <a:rPr lang="en-US" dirty="0" smtClean="0"/>
              <a:t>Multipactor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8838"/>
            <a:ext cx="8305800" cy="876083"/>
          </a:xfrm>
        </p:spPr>
        <p:txBody>
          <a:bodyPr/>
          <a:lstStyle/>
          <a:p>
            <a:pPr>
              <a:lnSpc>
                <a:spcPts val="2880"/>
              </a:lnSpc>
              <a:spcAft>
                <a:spcPts val="500"/>
              </a:spcAft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Modes are defined by the number of rf periods (N) per cycle.</a:t>
            </a:r>
          </a:p>
          <a:p>
            <a:pPr>
              <a:lnSpc>
                <a:spcPts val="2880"/>
              </a:lnSpc>
              <a:spcAft>
                <a:spcPts val="500"/>
              </a:spcAft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Radial extent of the trajectories is small, &lt; 0.2 mm</a:t>
            </a:r>
          </a:p>
        </p:txBody>
      </p:sp>
      <p:pic>
        <p:nvPicPr>
          <p:cNvPr id="66" name="Picture 2" descr="D:\projects\project_09_the_murder_of _breakdown_problem\06_matlab_codes_for_MP_trajectory\fig_01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9"/>
          <a:stretch/>
        </p:blipFill>
        <p:spPr bwMode="auto">
          <a:xfrm>
            <a:off x="304800" y="2226537"/>
            <a:ext cx="2688492" cy="21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D:\projects\project_09_the_murder_of _breakdown_problem\06_matlab_codes_for_MP_trajectory\fig_02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1"/>
          <a:stretch/>
        </p:blipFill>
        <p:spPr bwMode="auto">
          <a:xfrm>
            <a:off x="3005668" y="2216291"/>
            <a:ext cx="2641600" cy="22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D:\projects\project_09_the_murder_of _breakdown_problem\06_matlab_codes_for_MP_trajectory\fig_03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"/>
          <a:stretch/>
        </p:blipFill>
        <p:spPr bwMode="auto">
          <a:xfrm>
            <a:off x="5638800" y="2197229"/>
            <a:ext cx="2743200" cy="22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14400" y="4408805"/>
                <a:ext cx="1900007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=45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MV</m:t>
                      </m:r>
                      <m: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08805"/>
                <a:ext cx="1900007" cy="425053"/>
              </a:xfrm>
              <a:prstGeom prst="rect">
                <a:avLst/>
              </a:prstGeom>
              <a:blipFill>
                <a:blip r:embed="rId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581400" y="4408804"/>
                <a:ext cx="1900007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=72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MV</m:t>
                      </m:r>
                      <m: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408804"/>
                <a:ext cx="1900007" cy="425053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096000" y="4408803"/>
                <a:ext cx="2042675" cy="42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=250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MV</m:t>
                      </m:r>
                      <m: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08803"/>
                <a:ext cx="2042675" cy="425053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19200" y="187415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69775" y="190134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39144" y="18288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399" cy="706438"/>
          </a:xfrm>
        </p:spPr>
        <p:txBody>
          <a:bodyPr/>
          <a:lstStyle/>
          <a:p>
            <a:r>
              <a:rPr lang="en-US" dirty="0" smtClean="0"/>
              <a:t>Monitor for Measuring the Side </a:t>
            </a:r>
            <a:r>
              <a:rPr lang="en-US" dirty="0"/>
              <a:t>D</a:t>
            </a:r>
            <a:r>
              <a:rPr lang="en-US" dirty="0" smtClean="0"/>
              <a:t>ark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924800" cy="4724400"/>
          </a:xfrm>
        </p:spPr>
        <p:txBody>
          <a:bodyPr/>
          <a:lstStyle/>
          <a:p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Standing wave single cell structure with side slits for dark current extraction</a:t>
            </a:r>
          </a:p>
          <a:p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Two side current monitors</a:t>
            </a:r>
          </a:p>
        </p:txBody>
      </p:sp>
      <p:pic>
        <p:nvPicPr>
          <p:cNvPr id="5" name="Picture 4" descr="D:\notes\09_paper_01\Fig. 10 - MIT-DLWG-S design\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438400"/>
            <a:ext cx="360641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notes\06_paper_01\fig_10_drawing\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2678368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733800"/>
            <a:ext cx="2133600" cy="2352759"/>
          </a:xfrm>
          <a:prstGeom prst="rect">
            <a:avLst/>
          </a:prstGeom>
          <a:noFill/>
          <a:extLst/>
        </p:spPr>
      </p:pic>
      <p:sp>
        <p:nvSpPr>
          <p:cNvPr id="9" name="TextBox 8"/>
          <p:cNvSpPr txBox="1"/>
          <p:nvPr/>
        </p:nvSpPr>
        <p:spPr>
          <a:xfrm>
            <a:off x="1752600" y="4822627"/>
            <a:ext cx="204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Central cell design</a:t>
            </a:r>
            <a:endParaRPr lang="en-US" sz="1400" b="0" i="0" dirty="0" smtClean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0977" y="3352800"/>
            <a:ext cx="204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Structure assembly</a:t>
            </a:r>
            <a:endParaRPr lang="en-US" sz="1400" b="0" i="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7177" y="6054679"/>
            <a:ext cx="2049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Central cell plate</a:t>
            </a:r>
            <a:endParaRPr lang="en-US" sz="1400" b="0" i="0" dirty="0" smtClean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8889" r="1666" b="12222"/>
          <a:stretch/>
        </p:blipFill>
        <p:spPr>
          <a:xfrm>
            <a:off x="76199" y="838200"/>
            <a:ext cx="8888361" cy="4876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53399" cy="706438"/>
          </a:xfrm>
        </p:spPr>
        <p:txBody>
          <a:bodyPr/>
          <a:lstStyle/>
          <a:p>
            <a:r>
              <a:rPr lang="en-US" dirty="0" smtClean="0"/>
              <a:t>MIT 17 GHz Accelerator Lab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2210" y="19050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84993" y="377426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1648" y="5906959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Haimson Research Corp.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4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08" y="882103"/>
            <a:ext cx="3797098" cy="203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09"/>
            <a:ext cx="8610600" cy="706438"/>
          </a:xfrm>
        </p:spPr>
        <p:txBody>
          <a:bodyPr/>
          <a:lstStyle/>
          <a:p>
            <a:r>
              <a:rPr lang="en-US" sz="2400" dirty="0" smtClean="0"/>
              <a:t>Experimental Identification of N=1 and N=2 Modes</a:t>
            </a:r>
            <a:endParaRPr lang="en-US" sz="2400" dirty="0"/>
          </a:p>
        </p:txBody>
      </p:sp>
      <p:pic>
        <p:nvPicPr>
          <p:cNvPr id="8" name="Picture 7" descr="D:\notes\09_paper_01\Fig. 18 - sample power traces\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41" y="914400"/>
            <a:ext cx="3672159" cy="20404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62355" y="2998870"/>
            <a:ext cx="2990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Forward/backward power and calculated gradient</a:t>
            </a:r>
            <a:endParaRPr lang="en-US" sz="1600" b="0" i="0" dirty="0" smtClean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15811" y="3827945"/>
            <a:ext cx="7636178" cy="16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ts val="1400"/>
              </a:spcAft>
              <a:buClr>
                <a:schemeClr val="accent2"/>
              </a:buClr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400"/>
              </a:spcAft>
              <a:buChar char="–"/>
              <a:defRPr sz="21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33"/>
              </a:buClr>
              <a:buChar char="•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latin typeface="+mj-lt"/>
                <a:cs typeface="Times New Roman" panose="02020603050405020304" pitchFamily="18" charset="0"/>
              </a:rPr>
              <a:t>Side dark current shows e</a:t>
            </a:r>
            <a:r>
              <a:rPr lang="en-US" sz="2200" kern="0" dirty="0" smtClean="0">
                <a:latin typeface="+mj-lt"/>
                <a:cs typeface="Times New Roman" panose="02020603050405020304" pitchFamily="18" charset="0"/>
              </a:rPr>
              <a:t>qual emission on two sides</a:t>
            </a:r>
          </a:p>
          <a:p>
            <a:r>
              <a:rPr lang="en-US" sz="2200" kern="0" dirty="0" smtClean="0">
                <a:latin typeface="+mj-lt"/>
                <a:cs typeface="Times New Roman" panose="02020603050405020304" pitchFamily="18" charset="0"/>
              </a:rPr>
              <a:t>Peaks in the traces correspond to N=2 and N=1 modes</a:t>
            </a:r>
          </a:p>
          <a:p>
            <a:pPr lvl="1"/>
            <a:r>
              <a:rPr lang="en-US" sz="2000" kern="0" dirty="0" smtClean="0">
                <a:latin typeface="+mj-lt"/>
                <a:cs typeface="Times New Roman" panose="02020603050405020304" pitchFamily="18" charset="0"/>
              </a:rPr>
              <a:t>Note the “burn through” effect</a:t>
            </a:r>
          </a:p>
          <a:p>
            <a:r>
              <a:rPr lang="en-US" sz="2200" kern="0" dirty="0" smtClean="0">
                <a:latin typeface="+mj-lt"/>
                <a:cs typeface="Times New Roman" panose="02020603050405020304" pitchFamily="18" charset="0"/>
              </a:rPr>
              <a:t>Peaks are reduced with processing</a:t>
            </a:r>
          </a:p>
          <a:p>
            <a:pPr marL="0" indent="0">
              <a:buNone/>
            </a:pPr>
            <a:endParaRPr lang="en-US" sz="2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2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5160446" y="1580158"/>
            <a:ext cx="1038474" cy="137412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747280" y="2922658"/>
            <a:ext cx="172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2</a:t>
            </a:r>
          </a:p>
          <a:p>
            <a:r>
              <a:rPr lang="en-US" dirty="0" smtClean="0"/>
              <a:t>E</a:t>
            </a:r>
            <a:r>
              <a:rPr lang="en-US" baseline="-25000" dirty="0" smtClean="0"/>
              <a:t>g </a:t>
            </a:r>
            <a:r>
              <a:rPr lang="en-US" dirty="0" smtClean="0"/>
              <a:t>~ 42 MV/m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128327" y="2210723"/>
            <a:ext cx="483243" cy="74356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097903" y="2916530"/>
            <a:ext cx="1588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1</a:t>
            </a:r>
          </a:p>
          <a:p>
            <a:r>
              <a:rPr lang="en-US" dirty="0"/>
              <a:t>E</a:t>
            </a:r>
            <a:r>
              <a:rPr lang="en-US" baseline="-25000" dirty="0"/>
              <a:t>g </a:t>
            </a:r>
            <a:r>
              <a:rPr lang="en-US" dirty="0"/>
              <a:t>~ </a:t>
            </a:r>
            <a:r>
              <a:rPr lang="en-US" dirty="0" smtClean="0"/>
              <a:t>70 MV/m</a:t>
            </a:r>
            <a:endParaRPr lang="en-US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838200" y="6071100"/>
            <a:ext cx="8149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</a:t>
            </a:r>
            <a:r>
              <a:rPr lang="en-US" sz="1600" dirty="0"/>
              <a:t>. Xu, M. A. Shapiro and R. J. Temkin, Phys. Rev. – Accel. Beams 22, 021002 (2019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70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70"/>
    </mc:Choice>
    <mc:Fallback xmlns="">
      <p:transition spd="slow" advTm="2497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FC_MIT_WB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993333"/>
      </a:accent2>
      <a:accent3>
        <a:srgbClr val="FFFFFF"/>
      </a:accent3>
      <a:accent4>
        <a:srgbClr val="000000"/>
      </a:accent4>
      <a:accent5>
        <a:srgbClr val="EBEBEB"/>
      </a:accent5>
      <a:accent6>
        <a:srgbClr val="8A2D2D"/>
      </a:accent6>
      <a:hlink>
        <a:srgbClr val="4D4D4D"/>
      </a:hlink>
      <a:folHlink>
        <a:srgbClr val="EAEAE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68762</TotalTime>
  <Words>835</Words>
  <Application>Microsoft Office PowerPoint</Application>
  <PresentationFormat>On-screen Show (4:3)</PresentationFormat>
  <Paragraphs>119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黑体</vt:lpstr>
      <vt:lpstr>Arial</vt:lpstr>
      <vt:lpstr>Calibri</vt:lpstr>
      <vt:lpstr>Cambria Math</vt:lpstr>
      <vt:lpstr>Symbol</vt:lpstr>
      <vt:lpstr>Tahoma</vt:lpstr>
      <vt:lpstr>Times</vt:lpstr>
      <vt:lpstr>Times New Roman</vt:lpstr>
      <vt:lpstr>PSFC_MIT_WB</vt:lpstr>
      <vt:lpstr>Multipactor Studies of 17 GHz Metallic Structures</vt:lpstr>
      <vt:lpstr>What is Multipactor?</vt:lpstr>
      <vt:lpstr>Why Study Multipactor?</vt:lpstr>
      <vt:lpstr>MIT-DLWG 17 GHz Structure</vt:lpstr>
      <vt:lpstr>PowerPoint Presentation</vt:lpstr>
      <vt:lpstr>Multipactor Modes</vt:lpstr>
      <vt:lpstr>Monitor for Measuring the Side Dark Current</vt:lpstr>
      <vt:lpstr>MIT 17 GHz Accelerator Lab</vt:lpstr>
      <vt:lpstr>Experimental Identification of N=1 and N=2 Modes</vt:lpstr>
      <vt:lpstr>PowerPoint Presentation</vt:lpstr>
      <vt:lpstr>Layer Thickness Estimate at 17 GHz</vt:lpstr>
      <vt:lpstr>Frequency Detuning of 17 GHz Accelerator Cavity</vt:lpstr>
      <vt:lpstr>Frequency Detuning of 2.856 GHz Cryo Cavity</vt:lpstr>
      <vt:lpstr>Coated Sidewalls – Multipactor Mitigation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Rezek, Nancy M.</cp:lastModifiedBy>
  <cp:revision>2930</cp:revision>
  <cp:lastPrinted>2019-08-19T21:09:48Z</cp:lastPrinted>
  <dcterms:created xsi:type="dcterms:W3CDTF">2009-10-02T19:39:35Z</dcterms:created>
  <dcterms:modified xsi:type="dcterms:W3CDTF">2019-08-22T13:58:30Z</dcterms:modified>
</cp:coreProperties>
</file>