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9" r:id="rId4"/>
    <p:sldId id="282" r:id="rId5"/>
    <p:sldId id="258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81" r:id="rId14"/>
    <p:sldId id="257" r:id="rId15"/>
    <p:sldId id="273" r:id="rId16"/>
    <p:sldId id="274" r:id="rId17"/>
    <p:sldId id="275" r:id="rId18"/>
    <p:sldId id="276" r:id="rId19"/>
    <p:sldId id="277" r:id="rId20"/>
    <p:sldId id="278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46" d="100"/>
          <a:sy n="46" d="100"/>
        </p:scale>
        <p:origin x="42" y="14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0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46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4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4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6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3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886C-7DEF-4944-93BE-8BE5A9029BB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446EB-36A6-478D-AAC3-4D8B6C246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51929"/>
          </a:xfrm>
        </p:spPr>
        <p:txBody>
          <a:bodyPr>
            <a:normAutofit/>
          </a:bodyPr>
          <a:lstStyle/>
          <a:p>
            <a:r>
              <a:rPr lang="en-US" dirty="0"/>
              <a:t>Charge Particle Detection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/>
              <a:t>Detuning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Microwave Resonator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854" y="4726503"/>
            <a:ext cx="9144000" cy="1655762"/>
          </a:xfrm>
        </p:spPr>
        <p:txBody>
          <a:bodyPr/>
          <a:lstStyle/>
          <a:p>
            <a:r>
              <a:rPr lang="en-US" dirty="0" smtClean="0"/>
              <a:t>Sergey Antipov</a:t>
            </a:r>
          </a:p>
          <a:p>
            <a:r>
              <a:rPr lang="en-US" dirty="0" smtClean="0"/>
              <a:t>Euclid Techlabs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“Simplified” resonator fabricated and tested</a:t>
            </a:r>
            <a:endParaRPr lang="en-US" dirty="0"/>
          </a:p>
        </p:txBody>
      </p:sp>
      <p:pic>
        <p:nvPicPr>
          <p:cNvPr id="5" name="Picture 2" descr="https://lh5.googleusercontent.com/ZGDaxES0R787vArO6B4wt5RAFjSgi-SQJpv0nZ49NPMhF3p3Ks_FsfCkU9on5qNe4nlR9aC45PZbTiKfch7daBeqhffEnM96t_uNBJQHiWGfgpIk9x92wbWXgUdVHFHuS6MOZPD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20990"/>
            <a:ext cx="5181600" cy="376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4.googleusercontent.com/aBSVzEqSG7Ptx8khEIPsx_1DZMlntqNDTFI_jgdmLMvLaUpOn0IH9ZWC0FOUIYOIFL-JArPTNL6Iy58NyGdcn-VywSKUk598Dpcw7Tf66fnrifeFtFBu8ahPdnuDrE9XDshx1Q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9320"/>
            <a:ext cx="5181600" cy="388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3473" cy="1325563"/>
          </a:xfrm>
        </p:spPr>
        <p:txBody>
          <a:bodyPr/>
          <a:lstStyle/>
          <a:p>
            <a:r>
              <a:rPr lang="en-US" dirty="0" smtClean="0"/>
              <a:t>“Simplified” resonator fabricated and packaged</a:t>
            </a:r>
            <a:endParaRPr lang="en-US" dirty="0"/>
          </a:p>
        </p:txBody>
      </p:sp>
      <p:pic>
        <p:nvPicPr>
          <p:cNvPr id="5" name="Content Placeholder 4" descr="https://lh4.googleusercontent.com/gaGhb0iYjtFkWgib1xrC61Nva6bar-V6E8Jx84jun0x0GIQq6EXZsG_pYkuM7UT-fQIbBhD35Yi4571mq-JCBTMJ57aTfYw1rb8wT4M73R4K7nF2t-sWc6vJvzEmjmTcL3oZh3_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6" y="1825625"/>
            <a:ext cx="455794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6.googleusercontent.com/YIKkFDLu1gagMPSlJdYhDw6VtnGalkp1crxSkpnGV4c1n8HQmDmtoFpDAS_EKXkPshmhCDEiBf4Eod67f0aK53QcRBw0EoPkJyn0nuDysU5dG1weygen2beX8HgQe2EzEGduA2X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67" y="1825625"/>
            <a:ext cx="49436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8764" y="5851525"/>
            <a:ext cx="118040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The plan is to have a simple preliminary measurement</a:t>
            </a:r>
            <a:endParaRPr lang="en-US" sz="4000" dirty="0"/>
          </a:p>
        </p:txBody>
      </p:sp>
      <p:pic>
        <p:nvPicPr>
          <p:cNvPr id="8" name="Picture 2" descr="https://lh3.googleusercontent.com/qVaBY_NUTfU4irpB0cbICZMowjkW_egDnI4rt6Z-KWdfs3G9__P-lrJkUnTXPzHqf8meu2S6OLMfg7RVXTFqK11Nf9j2b2JNDSzNKa8y82KaAWI8CEqblL3BVzBRQvBuLFhsO2F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78" y="1825625"/>
            <a:ext cx="46812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 (RF Box)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9936"/>
            <a:ext cx="5181600" cy="3482715"/>
          </a:xfrm>
        </p:spPr>
      </p:pic>
      <p:pic>
        <p:nvPicPr>
          <p:cNvPr id="6" name="Picture 2" descr="https://lh3.googleusercontent.com/lhGnZkRO-ra2eqPPt50bmxCU6dHmLuz8KbBHfjoW5iAjfHVPZwNWNr9g-TMTU_YmXEF8ouyg9eskJDJ3j2cU8LxclmikPGrsz77h6f5jg4W-i-g9LjgtfMbiKJ16XZSpc-ohjhy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779"/>
            <a:ext cx="5181600" cy="38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657600" y="610033"/>
            <a:ext cx="5181600" cy="4026982"/>
            <a:chOff x="3657600" y="610033"/>
            <a:chExt cx="5181600" cy="4026982"/>
          </a:xfrm>
        </p:grpSpPr>
        <p:pic>
          <p:nvPicPr>
            <p:cNvPr id="7" name="Picture 2" descr="https://lh6.googleusercontent.com/GL7kLqtUXOpDZhUzp_AAxVemr2lVTKNSi28dWFYQC-FdH1_5YpVsfz7A_fqJthcVgOy5ApI2CDj9W49HgRoIogG6ZO5DL_rFU3sW-1W5z-iuNe57THnt5ZSNnbQEkPqBlVoFpDO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750815"/>
              <a:ext cx="518160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5444836" y="610033"/>
              <a:ext cx="1607127" cy="108065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957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GyGtmDrd2BY8s5p3dGmd34WLmeDrDwvUYWB-w8znac9ivofiKDybXoJAr-Ip90C_njwt3pLaodAOh1rFKhlKxuTcGDgUqEMk4-41s79FVbSQfSyTF8ukAXTLX7tn4lF88hlcB8qL">
            <a:extLst>
              <a:ext uri="{FF2B5EF4-FFF2-40B4-BE49-F238E27FC236}">
                <a16:creationId xmlns:a16="http://schemas.microsoft.com/office/drawing/2014/main" id="{94A5EC28-6A40-47EF-A68D-510286C0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74" y="1791393"/>
            <a:ext cx="6847066" cy="41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143969-E49B-488E-9C96-1948548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14" y="365125"/>
            <a:ext cx="10964186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Baby Halo Monitor test result (beam energy 10 keV; </a:t>
            </a:r>
            <a:br>
              <a:rPr lang="en-US" sz="2800" b="1" dirty="0"/>
            </a:br>
            <a:r>
              <a:rPr lang="en-US" sz="2800" b="1" dirty="0"/>
              <a:t>beam current 4.6 </a:t>
            </a:r>
            <a:r>
              <a:rPr lang="en-US" sz="2800" b="1" dirty="0" err="1"/>
              <a:t>uA</a:t>
            </a:r>
            <a:r>
              <a:rPr lang="en-US" sz="2800" b="1" dirty="0"/>
              <a:t>; RP 100 Hz)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8A60C-E5B1-48B0-B860-CA2F1318BD7D}"/>
              </a:ext>
            </a:extLst>
          </p:cNvPr>
          <p:cNvSpPr txBox="1"/>
          <p:nvPr/>
        </p:nvSpPr>
        <p:spPr>
          <a:xfrm>
            <a:off x="2208191" y="6121681"/>
            <a:ext cx="804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DC gun Voltage</a:t>
            </a:r>
            <a:r>
              <a:rPr lang="en-US" dirty="0"/>
              <a:t>	 </a:t>
            </a:r>
            <a:r>
              <a:rPr lang="en-US" b="1" dirty="0">
                <a:highlight>
                  <a:srgbClr val="00FFFF"/>
                </a:highlight>
              </a:rPr>
              <a:t>DC gun Current </a:t>
            </a:r>
            <a:r>
              <a:rPr lang="en-US" dirty="0"/>
              <a:t>	</a:t>
            </a:r>
            <a:r>
              <a:rPr lang="en-US" b="1" dirty="0">
                <a:highlight>
                  <a:srgbClr val="FF00FF"/>
                </a:highlight>
              </a:rPr>
              <a:t>Halo Monitor signal</a:t>
            </a:r>
          </a:p>
        </p:txBody>
      </p:sp>
    </p:spTree>
    <p:extLst>
      <p:ext uri="{BB962C8B-B14F-4D97-AF65-F5344CB8AC3E}">
        <p14:creationId xmlns:p14="http://schemas.microsoft.com/office/powerpoint/2010/main" val="27217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Fluorescence on diamond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939" y="1690688"/>
            <a:ext cx="8877300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0973" y="4707925"/>
            <a:ext cx="681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S. Antipov, S. Stoupin measured at 1BM APS, 2015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838200" y="5389136"/>
            <a:ext cx="10233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example, a 15-micron-thick diamond screen will transmit 90% of the x-ray flux at 5 keV.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 8 keV, a very comfortable 60-micron thickness can be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</a:rPr>
              <a:t>~50 um diamond beam position monitors are commercial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resonator design</a:t>
            </a:r>
            <a:endParaRPr lang="en-US" dirty="0"/>
          </a:p>
        </p:txBody>
      </p:sp>
      <p:pic>
        <p:nvPicPr>
          <p:cNvPr id="29698" name="Picture 2" descr="https://lh6.googleusercontent.com/iY_XBNUKNFdb6YaE4Mo_bijyExc2w1N0KnJryrgOb4M-9D-FVXzQvOVr7spJ-2q_823jzqev5EJSZNttwV08JCM0hpDpBx5P72uhz40Uyq9-sP4rXpinAmIDLU2etiFxgR8hc_H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36695"/>
            <a:ext cx="5181600" cy="23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lh5.googleusercontent.com/fgcxHXJOBWcV2TvrnVjuPds_9-2JYgDeCVphPkHr9M9jxPVGfjTrZhcFCKFd-qeP8sOYVqCQ1hi9Fo-W48438RjVdOMk0MYUfbllnwkTkj4v9GdxD8WwPUavN_LmV8euxJUa00z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78762"/>
            <a:ext cx="5181600" cy="364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11" y="1833752"/>
            <a:ext cx="4275551" cy="19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0" y="1825625"/>
            <a:ext cx="4729040" cy="435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Engineering: UHV design!</a:t>
            </a:r>
            <a:endParaRPr lang="en-US" dirty="0"/>
          </a:p>
        </p:txBody>
      </p:sp>
      <p:pic>
        <p:nvPicPr>
          <p:cNvPr id="6" name="Picture 2" descr="https://lh3.googleusercontent.com/1BHVTgUrEPP0UHi0qREU4LRpY0t-U-CUGOS0x5F2WHsKI7cdGFbG5lK7NCuYQ2w3AblRCYxl0xy-KAwTjkG_pFvqysc9ojvnfNFeO4HXVw0_q3_FkERGcclrhafPcmYPiL1kaOB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83" y="1690688"/>
            <a:ext cx="385249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255815" y="3948545"/>
            <a:ext cx="26323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6582" y="588818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diamond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233055" y="4073236"/>
            <a:ext cx="2119745" cy="181494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65" y="1890136"/>
            <a:ext cx="551951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Overall device for experiment at CHESS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3F3F2"/>
              </a:clrFrom>
              <a:clrTo>
                <a:srgbClr val="F3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2" y="505778"/>
            <a:ext cx="8274135" cy="6051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326" y="5735781"/>
            <a:ext cx="6719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 experiment due to CHESS schedule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6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Fabricated device</a:t>
            </a:r>
            <a:endParaRPr lang="en-US" dirty="0"/>
          </a:p>
        </p:txBody>
      </p:sp>
      <p:pic>
        <p:nvPicPr>
          <p:cNvPr id="6" name="Picture 2" descr="https://lh5.googleusercontent.com/yJ8xfdfNrA71eSybYEd-mpC2GHPkXcJrHh0Z1EmdENvFQw-1AtnrO2o3rrWZL_T6kwpQfTVkccC9XQEIe1Ygybi5W_0hPR8hvGXK2aoovBl079-GL2oeRCqsKwWMrR0AvuloSbX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71" y="1825625"/>
            <a:ext cx="42960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3.googleusercontent.com/y2cd4GqVGW4ESfBavuEdo_zVRJdZIYby1KiN1HklmkRMCokPK2qZAwy-pAsafIOhygO1-IxMHivnHtDV8PjfJ-MZuANjhlBj2eg5FvHcd69ZNoZS7H_NSkTIXZHCnSiJy6cqHW7_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27" y="1825625"/>
            <a:ext cx="50445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0727" y="831273"/>
            <a:ext cx="504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stainless steel part with 3D printed plastic one for bench tests (to preserve knife edge)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testing</a:t>
            </a:r>
            <a:endParaRPr lang="en-US" dirty="0"/>
          </a:p>
        </p:txBody>
      </p:sp>
      <p:pic>
        <p:nvPicPr>
          <p:cNvPr id="5" name="Picture 2" descr="https://lh3.googleusercontent.com/OfmLRZPdmEmkHLTGO0h2wfduJUIdKYcBZwmYC76CaBeg1PP5pa1L3qsW4Ym1JO4rWQ7APHFmr8sTM0qIBzffxdJjVGumc0c2Yq5OwYdwZiBfOkSaABjpIMoYve-zBZQmUT248suj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763"/>
            <a:ext cx="5181600" cy="38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6.googleusercontent.com/aPmJzUV1BRc7xwkYCTAtHriT4xqw9bUfUC367H1irV5bIO56xLVeg7Dr47hxLN30LjhX6Dl9x3kgDq5PnXngZUmUHGwzCJOnDjO7LeEncxdyNOmE74LcNhlpVRDnQazqHGGjjZb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29644"/>
            <a:ext cx="48768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6.googleusercontent.com/sAdzDOaY_MpkYT2n2dKhOnH8R-MZXhMISIjKAmbWWTjTEufc50dDAVjL1m1C1NUcRg7ytkVbxaNrIFt3y8LlUkhgJLKubDqvXrSRGEvDTympyhoHd5cnpelwA-_SB39Eta5x7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109" y="6047222"/>
            <a:ext cx="11707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Measurement at the AWA-ACT?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08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Concept: diamond beam halo monitor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074198" y="4980372"/>
            <a:ext cx="2246050" cy="17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29809" y="5291091"/>
            <a:ext cx="229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Tungsten/carbon wire</a:t>
            </a:r>
          </a:p>
          <a:p>
            <a:r>
              <a:rPr lang="en-US" dirty="0" smtClean="0"/>
              <a:t>Intercepts charge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13212" y="4740676"/>
            <a:ext cx="17755" cy="55041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1990" y="4831217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0" y="1690688"/>
            <a:ext cx="3916202" cy="40778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13212" y="2491578"/>
            <a:ext cx="12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beam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303146" y="1548245"/>
            <a:ext cx="4678863" cy="4311017"/>
            <a:chOff x="6303146" y="1548245"/>
            <a:chExt cx="4678863" cy="4311017"/>
          </a:xfrm>
        </p:grpSpPr>
        <p:sp>
          <p:nvSpPr>
            <p:cNvPr id="9" name="Rounded Rectangle 8"/>
            <p:cNvSpPr/>
            <p:nvPr/>
          </p:nvSpPr>
          <p:spPr>
            <a:xfrm>
              <a:off x="6303146" y="1917577"/>
              <a:ext cx="4589755" cy="394168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694748" y="1548245"/>
              <a:ext cx="1287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Resonator</a:t>
              </a:r>
              <a:endParaRPr lang="en-US" dirty="0"/>
            </a:p>
          </p:txBody>
        </p:sp>
      </p:grp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4" y="1536410"/>
            <a:ext cx="3916202" cy="4077846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7267444" y="4760195"/>
            <a:ext cx="2246050" cy="1775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806458" y="4520499"/>
            <a:ext cx="17755" cy="55041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895236" y="4611040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223055" y="4886248"/>
            <a:ext cx="229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Diamond wire / blade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173986" y="3440159"/>
            <a:ext cx="12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Halo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16080" y="5981568"/>
            <a:ext cx="3392015" cy="660186"/>
            <a:chOff x="3716080" y="5981568"/>
            <a:chExt cx="3392015" cy="660186"/>
          </a:xfrm>
        </p:grpSpPr>
        <p:sp>
          <p:nvSpPr>
            <p:cNvPr id="14" name="Rounded Rectangle 13"/>
            <p:cNvSpPr/>
            <p:nvPr/>
          </p:nvSpPr>
          <p:spPr>
            <a:xfrm>
              <a:off x="3716080" y="5981568"/>
              <a:ext cx="3364305" cy="6463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43790" y="5995423"/>
              <a:ext cx="33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Diamond: </a:t>
              </a:r>
              <a:r>
                <a:rPr lang="en-US" b="1" dirty="0">
                  <a:solidFill>
                    <a:schemeClr val="bg1"/>
                  </a:solidFill>
                </a:rPr>
                <a:t>radiation hard material with excellent thermal properties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24980" y="1560077"/>
            <a:ext cx="4978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limited by the damage threshold of these materials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563091" y="2697115"/>
            <a:ext cx="929331" cy="9277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288371" y="3624825"/>
            <a:ext cx="910839" cy="7003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4980" y="3624825"/>
            <a:ext cx="1154438" cy="3501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6200000">
            <a:off x="963229" y="3261250"/>
            <a:ext cx="17755" cy="55041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4613" y="3203136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9372520" y="3517510"/>
            <a:ext cx="1154438" cy="35016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rot="16200000">
            <a:off x="10216988" y="3095575"/>
            <a:ext cx="17755" cy="55041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758372" y="3037461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8128205" y="6017510"/>
            <a:ext cx="3378160" cy="646331"/>
            <a:chOff x="8128205" y="6017510"/>
            <a:chExt cx="3378160" cy="646331"/>
          </a:xfrm>
        </p:grpSpPr>
        <p:sp>
          <p:nvSpPr>
            <p:cNvPr id="16" name="Rounded Rectangle 15"/>
            <p:cNvSpPr/>
            <p:nvPr/>
          </p:nvSpPr>
          <p:spPr>
            <a:xfrm>
              <a:off x="8128205" y="6031365"/>
              <a:ext cx="2392368" cy="61038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42060" y="6017510"/>
              <a:ext cx="33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Change in resonator </a:t>
              </a:r>
            </a:p>
            <a:p>
              <a:r>
                <a:rPr lang="en-US" b="1" dirty="0" smtClean="0"/>
                <a:t>properties = halo signal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5182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at the AWA: two options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“Baby” resonator ~ Faraday Cup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Simple, easy</a:t>
            </a:r>
          </a:p>
          <a:p>
            <a:r>
              <a:rPr lang="en-US" dirty="0" smtClean="0"/>
              <a:t>End of beamline</a:t>
            </a:r>
          </a:p>
          <a:p>
            <a:r>
              <a:rPr lang="en-US" dirty="0" smtClean="0"/>
              <a:t>Available in UHV configuration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96222" y="3523457"/>
            <a:ext cx="5183188" cy="823912"/>
          </a:xfrm>
        </p:spPr>
        <p:txBody>
          <a:bodyPr/>
          <a:lstStyle/>
          <a:p>
            <a:r>
              <a:rPr lang="en-US" dirty="0" smtClean="0"/>
              <a:t>X-ray resonator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97588" y="4359765"/>
            <a:ext cx="5183188" cy="224228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More involved, </a:t>
            </a:r>
          </a:p>
          <a:p>
            <a:r>
              <a:rPr lang="en-US" dirty="0" smtClean="0"/>
              <a:t>Dedicated installation (blocking beam)</a:t>
            </a:r>
          </a:p>
          <a:p>
            <a:r>
              <a:rPr lang="en-US" dirty="0" err="1" smtClean="0"/>
              <a:t>Flourescence</a:t>
            </a:r>
            <a:r>
              <a:rPr lang="en-US" dirty="0" smtClean="0"/>
              <a:t> + beam measurement = publication – worthy</a:t>
            </a:r>
          </a:p>
          <a:p>
            <a:r>
              <a:rPr lang="en-US" dirty="0" smtClean="0"/>
              <a:t>Ready in split block form</a:t>
            </a:r>
            <a:endParaRPr lang="en-US" dirty="0"/>
          </a:p>
        </p:txBody>
      </p:sp>
      <p:pic>
        <p:nvPicPr>
          <p:cNvPr id="9" name="Picture 2" descr="https://lh6.googleusercontent.com/YIKkFDLu1gagMPSlJdYhDw6VtnGalkp1crxSkpnGV4c1n8HQmDmtoFpDAS_EKXkPshmhCDEiBf4Eod67f0aK53QcRBw0EoPkJyn0nuDysU5dG1weygen2beX8HgQe2EzEGduA2X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32" y="4197467"/>
            <a:ext cx="2523612" cy="22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6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3F3F2"/>
              </a:clrFrom>
              <a:clrTo>
                <a:srgbClr val="F3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10" y="1565395"/>
            <a:ext cx="3889212" cy="2844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01" y="4152803"/>
            <a:ext cx="1591112" cy="23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4835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Beam measurement via resonator detuning</a:t>
            </a:r>
            <a:endParaRPr lang="en-US" sz="3200" baseline="300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Faraday cup configuration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BPM + charge measurement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Scanning for halo measurement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9900" y="2657856"/>
            <a:ext cx="5181600" cy="351910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Funded by DOE SBIR Phase 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400" b="1" dirty="0" smtClean="0"/>
              <a:t>AWA Staff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My</a:t>
            </a:r>
            <a:r>
              <a:rPr lang="en-US" sz="3600" dirty="0" smtClean="0"/>
              <a:t> group at Euclid:</a:t>
            </a:r>
          </a:p>
          <a:p>
            <a:r>
              <a:rPr lang="en-US" sz="3600" dirty="0" smtClean="0"/>
              <a:t>Sergey Kuzikov</a:t>
            </a:r>
          </a:p>
          <a:p>
            <a:r>
              <a:rPr lang="en-US" sz="3600" dirty="0" smtClean="0"/>
              <a:t>Pavel </a:t>
            </a:r>
            <a:r>
              <a:rPr lang="en-US" sz="3600" dirty="0" err="1" smtClean="0"/>
              <a:t>Avrakhov</a:t>
            </a:r>
            <a:endParaRPr lang="en-US" sz="3600" dirty="0" smtClean="0"/>
          </a:p>
          <a:p>
            <a:r>
              <a:rPr lang="en-US" sz="3600" dirty="0" smtClean="0"/>
              <a:t>Edgar Gomez</a:t>
            </a:r>
          </a:p>
          <a:p>
            <a:r>
              <a:rPr lang="en-US" sz="3600" dirty="0" smtClean="0"/>
              <a:t>Ed Dosov</a:t>
            </a:r>
          </a:p>
          <a:p>
            <a:r>
              <a:rPr lang="en-US" sz="3600" dirty="0" smtClean="0"/>
              <a:t>Ernie Knight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09688" y="1332293"/>
            <a:ext cx="441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Acknowledgement</a:t>
            </a:r>
            <a:endParaRPr lang="en-US" sz="36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9410700" y="4602956"/>
            <a:ext cx="2724150" cy="1419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Collaborator</a:t>
            </a:r>
          </a:p>
          <a:p>
            <a:r>
              <a:rPr lang="en-US" sz="2000" dirty="0" smtClean="0"/>
              <a:t>Alexander </a:t>
            </a:r>
            <a:r>
              <a:rPr lang="en-US" sz="2000" dirty="0" err="1" smtClean="0"/>
              <a:t>Vikharev</a:t>
            </a:r>
            <a:r>
              <a:rPr lang="en-US" sz="2000" dirty="0" smtClean="0"/>
              <a:t> IAP (Russia)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16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green laser peak power measurement using silicon in a resonator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21663" y="2379323"/>
            <a:ext cx="3417578" cy="2973191"/>
            <a:chOff x="6303146" y="1358487"/>
            <a:chExt cx="4589755" cy="4500775"/>
          </a:xfrm>
        </p:grpSpPr>
        <p:sp>
          <p:nvSpPr>
            <p:cNvPr id="13" name="Rounded Rectangle 12"/>
            <p:cNvSpPr/>
            <p:nvPr/>
          </p:nvSpPr>
          <p:spPr>
            <a:xfrm>
              <a:off x="6303146" y="1917577"/>
              <a:ext cx="4589755" cy="394168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26797" y="1358487"/>
              <a:ext cx="1766104" cy="559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Resonator</a:t>
              </a:r>
              <a:endParaRPr lang="en-US" b="1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842644" y="3544094"/>
            <a:ext cx="10284" cy="91817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621792" y="3755136"/>
            <a:ext cx="2023872" cy="48768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58239" y="4113752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515nm laser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45664" y="3119160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silicon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26804" y="5376692"/>
            <a:ext cx="198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S11 measurement (reflection)</a:t>
            </a:r>
            <a:endParaRPr lang="en-US" b="1" dirty="0"/>
          </a:p>
        </p:txBody>
      </p:sp>
      <p:pic>
        <p:nvPicPr>
          <p:cNvPr id="5" name="vide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543175"/>
            <a:ext cx="5181600" cy="29146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054" y="2000743"/>
            <a:ext cx="6790218" cy="42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considerations</a:t>
            </a:r>
            <a:endParaRPr lang="en-US" dirty="0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379323"/>
            <a:ext cx="5181600" cy="32439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Non-linear measurement</a:t>
            </a:r>
          </a:p>
          <a:p>
            <a:r>
              <a:rPr lang="en-US" dirty="0" smtClean="0"/>
              <a:t>Sensitive element – dependent</a:t>
            </a:r>
          </a:p>
          <a:p>
            <a:r>
              <a:rPr lang="en-US" dirty="0" smtClean="0"/>
              <a:t>Time-domain measurement</a:t>
            </a:r>
          </a:p>
          <a:p>
            <a:r>
              <a:rPr lang="en-US" dirty="0" smtClean="0"/>
              <a:t>Retuning of the cavity</a:t>
            </a:r>
          </a:p>
          <a:p>
            <a:r>
              <a:rPr lang="en-US" dirty="0" smtClean="0"/>
              <a:t>Sensitivity</a:t>
            </a:r>
          </a:p>
          <a:p>
            <a:r>
              <a:rPr lang="en-US" dirty="0" smtClean="0"/>
              <a:t>Correlation of signal to charge</a:t>
            </a:r>
          </a:p>
          <a:p>
            <a:r>
              <a:rPr lang="en-US" dirty="0" smtClean="0"/>
              <a:t>Scanning patterns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membranes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B5DE2B-E97B-48B1-A357-D1963CBFCAF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6836"/>
            <a:ext cx="6127016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7557" y="1690687"/>
            <a:ext cx="40262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We are ablating diamond to produce thin 10-20 um membranes (drum heads).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We also can polish diamond to few-nm Ra roughness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37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16" y="1265673"/>
            <a:ext cx="417692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 Measurement Resonator Design 9.2 GHz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6" y="4168198"/>
            <a:ext cx="4616711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lh3.googleusercontent.com/XpWwtUyZ3AtYIopDE0AEwQ5wyDnAGkTYP7aYeoIi8o00IjcNkrhxvXoL6-uF2Ossxwlp7bhMkG2ugK1a4Ms5SMBh0B-LGEQBXh7RHqRXlyQ5knAb5gK11MbWVJ58JMvQDp5b9tD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89" y="1933293"/>
            <a:ext cx="5181600" cy="38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0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lh4.googleusercontent.com/6yqG0s7pwGq86CujFn0HcRTS3UIuAYpBV3xH5vvnthCu8eaa-97tvlvjH3no0T6tGeYd0HasHG_5b6p1dnQFo2UBi8TLm2jDBo59EBXvyNhoJw5eU8PGjcU0sfUOMAjDDWaiBmT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7" y="3508056"/>
            <a:ext cx="4224773" cy="32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design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50" y="3581400"/>
            <a:ext cx="4381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lh4.googleusercontent.com/t-1YuC1aVCxzF_juQu6-ZMHk2uThjCvmIbjDfmHxHDE6SSeacyRy0JC4Qh4RJDNGsqH5MuvCalAanrbm66fNm39VbKsLgwXL9EK4xGZ3cbv-mLs55Doa68ICxwAvFpi5oKrR2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7" y="483148"/>
            <a:ext cx="4224773" cy="29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3.googleusercontent.com/TYg6x9VoRM6QTteMezeb7dcMAPIu4Jk1H8WPv4ci77W6MesUlDFfLd-kjyjyfdico3pP_LjZshll5vArmhCmjOyBP13IeywQCwceMSwrzpBUGy9m65QW_D1mL0n3KTgWrj4c9qp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90688"/>
            <a:ext cx="5181600" cy="25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Insides: All – UHV vacuum compatible</a:t>
            </a:r>
            <a:endParaRPr lang="en-US" dirty="0"/>
          </a:p>
        </p:txBody>
      </p:sp>
      <p:pic>
        <p:nvPicPr>
          <p:cNvPr id="2050" name="Picture 2" descr="https://lh5.googleusercontent.com/afrxxbnCNuyVoquv2NkBsYFRoUgN9x3-0HoNo_Z9-2l-IcgFwwXb-euW698YECiBfNL9YhrEjszI1YHJ-dNcbZTFwxz3ym2F0v0fPMaRkU-CHL1uwfHQre-gFhRdausN0TRwWvqJ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34" y="1825625"/>
            <a:ext cx="96223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161" y="1950859"/>
            <a:ext cx="261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UHV </a:t>
            </a:r>
            <a:r>
              <a:rPr lang="en-US" dirty="0" err="1" smtClean="0"/>
              <a:t>sma</a:t>
            </a:r>
            <a:r>
              <a:rPr lang="en-US" dirty="0" smtClean="0"/>
              <a:t> feedthrough (</a:t>
            </a:r>
            <a:r>
              <a:rPr lang="en-US" dirty="0" err="1" smtClean="0"/>
              <a:t>accuglass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48206" y="1323358"/>
            <a:ext cx="301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UHV kapton </a:t>
            </a:r>
            <a:r>
              <a:rPr lang="en-US" dirty="0" err="1" smtClean="0"/>
              <a:t>sma</a:t>
            </a:r>
            <a:r>
              <a:rPr lang="en-US" dirty="0" smtClean="0"/>
              <a:t> cable inside (</a:t>
            </a:r>
            <a:r>
              <a:rPr lang="en-US" dirty="0" err="1" smtClean="0"/>
              <a:t>accuglass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12653" y="3954817"/>
            <a:ext cx="285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Huntington linear actuator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26934" y="3943847"/>
            <a:ext cx="285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Copper cavity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84304" y="1739877"/>
            <a:ext cx="329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UHV </a:t>
            </a:r>
            <a:r>
              <a:rPr lang="en-US" dirty="0" err="1" smtClean="0"/>
              <a:t>sma</a:t>
            </a:r>
            <a:r>
              <a:rPr lang="en-US" dirty="0" smtClean="0"/>
              <a:t> connector (</a:t>
            </a:r>
            <a:r>
              <a:rPr lang="en-US" dirty="0" err="1" smtClean="0"/>
              <a:t>accuglass</a:t>
            </a:r>
            <a:r>
              <a:rPr lang="en-US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8094" y="2293875"/>
            <a:ext cx="329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Aluminum adaptor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26760" y="5215044"/>
            <a:ext cx="362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Vented screws, vacuum relief, etc..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06449" y="2597190"/>
            <a:ext cx="683812" cy="13466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449882" y="3856383"/>
            <a:ext cx="859725" cy="874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146852" y="3270518"/>
            <a:ext cx="3335930" cy="684299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522428" y="1817427"/>
            <a:ext cx="1123499" cy="1740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784304" y="2663207"/>
            <a:ext cx="1430493" cy="10580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482782" y="2125411"/>
            <a:ext cx="672182" cy="1221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36" y="5846618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In-vacuum RF cable is a problem!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94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“Simplified” resonator – no scanning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53536"/>
            <a:ext cx="5181600" cy="22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lh4.googleusercontent.com/wtU7ST5RC-KMqQsn81K1PbOFwggKOdabqhIOcU53ct92ZiM7KRKerS0-Ejz5AfMiXNu4NZCy7CfxsYzAcsRWdFublvoEMvxgUJDRm5G9RhEIKsQ3rVzQn7Wt_ebGFrcT26C-fEY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02" y="1825625"/>
            <a:ext cx="31249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32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429</Words>
  <Application>Microsoft Office PowerPoint</Application>
  <PresentationFormat>Widescreen</PresentationFormat>
  <Paragraphs>94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Office Theme</vt:lpstr>
      <vt:lpstr>Charge Particle Detection  by Detuning of  a Microwave Resonator</vt:lpstr>
      <vt:lpstr>Concept: diamond beam halo monitor</vt:lpstr>
      <vt:lpstr>Example: green laser peak power measurement using silicon in a resonator</vt:lpstr>
      <vt:lpstr>Measurement considerations</vt:lpstr>
      <vt:lpstr>Diamond membranes</vt:lpstr>
      <vt:lpstr>Halo Measurement Resonator Design 9.2 GHz</vt:lpstr>
      <vt:lpstr>Engineering design</vt:lpstr>
      <vt:lpstr>Insides: All – UHV vacuum compatible</vt:lpstr>
      <vt:lpstr>“Simplified” resonator – no scanning</vt:lpstr>
      <vt:lpstr>“Simplified” resonator fabricated and tested</vt:lpstr>
      <vt:lpstr>“Simplified” resonator fabricated and packaged</vt:lpstr>
      <vt:lpstr>Controller (RF Box)</vt:lpstr>
      <vt:lpstr>Baby Halo Monitor test result (beam energy 10 keV;  beam current 4.6 uA; RP 100 Hz)</vt:lpstr>
      <vt:lpstr>Fluorescence on diamond</vt:lpstr>
      <vt:lpstr>Microwave resonator design</vt:lpstr>
      <vt:lpstr>Engineering: UHV design!</vt:lpstr>
      <vt:lpstr>Overall device for experiment at CHESS</vt:lpstr>
      <vt:lpstr>Fabricated device</vt:lpstr>
      <vt:lpstr>Bench testing</vt:lpstr>
      <vt:lpstr>Testing at the AWA: two options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Inexpensive, Minimally Invasive Fluorescent Imaging of the X-Ray Beam with Simultaneous Flux Measurement</dc:title>
  <dc:creator>Referee</dc:creator>
  <cp:lastModifiedBy>Rezek, Nancy M.</cp:lastModifiedBy>
  <cp:revision>25</cp:revision>
  <dcterms:created xsi:type="dcterms:W3CDTF">2019-01-08T00:43:31Z</dcterms:created>
  <dcterms:modified xsi:type="dcterms:W3CDTF">2019-08-22T16:50:00Z</dcterms:modified>
</cp:coreProperties>
</file>