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0"/>
  </p:notesMasterIdLst>
  <p:sldIdLst>
    <p:sldId id="277" r:id="rId2"/>
    <p:sldId id="260" r:id="rId3"/>
    <p:sldId id="273" r:id="rId4"/>
    <p:sldId id="267" r:id="rId5"/>
    <p:sldId id="375" r:id="rId6"/>
    <p:sldId id="268" r:id="rId7"/>
    <p:sldId id="281" r:id="rId8"/>
    <p:sldId id="367" r:id="rId9"/>
    <p:sldId id="368" r:id="rId10"/>
    <p:sldId id="369" r:id="rId11"/>
    <p:sldId id="373" r:id="rId12"/>
    <p:sldId id="371" r:id="rId13"/>
    <p:sldId id="364" r:id="rId14"/>
    <p:sldId id="378" r:id="rId15"/>
    <p:sldId id="372" r:id="rId16"/>
    <p:sldId id="376" r:id="rId17"/>
    <p:sldId id="377" r:id="rId18"/>
    <p:sldId id="37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80"/>
    <p:restoredTop sz="91837"/>
  </p:normalViewPr>
  <p:slideViewPr>
    <p:cSldViewPr snapToGrid="0" snapToObjects="1">
      <p:cViewPr varScale="1">
        <p:scale>
          <a:sx n="166" d="100"/>
          <a:sy n="166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8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59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1191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28601" y="728664"/>
            <a:ext cx="8672513" cy="37945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306BB-421D-454D-8C03-6B07DA99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B07A8-8617-494E-8BC3-A0C0A484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A2E65-DE96-A54E-B442-75BF0853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F08D74-4B04-9A47-9669-6B599CE16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Extra Logo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pic" idx="2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3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pic" idx="4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pic" idx="5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pic" idx="6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7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8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9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13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14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15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16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17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18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19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spcAft>
                <a:spcPts val="0"/>
              </a:spcAft>
              <a:buClr>
                <a:srgbClr val="50505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57213" marR="0" lvl="1" indent="-214312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57250" marR="0" lvl="2" indent="-171450" algn="l" rtl="0">
              <a:spcBef>
                <a:spcPts val="21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00150" marR="0" lvl="3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543050" marR="0" lvl="4" indent="-17145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885950" marR="0" lvl="5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B7941-4B60-F548-B69C-4B524DFF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7C06A-4B89-8948-ACCD-BBE8C3E05EE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8/22/19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A64EF-8C1B-514A-B211-BBEB8CFA73D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83AEB-78DD-2342-B947-DFEC60A75B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41924" y="3722831"/>
            <a:ext cx="8499231" cy="11469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89" marR="0" lvl="0" indent="-228594" algn="l" rtl="0">
              <a:spcBef>
                <a:spcPts val="300"/>
              </a:spcBef>
              <a:spcAft>
                <a:spcPts val="0"/>
              </a:spcAft>
              <a:buClr>
                <a:srgbClr val="004C97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8" marR="0" lvl="1" indent="-228594" algn="l" rtl="0">
              <a:spcBef>
                <a:spcPts val="240"/>
              </a:spcBef>
              <a:spcAft>
                <a:spcPts val="0"/>
              </a:spcAft>
              <a:buClr>
                <a:srgbClr val="2E528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240"/>
              </a:spcBef>
              <a:spcAft>
                <a:spcPts val="0"/>
              </a:spcAft>
              <a:buClr>
                <a:srgbClr val="2E528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240"/>
              </a:spcBef>
              <a:spcAft>
                <a:spcPts val="0"/>
              </a:spcAft>
              <a:buClr>
                <a:srgbClr val="2E528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240"/>
              </a:spcBef>
              <a:spcAft>
                <a:spcPts val="0"/>
              </a:spcAft>
              <a:buClr>
                <a:srgbClr val="2E528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2" marR="0" lvl="5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341925" y="2963883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57189" marR="0" lvl="0" indent="-228594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8" marR="0" lvl="1" indent="-228594" algn="l" rtl="0">
              <a:spcBef>
                <a:spcPts val="420"/>
              </a:spcBef>
              <a:spcAft>
                <a:spcPts val="0"/>
              </a:spcAft>
              <a:buClr>
                <a:srgbClr val="004C97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228594" algn="l" rtl="0">
              <a:spcBef>
                <a:spcPts val="420"/>
              </a:spcBef>
              <a:spcAft>
                <a:spcPts val="0"/>
              </a:spcAft>
              <a:buClr>
                <a:srgbClr val="004C97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228594" algn="l" rtl="0">
              <a:spcBef>
                <a:spcPts val="420"/>
              </a:spcBef>
              <a:spcAft>
                <a:spcPts val="0"/>
              </a:spcAft>
              <a:buClr>
                <a:srgbClr val="004C97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l" rtl="0">
              <a:spcBef>
                <a:spcPts val="420"/>
              </a:spcBef>
              <a:spcAft>
                <a:spcPts val="0"/>
              </a:spcAft>
              <a:buClr>
                <a:srgbClr val="004C97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2" marR="0" lvl="5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2384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98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/>
        </p:nvSpPr>
        <p:spPr>
          <a:xfrm>
            <a:off x="6450014" y="3358113"/>
            <a:ext cx="1076325" cy="1809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339" y="69073"/>
            <a:ext cx="1565594" cy="6222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EDF0CA-D96C-CB48-9B65-752082BF5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9799" y="4767263"/>
            <a:ext cx="531653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 Iris Diaphragm Beam Halo and Profile Detector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EF482-CAD6-1840-9C2D-4A5FE748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124" y="4767263"/>
            <a:ext cx="65722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5ED55-9CF1-B14C-A70D-570BA9C2E7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FBB7F-44DD-CB44-A697-1B886C16D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12477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8/22/19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20ED9C4-1DA4-4E4D-8B16-8B7EAD8A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69072"/>
            <a:ext cx="7267575" cy="62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000" b="1" i="0" u="none" strike="noStrike" cap="none">
          <a:solidFill>
            <a:schemeClr val="tx1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41924" y="3722831"/>
            <a:ext cx="8499231" cy="915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00" rIns="0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 err="1"/>
              <a:t>Ao</a:t>
            </a:r>
            <a:r>
              <a:rPr lang="en-US" dirty="0"/>
              <a:t> Liu, on behalf of the project workforce,</a:t>
            </a:r>
            <a:endParaRPr lang="en-US" altLang="zh-CN" dirty="0"/>
          </a:p>
          <a:p>
            <a:pPr marL="0" indent="0">
              <a:spcBef>
                <a:spcPts val="0"/>
              </a:spcBef>
            </a:pPr>
            <a:r>
              <a:rPr lang="en-US" dirty="0"/>
              <a:t>Euclid Techlabs, LLC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</a:pPr>
            <a:r>
              <a:rPr lang="en-US" sz="1400" dirty="0"/>
              <a:t>Project funded by DOE SBIR program under contract DE-SC0019538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341923" y="2310938"/>
            <a:ext cx="8499232" cy="13383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00" rIns="91425" bIns="45700" rtlCol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An Iris Diaphragm Beam Halo and Profile Detector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6B5D6-FBB4-4845-9E04-1CC272EC2C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532" y="113765"/>
            <a:ext cx="2973043" cy="4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5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7E433-D959-1B41-A29F-CDDEEE5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108" y="728663"/>
            <a:ext cx="6612466" cy="3470803"/>
          </a:xfrm>
        </p:spPr>
        <p:txBody>
          <a:bodyPr/>
          <a:lstStyle/>
          <a:p>
            <a:pPr marL="236538" indent="-228600"/>
            <a:r>
              <a:rPr lang="en-US" dirty="0">
                <a:solidFill>
                  <a:schemeClr val="accent6"/>
                </a:solidFill>
              </a:rPr>
              <a:t>Honored to be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first beam-based physics experiment </a:t>
            </a:r>
            <a:r>
              <a:rPr lang="en-US" dirty="0">
                <a:solidFill>
                  <a:schemeClr val="accent6"/>
                </a:solidFill>
              </a:rPr>
              <a:t>(other than testing the beam generation itself) ever done on ACT!</a:t>
            </a:r>
          </a:p>
          <a:p>
            <a:pPr marL="236538" indent="-228600"/>
            <a:endParaRPr lang="en-US" dirty="0">
              <a:solidFill>
                <a:schemeClr val="accent6"/>
              </a:solidFill>
            </a:endParaRPr>
          </a:p>
          <a:p>
            <a:pPr marL="236538" indent="-228600"/>
            <a:r>
              <a:rPr lang="en-US" dirty="0">
                <a:solidFill>
                  <a:schemeClr val="accent6"/>
                </a:solidFill>
              </a:rPr>
              <a:t>During the precious two-day time window, all the test objectives were accomplished</a:t>
            </a:r>
          </a:p>
          <a:p>
            <a:pPr marL="693738" lvl="1" indent="-228600"/>
            <a:r>
              <a:rPr lang="en-US" dirty="0">
                <a:solidFill>
                  <a:schemeClr val="accent6"/>
                </a:solidFill>
              </a:rPr>
              <a:t>Some difficulties were encountered: laser instability due to pending upgrade; beam position and intensity instability; energy uncertainty.</a:t>
            </a:r>
          </a:p>
          <a:p>
            <a:pPr marL="693738" lvl="1" indent="-228600"/>
            <a:r>
              <a:rPr lang="en-US" dirty="0">
                <a:solidFill>
                  <a:schemeClr val="accent6"/>
                </a:solidFill>
              </a:rPr>
              <a:t>Additions of more beam diagnostics and manipulation, e.g. spectrometer, quads, correctors, apertures, etc. on the ACT will be of great help to open up </a:t>
            </a:r>
            <a:r>
              <a:rPr lang="en-US" dirty="0">
                <a:solidFill>
                  <a:srgbClr val="00B050"/>
                </a:solidFill>
              </a:rPr>
              <a:t>more opportunities</a:t>
            </a:r>
            <a:r>
              <a:rPr lang="en-US" dirty="0">
                <a:solidFill>
                  <a:schemeClr val="accent6"/>
                </a:solidFill>
              </a:rPr>
              <a:t> to many more physics experiments!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alpha tests at ACT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4A1C799-E713-A34D-9CBA-75D133E2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99764-BB07-124F-88B9-73921DAD2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18" y="902759"/>
            <a:ext cx="2488633" cy="32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8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analysis for version alpha tests</a:t>
            </a:r>
            <a:endParaRPr lang="en-US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4A1C799-E713-A34D-9CBA-75D133E2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1195C2-0983-AD4D-99B5-BF2B949EFA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517" y="762000"/>
            <a:ext cx="3147483" cy="1976991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EFEC981-7014-0542-847D-C5DC653E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99" y="741764"/>
            <a:ext cx="5875301" cy="1328737"/>
          </a:xfrm>
        </p:spPr>
        <p:txBody>
          <a:bodyPr/>
          <a:lstStyle/>
          <a:p>
            <a:pPr marL="236538" indent="-228600"/>
            <a:r>
              <a:rPr lang="en-US" sz="2000" dirty="0">
                <a:solidFill>
                  <a:schemeClr val="accent6"/>
                </a:solidFill>
              </a:rPr>
              <a:t>Filter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out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 err="1">
                <a:solidFill>
                  <a:schemeClr val="accent6"/>
                </a:solidFill>
              </a:rPr>
              <a:t>YaG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screen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edge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and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use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integrated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beam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brightness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on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 err="1">
                <a:solidFill>
                  <a:schemeClr val="accent6"/>
                </a:solidFill>
              </a:rPr>
              <a:t>YaG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when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beam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is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too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weak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to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sensed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by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ICT;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862A0-C79E-AB47-B74D-4F7954173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517" y="2779943"/>
            <a:ext cx="3147483" cy="1976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A7CA6-7614-F945-BD27-9B399C724C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520" y="1837030"/>
            <a:ext cx="3021998" cy="2919904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73C5111-4B62-9142-99D2-260163613DAB}"/>
              </a:ext>
            </a:extLst>
          </p:cNvPr>
          <p:cNvSpPr txBox="1">
            <a:spLocks/>
          </p:cNvSpPr>
          <p:nvPr/>
        </p:nvSpPr>
        <p:spPr>
          <a:xfrm>
            <a:off x="246099" y="2296646"/>
            <a:ext cx="2728420" cy="1328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6538" indent="-228600"/>
            <a:r>
              <a:rPr lang="en-US" altLang="zh-CN" sz="2000" dirty="0">
                <a:solidFill>
                  <a:schemeClr val="accent6"/>
                </a:solidFill>
              </a:rPr>
              <a:t>Apply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LP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and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HP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signal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filters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on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the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blade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holder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signal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to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extract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the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relative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beam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current</a:t>
            </a:r>
            <a:r>
              <a:rPr lang="zh-CN" altLang="en-US" sz="2000" dirty="0">
                <a:solidFill>
                  <a:schemeClr val="accent6"/>
                </a:solidFill>
              </a:rPr>
              <a:t> </a:t>
            </a:r>
            <a:r>
              <a:rPr lang="en-US" altLang="zh-CN" sz="2000" dirty="0">
                <a:solidFill>
                  <a:schemeClr val="accent6"/>
                </a:solidFill>
              </a:rPr>
              <a:t>strength</a:t>
            </a:r>
            <a:endParaRPr lang="en-US" sz="2000" dirty="0">
              <a:solidFill>
                <a:schemeClr val="accent6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706351-034C-4945-8AE3-0ABB930D66D8}"/>
              </a:ext>
            </a:extLst>
          </p:cNvPr>
          <p:cNvCxnSpPr/>
          <p:nvPr/>
        </p:nvCxnSpPr>
        <p:spPr>
          <a:xfrm>
            <a:off x="7128933" y="2070501"/>
            <a:ext cx="0" cy="13500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5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22FF2-3FA9-D64F-871F-0C2ED80E08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537" y="709467"/>
            <a:ext cx="3850142" cy="240760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7E433-D959-1B41-A29F-CDDEEE5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3241220"/>
            <a:ext cx="5164445" cy="1401899"/>
          </a:xfrm>
        </p:spPr>
        <p:txBody>
          <a:bodyPr/>
          <a:lstStyle/>
          <a:p>
            <a:pPr marL="346075" indent="-231775"/>
            <a:r>
              <a:rPr lang="en-US" altLang="zh-CN" sz="1600" dirty="0">
                <a:solidFill>
                  <a:schemeClr val="accent6"/>
                </a:solidFill>
              </a:rPr>
              <a:t>Data group 1: ACT aperture in, beam position more stable but intensity weaker; ICT signal too weak.</a:t>
            </a:r>
          </a:p>
          <a:p>
            <a:pPr marL="346075" indent="-231775"/>
            <a:r>
              <a:rPr lang="en-US" altLang="zh-CN" sz="1600" dirty="0">
                <a:solidFill>
                  <a:schemeClr val="accent6"/>
                </a:solidFill>
              </a:rPr>
              <a:t>LP-filtered signal is the most robust against noises, but all three signals show dependence on intensity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analysis preliminary results – low intensity no ICT</a:t>
            </a:r>
            <a:endParaRPr lang="en-US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4A1C799-E713-A34D-9CBA-75D133E2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FBA43-512B-FE48-AA57-C0E90AE510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" y="500381"/>
            <a:ext cx="2616695" cy="2616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34BE4-853E-5D40-9732-2D021893F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37" y="741385"/>
            <a:ext cx="3850142" cy="36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C1EF67-C024-E248-B4D3-F23C44BF4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analysis results – high intensity with ICT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8D7D3-118E-8041-9CC9-6A8371B3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75C39-B241-454D-B0F0-EAFFF997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9799" y="4759099"/>
            <a:ext cx="5316539" cy="274637"/>
          </a:xfrm>
        </p:spPr>
        <p:txBody>
          <a:bodyPr/>
          <a:lstStyle/>
          <a:p>
            <a:r>
              <a:rPr lang="en-US"/>
              <a:t>An Iris Diaphragm Beam Halo and Profile Detector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68D52-50B6-324D-8D17-315B5697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532BB-C806-1549-8F97-E931AF183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6" y="691360"/>
            <a:ext cx="2466482" cy="2399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D64E3-FCA9-EE4B-9C72-A5288B78F3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558" y="691357"/>
            <a:ext cx="2483261" cy="2399368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E73967A-0B42-4240-92BA-F1E3D44A7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" y="3090725"/>
            <a:ext cx="5316539" cy="1676536"/>
          </a:xfrm>
        </p:spPr>
        <p:txBody>
          <a:bodyPr/>
          <a:lstStyle/>
          <a:p>
            <a:pPr marL="346075" indent="-231775"/>
            <a:r>
              <a:rPr lang="en-US" altLang="zh-CN" sz="1600" dirty="0">
                <a:solidFill>
                  <a:schemeClr val="accent6"/>
                </a:solidFill>
              </a:rPr>
              <a:t>Data group 2: ACT aperture out, beam position less stable but intensity stronger; ICT signal available, </a:t>
            </a:r>
            <a:r>
              <a:rPr lang="en-US" altLang="zh-CN" sz="1600" i="1" dirty="0">
                <a:solidFill>
                  <a:schemeClr val="accent6"/>
                </a:solidFill>
              </a:rPr>
              <a:t>using </a:t>
            </a:r>
            <a:r>
              <a:rPr lang="en-US" altLang="zh-CN" sz="1600" i="1" dirty="0" err="1">
                <a:solidFill>
                  <a:schemeClr val="accent6"/>
                </a:solidFill>
              </a:rPr>
              <a:t>YaG</a:t>
            </a:r>
            <a:r>
              <a:rPr lang="en-US" altLang="zh-CN" sz="1600" i="1" dirty="0">
                <a:solidFill>
                  <a:schemeClr val="accent6"/>
                </a:solidFill>
              </a:rPr>
              <a:t> as the collector</a:t>
            </a:r>
          </a:p>
          <a:p>
            <a:pPr marL="346075" indent="-231775"/>
            <a:r>
              <a:rPr lang="en-US" altLang="zh-CN" sz="1600" dirty="0">
                <a:solidFill>
                  <a:schemeClr val="accent6"/>
                </a:solidFill>
              </a:rPr>
              <a:t>Measured both the holder and contactor (not touching) at the same time: LP filtered contactor signal is less affected by the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707E3-7BD5-FF4A-9604-E9640256AE23}"/>
              </a:ext>
            </a:extLst>
          </p:cNvPr>
          <p:cNvSpPr txBox="1"/>
          <p:nvPr/>
        </p:nvSpPr>
        <p:spPr>
          <a:xfrm>
            <a:off x="1862129" y="262906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4E263-791B-C94A-AC29-A7CD1EF15AB2}"/>
              </a:ext>
            </a:extLst>
          </p:cNvPr>
          <p:cNvSpPr txBox="1"/>
          <p:nvPr/>
        </p:nvSpPr>
        <p:spPr>
          <a:xfrm>
            <a:off x="4191521" y="262905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6E3C49-335B-A34D-9012-CC6295EED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300" y="751667"/>
            <a:ext cx="3859110" cy="38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0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7E433-D959-1B41-A29F-CDDEEE5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3797710"/>
            <a:ext cx="8848022" cy="747706"/>
          </a:xfrm>
        </p:spPr>
        <p:txBody>
          <a:bodyPr/>
          <a:lstStyle/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Electron deposition pattern in Tungsten, left, and Aluminum, right (1.5 MeV incident e</a:t>
            </a:r>
            <a:r>
              <a:rPr lang="en-US" altLang="zh-CN" baseline="30000" dirty="0">
                <a:solidFill>
                  <a:schemeClr val="accent6"/>
                </a:solidFill>
              </a:rPr>
              <a:t>-</a:t>
            </a:r>
            <a:r>
              <a:rPr lang="en-US" altLang="zh-CN" dirty="0">
                <a:solidFill>
                  <a:schemeClr val="accent6"/>
                </a:solidFill>
              </a:rPr>
              <a:t>)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intensity with ICT cont’d – theoretical charge deposition 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4A1C799-E713-A34D-9CBA-75D133E2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 Iris Diaphragm Beam Halo and Profile Detector 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31A226-D486-0742-9504-BAF14FB8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48" y="881106"/>
            <a:ext cx="4508120" cy="269475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EE15C8-3EB1-FB41-959E-95B7FC191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82" y="881106"/>
            <a:ext cx="3878620" cy="269475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32581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7E433-D959-1B41-A29F-CDDEEE5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3316923"/>
            <a:ext cx="8848022" cy="1228493"/>
          </a:xfrm>
        </p:spPr>
        <p:txBody>
          <a:bodyPr/>
          <a:lstStyle/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Clear signal strength difference from two stacks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of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metal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plates: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different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stopping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power;</a:t>
            </a:r>
          </a:p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Beam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does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not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need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to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fully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stopped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in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the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blade;</a:t>
            </a:r>
          </a:p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Noise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removal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continued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to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effective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by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doing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LP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filtering.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intensity with ICT cont’d – data for </a:t>
            </a:r>
            <a:r>
              <a:rPr lang="en-US"/>
              <a:t>different blades</a:t>
            </a:r>
            <a:endParaRPr lang="en-US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4A1C799-E713-A34D-9CBA-75D133E2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15</a:t>
            </a:fld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838251D-A94E-1640-8364-FA78B30E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8" y="728036"/>
            <a:ext cx="8570563" cy="26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7E433-D959-1B41-A29F-CDDEEE5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1668" y="712601"/>
            <a:ext cx="4244953" cy="4329299"/>
          </a:xfrm>
        </p:spPr>
        <p:txBody>
          <a:bodyPr/>
          <a:lstStyle/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Beam intensity dropped down at the later stage of the data-taking, ICT strength almost faded away.</a:t>
            </a:r>
          </a:p>
          <a:p>
            <a:pPr marL="114300" indent="0">
              <a:buNone/>
            </a:pPr>
            <a:endParaRPr lang="en-US" altLang="zh-CN" dirty="0">
              <a:solidFill>
                <a:schemeClr val="accent6"/>
              </a:solidFill>
            </a:endParaRPr>
          </a:p>
          <a:p>
            <a:pPr marL="11430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However,</a:t>
            </a:r>
          </a:p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The LP filtered signal from the contactor indicates it drew ignorable current from the holder. i.e.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signals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do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not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cross-talk.</a:t>
            </a:r>
          </a:p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In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the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full-version,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ceramic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thickness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can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increased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to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further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eliminate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cross-talk.</a:t>
            </a:r>
          </a:p>
          <a:p>
            <a:pPr marL="346075" indent="-231775"/>
            <a:endParaRPr lang="en-US" altLang="zh-CN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Ceramic</a:t>
            </a:r>
            <a:r>
              <a:rPr lang="zh-CN" altLang="en-US" dirty="0"/>
              <a:t> </a:t>
            </a:r>
            <a:r>
              <a:rPr lang="en-US" altLang="zh-CN" dirty="0"/>
              <a:t>insulation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16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50E06E-307B-534C-8D19-6F0D6B39E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7" y="546075"/>
            <a:ext cx="4822336" cy="45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92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F888E8F-2C16-5B44-945C-BAB8B0B5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43AECF0-B813-5945-9A26-5722CD7B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4818721-C701-1649-B3B5-554F6413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17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9E919DD-11C8-CB42-8320-1F439FF3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</a:t>
            </a:r>
            <a:r>
              <a:rPr lang="en-US" altLang="zh-CN" dirty="0"/>
              <a:t>sion</a:t>
            </a:r>
            <a:r>
              <a:rPr lang="zh-CN" altLang="en-US" dirty="0"/>
              <a:t> </a:t>
            </a:r>
            <a:r>
              <a:rPr lang="en-US" altLang="zh-CN" dirty="0"/>
              <a:t>beta</a:t>
            </a:r>
            <a:r>
              <a:rPr lang="zh-CN" altLang="en-US" dirty="0"/>
              <a:t> </a:t>
            </a:r>
            <a:r>
              <a:rPr lang="en-US" altLang="zh-CN" dirty="0"/>
              <a:t>(finalizing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fabricated)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78BF14E-FF93-5145-9C21-897414D47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60"/>
            <a:ext cx="9144000" cy="40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75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5CE1755-0463-2142-BFF3-745C18CF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3F75EAE-A913-244D-A515-7749F06F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 Iris Diaphragm Beam Halo and Profile Detector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036B645-CA9F-E34A-B774-F9C88D4F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18</a:t>
            </a:fld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8400C3D-4534-1E43-82E7-C0A8E64A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2CD413-B71B-5641-BC6A-95219A351B4A}"/>
              </a:ext>
            </a:extLst>
          </p:cNvPr>
          <p:cNvSpPr txBox="1"/>
          <p:nvPr/>
        </p:nvSpPr>
        <p:spPr>
          <a:xfrm>
            <a:off x="1729192" y="1673816"/>
            <a:ext cx="20313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Euclid </a:t>
            </a:r>
            <a:r>
              <a:rPr lang="en-US" sz="1800" dirty="0" err="1"/>
              <a:t>Techlabs</a:t>
            </a:r>
            <a:r>
              <a:rPr lang="en-US" sz="1800" dirty="0"/>
              <a:t>: </a:t>
            </a:r>
          </a:p>
          <a:p>
            <a:endParaRPr lang="en-US" sz="1800" dirty="0"/>
          </a:p>
          <a:p>
            <a:r>
              <a:rPr lang="en-US" sz="1800" dirty="0"/>
              <a:t>Scott Ross</a:t>
            </a:r>
          </a:p>
          <a:p>
            <a:r>
              <a:rPr lang="en-US" sz="1800" dirty="0" err="1"/>
              <a:t>Chunguang</a:t>
            </a:r>
            <a:r>
              <a:rPr lang="en-US" sz="1800" dirty="0"/>
              <a:t> Jing</a:t>
            </a:r>
          </a:p>
          <a:p>
            <a:r>
              <a:rPr lang="en-US" sz="1800" dirty="0"/>
              <a:t>Alexei </a:t>
            </a:r>
            <a:r>
              <a:rPr lang="en-US" sz="1800" dirty="0" err="1"/>
              <a:t>Kanareykin</a:t>
            </a:r>
            <a:endParaRPr lang="en-US" sz="1800" dirty="0"/>
          </a:p>
          <a:p>
            <a:r>
              <a:rPr lang="en-US" sz="1800" dirty="0" err="1"/>
              <a:t>Yubin</a:t>
            </a:r>
            <a:r>
              <a:rPr lang="en-US" sz="1800" dirty="0"/>
              <a:t> Zhao</a:t>
            </a:r>
          </a:p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CDBB9-121A-594F-A49E-74C078711925}"/>
              </a:ext>
            </a:extLst>
          </p:cNvPr>
          <p:cNvSpPr txBox="1"/>
          <p:nvPr/>
        </p:nvSpPr>
        <p:spPr>
          <a:xfrm>
            <a:off x="5294849" y="1673816"/>
            <a:ext cx="17876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AWA:</a:t>
            </a:r>
          </a:p>
          <a:p>
            <a:endParaRPr lang="en-US" sz="1800" dirty="0"/>
          </a:p>
          <a:p>
            <a:r>
              <a:rPr lang="en-US" sz="1800" dirty="0" err="1"/>
              <a:t>Jiahang</a:t>
            </a:r>
            <a:r>
              <a:rPr lang="en-US" sz="1800" dirty="0"/>
              <a:t> Shao</a:t>
            </a:r>
          </a:p>
          <a:p>
            <a:r>
              <a:rPr lang="en-US" sz="1800" dirty="0"/>
              <a:t>Eric Wisniewski</a:t>
            </a:r>
          </a:p>
          <a:p>
            <a:r>
              <a:rPr lang="en-US" sz="1800" dirty="0" err="1"/>
              <a:t>Wanming</a:t>
            </a:r>
            <a:r>
              <a:rPr lang="en-US" sz="1800" dirty="0"/>
              <a:t> Liu</a:t>
            </a:r>
          </a:p>
          <a:p>
            <a:r>
              <a:rPr lang="en-US" sz="1800" dirty="0" err="1"/>
              <a:t>Gwanghui</a:t>
            </a:r>
            <a:r>
              <a:rPr lang="en-US" sz="1800" dirty="0"/>
              <a:t> Ha</a:t>
            </a:r>
          </a:p>
          <a:p>
            <a:r>
              <a:rPr lang="en-US" sz="1800" dirty="0" err="1"/>
              <a:t>Manoel</a:t>
            </a:r>
            <a:r>
              <a:rPr lang="en-US" sz="1800" dirty="0"/>
              <a:t> Conde</a:t>
            </a:r>
          </a:p>
          <a:p>
            <a:r>
              <a:rPr lang="en-US" sz="1800" dirty="0"/>
              <a:t>John Power</a:t>
            </a:r>
          </a:p>
          <a:p>
            <a:r>
              <a:rPr lang="en-US" sz="1800" dirty="0"/>
              <a:t>Scott Doran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1D9ED-177A-0946-AE29-DC77CD87C15E}"/>
              </a:ext>
            </a:extLst>
          </p:cNvPr>
          <p:cNvSpPr txBox="1"/>
          <p:nvPr/>
        </p:nvSpPr>
        <p:spPr>
          <a:xfrm>
            <a:off x="1115569" y="884361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Looking forward to do more systematic studies at AWA in Phase II !</a:t>
            </a:r>
          </a:p>
        </p:txBody>
      </p:sp>
    </p:spTree>
    <p:extLst>
      <p:ext uri="{BB962C8B-B14F-4D97-AF65-F5344CB8AC3E}">
        <p14:creationId xmlns:p14="http://schemas.microsoft.com/office/powerpoint/2010/main" val="416293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BE7C9-E18A-2B45-A3DA-FC273FED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9DFBCC-EFF4-3E4E-A8B6-39ABBF8B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Outline</a:t>
            </a:r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EF0F804-D7ED-424C-A561-482C960E9AB5}"/>
              </a:ext>
            </a:extLst>
          </p:cNvPr>
          <p:cNvSpPr txBox="1">
            <a:spLocks/>
          </p:cNvSpPr>
          <p:nvPr/>
        </p:nvSpPr>
        <p:spPr>
          <a:xfrm>
            <a:off x="219078" y="603143"/>
            <a:ext cx="5985718" cy="36030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6075" indent="-231775"/>
            <a:r>
              <a:rPr lang="en-US" altLang="zh-Hans" sz="2400" dirty="0"/>
              <a:t>Motivations and introductions</a:t>
            </a:r>
          </a:p>
          <a:p>
            <a:pPr marL="346075" indent="-231775"/>
            <a:endParaRPr lang="en-US" altLang="zh-Hans" sz="2400" dirty="0"/>
          </a:p>
          <a:p>
            <a:pPr marL="346075" indent="-231775"/>
            <a:r>
              <a:rPr lang="en-US" altLang="zh-Hans" sz="2400" dirty="0"/>
              <a:t>Concept of the iris diaphragm detector</a:t>
            </a:r>
          </a:p>
          <a:p>
            <a:pPr marL="346075" indent="-231775"/>
            <a:endParaRPr lang="en-US" altLang="zh-Hans" sz="2400" dirty="0"/>
          </a:p>
          <a:p>
            <a:pPr marL="346075" indent="-231775"/>
            <a:r>
              <a:rPr lang="en-US" altLang="zh-Hans" sz="2400" dirty="0"/>
              <a:t>Design of the system</a:t>
            </a:r>
          </a:p>
          <a:p>
            <a:pPr marL="346075" indent="-231775"/>
            <a:endParaRPr lang="en-US" altLang="zh-Hans" sz="2400" dirty="0"/>
          </a:p>
          <a:p>
            <a:pPr marL="346075" indent="-231775"/>
            <a:r>
              <a:rPr lang="en-US" altLang="zh-Hans" sz="2400" dirty="0"/>
              <a:t>Test results at the AWA ACT beamline</a:t>
            </a:r>
          </a:p>
          <a:p>
            <a:pPr marL="346075" indent="-231775"/>
            <a:endParaRPr lang="en-US" altLang="zh-CN" sz="2400" dirty="0"/>
          </a:p>
          <a:p>
            <a:pPr marL="346075" indent="-231775"/>
            <a:r>
              <a:rPr lang="en-US" altLang="zh-CN" sz="2400" dirty="0"/>
              <a:t>Next steps</a:t>
            </a:r>
            <a:endParaRPr lang="en-US" altLang="zh-Han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DE63A-D34F-264E-924D-7602A32A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978BC-C0FB-A441-84A1-879638C7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3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DC3D45-4FE0-C041-A085-EE1A8807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69072"/>
            <a:ext cx="7267575" cy="622287"/>
          </a:xfrm>
        </p:spPr>
        <p:txBody>
          <a:bodyPr/>
          <a:lstStyle/>
          <a:p>
            <a:r>
              <a:rPr lang="en-US" altLang="zh-CN" dirty="0"/>
              <a:t>First things first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23E10-6086-0D46-A970-2D3978FDE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6EAD2-8538-E749-966C-0E9B3010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CFA97-0AF9-7148-88A5-A6E7ADCC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3</a:t>
            </a:fld>
            <a:endParaRPr lang="en-US"/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E87D2625-5859-3343-B3D0-769B0A39F872}"/>
              </a:ext>
            </a:extLst>
          </p:cNvPr>
          <p:cNvSpPr txBox="1">
            <a:spLocks/>
          </p:cNvSpPr>
          <p:nvPr/>
        </p:nvSpPr>
        <p:spPr>
          <a:xfrm>
            <a:off x="79905" y="514889"/>
            <a:ext cx="4898496" cy="28209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3362" indent="0">
              <a:buNone/>
              <a:defRPr/>
            </a:pPr>
            <a:r>
              <a:rPr lang="en-US" sz="2400" dirty="0">
                <a:solidFill>
                  <a:srgbClr val="00B050"/>
                </a:solidFill>
              </a:rPr>
              <a:t>Sincere thanks </a:t>
            </a:r>
            <a:r>
              <a:rPr lang="en-US" sz="2400" dirty="0"/>
              <a:t>to all AWA personnel for helping in accommodating, assembling, scheduling and </a:t>
            </a:r>
            <a:r>
              <a:rPr lang="en-US" altLang="zh-CN" sz="2400" dirty="0"/>
              <a:t>conducting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2-day experiment:</a:t>
            </a:r>
          </a:p>
          <a:p>
            <a:pPr indent="-223838">
              <a:defRPr/>
            </a:pPr>
            <a:r>
              <a:rPr lang="en-US" altLang="zh-CN" sz="2400" dirty="0">
                <a:solidFill>
                  <a:srgbClr val="FF0000"/>
                </a:solidFill>
              </a:rPr>
              <a:t>Special</a:t>
            </a:r>
            <a:r>
              <a:rPr lang="zh-CN" altLang="en-US" sz="2400" dirty="0"/>
              <a:t> </a:t>
            </a:r>
            <a:r>
              <a:rPr lang="en-US" altLang="zh-CN" sz="2400" dirty="0"/>
              <a:t>thanks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 err="1"/>
              <a:t>Jiahang</a:t>
            </a:r>
            <a:r>
              <a:rPr lang="zh-CN" altLang="en-US" sz="2400" dirty="0"/>
              <a:t> </a:t>
            </a:r>
            <a:r>
              <a:rPr lang="en-US" altLang="zh-CN" sz="2400" dirty="0"/>
              <a:t>Shao,</a:t>
            </a:r>
            <a:r>
              <a:rPr lang="zh-CN" altLang="en-US" sz="2400" dirty="0"/>
              <a:t> </a:t>
            </a:r>
            <a:r>
              <a:rPr lang="en-US" altLang="zh-CN" sz="2400" dirty="0"/>
              <a:t>Eric</a:t>
            </a:r>
            <a:r>
              <a:rPr lang="zh-CN" altLang="en-US" sz="2400" dirty="0"/>
              <a:t> </a:t>
            </a:r>
            <a:r>
              <a:rPr lang="en-US" altLang="zh-CN" sz="2400" dirty="0"/>
              <a:t>Wisniewski</a:t>
            </a:r>
            <a:r>
              <a:rPr lang="zh-CN" altLang="en-US" sz="2400" dirty="0"/>
              <a:t> </a:t>
            </a:r>
            <a:r>
              <a:rPr lang="en-US" altLang="zh-CN" sz="2400" dirty="0"/>
              <a:t>and </a:t>
            </a:r>
            <a:r>
              <a:rPr lang="en-US" altLang="zh-CN" sz="2400" dirty="0" err="1"/>
              <a:t>Wanming</a:t>
            </a:r>
            <a:r>
              <a:rPr lang="en-US" altLang="zh-CN" sz="2400" dirty="0"/>
              <a:t> Liu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their</a:t>
            </a:r>
            <a:r>
              <a:rPr lang="zh-CN" altLang="en-US" sz="2400" dirty="0"/>
              <a:t> </a:t>
            </a:r>
            <a:r>
              <a:rPr lang="en-US" altLang="zh-CN" sz="2400" dirty="0"/>
              <a:t>hard</a:t>
            </a:r>
            <a:r>
              <a:rPr lang="zh-CN" altLang="en-US" sz="2400" dirty="0"/>
              <a:t> </a:t>
            </a:r>
            <a:r>
              <a:rPr lang="en-US" altLang="zh-CN" sz="2400" dirty="0"/>
              <a:t>hands-on</a:t>
            </a:r>
            <a:r>
              <a:rPr lang="zh-CN" altLang="en-US" sz="2400" dirty="0"/>
              <a:t> </a:t>
            </a:r>
            <a:r>
              <a:rPr lang="en-US" altLang="zh-CN" sz="2400" dirty="0"/>
              <a:t>work and providing useful tools, even during the weekend.</a:t>
            </a:r>
            <a:endParaRPr lang="en-US" sz="2400" dirty="0"/>
          </a:p>
          <a:p>
            <a:pPr indent="-223838"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9115-F590-6343-A81D-EFA2C340AF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41" y="1099089"/>
            <a:ext cx="4396759" cy="28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2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9DFBCC-EFF4-3E4E-A8B6-39ABBF8B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Motivations</a:t>
            </a:r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EF0F804-D7ED-424C-A561-482C960E9AB5}"/>
              </a:ext>
            </a:extLst>
          </p:cNvPr>
          <p:cNvSpPr txBox="1">
            <a:spLocks/>
          </p:cNvSpPr>
          <p:nvPr/>
        </p:nvSpPr>
        <p:spPr>
          <a:xfrm>
            <a:off x="183324" y="550592"/>
            <a:ext cx="6529114" cy="23958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79400" algn="just" eaLnBrk="1" hangingPunct="1"/>
            <a:r>
              <a:rPr lang="en-US" sz="2000" dirty="0">
                <a:solidFill>
                  <a:schemeClr val="accent6"/>
                </a:solidFill>
              </a:rPr>
              <a:t>Beam halo is an unwanted component of the beam distribution that</a:t>
            </a:r>
          </a:p>
          <a:p>
            <a:pPr marL="801688" lvl="1" indent="-279400" algn="just"/>
            <a:r>
              <a:rPr lang="en-US" dirty="0">
                <a:solidFill>
                  <a:schemeClr val="accent6"/>
                </a:solidFill>
              </a:rPr>
              <a:t>Occupies typically outer and larger space of the beam core;</a:t>
            </a:r>
          </a:p>
          <a:p>
            <a:pPr marL="801688" lvl="1" indent="-279400" algn="just"/>
            <a:r>
              <a:rPr lang="en-US" dirty="0">
                <a:solidFill>
                  <a:schemeClr val="accent6"/>
                </a:solidFill>
              </a:rPr>
              <a:t>Leads to potential beam loss in an undesired manner;</a:t>
            </a:r>
          </a:p>
          <a:p>
            <a:pPr marL="801688" lvl="1" indent="-279400" algn="just"/>
            <a:r>
              <a:rPr lang="en-US" dirty="0">
                <a:solidFill>
                  <a:schemeClr val="accent6"/>
                </a:solidFill>
              </a:rPr>
              <a:t>Exists in both transverse and longitudinal distributions;</a:t>
            </a:r>
          </a:p>
          <a:p>
            <a:pPr marL="801688" lvl="1" indent="-279400" algn="just"/>
            <a:r>
              <a:rPr lang="en-US" dirty="0">
                <a:solidFill>
                  <a:schemeClr val="accent6"/>
                </a:solidFill>
              </a:rPr>
              <a:t>Has an “</a:t>
            </a:r>
            <a:r>
              <a:rPr lang="en-US" dirty="0">
                <a:solidFill>
                  <a:srgbClr val="FF0000"/>
                </a:solidFill>
              </a:rPr>
              <a:t>arbitrary</a:t>
            </a:r>
            <a:r>
              <a:rPr lang="en-US" dirty="0">
                <a:solidFill>
                  <a:schemeClr val="accent6"/>
                </a:solidFill>
              </a:rPr>
              <a:t>” definition: non-Gaussian distribution up to a certain cut-off.</a:t>
            </a:r>
          </a:p>
          <a:p>
            <a:pPr marL="344488" indent="-279400" algn="just"/>
            <a:endParaRPr lang="en-US" dirty="0">
              <a:solidFill>
                <a:schemeClr val="accent6"/>
              </a:solidFill>
            </a:endParaRPr>
          </a:p>
          <a:p>
            <a:pPr marL="65088" indent="0" algn="just" eaLnBrk="1" hangingPunct="1">
              <a:buNone/>
            </a:pPr>
            <a:endParaRPr lang="en-US" altLang="zh-Hans" dirty="0">
              <a:solidFill>
                <a:schemeClr val="accent6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1986-3647-A248-B349-448CCF5B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DE686-78FA-2442-BB4D-96EEF296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027FF-6B39-984D-AFF4-25C443F5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B459B-6E51-1B4A-B34B-6BAEEA29E6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438" y="791634"/>
            <a:ext cx="2431562" cy="197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4C097-5468-E449-8ED4-007720AE0A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745" y="2768599"/>
            <a:ext cx="3167255" cy="1998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434DDB-0B46-BE49-8C72-BE49E0C884A0}"/>
              </a:ext>
            </a:extLst>
          </p:cNvPr>
          <p:cNvSpPr txBox="1"/>
          <p:nvPr/>
        </p:nvSpPr>
        <p:spPr>
          <a:xfrm>
            <a:off x="6712438" y="2029936"/>
            <a:ext cx="1247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Not necessarily like this!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FC171E-6531-B54C-AFCD-5286508B07E1}"/>
              </a:ext>
            </a:extLst>
          </p:cNvPr>
          <p:cNvSpPr/>
          <p:nvPr/>
        </p:nvSpPr>
        <p:spPr>
          <a:xfrm>
            <a:off x="6279356" y="2768598"/>
            <a:ext cx="866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More like this!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5A6E8-74B7-0649-9DF5-2337582FC60D}"/>
              </a:ext>
            </a:extLst>
          </p:cNvPr>
          <p:cNvSpPr txBox="1"/>
          <p:nvPr/>
        </p:nvSpPr>
        <p:spPr>
          <a:xfrm>
            <a:off x="6824243" y="769936"/>
            <a:ext cx="2218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Image: Event Horizon Telescope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2AB09-AA27-714B-9D8E-2BEA74122418}"/>
              </a:ext>
            </a:extLst>
          </p:cNvPr>
          <p:cNvSpPr txBox="1"/>
          <p:nvPr/>
        </p:nvSpPr>
        <p:spPr>
          <a:xfrm>
            <a:off x="6377571" y="4593436"/>
            <a:ext cx="2218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Image: IHEP ATF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7506003-6007-0149-A4C8-B28B23117625}"/>
              </a:ext>
            </a:extLst>
          </p:cNvPr>
          <p:cNvSpPr txBox="1">
            <a:spLocks/>
          </p:cNvSpPr>
          <p:nvPr/>
        </p:nvSpPr>
        <p:spPr>
          <a:xfrm>
            <a:off x="216304" y="2880832"/>
            <a:ext cx="5760441" cy="17741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79400" algn="just"/>
            <a:r>
              <a:rPr lang="en-US" sz="1900" dirty="0">
                <a:solidFill>
                  <a:schemeClr val="accent6"/>
                </a:solidFill>
              </a:rPr>
              <a:t>Beam halo-induced hazard examples:</a:t>
            </a:r>
          </a:p>
          <a:p>
            <a:pPr marL="801688" lvl="1" indent="-279400" algn="just"/>
            <a:r>
              <a:rPr lang="en-US" sz="1600" dirty="0">
                <a:solidFill>
                  <a:schemeClr val="accent6"/>
                </a:solidFill>
              </a:rPr>
              <a:t>Beam loss in undulators: change field of permanent magnets (such as LCLS-II)</a:t>
            </a:r>
          </a:p>
          <a:p>
            <a:pPr marL="801688" lvl="1" indent="-279400" algn="just"/>
            <a:r>
              <a:rPr lang="en-US" sz="1600" dirty="0">
                <a:solidFill>
                  <a:schemeClr val="accent6"/>
                </a:solidFill>
              </a:rPr>
              <a:t>Residual activation in a proton machine (such as Main Injector of Fermilab)</a:t>
            </a:r>
          </a:p>
          <a:p>
            <a:pPr marL="344488" indent="-279400" algn="just"/>
            <a:r>
              <a:rPr lang="en-US" sz="1900" dirty="0">
                <a:solidFill>
                  <a:schemeClr val="accent6"/>
                </a:solidFill>
              </a:rPr>
              <a:t>Need a good monitoring method to control loss!</a:t>
            </a:r>
          </a:p>
          <a:p>
            <a:pPr marL="344488" indent="-279400" algn="just"/>
            <a:endParaRPr lang="en-US" altLang="zh-Hans" sz="175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8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9DFBCC-EFF4-3E4E-A8B6-39ABBF8B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Halo background knowledge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1986-3647-A248-B349-448CCF5B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DE686-78FA-2442-BB4D-96EEF296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027FF-6B39-984D-AFF4-25C443F5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5A6E8-74B7-0649-9DF5-2337582FC60D}"/>
              </a:ext>
            </a:extLst>
          </p:cNvPr>
          <p:cNvSpPr txBox="1"/>
          <p:nvPr/>
        </p:nvSpPr>
        <p:spPr>
          <a:xfrm>
            <a:off x="6824243" y="769936"/>
            <a:ext cx="2218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Image: Event Horizon Telescope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A7506003-6007-0149-A4C8-B28B23117625}"/>
              </a:ext>
            </a:extLst>
          </p:cNvPr>
          <p:cNvSpPr txBox="1">
            <a:spLocks/>
          </p:cNvSpPr>
          <p:nvPr/>
        </p:nvSpPr>
        <p:spPr>
          <a:xfrm>
            <a:off x="219076" y="590895"/>
            <a:ext cx="6782858" cy="29447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79400" algn="just"/>
            <a:r>
              <a:rPr lang="en-US" sz="2000" dirty="0">
                <a:solidFill>
                  <a:schemeClr val="accent6"/>
                </a:solidFill>
              </a:rPr>
              <a:t>Halo structures can be formed by</a:t>
            </a:r>
          </a:p>
          <a:p>
            <a:pPr marL="801688" lvl="1" indent="-279400" algn="just"/>
            <a:r>
              <a:rPr lang="en-US" sz="1700" dirty="0">
                <a:solidFill>
                  <a:schemeClr val="accent6"/>
                </a:solidFill>
              </a:rPr>
              <a:t>Dark current formed in RF cavities;</a:t>
            </a:r>
          </a:p>
          <a:p>
            <a:pPr marL="801688" lvl="1" indent="-279400" algn="just"/>
            <a:r>
              <a:rPr lang="en-US" sz="1700" dirty="0">
                <a:solidFill>
                  <a:schemeClr val="accent6"/>
                </a:solidFill>
              </a:rPr>
              <a:t>Beam-gas coulomb scattering, Intra-beam scattering, Bremsstrahlung, etc. </a:t>
            </a:r>
          </a:p>
          <a:p>
            <a:pPr marL="344488" indent="-279400" algn="just"/>
            <a:r>
              <a:rPr lang="en-US" sz="2000" dirty="0">
                <a:solidFill>
                  <a:schemeClr val="accent6"/>
                </a:solidFill>
              </a:rPr>
              <a:t>Halo accompanies the beam core and some have similar energy as the core (also no clear boundary)</a:t>
            </a:r>
          </a:p>
          <a:p>
            <a:pPr marL="801688" lvl="1" indent="-279400" algn="just"/>
            <a:r>
              <a:rPr lang="en-US" sz="1700" dirty="0">
                <a:solidFill>
                  <a:schemeClr val="accent6"/>
                </a:solidFill>
              </a:rPr>
              <a:t>Depends on formation mechanism</a:t>
            </a:r>
          </a:p>
          <a:p>
            <a:pPr marL="344488" indent="-279400" algn="just"/>
            <a:r>
              <a:rPr lang="en-US" sz="2000" dirty="0">
                <a:solidFill>
                  <a:schemeClr val="accent6"/>
                </a:solidFill>
              </a:rPr>
              <a:t>Beam halo structures have been measured with various kinds of techniques</a:t>
            </a:r>
          </a:p>
          <a:p>
            <a:pPr marL="801688" lvl="1" indent="-279400" algn="just"/>
            <a:r>
              <a:rPr lang="en-US" sz="1700" dirty="0">
                <a:solidFill>
                  <a:schemeClr val="accent6"/>
                </a:solidFill>
              </a:rPr>
              <a:t>Wire scanner; </a:t>
            </a:r>
          </a:p>
          <a:p>
            <a:pPr marL="801688" lvl="1" indent="-279400" algn="just"/>
            <a:r>
              <a:rPr lang="en-US" sz="1700" dirty="0">
                <a:solidFill>
                  <a:schemeClr val="accent6"/>
                </a:solidFill>
              </a:rPr>
              <a:t>Gas jet monitor; </a:t>
            </a:r>
          </a:p>
          <a:p>
            <a:pPr marL="801688" lvl="1" indent="-279400" algn="just"/>
            <a:r>
              <a:rPr lang="en-US" sz="1700" dirty="0">
                <a:solidFill>
                  <a:schemeClr val="accent6"/>
                </a:solidFill>
              </a:rPr>
              <a:t>Synchrotron radiation light + Digital Micromirror Array mask; light + charge injector device (CID); Beam loss monitor;</a:t>
            </a:r>
          </a:p>
          <a:p>
            <a:pPr marL="65088" indent="0" algn="just" eaLnBrk="1" hangingPunct="1">
              <a:buNone/>
            </a:pPr>
            <a:endParaRPr lang="en-US" altLang="zh-Hans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C89B7-F187-824E-A755-03924B245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31" y="1016157"/>
            <a:ext cx="2036569" cy="190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54799-C18E-0B48-A5E4-BBCAE0C7A1C9}"/>
              </a:ext>
            </a:extLst>
          </p:cNvPr>
          <p:cNvSpPr txBox="1"/>
          <p:nvPr/>
        </p:nvSpPr>
        <p:spPr>
          <a:xfrm>
            <a:off x="7696122" y="2139566"/>
            <a:ext cx="652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8F652-D47C-4447-BC9A-893F0DBD13A9}"/>
              </a:ext>
            </a:extLst>
          </p:cNvPr>
          <p:cNvSpPr txBox="1"/>
          <p:nvPr/>
        </p:nvSpPr>
        <p:spPr>
          <a:xfrm>
            <a:off x="8597407" y="1755501"/>
            <a:ext cx="652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Halo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5194282-DA3C-004D-B93F-D92913947F66}"/>
              </a:ext>
            </a:extLst>
          </p:cNvPr>
          <p:cNvSpPr/>
          <p:nvPr/>
        </p:nvSpPr>
        <p:spPr>
          <a:xfrm>
            <a:off x="7321021" y="3572776"/>
            <a:ext cx="205317" cy="1016157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D00F07-9A1B-A74A-9BDF-860D2F357142}"/>
              </a:ext>
            </a:extLst>
          </p:cNvPr>
          <p:cNvSpPr txBox="1"/>
          <p:nvPr/>
        </p:nvSpPr>
        <p:spPr>
          <a:xfrm>
            <a:off x="7576633" y="3793413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Invasive to </a:t>
            </a:r>
          </a:p>
          <a:p>
            <a:r>
              <a:rPr lang="en-US" dirty="0"/>
              <a:t>Non-invasive</a:t>
            </a:r>
          </a:p>
        </p:txBody>
      </p:sp>
    </p:spTree>
    <p:extLst>
      <p:ext uri="{BB962C8B-B14F-4D97-AF65-F5344CB8AC3E}">
        <p14:creationId xmlns:p14="http://schemas.microsoft.com/office/powerpoint/2010/main" val="1166749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204E9B-4636-714C-B055-6685B0DD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Concept of the iris diaphragm detector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28517B0-AB4B-0E47-B95D-877901099822}"/>
              </a:ext>
            </a:extLst>
          </p:cNvPr>
          <p:cNvSpPr txBox="1">
            <a:spLocks/>
          </p:cNvSpPr>
          <p:nvPr/>
        </p:nvSpPr>
        <p:spPr>
          <a:xfrm>
            <a:off x="219075" y="623626"/>
            <a:ext cx="2597278" cy="6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938" indent="0">
              <a:buNone/>
            </a:pPr>
            <a:r>
              <a:rPr lang="en-US" altLang="zh-CN" sz="2400" dirty="0">
                <a:sym typeface="Wingdings" pitchFamily="2" charset="2"/>
              </a:rPr>
              <a:t>Now, imagine…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1EF79-78CF-D048-B463-6BDE9C3F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60253-3119-354A-BC5B-CC2FDA95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15C4D-B91D-8845-9B79-696CE179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6</a:t>
            </a:fld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1451909-8A7C-324F-950B-CE70C1B66C30}"/>
              </a:ext>
            </a:extLst>
          </p:cNvPr>
          <p:cNvSpPr txBox="1">
            <a:spLocks/>
          </p:cNvSpPr>
          <p:nvPr/>
        </p:nvSpPr>
        <p:spPr>
          <a:xfrm>
            <a:off x="628650" y="1169737"/>
            <a:ext cx="5515040" cy="6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938" indent="0">
              <a:buNone/>
            </a:pPr>
            <a:r>
              <a:rPr lang="en-US" altLang="zh-CN" sz="2400" dirty="0">
                <a:sym typeface="Wingdings" pitchFamily="2" charset="2"/>
              </a:rPr>
              <a:t>A halo detector that allows the user to freely control the degree of “invasion”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ECF2E3B-4E4E-1B4F-8FB9-142B34832769}"/>
              </a:ext>
            </a:extLst>
          </p:cNvPr>
          <p:cNvSpPr txBox="1">
            <a:spLocks/>
          </p:cNvSpPr>
          <p:nvPr/>
        </p:nvSpPr>
        <p:spPr>
          <a:xfrm>
            <a:off x="1252537" y="2035435"/>
            <a:ext cx="6375930" cy="6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938" indent="0">
              <a:buNone/>
            </a:pPr>
            <a:r>
              <a:rPr lang="en-US" altLang="zh-CN" sz="2400" dirty="0">
                <a:solidFill>
                  <a:srgbClr val="FF0000"/>
                </a:solidFill>
                <a:sym typeface="Wingdings" pitchFamily="2" charset="2"/>
              </a:rPr>
              <a:t>and</a:t>
            </a:r>
            <a:r>
              <a:rPr lang="en-US" altLang="zh-CN" sz="2400" dirty="0">
                <a:sym typeface="Wingdings" pitchFamily="2" charset="2"/>
              </a:rPr>
              <a:t> works as a beam </a:t>
            </a:r>
            <a:r>
              <a:rPr lang="en-US" altLang="zh-CN" sz="2400" dirty="0">
                <a:solidFill>
                  <a:srgbClr val="7030A0"/>
                </a:solidFill>
                <a:sym typeface="Wingdings" pitchFamily="2" charset="2"/>
              </a:rPr>
              <a:t>profile</a:t>
            </a:r>
            <a:r>
              <a:rPr lang="en-US" altLang="zh-CN" sz="2400" dirty="0">
                <a:sym typeface="Wingdings" pitchFamily="2" charset="2"/>
              </a:rPr>
              <a:t> monitor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83D638-4DD4-A642-9B77-5720BC82A49A}"/>
              </a:ext>
            </a:extLst>
          </p:cNvPr>
          <p:cNvSpPr txBox="1">
            <a:spLocks/>
          </p:cNvSpPr>
          <p:nvPr/>
        </p:nvSpPr>
        <p:spPr>
          <a:xfrm>
            <a:off x="1534602" y="2589989"/>
            <a:ext cx="5515040" cy="6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938" indent="0">
              <a:buNone/>
            </a:pPr>
            <a:r>
              <a:rPr lang="en-US" altLang="zh-CN" sz="2400" dirty="0">
                <a:solidFill>
                  <a:srgbClr val="FF0000"/>
                </a:solidFill>
                <a:sym typeface="Wingdings" pitchFamily="2" charset="2"/>
              </a:rPr>
              <a:t>and</a:t>
            </a:r>
            <a:r>
              <a:rPr lang="en-US" altLang="zh-CN" sz="2400" dirty="0">
                <a:sym typeface="Wingdings" pitchFamily="2" charset="2"/>
              </a:rPr>
              <a:t> works as an </a:t>
            </a:r>
            <a:r>
              <a:rPr lang="en-US" altLang="zh-CN" sz="2400" dirty="0">
                <a:solidFill>
                  <a:srgbClr val="7030A0"/>
                </a:solidFill>
                <a:sym typeface="Wingdings" pitchFamily="2" charset="2"/>
              </a:rPr>
              <a:t>adjustable</a:t>
            </a:r>
            <a:r>
              <a:rPr lang="en-US" altLang="zh-CN" sz="2400" dirty="0">
                <a:sym typeface="Wingdings" pitchFamily="2" charset="2"/>
              </a:rPr>
              <a:t> collimator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474FDE-FDBC-514E-8A56-727E7F72B81F}"/>
              </a:ext>
            </a:extLst>
          </p:cNvPr>
          <p:cNvGrpSpPr/>
          <p:nvPr/>
        </p:nvGrpSpPr>
        <p:grpSpPr>
          <a:xfrm>
            <a:off x="2061248" y="845575"/>
            <a:ext cx="7234465" cy="4285289"/>
            <a:chOff x="2061248" y="845575"/>
            <a:chExt cx="7234465" cy="428528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9227C39-D5FE-F44E-AC44-5FEEE79CE789}"/>
                </a:ext>
              </a:extLst>
            </p:cNvPr>
            <p:cNvGrpSpPr/>
            <p:nvPr/>
          </p:nvGrpSpPr>
          <p:grpSpPr>
            <a:xfrm>
              <a:off x="2061248" y="845575"/>
              <a:ext cx="7234465" cy="4285289"/>
              <a:chOff x="2061248" y="845575"/>
              <a:chExt cx="7234465" cy="428528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8BFBF39-95C4-3940-96D1-F0EE2EAAA483}"/>
                  </a:ext>
                </a:extLst>
              </p:cNvPr>
              <p:cNvGrpSpPr/>
              <p:nvPr/>
            </p:nvGrpSpPr>
            <p:grpSpPr>
              <a:xfrm>
                <a:off x="2061248" y="845575"/>
                <a:ext cx="7234465" cy="2900784"/>
                <a:chOff x="2061248" y="845575"/>
                <a:chExt cx="7234465" cy="2900784"/>
              </a:xfrm>
            </p:grpSpPr>
            <p:sp>
              <p:nvSpPr>
                <p:cNvPr id="13" name="Text Placeholder 1">
                  <a:extLst>
                    <a:ext uri="{FF2B5EF4-FFF2-40B4-BE49-F238E27FC236}">
                      <a16:creationId xmlns:a16="http://schemas.microsoft.com/office/drawing/2014/main" id="{F0BDC844-CB06-A54C-8A0F-76800E59BB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61248" y="3124072"/>
                  <a:ext cx="5515040" cy="6222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91425" rIns="91425" bIns="91425" anchor="t" anchorCtr="0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342900" algn="l" rtl="0">
                    <a:lnSpc>
                      <a:spcPct val="100000"/>
                    </a:lnSpc>
                    <a:spcBef>
                      <a:spcPts val="360"/>
                    </a:spcBef>
                    <a:spcAft>
                      <a:spcPts val="0"/>
                    </a:spcAft>
                    <a:buClr>
                      <a:srgbClr val="505050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rgbClr val="50505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  <a:lvl2pPr marL="914400" marR="0" lvl="1" indent="-333375" algn="l" rtl="0">
                    <a:lnSpc>
                      <a:spcPct val="100000"/>
                    </a:lnSpc>
                    <a:spcBef>
                      <a:spcPts val="330"/>
                    </a:spcBef>
                    <a:spcAft>
                      <a:spcPts val="0"/>
                    </a:spcAft>
                    <a:buClr>
                      <a:srgbClr val="505050"/>
                    </a:buClr>
                    <a:buSzPts val="1650"/>
                    <a:buFont typeface="Arial"/>
                    <a:buChar char="–"/>
                    <a:defRPr sz="1650" b="0" i="0" u="none" strike="noStrike" cap="none">
                      <a:solidFill>
                        <a:srgbClr val="50505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2pPr>
                  <a:lvl3pPr marL="1371600" marR="0" lvl="2" indent="-323850" algn="l" rtl="0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505050"/>
                    </a:buClr>
                    <a:buSzPts val="1500"/>
                    <a:buFont typeface="Arial"/>
                    <a:buChar char="•"/>
                    <a:defRPr sz="1500" b="0" i="0" u="none" strike="noStrike" cap="none">
                      <a:solidFill>
                        <a:srgbClr val="50505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3pPr>
                  <a:lvl4pPr marL="1828800" marR="0" lvl="3" indent="-314325" algn="l" rtl="0">
                    <a:lnSpc>
                      <a:spcPct val="100000"/>
                    </a:lnSpc>
                    <a:spcBef>
                      <a:spcPts val="270"/>
                    </a:spcBef>
                    <a:spcAft>
                      <a:spcPts val="0"/>
                    </a:spcAft>
                    <a:buClr>
                      <a:srgbClr val="505050"/>
                    </a:buClr>
                    <a:buSzPts val="1350"/>
                    <a:buFont typeface="Arial"/>
                    <a:buChar char="–"/>
                    <a:defRPr sz="1350" b="0" i="0" u="none" strike="noStrike" cap="none">
                      <a:solidFill>
                        <a:srgbClr val="50505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4pPr>
                  <a:lvl5pPr marL="2286000" marR="0" lvl="4" indent="-314325" algn="l" rtl="0">
                    <a:lnSpc>
                      <a:spcPct val="100000"/>
                    </a:lnSpc>
                    <a:spcBef>
                      <a:spcPts val="270"/>
                    </a:spcBef>
                    <a:spcAft>
                      <a:spcPts val="0"/>
                    </a:spcAft>
                    <a:buClr>
                      <a:srgbClr val="505050"/>
                    </a:buClr>
                    <a:buSzPts val="1350"/>
                    <a:buFont typeface="Arial"/>
                    <a:buChar char="•"/>
                    <a:defRPr sz="1350" b="0" i="0" u="none" strike="noStrike" cap="none">
                      <a:solidFill>
                        <a:srgbClr val="50505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5pPr>
                  <a:lvl6pPr marL="2743200" marR="0" lvl="5" indent="-323850" algn="l" rtl="0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Arial"/>
                    <a:buChar char="•"/>
                    <a:defRPr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6pPr>
                  <a:lvl7pPr marL="3200400" marR="0" lvl="6" indent="-323850" algn="l" rtl="0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Arial"/>
                    <a:buChar char="•"/>
                    <a:defRPr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7pPr>
                  <a:lvl8pPr marL="3657600" marR="0" lvl="7" indent="-323850" algn="l" rtl="0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Arial"/>
                    <a:buChar char="•"/>
                    <a:defRPr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8pPr>
                  <a:lvl9pPr marL="4114800" marR="0" lvl="8" indent="-323850" algn="l" rtl="0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Arial"/>
                    <a:buChar char="•"/>
                    <a:defRPr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9pPr>
                </a:lstStyle>
                <a:p>
                  <a:pPr marL="7938" indent="0">
                    <a:buNone/>
                  </a:pPr>
                  <a:r>
                    <a:rPr lang="en-US" altLang="zh-CN" sz="2400" dirty="0">
                      <a:solidFill>
                        <a:srgbClr val="FF0000"/>
                      </a:solidFill>
                      <a:sym typeface="Wingdings" pitchFamily="2" charset="2"/>
                    </a:rPr>
                    <a:t>and</a:t>
                  </a:r>
                  <a:r>
                    <a:rPr lang="en-US" altLang="zh-CN" sz="2400" dirty="0">
                      <a:sym typeface="Wingdings" pitchFamily="2" charset="2"/>
                    </a:rPr>
                    <a:t> is compact enough to fit in the trunk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2226CA9-2468-4B43-A70E-76A17459A4E6}"/>
                    </a:ext>
                  </a:extLst>
                </p:cNvPr>
                <p:cNvGrpSpPr/>
                <p:nvPr/>
              </p:nvGrpSpPr>
              <p:grpSpPr>
                <a:xfrm>
                  <a:off x="7082752" y="845575"/>
                  <a:ext cx="2212961" cy="2362516"/>
                  <a:chOff x="7082752" y="845575"/>
                  <a:chExt cx="2212961" cy="2362516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83862222-CB56-2742-B697-3F47794C57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01355" y="845575"/>
                    <a:ext cx="1942645" cy="1933841"/>
                  </a:xfrm>
                  <a:prstGeom prst="rect">
                    <a:avLst/>
                  </a:prstGeom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169B2BB-1401-4D46-9BA4-4974DCD44B17}"/>
                      </a:ext>
                    </a:extLst>
                  </p:cNvPr>
                  <p:cNvSpPr txBox="1"/>
                  <p:nvPr/>
                </p:nvSpPr>
                <p:spPr>
                  <a:xfrm>
                    <a:off x="7082752" y="2746426"/>
                    <a:ext cx="221296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Version alpha </a:t>
                    </a:r>
                  </a:p>
                  <a:p>
                    <a:pPr algn="ctr"/>
                    <a:r>
                      <a:rPr lang="en-US" sz="1200" dirty="0"/>
                      <a:t>before and after assembly</a:t>
                    </a:r>
                  </a:p>
                </p:txBody>
              </p:sp>
            </p:grp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EC7867E-01B9-CC44-AE53-6DEE399402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01355" y="3208091"/>
                <a:ext cx="1942645" cy="1922773"/>
              </a:xfrm>
              <a:prstGeom prst="rect">
                <a:avLst/>
              </a:prstGeom>
            </p:spPr>
          </p:pic>
        </p:grpSp>
        <p:sp>
          <p:nvSpPr>
            <p:cNvPr id="21" name="Donut 20">
              <a:extLst>
                <a:ext uri="{FF2B5EF4-FFF2-40B4-BE49-F238E27FC236}">
                  <a16:creationId xmlns:a16="http://schemas.microsoft.com/office/drawing/2014/main" id="{1273D4D9-BA81-CA4E-BB34-106908FA6C50}"/>
                </a:ext>
              </a:extLst>
            </p:cNvPr>
            <p:cNvSpPr/>
            <p:nvPr/>
          </p:nvSpPr>
          <p:spPr>
            <a:xfrm>
              <a:off x="8097712" y="3212324"/>
              <a:ext cx="1113896" cy="1862152"/>
            </a:xfrm>
            <a:prstGeom prst="donut">
              <a:avLst>
                <a:gd name="adj" fmla="val 354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9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2FAA60-0ACD-7D4C-A138-FD21677E6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 and challenges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B68804-C806-FA4D-AB48-572923D3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A898A-2AA5-2348-B891-178B6A6B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A23E8-1029-7247-B467-67AD7C68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7</a:t>
            </a:fld>
            <a:endParaRPr lang="en-US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851A8920-87F7-204D-9EE1-B50D159C39C1}"/>
              </a:ext>
            </a:extLst>
          </p:cNvPr>
          <p:cNvSpPr txBox="1">
            <a:spLocks/>
          </p:cNvSpPr>
          <p:nvPr/>
        </p:nvSpPr>
        <p:spPr>
          <a:xfrm>
            <a:off x="219076" y="590896"/>
            <a:ext cx="6782858" cy="552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79400" algn="just"/>
            <a:r>
              <a:rPr lang="en-US" sz="2000" dirty="0">
                <a:solidFill>
                  <a:schemeClr val="accent6"/>
                </a:solidFill>
              </a:rPr>
              <a:t>The iris diaphragm detector was inspired by 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F92453C-A893-1444-9512-A9ED6679E87E}"/>
              </a:ext>
            </a:extLst>
          </p:cNvPr>
          <p:cNvSpPr txBox="1">
            <a:spLocks/>
          </p:cNvSpPr>
          <p:nvPr/>
        </p:nvSpPr>
        <p:spPr>
          <a:xfrm>
            <a:off x="495298" y="943387"/>
            <a:ext cx="6641672" cy="8954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5088" indent="0" algn="just">
              <a:buNone/>
            </a:pPr>
            <a:r>
              <a:rPr lang="en-US" sz="2000" dirty="0">
                <a:solidFill>
                  <a:schemeClr val="accent6"/>
                </a:solidFill>
              </a:rPr>
              <a:t>An actual iris diaphragm for the camera lenses!</a:t>
            </a:r>
          </a:p>
          <a:p>
            <a:pPr marL="363538" indent="-246063" algn="just"/>
            <a:r>
              <a:rPr lang="en-US" sz="1600" dirty="0">
                <a:solidFill>
                  <a:schemeClr val="accent6"/>
                </a:solidFill>
              </a:rPr>
              <a:t>The counter geometrical structure for a </a:t>
            </a:r>
            <a:r>
              <a:rPr lang="en-US" sz="1600" dirty="0">
                <a:solidFill>
                  <a:srgbClr val="FF0000"/>
                </a:solidFill>
              </a:rPr>
              <a:t>halo</a:t>
            </a:r>
            <a:r>
              <a:rPr lang="en-US" sz="1600" dirty="0">
                <a:solidFill>
                  <a:schemeClr val="accent6"/>
                </a:solidFill>
              </a:rPr>
              <a:t> is a </a:t>
            </a:r>
            <a:r>
              <a:rPr lang="en-US" sz="1600" dirty="0">
                <a:solidFill>
                  <a:srgbClr val="00B050"/>
                </a:solidFill>
              </a:rPr>
              <a:t>hollow</a:t>
            </a:r>
            <a:r>
              <a:rPr lang="en-US" sz="1600" dirty="0">
                <a:solidFill>
                  <a:schemeClr val="accent6"/>
                </a:solidFill>
              </a:rPr>
              <a:t> aperture</a:t>
            </a:r>
          </a:p>
          <a:p>
            <a:pPr marL="407988" algn="just"/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0AFB7B65-71B9-4A49-BAFF-106E049AC153}"/>
              </a:ext>
            </a:extLst>
          </p:cNvPr>
          <p:cNvSpPr txBox="1">
            <a:spLocks/>
          </p:cNvSpPr>
          <p:nvPr/>
        </p:nvSpPr>
        <p:spPr>
          <a:xfrm>
            <a:off x="219075" y="1664824"/>
            <a:ext cx="6782858" cy="552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79400" algn="just"/>
            <a:r>
              <a:rPr lang="en-US" sz="2000" dirty="0">
                <a:solidFill>
                  <a:schemeClr val="accent6"/>
                </a:solidFill>
              </a:rPr>
              <a:t>Great! So what are the challenges?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7443DF00-3DC6-8249-B6E9-468A75081FC2}"/>
              </a:ext>
            </a:extLst>
          </p:cNvPr>
          <p:cNvSpPr txBox="1">
            <a:spLocks/>
          </p:cNvSpPr>
          <p:nvPr/>
        </p:nvSpPr>
        <p:spPr>
          <a:xfrm>
            <a:off x="495297" y="2030840"/>
            <a:ext cx="8429627" cy="21692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505050"/>
              </a:buClr>
              <a:buSzPts val="1650"/>
              <a:buFont typeface="Arial"/>
              <a:buChar char="–"/>
              <a:defRPr sz="16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50505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4488" indent="-227013" algn="just"/>
            <a:r>
              <a:rPr lang="en-US" sz="1600" dirty="0">
                <a:solidFill>
                  <a:srgbClr val="FF0000"/>
                </a:solidFill>
              </a:rPr>
              <a:t>Q: </a:t>
            </a:r>
            <a:r>
              <a:rPr lang="en-US" sz="1600" dirty="0">
                <a:solidFill>
                  <a:schemeClr val="accent6"/>
                </a:solidFill>
              </a:rPr>
              <a:t>How to obtain signals? </a:t>
            </a:r>
            <a:r>
              <a:rPr lang="en-US" sz="1600" dirty="0">
                <a:solidFill>
                  <a:srgbClr val="00B050"/>
                </a:solidFill>
              </a:rPr>
              <a:t>A: </a:t>
            </a:r>
            <a:r>
              <a:rPr lang="en-US" sz="1600" dirty="0">
                <a:solidFill>
                  <a:schemeClr val="accent6"/>
                </a:solidFill>
              </a:rPr>
              <a:t>The most direct measurement of the charge: collect and output current. </a:t>
            </a:r>
          </a:p>
          <a:p>
            <a:pPr marL="344488" indent="-227013" algn="just"/>
            <a:r>
              <a:rPr lang="en-US" sz="1600" dirty="0">
                <a:solidFill>
                  <a:srgbClr val="FF0000"/>
                </a:solidFill>
              </a:rPr>
              <a:t>Q: </a:t>
            </a:r>
            <a:r>
              <a:rPr lang="en-US" sz="1600" dirty="0">
                <a:solidFill>
                  <a:schemeClr val="accent6"/>
                </a:solidFill>
              </a:rPr>
              <a:t>OK, how to address the beam-invasion problem? </a:t>
            </a:r>
            <a:r>
              <a:rPr lang="en-US" sz="1600" dirty="0">
                <a:solidFill>
                  <a:srgbClr val="00B050"/>
                </a:solidFill>
              </a:rPr>
              <a:t>A: </a:t>
            </a:r>
            <a:r>
              <a:rPr lang="en-US" sz="1600" dirty="0">
                <a:solidFill>
                  <a:schemeClr val="accent6"/>
                </a:solidFill>
              </a:rPr>
              <a:t>The iris opens to be non-invasive, closes to be invasive.</a:t>
            </a:r>
          </a:p>
          <a:p>
            <a:pPr marL="344488" indent="-227013" algn="just"/>
            <a:r>
              <a:rPr lang="en-US" sz="1600" dirty="0">
                <a:solidFill>
                  <a:srgbClr val="FF0000"/>
                </a:solidFill>
              </a:rPr>
              <a:t>Q: </a:t>
            </a:r>
            <a:r>
              <a:rPr lang="en-US" sz="1600" dirty="0">
                <a:solidFill>
                  <a:schemeClr val="accent6"/>
                </a:solidFill>
              </a:rPr>
              <a:t>How do you control it? </a:t>
            </a:r>
            <a:r>
              <a:rPr lang="en-US" sz="1600" dirty="0">
                <a:solidFill>
                  <a:srgbClr val="00B050"/>
                </a:solidFill>
              </a:rPr>
              <a:t>A: </a:t>
            </a:r>
            <a:r>
              <a:rPr lang="en-US" sz="1600" dirty="0">
                <a:solidFill>
                  <a:schemeClr val="accent6"/>
                </a:solidFill>
              </a:rPr>
              <a:t>Using a UHV-compatible linear actuator or piezoelectric actuator (depending on the travel and accuracy needed)</a:t>
            </a:r>
          </a:p>
          <a:p>
            <a:pPr marL="344488" indent="-227013" algn="just"/>
            <a:r>
              <a:rPr lang="en-US" sz="1600" dirty="0">
                <a:solidFill>
                  <a:srgbClr val="FF0000"/>
                </a:solidFill>
              </a:rPr>
              <a:t>Q: </a:t>
            </a:r>
            <a:r>
              <a:rPr lang="en-US" sz="1600" dirty="0">
                <a:solidFill>
                  <a:schemeClr val="accent6"/>
                </a:solidFill>
              </a:rPr>
              <a:t>How many iris blades needed? </a:t>
            </a:r>
            <a:r>
              <a:rPr lang="en-US" sz="1600" dirty="0">
                <a:solidFill>
                  <a:srgbClr val="00B050"/>
                </a:solidFill>
              </a:rPr>
              <a:t>A: </a:t>
            </a:r>
            <a:r>
              <a:rPr lang="en-US" sz="1600" dirty="0">
                <a:solidFill>
                  <a:schemeClr val="accent6"/>
                </a:solidFill>
              </a:rPr>
              <a:t>Customizable, depends on how finely the distribution needs to be mapped.</a:t>
            </a:r>
          </a:p>
          <a:p>
            <a:pPr marL="344488" indent="-227013" algn="just"/>
            <a:r>
              <a:rPr lang="en-US" sz="1600" dirty="0">
                <a:solidFill>
                  <a:srgbClr val="FF0000"/>
                </a:solidFill>
              </a:rPr>
              <a:t>Q: </a:t>
            </a:r>
            <a:r>
              <a:rPr lang="en-US" sz="1600" dirty="0">
                <a:solidFill>
                  <a:schemeClr val="accent6"/>
                </a:solidFill>
              </a:rPr>
              <a:t>How are signals between blades isolated? </a:t>
            </a:r>
            <a:r>
              <a:rPr lang="en-US" sz="1600" dirty="0">
                <a:solidFill>
                  <a:srgbClr val="00B050"/>
                </a:solidFill>
              </a:rPr>
              <a:t>A: </a:t>
            </a:r>
            <a:r>
              <a:rPr lang="en-US" sz="1600" dirty="0">
                <a:solidFill>
                  <a:schemeClr val="accent6"/>
                </a:solidFill>
              </a:rPr>
              <a:t>Ceramic or non-conductive coating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D9A86-77B1-1A4D-808B-2016DEE6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731" y="812562"/>
            <a:ext cx="2215126" cy="10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6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7E433-D959-1B41-A29F-CDDEEE5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5" y="625653"/>
            <a:ext cx="8848022" cy="3861679"/>
          </a:xfrm>
        </p:spPr>
        <p:txBody>
          <a:bodyPr/>
          <a:lstStyle/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Version alpha enables the proof-of-principle tests of the concepts that the full-version of iris diaphragm detector is built upon.</a:t>
            </a:r>
          </a:p>
          <a:p>
            <a:pPr marL="346075" indent="-231775"/>
            <a:endParaRPr lang="en-US" altLang="zh-CN" dirty="0">
              <a:solidFill>
                <a:schemeClr val="accent6"/>
              </a:solidFill>
            </a:endParaRPr>
          </a:p>
          <a:p>
            <a:pPr marL="346075" indent="-231775"/>
            <a:r>
              <a:rPr lang="en-US" altLang="zh-CN" dirty="0">
                <a:solidFill>
                  <a:schemeClr val="accent6"/>
                </a:solidFill>
              </a:rPr>
              <a:t>The design was done to accomplish tests for:</a:t>
            </a:r>
          </a:p>
          <a:p>
            <a:pPr marL="574675" lvl="1" indent="-228600"/>
            <a:r>
              <a:rPr lang="en-US" altLang="zh-CN" dirty="0">
                <a:solidFill>
                  <a:schemeClr val="accent6"/>
                </a:solidFill>
              </a:rPr>
              <a:t>~ 1 MeV electron beam bombarding the iris blades at various thickness made of different materials, i.e. different stopping power: penetrating or fully stopping; </a:t>
            </a:r>
          </a:p>
          <a:p>
            <a:pPr marL="574675" lvl="1" indent="-228600"/>
            <a:r>
              <a:rPr lang="en-US" altLang="zh-CN" dirty="0">
                <a:solidFill>
                  <a:schemeClr val="accent6"/>
                </a:solidFill>
              </a:rPr>
              <a:t>Current signal extraction from the blades using coax cables;</a:t>
            </a:r>
          </a:p>
          <a:p>
            <a:pPr marL="574675" lvl="1" indent="-228600"/>
            <a:r>
              <a:rPr lang="en-US" altLang="zh-CN" dirty="0">
                <a:solidFill>
                  <a:schemeClr val="accent6"/>
                </a:solidFill>
              </a:rPr>
              <a:t>Ceramic insulation of signals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from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conductors;</a:t>
            </a:r>
          </a:p>
          <a:p>
            <a:pPr marL="574675" lvl="1" indent="-228600"/>
            <a:r>
              <a:rPr lang="en-US" altLang="zh-CN" dirty="0">
                <a:solidFill>
                  <a:schemeClr val="accent6"/>
                </a:solidFill>
              </a:rPr>
              <a:t>Vacuum compatibility of cables, actuators, ceramics at low-UHV;</a:t>
            </a:r>
          </a:p>
          <a:p>
            <a:pPr marL="574675" lvl="1" indent="-228600"/>
            <a:endParaRPr lang="en-US" altLang="zh-CN" dirty="0">
              <a:solidFill>
                <a:schemeClr val="accent6"/>
              </a:solidFill>
            </a:endParaRPr>
          </a:p>
          <a:p>
            <a:pPr marL="346075" indent="-228600"/>
            <a:r>
              <a:rPr lang="en-US" altLang="zh-CN" dirty="0">
                <a:solidFill>
                  <a:schemeClr val="accent6"/>
                </a:solidFill>
              </a:rPr>
              <a:t>Demonstrate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the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low-cost,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high-mobility,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simple-configuration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compact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design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endParaRPr lang="en-US" altLang="zh-CN" dirty="0">
              <a:solidFill>
                <a:schemeClr val="accent6"/>
              </a:solidFill>
            </a:endParaRPr>
          </a:p>
          <a:p>
            <a:pPr marL="574675" lvl="1" indent="-228600"/>
            <a:r>
              <a:rPr lang="en-US" altLang="zh-CN" dirty="0">
                <a:solidFill>
                  <a:schemeClr val="accent6"/>
                </a:solidFill>
              </a:rPr>
              <a:t>Fit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the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whole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apparatus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in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one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6”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CF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six-way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cross.</a:t>
            </a:r>
          </a:p>
          <a:p>
            <a:pPr marL="803275" lvl="2" indent="-228600"/>
            <a:r>
              <a:rPr lang="en-US" altLang="zh-CN" dirty="0">
                <a:solidFill>
                  <a:schemeClr val="accent6"/>
                </a:solidFill>
              </a:rPr>
              <a:t>It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could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even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smaller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if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without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 err="1">
                <a:solidFill>
                  <a:schemeClr val="accent6"/>
                </a:solidFill>
              </a:rPr>
              <a:t>YaG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screen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to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see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where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the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beam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is!</a:t>
            </a:r>
          </a:p>
          <a:p>
            <a:pPr marL="574675" lvl="1" indent="-228600"/>
            <a:endParaRPr lang="en-US" altLang="zh-CN" dirty="0">
              <a:solidFill>
                <a:schemeClr val="accent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Version alpha</a:t>
            </a:r>
            <a:endParaRPr lang="en-US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4A1C799-E713-A34D-9CBA-75D133E2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 Iris Diaphragm Beam Halo and Profile Detector 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2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256591-6B71-7041-B2C0-BFB8862E030D}"/>
              </a:ext>
            </a:extLst>
          </p:cNvPr>
          <p:cNvGrpSpPr/>
          <p:nvPr/>
        </p:nvGrpSpPr>
        <p:grpSpPr>
          <a:xfrm>
            <a:off x="5274028" y="34313"/>
            <a:ext cx="4163390" cy="5062534"/>
            <a:chOff x="1956407" y="10365"/>
            <a:chExt cx="4163390" cy="50625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0E6C32-7289-7B4B-B186-CC5A96E1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8261" y="10365"/>
              <a:ext cx="3599238" cy="506253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5FC0EBD-0F3A-4947-95F7-50FC315A11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6407" y="2357118"/>
              <a:ext cx="2310574" cy="1378580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6D1111-E8FF-D44A-9662-CB3F452E1501}"/>
                </a:ext>
              </a:extLst>
            </p:cNvPr>
            <p:cNvSpPr txBox="1"/>
            <p:nvPr/>
          </p:nvSpPr>
          <p:spPr>
            <a:xfrm>
              <a:off x="2546426" y="3279057"/>
              <a:ext cx="81624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contactor</a:t>
              </a:r>
            </a:p>
            <a:p>
              <a:r>
                <a:rPr lang="en-US" altLang="zh-CN" sz="1200" dirty="0">
                  <a:solidFill>
                    <a:srgbClr val="FF0000"/>
                  </a:solidFill>
                </a:rPr>
                <a:t>insulated</a:t>
              </a:r>
            </a:p>
            <a:p>
              <a:r>
                <a:rPr lang="en-US" altLang="zh-CN" sz="1200" dirty="0">
                  <a:solidFill>
                    <a:srgbClr val="FF0000"/>
                  </a:solidFill>
                </a:rPr>
                <a:t>from</a:t>
              </a:r>
            </a:p>
            <a:p>
              <a:r>
                <a:rPr lang="en-US" altLang="zh-CN" sz="1200" dirty="0">
                  <a:solidFill>
                    <a:srgbClr val="FF0000"/>
                  </a:solidFill>
                </a:rPr>
                <a:t>holder</a:t>
              </a: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3EBF88-92E5-FD4C-BA71-0352E61A4CC9}"/>
                </a:ext>
              </a:extLst>
            </p:cNvPr>
            <p:cNvSpPr txBox="1"/>
            <p:nvPr/>
          </p:nvSpPr>
          <p:spPr>
            <a:xfrm>
              <a:off x="4803245" y="3517465"/>
              <a:ext cx="1316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contactor</a:t>
              </a:r>
            </a:p>
            <a:p>
              <a:r>
                <a:rPr lang="en-US" altLang="zh-CN" dirty="0">
                  <a:solidFill>
                    <a:srgbClr val="FF0000"/>
                  </a:solidFill>
                </a:rPr>
                <a:t>(mounts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to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rotary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 err="1">
                  <a:solidFill>
                    <a:srgbClr val="FF0000"/>
                  </a:solidFill>
                </a:rPr>
                <a:t>feedthru</a:t>
              </a:r>
              <a:r>
                <a:rPr lang="en-US" altLang="zh-CN" dirty="0">
                  <a:solidFill>
                    <a:srgbClr val="FF0000"/>
                  </a:solidFill>
                </a:rPr>
                <a:t>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07C01A-DE90-4749-9CA1-948F498C78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80926" y="3730070"/>
              <a:ext cx="584038" cy="52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766579D-5430-1642-AE1B-710DD223AC96}"/>
                </a:ext>
              </a:extLst>
            </p:cNvPr>
            <p:cNvSpPr/>
            <p:nvPr/>
          </p:nvSpPr>
          <p:spPr>
            <a:xfrm>
              <a:off x="4226537" y="2817478"/>
              <a:ext cx="971192" cy="764480"/>
            </a:xfrm>
            <a:custGeom>
              <a:avLst/>
              <a:gdLst>
                <a:gd name="connsiteX0" fmla="*/ 1021492 w 1021492"/>
                <a:gd name="connsiteY0" fmla="*/ 0 h 1013254"/>
                <a:gd name="connsiteX1" fmla="*/ 222421 w 1021492"/>
                <a:gd name="connsiteY1" fmla="*/ 280087 h 1013254"/>
                <a:gd name="connsiteX2" fmla="*/ 0 w 1021492"/>
                <a:gd name="connsiteY2" fmla="*/ 1013254 h 101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1492" h="1013254">
                  <a:moveTo>
                    <a:pt x="1021492" y="0"/>
                  </a:moveTo>
                  <a:cubicBezTo>
                    <a:pt x="707081" y="55605"/>
                    <a:pt x="392670" y="111211"/>
                    <a:pt x="222421" y="280087"/>
                  </a:cubicBezTo>
                  <a:cubicBezTo>
                    <a:pt x="52172" y="448963"/>
                    <a:pt x="8238" y="870465"/>
                    <a:pt x="0" y="1013254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6FAA88-9DA5-0D44-8FAC-FA45724D463E}"/>
                </a:ext>
              </a:extLst>
            </p:cNvPr>
            <p:cNvSpPr txBox="1"/>
            <p:nvPr/>
          </p:nvSpPr>
          <p:spPr>
            <a:xfrm>
              <a:off x="3406096" y="1713184"/>
              <a:ext cx="12650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err="1">
                  <a:solidFill>
                    <a:srgbClr val="FFFF00"/>
                  </a:solidFill>
                </a:rPr>
                <a:t>YaG</a:t>
              </a:r>
              <a:r>
                <a:rPr lang="zh-CN" altLang="en-US" sz="1200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dirty="0">
                  <a:solidFill>
                    <a:srgbClr val="FFFF00"/>
                  </a:solidFill>
                </a:rPr>
                <a:t>and</a:t>
              </a:r>
              <a:r>
                <a:rPr lang="zh-CN" altLang="en-US" sz="1200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dirty="0">
                  <a:solidFill>
                    <a:srgbClr val="FFFF00"/>
                  </a:solidFill>
                </a:rPr>
                <a:t>W</a:t>
              </a:r>
            </a:p>
            <a:p>
              <a:r>
                <a:rPr lang="en-US" altLang="zh-CN" sz="1200" dirty="0">
                  <a:solidFill>
                    <a:srgbClr val="FFFF00"/>
                  </a:solidFill>
                </a:rPr>
                <a:t>holder</a:t>
              </a:r>
              <a:r>
                <a:rPr lang="zh-CN" altLang="en-US" sz="1200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dirty="0">
                  <a:solidFill>
                    <a:srgbClr val="FFFF00"/>
                  </a:solidFill>
                </a:rPr>
                <a:t>insulated</a:t>
              </a:r>
            </a:p>
            <a:p>
              <a:r>
                <a:rPr lang="en-US" altLang="zh-CN" sz="1200" dirty="0">
                  <a:solidFill>
                    <a:srgbClr val="FFFF00"/>
                  </a:solidFill>
                </a:rPr>
                <a:t>from</a:t>
              </a:r>
              <a:r>
                <a:rPr lang="zh-CN" altLang="en-US" sz="1200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dirty="0">
                  <a:solidFill>
                    <a:srgbClr val="FFFF00"/>
                  </a:solidFill>
                </a:rPr>
                <a:t>adapter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C0FA4B-4147-F242-B299-A574AA9EE524}"/>
                </a:ext>
              </a:extLst>
            </p:cNvPr>
            <p:cNvSpPr/>
            <p:nvPr/>
          </p:nvSpPr>
          <p:spPr>
            <a:xfrm>
              <a:off x="2781841" y="2404863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 err="1">
                  <a:solidFill>
                    <a:srgbClr val="FFFF00"/>
                  </a:solidFill>
                </a:rPr>
                <a:t>YaG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A8AEBFA-9008-E044-A821-64ACECFF8FA8}"/>
                </a:ext>
              </a:extLst>
            </p:cNvPr>
            <p:cNvSpPr/>
            <p:nvPr/>
          </p:nvSpPr>
          <p:spPr>
            <a:xfrm>
              <a:off x="4153546" y="2347813"/>
              <a:ext cx="1046136" cy="356642"/>
            </a:xfrm>
            <a:custGeom>
              <a:avLst/>
              <a:gdLst>
                <a:gd name="connsiteX0" fmla="*/ 1046136 w 1046136"/>
                <a:gd name="connsiteY0" fmla="*/ 356642 h 356642"/>
                <a:gd name="connsiteX1" fmla="*/ 371960 w 1046136"/>
                <a:gd name="connsiteY1" fmla="*/ 181 h 356642"/>
                <a:gd name="connsiteX2" fmla="*/ 0 w 1046136"/>
                <a:gd name="connsiteY2" fmla="*/ 310147 h 35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6136" h="356642">
                  <a:moveTo>
                    <a:pt x="1046136" y="356642"/>
                  </a:moveTo>
                  <a:cubicBezTo>
                    <a:pt x="796226" y="182286"/>
                    <a:pt x="546316" y="7930"/>
                    <a:pt x="371960" y="181"/>
                  </a:cubicBezTo>
                  <a:cubicBezTo>
                    <a:pt x="197604" y="-7568"/>
                    <a:pt x="59410" y="235239"/>
                    <a:pt x="0" y="310147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163C72-74E4-4146-907A-3DEA9D6AFA88}"/>
                </a:ext>
              </a:extLst>
            </p:cNvPr>
            <p:cNvSpPr txBox="1"/>
            <p:nvPr/>
          </p:nvSpPr>
          <p:spPr>
            <a:xfrm>
              <a:off x="4142181" y="2502622"/>
              <a:ext cx="10005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FF00"/>
                  </a:solidFill>
                </a:rPr>
                <a:t>Cable</a:t>
              </a:r>
              <a:r>
                <a:rPr lang="zh-CN" altLang="en-US" sz="1200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dirty="0">
                  <a:solidFill>
                    <a:srgbClr val="FFFF00"/>
                  </a:solidFill>
                </a:rPr>
                <a:t>guide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54E6A6F-33A1-5C48-AD96-E05B2321D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69072"/>
            <a:ext cx="7267575" cy="622287"/>
          </a:xfrm>
          <a:noFill/>
        </p:spPr>
        <p:txBody>
          <a:bodyPr/>
          <a:lstStyle/>
          <a:p>
            <a:r>
              <a:rPr lang="en-US" altLang="zh-CN" dirty="0"/>
              <a:t>Version</a:t>
            </a:r>
            <a:r>
              <a:rPr lang="zh-CN" altLang="en-US" dirty="0"/>
              <a:t> </a:t>
            </a:r>
            <a:r>
              <a:rPr lang="en-US" altLang="zh-CN" dirty="0"/>
              <a:t>alpha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endParaRPr lang="en-US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F5E0F51-430F-D44C-99CE-AB81AC1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8/22/19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71FCAE6-3B3B-7940-99A4-203326A3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ED55-9CF1-B14C-A70D-570BA9C2E73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A719A-D3BA-2244-9DCE-66B833EF0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398" y="2906846"/>
            <a:ext cx="2410566" cy="219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78E8F-CE28-F24A-A6FE-B527917F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" y="768512"/>
            <a:ext cx="4805734" cy="20215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621BD5-03C1-D842-8DB6-E9F849AADD45}"/>
              </a:ext>
            </a:extLst>
          </p:cNvPr>
          <p:cNvSpPr txBox="1"/>
          <p:nvPr/>
        </p:nvSpPr>
        <p:spPr>
          <a:xfrm>
            <a:off x="4431135" y="1389294"/>
            <a:ext cx="725981" cy="76944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Connect after</a:t>
            </a:r>
          </a:p>
          <a:p>
            <a:r>
              <a:rPr lang="en-US" sz="1100" dirty="0"/>
              <a:t>ICT</a:t>
            </a:r>
          </a:p>
          <a:p>
            <a:r>
              <a:rPr lang="en-US" sz="1100" dirty="0"/>
              <a:t>here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DCCE8C-1792-544D-9736-74F2FA8DFD1F}"/>
              </a:ext>
            </a:extLst>
          </p:cNvPr>
          <p:cNvCxnSpPr/>
          <p:nvPr/>
        </p:nvCxnSpPr>
        <p:spPr>
          <a:xfrm>
            <a:off x="4905214" y="1890793"/>
            <a:ext cx="1596325" cy="49267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54790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57931</TotalTime>
  <Words>1277</Words>
  <Application>Microsoft Macintosh PowerPoint</Application>
  <PresentationFormat>On-screen Show (16:9)</PresentationFormat>
  <Paragraphs>189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Outline</vt:lpstr>
      <vt:lpstr>First things first</vt:lpstr>
      <vt:lpstr>Motivations</vt:lpstr>
      <vt:lpstr>Halo background knowledge</vt:lpstr>
      <vt:lpstr>Concept of the iris diaphragm detector</vt:lpstr>
      <vt:lpstr>Inspiration and challenges</vt:lpstr>
      <vt:lpstr>Version alpha</vt:lpstr>
      <vt:lpstr>Version alpha details</vt:lpstr>
      <vt:lpstr>Version alpha tests at ACT</vt:lpstr>
      <vt:lpstr>Data analysis for version alpha tests</vt:lpstr>
      <vt:lpstr>Data analysis preliminary results – low intensity no ICT</vt:lpstr>
      <vt:lpstr>Preliminary analysis results – high intensity with ICT</vt:lpstr>
      <vt:lpstr>High intensity with ICT cont’d – theoretical charge deposition </vt:lpstr>
      <vt:lpstr>High intensity with ICT cont’d – data for different blades</vt:lpstr>
      <vt:lpstr>Ceramic insulation</vt:lpstr>
      <vt:lpstr>Version beta (finalizing design and to be fabricated)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Office One Subscription</cp:lastModifiedBy>
  <cp:revision>767</cp:revision>
  <cp:lastPrinted>2018-05-11T21:04:36Z</cp:lastPrinted>
  <dcterms:modified xsi:type="dcterms:W3CDTF">2019-08-22T20:13:51Z</dcterms:modified>
</cp:coreProperties>
</file>