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22"/>
  </p:notesMasterIdLst>
  <p:handoutMasterIdLst>
    <p:handoutMasterId r:id="rId23"/>
  </p:handoutMasterIdLst>
  <p:sldIdLst>
    <p:sldId id="258" r:id="rId2"/>
    <p:sldId id="257" r:id="rId3"/>
    <p:sldId id="259" r:id="rId4"/>
    <p:sldId id="263" r:id="rId5"/>
    <p:sldId id="269" r:id="rId6"/>
    <p:sldId id="265" r:id="rId7"/>
    <p:sldId id="262" r:id="rId8"/>
    <p:sldId id="268" r:id="rId9"/>
    <p:sldId id="264" r:id="rId10"/>
    <p:sldId id="282" r:id="rId11"/>
    <p:sldId id="261" r:id="rId12"/>
    <p:sldId id="266" r:id="rId13"/>
    <p:sldId id="267" r:id="rId14"/>
    <p:sldId id="280" r:id="rId15"/>
    <p:sldId id="271" r:id="rId16"/>
    <p:sldId id="273" r:id="rId17"/>
    <p:sldId id="278" r:id="rId18"/>
    <p:sldId id="279" r:id="rId19"/>
    <p:sldId id="260" r:id="rId20"/>
    <p:sldId id="27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1">
          <p15:clr>
            <a:srgbClr val="A4A3A4"/>
          </p15:clr>
        </p15:guide>
        <p15:guide id="2" orient="horz" pos="4175">
          <p15:clr>
            <a:srgbClr val="A4A3A4"/>
          </p15:clr>
        </p15:guide>
        <p15:guide id="3" orient="horz" pos="311">
          <p15:clr>
            <a:srgbClr val="A4A3A4"/>
          </p15:clr>
        </p15:guide>
        <p15:guide id="4" pos="5503">
          <p15:clr>
            <a:srgbClr val="A4A3A4"/>
          </p15:clr>
        </p15:guide>
        <p15:guide id="5" pos="317">
          <p15:clr>
            <a:srgbClr val="A4A3A4"/>
          </p15:clr>
        </p15:guide>
        <p15:guide id="6" pos="151">
          <p15:clr>
            <a:srgbClr val="A4A3A4"/>
          </p15:clr>
        </p15:guide>
        <p15:guide id="7" pos="55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AC00"/>
    <a:srgbClr val="0B1F8F"/>
    <a:srgbClr val="A12B2F"/>
    <a:srgbClr val="007836"/>
    <a:srgbClr val="ECAA00"/>
    <a:srgbClr val="76777B"/>
    <a:srgbClr val="00609C"/>
    <a:srgbClr val="00A19C"/>
    <a:srgbClr val="0082CA"/>
    <a:srgbClr val="4D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93544" autoAdjust="0"/>
  </p:normalViewPr>
  <p:slideViewPr>
    <p:cSldViewPr snapToGrid="0" showGuides="1">
      <p:cViewPr varScale="1">
        <p:scale>
          <a:sx n="107" d="100"/>
          <a:sy n="107" d="100"/>
        </p:scale>
        <p:origin x="920" y="176"/>
      </p:cViewPr>
      <p:guideLst>
        <p:guide orient="horz" pos="671"/>
        <p:guide orient="horz" pos="4175"/>
        <p:guide orient="horz" pos="311"/>
        <p:guide pos="5503"/>
        <p:guide pos="317"/>
        <p:guide pos="151"/>
        <p:guide pos="55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020C5-7D24-614D-A035-08DD14C29A39}" type="datetimeFigureOut">
              <a:rPr lang="en-US" smtClean="0"/>
              <a:t>8/21/19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E3C83-7C43-C847-935B-4BBF0CC6B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869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8/21/19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from Interferometric autocorrelation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01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" y="6266118"/>
            <a:ext cx="2601444" cy="33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711594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5497444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710816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5496666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3618612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699592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706193"/>
            <a:ext cx="8434552" cy="175226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589851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5902307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606"/>
            <a:ext cx="8372901" cy="40298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5821651"/>
            <a:ext cx="3711039" cy="290392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" y="6266118"/>
            <a:ext cx="2601444" cy="33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4"/>
            <a:ext cx="9144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372901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21" y="627296"/>
            <a:ext cx="1859645" cy="669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5" y="6094281"/>
            <a:ext cx="2692871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31799" y="730250"/>
            <a:ext cx="618807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1066539" y="-1241416"/>
            <a:ext cx="3876414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" y="6266118"/>
            <a:ext cx="2601444" cy="33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7020"/>
            <a:ext cx="9144000" cy="6011938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9144000" cy="6011938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2"/>
            <a:ext cx="5851526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" y="6266118"/>
            <a:ext cx="2601444" cy="33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995"/>
            <a:ext cx="8372901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79" y="167614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6" y="6094281"/>
            <a:ext cx="2692871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899574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726366"/>
            <a:ext cx="8452904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4589246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899573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66274"/>
            <a:ext cx="8484914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" y="6266118"/>
            <a:ext cx="2601444" cy="33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320210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5" y="6094281"/>
            <a:ext cx="2692871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59068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681606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116710"/>
            <a:ext cx="6776128" cy="1119234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1229593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1605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" y="6266118"/>
            <a:ext cx="2601444" cy="33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0"/>
            <a:ext cx="8925873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9144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5042974"/>
            <a:ext cx="832104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-1"/>
            <a:ext cx="8925873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367364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50"/>
            <a:ext cx="8372901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4455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685707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699995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79" y="4080588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4066957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731527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720414"/>
            <a:ext cx="202374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4" y="3290408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3304768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3" y="4872981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4856121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998349"/>
            <a:ext cx="4114800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3998349"/>
            <a:ext cx="4097585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5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89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60" y="6436886"/>
            <a:ext cx="769422" cy="2771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9995"/>
            <a:ext cx="8372901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473709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6476149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09" r:id="rId10"/>
    <p:sldLayoutId id="2147483695" r:id="rId11"/>
    <p:sldLayoutId id="2147483739" r:id="rId12"/>
    <p:sldLayoutId id="2147483696" r:id="rId13"/>
    <p:sldLayoutId id="2147483689" r:id="rId14"/>
    <p:sldLayoutId id="2147483710" r:id="rId15"/>
    <p:sldLayoutId id="2147483706" r:id="rId16"/>
    <p:sldLayoutId id="2147483704" r:id="rId17"/>
    <p:sldLayoutId id="2147483769" r:id="rId18"/>
    <p:sldLayoutId id="2147483770" r:id="rId19"/>
    <p:sldLayoutId id="2147483771" r:id="rId20"/>
    <p:sldLayoutId id="2147483772" r:id="rId21"/>
    <p:sldLayoutId id="2147483761" r:id="rId22"/>
    <p:sldLayoutId id="2147483762" r:id="rId23"/>
    <p:sldLayoutId id="2147483763" r:id="rId24"/>
    <p:sldLayoutId id="2147483765" r:id="rId25"/>
    <p:sldLayoutId id="2147483766" r:id="rId2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242B4CA7-9596-F346-A2B6-6C919CEC15E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4064" b="4064"/>
          <a:stretch>
            <a:fillRect/>
          </a:stretch>
        </p:blipFill>
        <p:spPr>
          <a:xfrm>
            <a:off x="5451475" y="1689100"/>
            <a:ext cx="3692525" cy="2706688"/>
          </a:xfrm>
        </p:spPr>
      </p:pic>
      <p:sp>
        <p:nvSpPr>
          <p:cNvPr id="46" name="Title 45"/>
          <p:cNvSpPr>
            <a:spLocks noGrp="1"/>
          </p:cNvSpPr>
          <p:nvPr>
            <p:ph type="title"/>
          </p:nvPr>
        </p:nvSpPr>
        <p:spPr>
          <a:xfrm>
            <a:off x="0" y="1689100"/>
            <a:ext cx="5450773" cy="2706624"/>
          </a:xfrm>
        </p:spPr>
        <p:txBody>
          <a:bodyPr>
            <a:normAutofit/>
          </a:bodyPr>
          <a:lstStyle/>
          <a:p>
            <a:pPr algn="ctr"/>
            <a:r>
              <a:rPr lang="en-US" b="0" cap="none" dirty="0"/>
              <a:t>Ultrashort Laser Pulse Shaping and Characterization for Tailored Electron Bunch Generation</a:t>
            </a:r>
            <a:endParaRPr lang="en-US" cap="none" dirty="0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drhgfdjhngngfmhgmghmghjmghfmf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Tianzhe Xu</a:t>
            </a:r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18"/>
          </p:nvPr>
        </p:nvSpPr>
        <p:spPr>
          <a:xfrm>
            <a:off x="469900" y="5163870"/>
            <a:ext cx="2692871" cy="710914"/>
          </a:xfrm>
        </p:spPr>
        <p:txBody>
          <a:bodyPr/>
          <a:lstStyle/>
          <a:p>
            <a:r>
              <a:rPr lang="en-US" dirty="0"/>
              <a:t>Northern Illinois University</a:t>
            </a:r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9"/>
          </p:nvPr>
        </p:nvSpPr>
        <p:spPr>
          <a:xfrm>
            <a:off x="7695210" y="6094281"/>
            <a:ext cx="1357856" cy="515411"/>
          </a:xfrm>
        </p:spPr>
        <p:txBody>
          <a:bodyPr/>
          <a:lstStyle/>
          <a:p>
            <a:r>
              <a:rPr lang="en-US" dirty="0"/>
              <a:t>08/22/19</a:t>
            </a:r>
          </a:p>
          <a:p>
            <a:r>
              <a:rPr lang="en-US" dirty="0"/>
              <a:t>Lemont, IL</a:t>
            </a:r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AWANOW 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9A29CB72-C4E9-4C47-AEB7-5D439C2FA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030" y="222621"/>
            <a:ext cx="674825" cy="118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C0DD-9A3E-3E4A-8E53-56F6378ED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Layout (Laser, shaper and FROG)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2DF09-F35B-E749-B831-BC166A01C4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029CD-C5EA-6B40-A973-4A245A8189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3F00B-6510-E74D-9B54-988682166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31" y="1668464"/>
            <a:ext cx="7778338" cy="437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5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D0004-6F18-2A49-A546-7ACA410B4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Retrieved Pulse from FROG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195D2E-826D-7944-93D8-060EFF0936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dirty="0"/>
              <a:t>FWHM ~ 82 fs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C9B4E-FD8D-0944-9CB0-92F10B2E359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A screenshot of text&#10;&#10;Description automatically generated">
            <a:extLst>
              <a:ext uri="{FF2B5EF4-FFF2-40B4-BE49-F238E27FC236}">
                <a16:creationId xmlns:a16="http://schemas.microsoft.com/office/drawing/2014/main" id="{C25EF380-42CC-314B-93F4-72E6550258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09" b="7082"/>
          <a:stretch/>
        </p:blipFill>
        <p:spPr>
          <a:xfrm>
            <a:off x="816030" y="1844462"/>
            <a:ext cx="7511940" cy="43171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5B083B-F5BC-844D-9948-89B072E42D23}"/>
                  </a:ext>
                </a:extLst>
              </p:cNvPr>
              <p:cNvSpPr txBox="1"/>
              <p:nvPr/>
            </p:nvSpPr>
            <p:spPr>
              <a:xfrm>
                <a:off x="2155371" y="6161649"/>
                <a:ext cx="18351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5B083B-F5BC-844D-9948-89B072E42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371" y="6161649"/>
                <a:ext cx="183512" cy="215444"/>
              </a:xfrm>
              <a:prstGeom prst="rect">
                <a:avLst/>
              </a:prstGeom>
              <a:blipFill>
                <a:blip r:embed="rId3"/>
                <a:stretch>
                  <a:fillRect l="-6667" r="-6667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ED4FBE-4E0F-FE41-A566-51EB1BB55F97}"/>
                  </a:ext>
                </a:extLst>
              </p:cNvPr>
              <p:cNvSpPr txBox="1"/>
              <p:nvPr/>
            </p:nvSpPr>
            <p:spPr>
              <a:xfrm>
                <a:off x="4480244" y="6145116"/>
                <a:ext cx="18351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ED4FBE-4E0F-FE41-A566-51EB1BB55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244" y="6145116"/>
                <a:ext cx="183512" cy="215444"/>
              </a:xfrm>
              <a:prstGeom prst="rect">
                <a:avLst/>
              </a:prstGeom>
              <a:blipFill>
                <a:blip r:embed="rId4"/>
                <a:stretch>
                  <a:fillRect l="-13333" r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F2A9C8-E722-9B47-A807-18DDABAF1851}"/>
                  </a:ext>
                </a:extLst>
              </p:cNvPr>
              <p:cNvSpPr txBox="1"/>
              <p:nvPr/>
            </p:nvSpPr>
            <p:spPr>
              <a:xfrm>
                <a:off x="6896873" y="6161649"/>
                <a:ext cx="18351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F2A9C8-E722-9B47-A807-18DDABAF18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873" y="6161649"/>
                <a:ext cx="183512" cy="215444"/>
              </a:xfrm>
              <a:prstGeom prst="rect">
                <a:avLst/>
              </a:prstGeom>
              <a:blipFill>
                <a:blip r:embed="rId5"/>
                <a:stretch>
                  <a:fillRect l="-6250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365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BEAM DYNAMICS of tailored BUNCHES</a:t>
            </a:r>
          </a:p>
        </p:txBody>
      </p:sp>
    </p:spTree>
    <p:extLst>
      <p:ext uri="{BB962C8B-B14F-4D97-AF65-F5344CB8AC3E}">
        <p14:creationId xmlns:p14="http://schemas.microsoft.com/office/powerpoint/2010/main" val="421984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902293-6F34-144B-B7C0-5CAD47AD9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784" y="967007"/>
            <a:ext cx="3073400" cy="812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407C26-B400-FC46-86CF-950CD2EB8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Pre-compensation of initial bunch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3E51E-EF04-5C4F-B247-0FDC59FC64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F71706-6C64-1B42-8D86-9EF20B244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230" y="4078656"/>
            <a:ext cx="4131540" cy="24291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9E52C4-B785-C44A-BA7B-AC8EDD1C1569}"/>
              </a:ext>
            </a:extLst>
          </p:cNvPr>
          <p:cNvSpPr txBox="1"/>
          <p:nvPr/>
        </p:nvSpPr>
        <p:spPr>
          <a:xfrm>
            <a:off x="1903816" y="1231865"/>
            <a:ext cx="309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Wasserstein distance: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34604D-DFAF-7A42-9C28-AA649BF78723}"/>
              </a:ext>
            </a:extLst>
          </p:cNvPr>
          <p:cNvSpPr txBox="1"/>
          <p:nvPr/>
        </p:nvSpPr>
        <p:spPr>
          <a:xfrm>
            <a:off x="1036122" y="1684324"/>
            <a:ext cx="752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a quantitative comparison of simulated and target bunch shapes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798588-2FDF-2441-94B1-3E6A9CAB2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350" y="2150454"/>
            <a:ext cx="4800600" cy="1600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B6EB2B-0D57-B342-824B-3CCFDBFEBAE2}"/>
              </a:ext>
            </a:extLst>
          </p:cNvPr>
          <p:cNvSpPr txBox="1"/>
          <p:nvPr/>
        </p:nvSpPr>
        <p:spPr>
          <a:xfrm>
            <a:off x="892163" y="3743417"/>
            <a:ext cx="823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perform multi-objective (shape, emittance) optimization in IMPACT-T</a:t>
            </a:r>
          </a:p>
        </p:txBody>
      </p:sp>
    </p:spTree>
    <p:extLst>
      <p:ext uri="{BB962C8B-B14F-4D97-AF65-F5344CB8AC3E}">
        <p14:creationId xmlns:p14="http://schemas.microsoft.com/office/powerpoint/2010/main" val="262104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CD6D0-9C45-114F-94D6-7A8031C5D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Transversely Flat and Longitudinal Shaped Beam</a:t>
            </a:r>
            <a:br>
              <a:rPr lang="en-US" cap="none" dirty="0"/>
            </a:br>
            <a:r>
              <a:rPr lang="en-US" cap="none" dirty="0"/>
              <a:t>for High-Efficiency Wakefield Acceleration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167C1-EAD8-9E4A-9DD3-49FA5E6045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F06B0-B5DA-C04A-B648-F722125D349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A32F4D5-3C8B-1E4C-938F-B1D178320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33628"/>
            <a:ext cx="4084782" cy="30635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756AB7-497C-F943-A1EB-77B3AD788676}"/>
              </a:ext>
            </a:extLst>
          </p:cNvPr>
          <p:cNvSpPr txBox="1"/>
          <p:nvPr/>
        </p:nvSpPr>
        <p:spPr>
          <a:xfrm>
            <a:off x="2336470" y="1362492"/>
            <a:ext cx="4928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IMPACT-T simulation of a 1nC bunch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F79FEC-72F7-F84B-98DD-CC8BC04948A4}"/>
              </a:ext>
            </a:extLst>
          </p:cNvPr>
          <p:cNvSpPr txBox="1"/>
          <p:nvPr/>
        </p:nvSpPr>
        <p:spPr>
          <a:xfrm>
            <a:off x="924460" y="5093361"/>
            <a:ext cx="332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Longitudinal Ramped Bunch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DE00F1-E008-874D-8277-C1CF6E25A7FD}"/>
              </a:ext>
            </a:extLst>
          </p:cNvPr>
          <p:cNvSpPr txBox="1"/>
          <p:nvPr/>
        </p:nvSpPr>
        <p:spPr>
          <a:xfrm>
            <a:off x="1318559" y="5689250"/>
            <a:ext cx="332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Transversely Flat Bunch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80780C-31E7-944B-BA31-972877367FAE}"/>
              </a:ext>
            </a:extLst>
          </p:cNvPr>
          <p:cNvSpPr txBox="1"/>
          <p:nvPr/>
        </p:nvSpPr>
        <p:spPr>
          <a:xfrm>
            <a:off x="5331691" y="5093361"/>
            <a:ext cx="332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Higher Transformer Ratio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2334F3-BE60-D441-8060-0B2728910775}"/>
              </a:ext>
            </a:extLst>
          </p:cNvPr>
          <p:cNvSpPr txBox="1"/>
          <p:nvPr/>
        </p:nvSpPr>
        <p:spPr>
          <a:xfrm>
            <a:off x="5331691" y="5689250"/>
            <a:ext cx="381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Transverse Wakefield Suppression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ABD9F18-E337-FD4A-9839-AE302927DA8E}"/>
              </a:ext>
            </a:extLst>
          </p:cNvPr>
          <p:cNvCxnSpPr/>
          <p:nvPr/>
        </p:nvCxnSpPr>
        <p:spPr>
          <a:xfrm>
            <a:off x="4088081" y="5278027"/>
            <a:ext cx="1033153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436768-3033-7949-AFCB-FD5A34AC04C3}"/>
              </a:ext>
            </a:extLst>
          </p:cNvPr>
          <p:cNvCxnSpPr/>
          <p:nvPr/>
        </p:nvCxnSpPr>
        <p:spPr>
          <a:xfrm>
            <a:off x="4088081" y="5877320"/>
            <a:ext cx="1033153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2658A8-A4CA-AA43-B136-DD5162B0B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68" y="1761396"/>
            <a:ext cx="4084782" cy="306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LONGITUDINAL PROFILE MEASUREMENTS</a:t>
            </a:r>
          </a:p>
        </p:txBody>
      </p:sp>
    </p:spTree>
    <p:extLst>
      <p:ext uri="{BB962C8B-B14F-4D97-AF65-F5344CB8AC3E}">
        <p14:creationId xmlns:p14="http://schemas.microsoft.com/office/powerpoint/2010/main" val="112386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F359E-34A2-5549-BDBD-ADEB07DFC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Longitudinal Profile Measurement at AWA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7153B-5525-8B4C-860B-71FC313ABE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74D16-42E5-DC40-B08E-7DB6CF5F1F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98AB93-F488-4940-991E-96A9BABF9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82" t="36120" r="13743" b="21565"/>
          <a:stretch/>
        </p:blipFill>
        <p:spPr>
          <a:xfrm>
            <a:off x="380123" y="2867871"/>
            <a:ext cx="8617221" cy="156151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6A3D3CC-EBFD-D14D-99EE-84E8325344CC}"/>
              </a:ext>
            </a:extLst>
          </p:cNvPr>
          <p:cNvCxnSpPr>
            <a:cxnSpLocks/>
          </p:cNvCxnSpPr>
          <p:nvPr/>
        </p:nvCxnSpPr>
        <p:spPr>
          <a:xfrm flipH="1" flipV="1">
            <a:off x="3434184" y="3734353"/>
            <a:ext cx="909216" cy="1090568"/>
          </a:xfrm>
          <a:prstGeom prst="straightConnector1">
            <a:avLst/>
          </a:prstGeom>
          <a:ln w="38100">
            <a:solidFill>
              <a:srgbClr val="0099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s://lh3.googleusercontent.com/7-nT8nRDWpAX1btgi6JcTK1x9O1gy-dfCLrrf6BmotLbjB88jGOcVe2VN9icVUgDQauOVDXCWpKgNPBUq8Q9vqVfosKnrURdSpHJF_Ch104IZSvZdehKGBrQTNX-O7HjUPwN6dWFyQzNJjaMec7c9Cu2TOMUMaZZmb_FqZZ_LsFOMtLqFpikkJURCLCbQ0LmeaXt0BveZpk4CeWSPWtdI1RlgNFNE0xbDDGfh71-HBOqA6yeoBG98cJM-zMTeHBfRWkqFyvV_oV1BV2tN-9RV8dwgCJjQnv2Nyf9LMOIW8Mx_Jx4p6-9UDQeVz0jLOjaw3WfKbN_qVArX6Hj4TFXXpPDyOlwy0n9iR1n1J_swTQg4CYE8kI91-qBF7x11wIDzIZVzb6wCzfWwmlVT6GB1JUJn2gYjahcek_12wtik4Z6QkNYs339Y3NyF2DZXxgCBvzXmJ_DjsZ3sri5vGtcgSu8Zspvv1snK89OsGm_d8tBBwgXKnML_y5eiiGECsOaKZiEOxVwAIXyHmWnZPsUb1Jn47c582oTRdIPSa2S6B13Nzp8scS6ANKACDxMPo3mWE3MIsRk4MiE_7iVTAwHzRUI0U_mhSRVZpBPWg41BPLV9DYiNgtOG9XIJ1NrsEeeHLjgoVK30rtiXwitaw0HWME227pkYOH2Kzpe7iZiMca0ZHAggXqIxQhCThoMTwBtbVbdGJum7rTIKjF6sHus9G_e=w727-h969-no">
            <a:extLst>
              <a:ext uri="{FF2B5EF4-FFF2-40B4-BE49-F238E27FC236}">
                <a16:creationId xmlns:a16="http://schemas.microsoft.com/office/drawing/2014/main" id="{CFB38F25-0F9D-8842-9E15-F53F3A023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1" r="6409" b="17337"/>
          <a:stretch/>
        </p:blipFill>
        <p:spPr bwMode="auto">
          <a:xfrm>
            <a:off x="4396571" y="4824921"/>
            <a:ext cx="1313247" cy="1423479"/>
          </a:xfrm>
          <a:prstGeom prst="round2DiagRect">
            <a:avLst>
              <a:gd name="adj1" fmla="val 28761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9D0669-5531-8F44-9D29-58DBC6671BCC}"/>
              </a:ext>
            </a:extLst>
          </p:cNvPr>
          <p:cNvSpPr txBox="1"/>
          <p:nvPr/>
        </p:nvSpPr>
        <p:spPr>
          <a:xfrm>
            <a:off x="3440384" y="5351994"/>
            <a:ext cx="956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TDC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44A545D2-2A43-9A44-BDFD-916EE8D842F7}"/>
              </a:ext>
            </a:extLst>
          </p:cNvPr>
          <p:cNvSpPr/>
          <p:nvPr/>
        </p:nvSpPr>
        <p:spPr>
          <a:xfrm>
            <a:off x="6484327" y="2298379"/>
            <a:ext cx="1622532" cy="705115"/>
          </a:xfrm>
          <a:prstGeom prst="frame">
            <a:avLst>
              <a:gd name="adj1" fmla="val 926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5F3F2C-12E3-724E-A60E-3B3723A62A83}"/>
              </a:ext>
            </a:extLst>
          </p:cNvPr>
          <p:cNvSpPr txBox="1"/>
          <p:nvPr/>
        </p:nvSpPr>
        <p:spPr>
          <a:xfrm>
            <a:off x="6071477" y="2466271"/>
            <a:ext cx="244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Laser room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1919EA17-1738-944F-ABF4-FA604466FAC0}"/>
              </a:ext>
            </a:extLst>
          </p:cNvPr>
          <p:cNvSpPr/>
          <p:nvPr/>
        </p:nvSpPr>
        <p:spPr>
          <a:xfrm>
            <a:off x="7295593" y="3801301"/>
            <a:ext cx="770700" cy="291300"/>
          </a:xfrm>
          <a:prstGeom prst="frame">
            <a:avLst>
              <a:gd name="adj1" fmla="val 926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665312-DF1E-9D44-AAD1-8FE1FD021BD8}"/>
              </a:ext>
            </a:extLst>
          </p:cNvPr>
          <p:cNvSpPr txBox="1"/>
          <p:nvPr/>
        </p:nvSpPr>
        <p:spPr>
          <a:xfrm>
            <a:off x="6670103" y="5498498"/>
            <a:ext cx="2223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PG-FROG(for UV), Compressor, Tripler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9142DF-E61D-254C-BA21-18BF2AC230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447" b="13154"/>
          <a:stretch/>
        </p:blipFill>
        <p:spPr>
          <a:xfrm>
            <a:off x="3838418" y="1750209"/>
            <a:ext cx="1353052" cy="7042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E36A0A-4F5D-284E-AAF5-88FDDB3F73A1}"/>
              </a:ext>
            </a:extLst>
          </p:cNvPr>
          <p:cNvSpPr txBox="1"/>
          <p:nvPr/>
        </p:nvSpPr>
        <p:spPr>
          <a:xfrm>
            <a:off x="3342057" y="1429423"/>
            <a:ext cx="234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Shaper, SHG-FROG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6939C9D-FD42-2C42-8F3B-ECF8A2A63669}"/>
              </a:ext>
            </a:extLst>
          </p:cNvPr>
          <p:cNvCxnSpPr>
            <a:cxnSpLocks/>
          </p:cNvCxnSpPr>
          <p:nvPr/>
        </p:nvCxnSpPr>
        <p:spPr>
          <a:xfrm>
            <a:off x="5191470" y="2041353"/>
            <a:ext cx="1209330" cy="445363"/>
          </a:xfrm>
          <a:prstGeom prst="straightConnector1">
            <a:avLst/>
          </a:prstGeom>
          <a:ln w="38100">
            <a:solidFill>
              <a:srgbClr val="0099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BDB7E3-C449-1242-AC78-FEAD9D198376}"/>
              </a:ext>
            </a:extLst>
          </p:cNvPr>
          <p:cNvCxnSpPr>
            <a:cxnSpLocks/>
          </p:cNvCxnSpPr>
          <p:nvPr/>
        </p:nvCxnSpPr>
        <p:spPr>
          <a:xfrm flipH="1" flipV="1">
            <a:off x="1769423" y="3648626"/>
            <a:ext cx="2481944" cy="1194179"/>
          </a:xfrm>
          <a:prstGeom prst="straightConnector1">
            <a:avLst/>
          </a:prstGeom>
          <a:ln w="38100">
            <a:solidFill>
              <a:srgbClr val="0099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3E70EE2-22D1-064C-8074-E5A5EED22B81}"/>
              </a:ext>
            </a:extLst>
          </p:cNvPr>
          <p:cNvCxnSpPr>
            <a:cxnSpLocks/>
          </p:cNvCxnSpPr>
          <p:nvPr/>
        </p:nvCxnSpPr>
        <p:spPr>
          <a:xfrm flipH="1" flipV="1">
            <a:off x="3342058" y="3377061"/>
            <a:ext cx="1054513" cy="1447859"/>
          </a:xfrm>
          <a:prstGeom prst="straightConnector1">
            <a:avLst/>
          </a:prstGeom>
          <a:ln w="38100">
            <a:solidFill>
              <a:srgbClr val="0099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2D0502-35A4-7841-B5EC-D45CA6CF633B}"/>
              </a:ext>
            </a:extLst>
          </p:cNvPr>
          <p:cNvCxnSpPr>
            <a:cxnSpLocks/>
          </p:cNvCxnSpPr>
          <p:nvPr/>
        </p:nvCxnSpPr>
        <p:spPr>
          <a:xfrm flipV="1">
            <a:off x="7680943" y="3904720"/>
            <a:ext cx="0" cy="1447274"/>
          </a:xfrm>
          <a:prstGeom prst="straightConnector1">
            <a:avLst/>
          </a:prstGeom>
          <a:ln w="38100">
            <a:solidFill>
              <a:srgbClr val="0099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57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B81CD-F050-DB42-B76B-2A1B1D8A6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2019</a:t>
            </a:r>
          </a:p>
          <a:p>
            <a:pPr lvl="1"/>
            <a:r>
              <a:rPr lang="en-US" sz="2400" dirty="0"/>
              <a:t>PG-FROG for full characterization of UV pulse</a:t>
            </a:r>
          </a:p>
          <a:p>
            <a:pPr lvl="1"/>
            <a:r>
              <a:rPr lang="en-US" sz="2400" dirty="0"/>
              <a:t>Laser shaper set-up with SLM or DMD</a:t>
            </a:r>
          </a:p>
          <a:p>
            <a:r>
              <a:rPr lang="en-US" sz="2400" dirty="0"/>
              <a:t>2020 </a:t>
            </a:r>
          </a:p>
          <a:p>
            <a:pPr lvl="1"/>
            <a:r>
              <a:rPr lang="en-US" sz="2400" dirty="0"/>
              <a:t>Longitudinal profile measurement of shaped beam</a:t>
            </a:r>
          </a:p>
          <a:p>
            <a:pPr lvl="1"/>
            <a:r>
              <a:rPr lang="en-US" sz="2400"/>
              <a:t>Flat beam </a:t>
            </a:r>
            <a:r>
              <a:rPr lang="en-US" sz="2400" dirty="0"/>
              <a:t>+ Laser shaping</a:t>
            </a:r>
          </a:p>
          <a:p>
            <a:pPr lvl="1"/>
            <a:endParaRPr lang="en-US" sz="2400" dirty="0"/>
          </a:p>
          <a:p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97067-F49B-3B43-81C5-9EB6899860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3EB9C-AC4A-EB4D-9FCC-7AB948AC4D6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BF02FF-59DB-124E-A483-A967ACE70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Future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04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B81CD-F050-DB42-B76B-2A1B1D8A6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Philippe Piot (NIU&amp; ANL)</a:t>
            </a:r>
          </a:p>
          <a:p>
            <a:r>
              <a:rPr lang="en-US" sz="2400" dirty="0"/>
              <a:t>Nils C. </a:t>
            </a:r>
            <a:r>
              <a:rPr lang="en-US" sz="2400" dirty="0" err="1"/>
              <a:t>Geib</a:t>
            </a:r>
            <a:r>
              <a:rPr lang="en-US" sz="2400" dirty="0"/>
              <a:t> (University of Jena)</a:t>
            </a:r>
          </a:p>
          <a:p>
            <a:r>
              <a:rPr lang="en-US" sz="2400" dirty="0"/>
              <a:t>John Power, </a:t>
            </a:r>
            <a:r>
              <a:rPr lang="en-US" sz="2400" dirty="0" err="1"/>
              <a:t>Manoel</a:t>
            </a:r>
            <a:r>
              <a:rPr lang="en-US" sz="2400" dirty="0"/>
              <a:t> Conde, </a:t>
            </a:r>
            <a:r>
              <a:rPr lang="en-US" sz="2400" dirty="0" err="1"/>
              <a:t>Wanming</a:t>
            </a:r>
            <a:r>
              <a:rPr lang="en-US" sz="2400" dirty="0"/>
              <a:t> Liu, Scott Doran, </a:t>
            </a:r>
            <a:r>
              <a:rPr lang="en-US" sz="2400" dirty="0" err="1"/>
              <a:t>Gwanghui</a:t>
            </a:r>
            <a:r>
              <a:rPr lang="en-US" sz="2400" dirty="0"/>
              <a:t> Ha, Eric Wisniewski, </a:t>
            </a:r>
            <a:r>
              <a:rPr lang="en-US" sz="2400" dirty="0" err="1"/>
              <a:t>Jiahang</a:t>
            </a:r>
            <a:r>
              <a:rPr lang="en-US" sz="2400" dirty="0"/>
              <a:t> Shao, Charles Whiteford (AWA)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97067-F49B-3B43-81C5-9EB6899860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3EB9C-AC4A-EB4D-9FCC-7AB948AC4D6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BF02FF-59DB-124E-A483-A967ACE70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Acknowledgements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9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Thanks For your </a:t>
            </a:r>
            <a:r>
              <a:rPr lang="en-US" dirty="0" err="1"/>
              <a:t>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54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Photocathode Laser Shaping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3169567"/>
            <a:ext cx="8484919" cy="2953204"/>
          </a:xfrm>
        </p:spPr>
        <p:txBody>
          <a:bodyPr/>
          <a:lstStyle/>
          <a:p>
            <a:r>
              <a:rPr lang="en-US" dirty="0"/>
              <a:t>Ability to generate longitudinally ramped electron bunches right out of photoinjector </a:t>
            </a:r>
          </a:p>
          <a:p>
            <a:r>
              <a:rPr lang="en-US" dirty="0"/>
              <a:t>Ample flexibility and great simplicity</a:t>
            </a:r>
          </a:p>
          <a:p>
            <a:r>
              <a:rPr lang="en-US" dirty="0"/>
              <a:t>Can be combined with DEEX and other shaping methods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8A6E0F-6521-A344-8293-A54A00790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153" y="1622108"/>
            <a:ext cx="4572000" cy="156922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BCD487-03EF-CB47-804F-802D253420D1}"/>
              </a:ext>
            </a:extLst>
          </p:cNvPr>
          <p:cNvSpPr/>
          <p:nvPr/>
        </p:nvSpPr>
        <p:spPr>
          <a:xfrm>
            <a:off x="457200" y="4910623"/>
            <a:ext cx="3621974" cy="427512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Laser Pulse Shaping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2FEFD5A-9D03-9042-BDFA-1E22021F7893}"/>
              </a:ext>
            </a:extLst>
          </p:cNvPr>
          <p:cNvSpPr/>
          <p:nvPr/>
        </p:nvSpPr>
        <p:spPr>
          <a:xfrm>
            <a:off x="457200" y="5695259"/>
            <a:ext cx="3621974" cy="427512"/>
          </a:xfrm>
          <a:prstGeom prst="roundRect">
            <a:avLst/>
          </a:prstGeom>
          <a:solidFill>
            <a:schemeClr val="accent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Laser Pulse Measurement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275A8CF-04F8-0046-B942-A59F56B50C12}"/>
              </a:ext>
            </a:extLst>
          </p:cNvPr>
          <p:cNvSpPr/>
          <p:nvPr/>
        </p:nvSpPr>
        <p:spPr>
          <a:xfrm>
            <a:off x="5064828" y="4910623"/>
            <a:ext cx="3621974" cy="427512"/>
          </a:xfrm>
          <a:prstGeom prst="roundRect">
            <a:avLst/>
          </a:prstGeom>
          <a:solidFill>
            <a:schemeClr val="accent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Electron Beam Dynamics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43377DB-CC98-6947-B85F-6AE403380EF7}"/>
              </a:ext>
            </a:extLst>
          </p:cNvPr>
          <p:cNvSpPr/>
          <p:nvPr/>
        </p:nvSpPr>
        <p:spPr>
          <a:xfrm>
            <a:off x="5064828" y="5683751"/>
            <a:ext cx="3621974" cy="427512"/>
          </a:xfrm>
          <a:prstGeom prst="roundRect">
            <a:avLst/>
          </a:prstGeom>
          <a:solidFill>
            <a:schemeClr val="tx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Electron Beam Measurement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BBAC85-9654-5446-B1E4-11E19E63651F}"/>
              </a:ext>
            </a:extLst>
          </p:cNvPr>
          <p:cNvSpPr txBox="1"/>
          <p:nvPr/>
        </p:nvSpPr>
        <p:spPr>
          <a:xfrm>
            <a:off x="3715658" y="1556946"/>
            <a:ext cx="249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AWA beamline (drive)</a:t>
            </a:r>
          </a:p>
        </p:txBody>
      </p:sp>
    </p:spTree>
    <p:extLst>
      <p:ext uri="{BB962C8B-B14F-4D97-AF65-F5344CB8AC3E}">
        <p14:creationId xmlns:p14="http://schemas.microsoft.com/office/powerpoint/2010/main" val="36048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AD611-5A6C-9741-8180-62F9708C0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Spatio</a:t>
            </a:r>
            <a:r>
              <a:rPr lang="en-US" cap="none" dirty="0"/>
              <a:t>-temporal shaping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DE480-C23C-0C4A-A8A0-37B62331F4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02629-74F2-2042-B425-61ADB31A3D8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A29727-1FBA-F449-A657-1C1ABDCF6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43" y="3814621"/>
            <a:ext cx="6923314" cy="2884714"/>
          </a:xfrm>
          <a:prstGeom prst="rect">
            <a:avLst/>
          </a:prstGeom>
        </p:spPr>
      </p:pic>
      <p:pic>
        <p:nvPicPr>
          <p:cNvPr id="8" name="Picture 7" descr="A close up of a clock&#10;&#10;Description automatically generated">
            <a:extLst>
              <a:ext uri="{FF2B5EF4-FFF2-40B4-BE49-F238E27FC236}">
                <a16:creationId xmlns:a16="http://schemas.microsoft.com/office/drawing/2014/main" id="{05FA9788-617B-A24B-87AB-7B3DBD085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950" y="1790529"/>
            <a:ext cx="3797300" cy="838200"/>
          </a:xfrm>
          <a:prstGeom prst="rect">
            <a:avLst/>
          </a:prstGeom>
        </p:spPr>
      </p:pic>
      <p:pic>
        <p:nvPicPr>
          <p:cNvPr id="10" name="Picture 9" descr="A picture containing object&#10;&#10;Description automatically generated">
            <a:extLst>
              <a:ext uri="{FF2B5EF4-FFF2-40B4-BE49-F238E27FC236}">
                <a16:creationId xmlns:a16="http://schemas.microsoft.com/office/drawing/2014/main" id="{8C0F7EB9-DD86-B54F-9CEC-E7052DEFF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650" y="2554217"/>
            <a:ext cx="2540000" cy="939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986306-6890-884B-B191-55B1284F7268}"/>
              </a:ext>
            </a:extLst>
          </p:cNvPr>
          <p:cNvSpPr txBox="1"/>
          <p:nvPr/>
        </p:nvSpPr>
        <p:spPr>
          <a:xfrm>
            <a:off x="617517" y="1987477"/>
            <a:ext cx="3075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Temporal distribution: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1ECB06-0D3B-7547-A9CC-59C2DAD3CCC6}"/>
              </a:ext>
            </a:extLst>
          </p:cNvPr>
          <p:cNvSpPr txBox="1"/>
          <p:nvPr/>
        </p:nvSpPr>
        <p:spPr>
          <a:xfrm>
            <a:off x="457200" y="2839451"/>
            <a:ext cx="3075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Spatio</a:t>
            </a:r>
            <a:r>
              <a:rPr lang="en-US" dirty="0"/>
              <a:t>-temporal correlation: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203C87-55E9-6E4E-91D1-72B0F868F92E}"/>
              </a:ext>
            </a:extLst>
          </p:cNvPr>
          <p:cNvSpPr txBox="1"/>
          <p:nvPr/>
        </p:nvSpPr>
        <p:spPr>
          <a:xfrm>
            <a:off x="1995054" y="3494017"/>
            <a:ext cx="3075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 laser x-z distribution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1C016C-50D4-904F-84B9-2C74A9EA4708}"/>
              </a:ext>
            </a:extLst>
          </p:cNvPr>
          <p:cNvSpPr txBox="1"/>
          <p:nvPr/>
        </p:nvSpPr>
        <p:spPr>
          <a:xfrm>
            <a:off x="4828233" y="3494017"/>
            <a:ext cx="3598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 bunch (3nC) x-z distribution</a:t>
            </a:r>
          </a:p>
        </p:txBody>
      </p:sp>
    </p:spTree>
    <p:extLst>
      <p:ext uri="{BB962C8B-B14F-4D97-AF65-F5344CB8AC3E}">
        <p14:creationId xmlns:p14="http://schemas.microsoft.com/office/powerpoint/2010/main" val="172903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Pulse </a:t>
            </a:r>
            <a:r>
              <a:rPr lang="en-US" dirty="0" err="1"/>
              <a:t>SHaping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3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61811-E012-124D-A714-1BBE7A56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Shaping a chirped pulse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12FAF-5377-894A-BA47-074E0D8FA6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FC8C8-86B1-8E41-8F0D-3036AE14385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 descr="A picture containing sky&#10;&#10;Description automatically generated">
            <a:extLst>
              <a:ext uri="{FF2B5EF4-FFF2-40B4-BE49-F238E27FC236}">
                <a16:creationId xmlns:a16="http://schemas.microsoft.com/office/drawing/2014/main" id="{1F836922-348D-2544-820A-89A5670CA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956" y="3688392"/>
            <a:ext cx="4256892" cy="20642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404277-5302-E24D-9C10-B38628AA8B2B}"/>
                  </a:ext>
                </a:extLst>
              </p:cNvPr>
              <p:cNvSpPr txBox="1"/>
              <p:nvPr/>
            </p:nvSpPr>
            <p:spPr>
              <a:xfrm>
                <a:off x="3371671" y="6050478"/>
                <a:ext cx="2400657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404277-5302-E24D-9C10-B38628AA8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671" y="6050478"/>
                <a:ext cx="2400657" cy="281937"/>
              </a:xfrm>
              <a:prstGeom prst="rect">
                <a:avLst/>
              </a:prstGeom>
              <a:blipFill>
                <a:blip r:embed="rId3"/>
                <a:stretch>
                  <a:fillRect l="-1047" t="-8333" r="-209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2EC4FE1-5C78-5241-825B-6A0991A9153B}"/>
              </a:ext>
            </a:extLst>
          </p:cNvPr>
          <p:cNvSpPr txBox="1"/>
          <p:nvPr/>
        </p:nvSpPr>
        <p:spPr>
          <a:xfrm>
            <a:off x="427112" y="1733628"/>
            <a:ext cx="8633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Disperse spectral components with grating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Spectral components are spatially separated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 digital mask is placed in the Fourier Plane (FP) to modulate the phase/amplitude of different spectral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38C5A9-8041-174C-A001-FE8537255B27}"/>
                  </a:ext>
                </a:extLst>
              </p:cNvPr>
              <p:cNvSpPr txBox="1"/>
              <p:nvPr/>
            </p:nvSpPr>
            <p:spPr>
              <a:xfrm>
                <a:off x="141661" y="3047130"/>
                <a:ext cx="920466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Linearly chirped pulse: a linear correlation between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n-US" b="1" dirty="0"/>
                  <a:t> components</a:t>
                </a:r>
              </a:p>
              <a:p>
                <a:pPr algn="ctr"/>
                <a:r>
                  <a:rPr lang="en-US" b="1" dirty="0"/>
                  <a:t>Easier for spectral mask design</a:t>
                </a: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38C5A9-8041-174C-A001-FE8537255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61" y="3047130"/>
                <a:ext cx="9204662" cy="923330"/>
              </a:xfrm>
              <a:prstGeom prst="rect">
                <a:avLst/>
              </a:prstGeom>
              <a:blipFill>
                <a:blip r:embed="rId4"/>
                <a:stretch>
                  <a:fillRect t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179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34CBF-37AD-8B4B-B458-25AE92871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Shaping In the Frequency Domain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ED602-77BD-D046-BEEF-010F5375CF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3DC81-3BA0-FB4D-AE92-D8939BC0A8D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A close up of a screen&#10;&#10;Description automatically generated">
            <a:extLst>
              <a:ext uri="{FF2B5EF4-FFF2-40B4-BE49-F238E27FC236}">
                <a16:creationId xmlns:a16="http://schemas.microsoft.com/office/drawing/2014/main" id="{C095B4A9-EFBF-FF42-B341-4A104C8E8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970" y="1958453"/>
            <a:ext cx="3050309" cy="2007161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7B003C0-8684-CC47-9818-1B6702FD9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654" y="1953708"/>
            <a:ext cx="3050309" cy="2011906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AA5BEFF-8A32-CF41-BBF7-8A0779F82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02" y="1962616"/>
            <a:ext cx="3008782" cy="19798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0AF3B4-8EB3-B944-B313-EAA5775F815C}"/>
                  </a:ext>
                </a:extLst>
              </p:cNvPr>
              <p:cNvSpPr txBox="1"/>
              <p:nvPr/>
            </p:nvSpPr>
            <p:spPr>
              <a:xfrm>
                <a:off x="213202" y="4043176"/>
                <a:ext cx="214646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Start with a Gaussian pulse with a flat phase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=788</m:t>
                    </m:r>
                  </m:oMath>
                </a14:m>
                <a:r>
                  <a:rPr lang="en-US" dirty="0"/>
                  <a:t>nm, FWHM 26nm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0AF3B4-8EB3-B944-B313-EAA5775F8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02" y="4043176"/>
                <a:ext cx="2146465" cy="1477328"/>
              </a:xfrm>
              <a:prstGeom prst="rect">
                <a:avLst/>
              </a:prstGeom>
              <a:blipFill>
                <a:blip r:embed="rId5"/>
                <a:stretch>
                  <a:fillRect t="-847"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22EEF5-D1B5-BE4F-8D76-3C7F4847F82C}"/>
              </a:ext>
            </a:extLst>
          </p:cNvPr>
          <p:cNvCxnSpPr>
            <a:cxnSpLocks/>
          </p:cNvCxnSpPr>
          <p:nvPr/>
        </p:nvCxnSpPr>
        <p:spPr>
          <a:xfrm>
            <a:off x="2450088" y="4606153"/>
            <a:ext cx="61751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C007397-6B77-E647-83F7-AED63C330C4C}"/>
              </a:ext>
            </a:extLst>
          </p:cNvPr>
          <p:cNvSpPr txBox="1"/>
          <p:nvPr/>
        </p:nvSpPr>
        <p:spPr>
          <a:xfrm>
            <a:off x="3027051" y="4043176"/>
            <a:ext cx="2729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Introduce the chirp</a:t>
            </a:r>
          </a:p>
          <a:p>
            <a:pPr algn="ctr"/>
            <a:r>
              <a:rPr lang="en-US" dirty="0"/>
              <a:t>(2cm BK7 glass, </a:t>
            </a:r>
          </a:p>
          <a:p>
            <a:pPr algn="ctr"/>
            <a:r>
              <a:rPr lang="en-US" dirty="0"/>
              <a:t>chirp not exactly linear)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4765B6D-147E-AA41-95CA-7E21A1D06EEF}"/>
              </a:ext>
            </a:extLst>
          </p:cNvPr>
          <p:cNvCxnSpPr>
            <a:cxnSpLocks/>
          </p:cNvCxnSpPr>
          <p:nvPr/>
        </p:nvCxnSpPr>
        <p:spPr>
          <a:xfrm>
            <a:off x="5681515" y="4602701"/>
            <a:ext cx="61751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2C796A3-CE92-524C-B2B7-DEBA6F0D9703}"/>
              </a:ext>
            </a:extLst>
          </p:cNvPr>
          <p:cNvSpPr txBox="1"/>
          <p:nvPr/>
        </p:nvSpPr>
        <p:spPr>
          <a:xfrm>
            <a:off x="6180279" y="4279535"/>
            <a:ext cx="2729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Shape spectrally with a digital mask</a:t>
            </a:r>
          </a:p>
          <a:p>
            <a:pPr algn="ctr"/>
            <a:r>
              <a:rPr lang="en-US" dirty="0"/>
              <a:t>(Heaviside function)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549B05-652A-7340-BD79-6DA79627B2F0}"/>
              </a:ext>
            </a:extLst>
          </p:cNvPr>
          <p:cNvCxnSpPr>
            <a:cxnSpLocks/>
          </p:cNvCxnSpPr>
          <p:nvPr/>
        </p:nvCxnSpPr>
        <p:spPr>
          <a:xfrm>
            <a:off x="3067605" y="1836057"/>
            <a:ext cx="0" cy="210639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22FFA0-D8CB-E148-8A0F-F41DD1399C69}"/>
              </a:ext>
            </a:extLst>
          </p:cNvPr>
          <p:cNvCxnSpPr>
            <a:cxnSpLocks/>
          </p:cNvCxnSpPr>
          <p:nvPr/>
        </p:nvCxnSpPr>
        <p:spPr>
          <a:xfrm>
            <a:off x="6180279" y="1835376"/>
            <a:ext cx="0" cy="210707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7FDF1E-F6C8-5246-8C18-1DD526486583}"/>
              </a:ext>
            </a:extLst>
          </p:cNvPr>
          <p:cNvCxnSpPr/>
          <p:nvPr/>
        </p:nvCxnSpPr>
        <p:spPr>
          <a:xfrm>
            <a:off x="290286" y="3948835"/>
            <a:ext cx="8766628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B9B26F-25F2-2645-B6FF-182C8DE5D365}"/>
              </a:ext>
            </a:extLst>
          </p:cNvPr>
          <p:cNvCxnSpPr/>
          <p:nvPr/>
        </p:nvCxnSpPr>
        <p:spPr>
          <a:xfrm>
            <a:off x="290286" y="1835376"/>
            <a:ext cx="8766628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4" name="Picture 2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4B7CF0-0FDB-0945-AD3F-4ADAAB59D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0968" y="5073812"/>
            <a:ext cx="2163819" cy="1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0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Pulse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82013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43E18-8EAA-444D-8765-62DC87EC3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Intensity Autocorrelation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67F10-8DC9-2C4F-B424-8722A3721F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1A6F2F-9ADB-5D41-A8C5-FBA612E7D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882" y="3701041"/>
            <a:ext cx="2410047" cy="1595188"/>
          </a:xfrm>
          <a:prstGeom prst="rect">
            <a:avLst/>
          </a:prstGeom>
        </p:spPr>
      </p:pic>
      <p:pic>
        <p:nvPicPr>
          <p:cNvPr id="9" name="Picture 8" descr="A picture containing object, antenna&#10;&#10;Description automatically generated">
            <a:extLst>
              <a:ext uri="{FF2B5EF4-FFF2-40B4-BE49-F238E27FC236}">
                <a16:creationId xmlns:a16="http://schemas.microsoft.com/office/drawing/2014/main" id="{6626A2BA-DA7E-7544-B3AA-82A3FD2DA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59" y="3835930"/>
            <a:ext cx="3757961" cy="1851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1B480B-64F6-3642-A246-D38B53B87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3" y="5208620"/>
            <a:ext cx="3592298" cy="655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69AA04-963D-1A4E-838A-59A53E4D8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2749" y="5681662"/>
            <a:ext cx="2667000" cy="901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39DFBB-205A-A047-A0EC-14C92E94955A}"/>
              </a:ext>
            </a:extLst>
          </p:cNvPr>
          <p:cNvSpPr txBox="1"/>
          <p:nvPr/>
        </p:nvSpPr>
        <p:spPr>
          <a:xfrm>
            <a:off x="2160979" y="5970490"/>
            <a:ext cx="2849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RMS pulse duration given by: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1754D2C0-C20D-044C-A996-93F4BC9161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650" y="1309180"/>
                <a:ext cx="7886700" cy="271292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6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6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To measure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of the laser pulse:</a:t>
                </a:r>
              </a:p>
              <a:p>
                <a:r>
                  <a:rPr lang="en-US" sz="2000" dirty="0"/>
                  <a:t>Electrical detectors or photodetectors are limited to the picosecond range due to relatively slow response.</a:t>
                </a:r>
              </a:p>
              <a:p>
                <a:r>
                  <a:rPr lang="en-US" sz="2000" dirty="0"/>
                  <a:t>In order to measure an event in time, you need an even shorter event. </a:t>
                </a:r>
              </a:p>
              <a:p>
                <a:r>
                  <a:rPr lang="en-US" sz="2000" dirty="0"/>
                  <a:t>Autocorrelation only provides a smeared out version of the temporal structure</a:t>
                </a:r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1754D2C0-C20D-044C-A996-93F4BC916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309180"/>
                <a:ext cx="7886700" cy="2712921"/>
              </a:xfrm>
              <a:prstGeom prst="rect">
                <a:avLst/>
              </a:prstGeom>
              <a:blipFill>
                <a:blip r:embed="rId7"/>
                <a:stretch>
                  <a:fillRect l="-643" t="-930" r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C8D3B093-E639-0B47-9B7A-C9208D1736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2749" y="1309180"/>
            <a:ext cx="3445727" cy="45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C1364-F014-B249-8329-1AEC6760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Frequency-Resolved Optical Gating (FROG)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927A8-07CF-1447-962D-6E4DD8E71A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32CD7-6539-C248-B6CC-AE615D65D0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99755B-EBFF-6E44-A6E4-A020565B3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18" y="3041696"/>
            <a:ext cx="3044521" cy="27877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EF8B0F-8CAF-6B49-96CE-B4BF7A554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18" y="5907257"/>
            <a:ext cx="2849021" cy="5011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C52114-2978-B641-99C6-C4A1FF92BBE4}"/>
              </a:ext>
            </a:extLst>
          </p:cNvPr>
          <p:cNvSpPr txBox="1"/>
          <p:nvPr/>
        </p:nvSpPr>
        <p:spPr>
          <a:xfrm>
            <a:off x="646771" y="1543487"/>
            <a:ext cx="8497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FROG simply involves spectrally resolving the signal beam of an autocorrelation measurement.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B0E33C-2F27-6D4E-BB41-97E91304D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79" y="2301776"/>
            <a:ext cx="3689813" cy="629752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2CEC269-90E9-9348-B3ED-B2C5EFC3A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265" y="2210710"/>
            <a:ext cx="3044521" cy="2008088"/>
          </a:xfrm>
          <a:prstGeom prst="rect">
            <a:avLst/>
          </a:prstGeom>
        </p:spPr>
      </p:pic>
      <p:pic>
        <p:nvPicPr>
          <p:cNvPr id="8" name="Picture 7" descr="A picture containing object&#10;&#10;Description automatically generated">
            <a:extLst>
              <a:ext uri="{FF2B5EF4-FFF2-40B4-BE49-F238E27FC236}">
                <a16:creationId xmlns:a16="http://schemas.microsoft.com/office/drawing/2014/main" id="{BA969D81-DA71-044E-9C4F-58CAE284C2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865" y="4259461"/>
            <a:ext cx="3044521" cy="20921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422627-3971-4142-8F7D-9DB46696F50D}"/>
              </a:ext>
            </a:extLst>
          </p:cNvPr>
          <p:cNvSpPr txBox="1"/>
          <p:nvPr/>
        </p:nvSpPr>
        <p:spPr>
          <a:xfrm>
            <a:off x="5277256" y="6265369"/>
            <a:ext cx="3625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SHG-FROG trace of a randomly generated pulse</a:t>
            </a:r>
          </a:p>
        </p:txBody>
      </p:sp>
    </p:spTree>
    <p:extLst>
      <p:ext uri="{BB962C8B-B14F-4D97-AF65-F5344CB8AC3E}">
        <p14:creationId xmlns:p14="http://schemas.microsoft.com/office/powerpoint/2010/main" val="38804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11DA2-9A03-B743-A478-50CFFD7EB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SHG-FROG diagnostics at AWA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682FF-5AC8-EF4F-8187-DEDB8AFCDE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9AC80-06FA-A444-B315-FFB2D5EF02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F8B7B6-A68F-3D45-B581-3E1313F42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47" b="13154"/>
          <a:stretch/>
        </p:blipFill>
        <p:spPr>
          <a:xfrm>
            <a:off x="525462" y="3457385"/>
            <a:ext cx="5700156" cy="2966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2626E8-3A6E-CA47-BD73-CB1D42D2B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40" y="1718746"/>
            <a:ext cx="3349625" cy="581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0D713C-5A33-6F49-BC0E-68B36D4B613E}"/>
              </a:ext>
            </a:extLst>
          </p:cNvPr>
          <p:cNvSpPr txBox="1"/>
          <p:nvPr/>
        </p:nvSpPr>
        <p:spPr>
          <a:xfrm>
            <a:off x="3785665" y="2069050"/>
            <a:ext cx="1449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Symmetric</a:t>
            </a:r>
          </a:p>
          <a:p>
            <a:pPr algn="ctr"/>
            <a:r>
              <a:rPr lang="en-US" sz="1600" dirty="0"/>
              <a:t>FROG trace!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F7EDDE-1B85-E741-B037-2F0E3363E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02" y="2653825"/>
            <a:ext cx="3213100" cy="574623"/>
          </a:xfrm>
          <a:prstGeom prst="rect">
            <a:avLst/>
          </a:prstGeom>
        </p:spPr>
      </p:pic>
      <p:sp>
        <p:nvSpPr>
          <p:cNvPr id="18" name="Donut 17">
            <a:extLst>
              <a:ext uri="{FF2B5EF4-FFF2-40B4-BE49-F238E27FC236}">
                <a16:creationId xmlns:a16="http://schemas.microsoft.com/office/drawing/2014/main" id="{DA2D7D4A-7C04-3B42-8870-DF1B8167862F}"/>
              </a:ext>
            </a:extLst>
          </p:cNvPr>
          <p:cNvSpPr/>
          <p:nvPr/>
        </p:nvSpPr>
        <p:spPr>
          <a:xfrm>
            <a:off x="936457" y="4064601"/>
            <a:ext cx="4298867" cy="2544662"/>
          </a:xfrm>
          <a:prstGeom prst="donut">
            <a:avLst>
              <a:gd name="adj" fmla="val 1374"/>
            </a:avLst>
          </a:prstGeom>
          <a:solidFill>
            <a:schemeClr val="accent6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802B43-619A-8A4B-A9DC-46A82382B32B}"/>
              </a:ext>
            </a:extLst>
          </p:cNvPr>
          <p:cNvSpPr txBox="1"/>
          <p:nvPr/>
        </p:nvSpPr>
        <p:spPr>
          <a:xfrm>
            <a:off x="2325328" y="4250213"/>
            <a:ext cx="1769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Autocorrelator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6A7B9B-3D85-1C4F-A728-BB39A75AE431}"/>
              </a:ext>
            </a:extLst>
          </p:cNvPr>
          <p:cNvSpPr txBox="1"/>
          <p:nvPr/>
        </p:nvSpPr>
        <p:spPr>
          <a:xfrm>
            <a:off x="4773484" y="3409972"/>
            <a:ext cx="1769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Spectrometer</a:t>
            </a:r>
          </a:p>
        </p:txBody>
      </p:sp>
      <p:pic>
        <p:nvPicPr>
          <p:cNvPr id="22" name="Picture 21" descr="A close up of a light&#10;&#10;Description automatically generated">
            <a:extLst>
              <a:ext uri="{FF2B5EF4-FFF2-40B4-BE49-F238E27FC236}">
                <a16:creationId xmlns:a16="http://schemas.microsoft.com/office/drawing/2014/main" id="{D94997D9-4777-6444-AED9-6A63097FE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196" y="1155474"/>
            <a:ext cx="3308429" cy="22735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54971D7-E369-C244-BA58-12252CDF5459}"/>
                  </a:ext>
                </a:extLst>
              </p:cNvPr>
              <p:cNvSpPr txBox="1"/>
              <p:nvPr/>
            </p:nvSpPr>
            <p:spPr>
              <a:xfrm>
                <a:off x="772301" y="2313186"/>
                <a:ext cx="31092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 change of variable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54971D7-E369-C244-BA58-12252CDF5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301" y="2313186"/>
                <a:ext cx="3109253" cy="307777"/>
              </a:xfrm>
              <a:prstGeom prst="rect">
                <a:avLst/>
              </a:prstGeom>
              <a:blipFill>
                <a:blip r:embed="rId6"/>
                <a:stretch>
                  <a:fillRect l="-40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D04EC281-02B5-574D-9888-1E9EC701AAA9}"/>
              </a:ext>
            </a:extLst>
          </p:cNvPr>
          <p:cNvSpPr txBox="1"/>
          <p:nvPr/>
        </p:nvSpPr>
        <p:spPr>
          <a:xfrm>
            <a:off x="6139543" y="4564553"/>
            <a:ext cx="3004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Next step:</a:t>
            </a:r>
          </a:p>
          <a:p>
            <a:pPr algn="ctr"/>
            <a:r>
              <a:rPr lang="en-US" dirty="0"/>
              <a:t>PG-FROG</a:t>
            </a:r>
          </a:p>
          <a:p>
            <a:pPr algn="ctr"/>
            <a:r>
              <a:rPr lang="en-US" dirty="0"/>
              <a:t>needed after the compressor </a:t>
            </a:r>
          </a:p>
          <a:p>
            <a:pPr algn="ctr"/>
            <a:r>
              <a:rPr lang="en-US" dirty="0"/>
              <a:t>to characterize the chirp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68A3C3C-A207-F24E-89FB-DADF24734760}"/>
              </a:ext>
            </a:extLst>
          </p:cNvPr>
          <p:cNvCxnSpPr/>
          <p:nvPr/>
        </p:nvCxnSpPr>
        <p:spPr>
          <a:xfrm>
            <a:off x="1927123" y="5692877"/>
            <a:ext cx="825909" cy="0"/>
          </a:xfrm>
          <a:prstGeom prst="straightConnector1">
            <a:avLst/>
          </a:prstGeom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FABD8B-95D1-8849-BE8D-549BDCD2D846}"/>
              </a:ext>
            </a:extLst>
          </p:cNvPr>
          <p:cNvCxnSpPr>
            <a:cxnSpLocks/>
          </p:cNvCxnSpPr>
          <p:nvPr/>
        </p:nvCxnSpPr>
        <p:spPr>
          <a:xfrm flipH="1">
            <a:off x="1897625" y="5609303"/>
            <a:ext cx="855407" cy="0"/>
          </a:xfrm>
          <a:prstGeom prst="straightConnector1">
            <a:avLst/>
          </a:prstGeom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CA0204-BD5C-F145-9DE0-6FAAECDC065D}"/>
              </a:ext>
            </a:extLst>
          </p:cNvPr>
          <p:cNvCxnSpPr>
            <a:cxnSpLocks/>
          </p:cNvCxnSpPr>
          <p:nvPr/>
        </p:nvCxnSpPr>
        <p:spPr>
          <a:xfrm>
            <a:off x="2989911" y="5683045"/>
            <a:ext cx="1115961" cy="0"/>
          </a:xfrm>
          <a:prstGeom prst="straightConnector1">
            <a:avLst/>
          </a:prstGeom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97B0411-4C4B-AD47-9F93-44147031EE5D}"/>
              </a:ext>
            </a:extLst>
          </p:cNvPr>
          <p:cNvCxnSpPr>
            <a:cxnSpLocks/>
          </p:cNvCxnSpPr>
          <p:nvPr/>
        </p:nvCxnSpPr>
        <p:spPr>
          <a:xfrm flipH="1" flipV="1">
            <a:off x="1654828" y="5179973"/>
            <a:ext cx="2356733" cy="492658"/>
          </a:xfrm>
          <a:prstGeom prst="straightConnector1">
            <a:avLst/>
          </a:prstGeom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E78C326-45D1-BC4E-93B3-4D332A776D25}"/>
              </a:ext>
            </a:extLst>
          </p:cNvPr>
          <p:cNvCxnSpPr>
            <a:cxnSpLocks/>
          </p:cNvCxnSpPr>
          <p:nvPr/>
        </p:nvCxnSpPr>
        <p:spPr>
          <a:xfrm flipH="1" flipV="1">
            <a:off x="1654828" y="5087832"/>
            <a:ext cx="2356733" cy="492658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F4F7132-57D5-314A-9FFB-9AD3D4883342}"/>
              </a:ext>
            </a:extLst>
          </p:cNvPr>
          <p:cNvCxnSpPr>
            <a:cxnSpLocks/>
          </p:cNvCxnSpPr>
          <p:nvPr/>
        </p:nvCxnSpPr>
        <p:spPr>
          <a:xfrm flipV="1">
            <a:off x="2728452" y="5014452"/>
            <a:ext cx="0" cy="594852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45AEEC5-CB52-054F-9463-6FB20C417B6A}"/>
              </a:ext>
            </a:extLst>
          </p:cNvPr>
          <p:cNvCxnSpPr>
            <a:cxnSpLocks/>
          </p:cNvCxnSpPr>
          <p:nvPr/>
        </p:nvCxnSpPr>
        <p:spPr>
          <a:xfrm>
            <a:off x="2635046" y="5048976"/>
            <a:ext cx="0" cy="570369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956DF2-9DD2-AD4B-B44C-8A154C7DA119}"/>
              </a:ext>
            </a:extLst>
          </p:cNvPr>
          <p:cNvCxnSpPr>
            <a:cxnSpLocks/>
          </p:cNvCxnSpPr>
          <p:nvPr/>
        </p:nvCxnSpPr>
        <p:spPr>
          <a:xfrm>
            <a:off x="2817559" y="5580490"/>
            <a:ext cx="1194002" cy="0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0571042-0575-8643-B6C6-8AC399789713}"/>
              </a:ext>
            </a:extLst>
          </p:cNvPr>
          <p:cNvCxnSpPr>
            <a:cxnSpLocks/>
          </p:cNvCxnSpPr>
          <p:nvPr/>
        </p:nvCxnSpPr>
        <p:spPr>
          <a:xfrm>
            <a:off x="1654828" y="5023413"/>
            <a:ext cx="2061726" cy="50150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D07D608-1291-EF43-B0E2-BCF7DE6E2EE7}"/>
              </a:ext>
            </a:extLst>
          </p:cNvPr>
          <p:cNvCxnSpPr>
            <a:cxnSpLocks/>
          </p:cNvCxnSpPr>
          <p:nvPr/>
        </p:nvCxnSpPr>
        <p:spPr>
          <a:xfrm flipV="1">
            <a:off x="1654828" y="5121798"/>
            <a:ext cx="2061726" cy="117961"/>
          </a:xfrm>
          <a:prstGeom prst="straightConnector1">
            <a:avLst/>
          </a:prstGeom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0D48997-DA5D-E84F-A9D0-4EBF729C1141}"/>
              </a:ext>
            </a:extLst>
          </p:cNvPr>
          <p:cNvCxnSpPr>
            <a:cxnSpLocks/>
          </p:cNvCxnSpPr>
          <p:nvPr/>
        </p:nvCxnSpPr>
        <p:spPr>
          <a:xfrm flipV="1">
            <a:off x="2685691" y="5692877"/>
            <a:ext cx="0" cy="594852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38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rgonne presentation_4x3" id="{7A81163B-1588-FE4A-AB33-A27D946CB6B5}" vid="{D5CC8C83-8356-434A-95AA-E37020066A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presentation_4x3</Template>
  <TotalTime>7836</TotalTime>
  <Words>510</Words>
  <Application>Microsoft Macintosh PowerPoint</Application>
  <PresentationFormat>On-screen Show (4:3)</PresentationFormat>
  <Paragraphs>109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 Math</vt:lpstr>
      <vt:lpstr>Wingdings</vt:lpstr>
      <vt:lpstr>presentation_4x3</vt:lpstr>
      <vt:lpstr>Ultrashort Laser Pulse Shaping and Characterization for Tailored Electron Bunch Generation</vt:lpstr>
      <vt:lpstr>Photocathode Laser Shaping</vt:lpstr>
      <vt:lpstr>PowerPoint Presentation</vt:lpstr>
      <vt:lpstr>Shaping a chirped pulse</vt:lpstr>
      <vt:lpstr>Shaping In the Frequency Domain</vt:lpstr>
      <vt:lpstr>PowerPoint Presentation</vt:lpstr>
      <vt:lpstr>Intensity Autocorrelation</vt:lpstr>
      <vt:lpstr>Frequency-Resolved Optical Gating (FROG)</vt:lpstr>
      <vt:lpstr>SHG-FROG diagnostics at AWA</vt:lpstr>
      <vt:lpstr>Layout (Laser, shaper and FROG)</vt:lpstr>
      <vt:lpstr>Retrieved Pulse from FROG</vt:lpstr>
      <vt:lpstr>PowerPoint Presentation</vt:lpstr>
      <vt:lpstr>Pre-compensation of initial bunch shapes</vt:lpstr>
      <vt:lpstr>Transversely Flat and Longitudinal Shaped Beam for High-Efficiency Wakefield Acceleration</vt:lpstr>
      <vt:lpstr>PowerPoint Presentation</vt:lpstr>
      <vt:lpstr>Longitudinal Profile Measurement at AWA</vt:lpstr>
      <vt:lpstr>Future Work</vt:lpstr>
      <vt:lpstr>Acknowledgements</vt:lpstr>
      <vt:lpstr>PowerPoint Presentation</vt:lpstr>
      <vt:lpstr>Spatio-temporal shaping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Tianzhe Xu</cp:lastModifiedBy>
  <cp:revision>91</cp:revision>
  <cp:lastPrinted>2018-04-26T21:12:57Z</cp:lastPrinted>
  <dcterms:created xsi:type="dcterms:W3CDTF">2018-07-03T17:25:04Z</dcterms:created>
  <dcterms:modified xsi:type="dcterms:W3CDTF">2019-08-22T02:04:26Z</dcterms:modified>
</cp:coreProperties>
</file>