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5"/>
  </p:notesMasterIdLst>
  <p:sldIdLst>
    <p:sldId id="261" r:id="rId2"/>
    <p:sldId id="287" r:id="rId3"/>
    <p:sldId id="357" r:id="rId4"/>
    <p:sldId id="364" r:id="rId5"/>
    <p:sldId id="419" r:id="rId6"/>
    <p:sldId id="311" r:id="rId7"/>
    <p:sldId id="423" r:id="rId8"/>
    <p:sldId id="424" r:id="rId9"/>
    <p:sldId id="425" r:id="rId10"/>
    <p:sldId id="426" r:id="rId11"/>
    <p:sldId id="427" r:id="rId12"/>
    <p:sldId id="395" r:id="rId13"/>
    <p:sldId id="396" r:id="rId14"/>
    <p:sldId id="397" r:id="rId15"/>
    <p:sldId id="398" r:id="rId16"/>
    <p:sldId id="406" r:id="rId17"/>
    <p:sldId id="432" r:id="rId18"/>
    <p:sldId id="413" r:id="rId19"/>
    <p:sldId id="408" r:id="rId20"/>
    <p:sldId id="417" r:id="rId21"/>
    <p:sldId id="407" r:id="rId22"/>
    <p:sldId id="422" r:id="rId23"/>
    <p:sldId id="414" r:id="rId24"/>
    <p:sldId id="429" r:id="rId25"/>
    <p:sldId id="430" r:id="rId26"/>
    <p:sldId id="431" r:id="rId27"/>
    <p:sldId id="420" r:id="rId28"/>
    <p:sldId id="421" r:id="rId29"/>
    <p:sldId id="388" r:id="rId30"/>
    <p:sldId id="415" r:id="rId31"/>
    <p:sldId id="362" r:id="rId32"/>
    <p:sldId id="341" r:id="rId33"/>
    <p:sldId id="41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66" y="10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42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5D7E6D-BDD2-4621-A4D0-2D5E82D9B344}" type="datetimeFigureOut">
              <a:rPr lang="en-US" smtClean="0"/>
              <a:pPr/>
              <a:t>8/21/2019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FE06E-94C5-4341-B59C-D7A28EA731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30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6B7798B6-B644-48F5-B1A1-2C5EED84AAB1}" type="slidenum">
              <a:rPr lang="en-US" sz="1200" smtClean="0">
                <a:latin typeface="Times New Roman" pitchFamily="18" charset="0"/>
              </a:rPr>
              <a:pPr eaLnBrk="1" hangingPunct="1"/>
              <a:t>2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008177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FE06E-94C5-4341-B59C-D7A28EA731B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18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51CF457-E82B-4A7C-B0C2-DFCE7E3991D8}" type="slidenum">
              <a:rPr lang="en-US" altLang="en-US" sz="1200">
                <a:latin typeface="Arial" panose="020B0604020202020204" pitchFamily="34" charset="0"/>
                <a:ea typeface="SimSun" panose="02010600030101010101" pitchFamily="2" charset="-122"/>
              </a:rPr>
              <a:pPr eaLnBrk="1" hangingPunct="1"/>
              <a:t>7</a:t>
            </a:fld>
            <a:endParaRPr lang="en-US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8455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FE06E-94C5-4341-B59C-D7A28EA731B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22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967B1-C9F2-4132-A7DE-C814DED15509}" type="slidenum">
              <a:rPr lang="en-US" smtClean="0">
                <a:latin typeface="Arial" pitchFamily="34" charset="0"/>
              </a:rPr>
              <a:pPr>
                <a:defRPr/>
              </a:pPr>
              <a:t>18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67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FE06E-94C5-4341-B59C-D7A28EA731B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73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FE06E-94C5-4341-B59C-D7A28EA731B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90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54243" indent="-290093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60374" indent="-23207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24523" indent="-23207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88672" indent="-232075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6B7798B6-B644-48F5-B1A1-2C5EED84AAB1}" type="slidenum">
              <a:rPr lang="en-US" sz="1200" smtClean="0">
                <a:latin typeface="Times New Roman" pitchFamily="18" charset="0"/>
              </a:rPr>
              <a:pPr eaLnBrk="1" hangingPunct="1"/>
              <a:t>31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6066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8404" y="6484255"/>
            <a:ext cx="478396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0"/>
            <a:ext cx="9144000" cy="1143000"/>
            <a:chOff x="0" y="0"/>
            <a:chExt cx="9144000" cy="1143000"/>
          </a:xfrm>
        </p:grpSpPr>
        <p:pic>
          <p:nvPicPr>
            <p:cNvPr id="7" name="Picture 3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l="12442" t="17457" r="11014" b="17339"/>
            <a:stretch>
              <a:fillRect/>
            </a:stretch>
          </p:blipFill>
          <p:spPr bwMode="auto">
            <a:xfrm>
              <a:off x="62947" y="152400"/>
              <a:ext cx="2146853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 userDrawn="1"/>
          </p:nvSpPr>
          <p:spPr>
            <a:xfrm>
              <a:off x="0" y="0"/>
              <a:ext cx="9144000" cy="1143000"/>
            </a:xfrm>
            <a:prstGeom prst="rect">
              <a:avLst/>
            </a:prstGeom>
            <a:gradFill flip="none" rotWithShape="1">
              <a:gsLst>
                <a:gs pos="1800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BASIC CONTENT SLIDE</a:t>
            </a:r>
            <a:br>
              <a:rPr lang="en-US" dirty="0" smtClean="0"/>
            </a:br>
            <a:r>
              <a:rPr lang="en-US" dirty="0" smtClean="0"/>
              <a:t>one or two lines for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995"/>
            <a:ext cx="8372901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to add 1st-level bullet. Click an icon below to add table, graph or other imagery.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7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ogo Bottom: Title &amp;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228602" y="971552"/>
            <a:ext cx="8672513" cy="50593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3375" algn="l" rtl="0">
              <a:spcBef>
                <a:spcPts val="330"/>
              </a:spcBef>
              <a:spcAft>
                <a:spcPts val="0"/>
              </a:spcAft>
              <a:buClr>
                <a:srgbClr val="505050"/>
              </a:buClr>
              <a:buSzPts val="1650"/>
              <a:buFont typeface="Arial"/>
              <a:buChar char="–"/>
              <a:defRPr sz="16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4325" algn="l" rtl="0"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–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4325" algn="l" rtl="0"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228600" y="251754"/>
            <a:ext cx="8686800" cy="42787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75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75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75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75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429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75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6858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75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0287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75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371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75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736828" y="6504214"/>
            <a:ext cx="675368" cy="24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C9681C8C-356C-4241-BD99-63A55F331B68}" type="datetime1">
              <a:rPr lang="en-US" smtClean="0"/>
              <a:t>8/21/2019</a:t>
            </a:fld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1530604" y="6504216"/>
            <a:ext cx="6262118" cy="24287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TEM beam characterization</a:t>
            </a:r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222250" y="6504215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algn="l"/>
            <a:fld id="{00000000-1234-1234-1234-123412341234}" type="slidenum">
              <a:rPr lang="en-US" sz="90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l"/>
              <a:t>‹#›</a:t>
            </a:fld>
            <a:endParaRPr lang="en-US" sz="90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73201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3" y="490538"/>
            <a:ext cx="8372901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TITLE AND CONTENT 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3" y="1359250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2" y="14455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84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10458" y="337171"/>
            <a:ext cx="7647742" cy="533400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r">
              <a:buNone/>
              <a:defRPr sz="20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PROGRAM AREA  NAME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57200" y="1219200"/>
            <a:ext cx="82296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237129" y="6492875"/>
            <a:ext cx="135367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2675" y="6492875"/>
            <a:ext cx="183712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13059" y="6492875"/>
            <a:ext cx="573741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B659EAC1-85BD-4B80-8BC5-2FF2405FED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298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6083301"/>
            <a:ext cx="1540844" cy="7401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1"/>
            <a:ext cx="9144000" cy="5984917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 userDrawn="1"/>
        </p:nvPicPr>
        <p:blipFill rotWithShape="1">
          <a:blip r:embed="rId4"/>
          <a:srcRect b="25625"/>
          <a:stretch/>
        </p:blipFill>
        <p:spPr>
          <a:xfrm>
            <a:off x="1" y="2"/>
            <a:ext cx="9144000" cy="596053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-1" y="-38629"/>
            <a:ext cx="9143999" cy="599916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Type in 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154206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0" y="6453336"/>
            <a:ext cx="9144000" cy="432048"/>
            <a:chOff x="0" y="6453336"/>
            <a:chExt cx="9144000" cy="432048"/>
          </a:xfrm>
        </p:grpSpPr>
        <p:pic>
          <p:nvPicPr>
            <p:cNvPr id="6" name="Picture 3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l="12442" t="17457" r="11014" b="17339"/>
            <a:stretch>
              <a:fillRect/>
            </a:stretch>
          </p:blipFill>
          <p:spPr bwMode="auto">
            <a:xfrm>
              <a:off x="62947" y="6453336"/>
              <a:ext cx="927653" cy="395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 userDrawn="1"/>
          </p:nvSpPr>
          <p:spPr>
            <a:xfrm>
              <a:off x="0" y="6504384"/>
              <a:ext cx="9144000" cy="381000"/>
            </a:xfrm>
            <a:prstGeom prst="rect">
              <a:avLst/>
            </a:prstGeom>
            <a:gradFill flip="none" rotWithShape="1">
              <a:gsLst>
                <a:gs pos="600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 userDrawn="1">
            <p:ph type="sldNum" sz="quarter" idx="12"/>
          </p:nvPr>
        </p:nvSpPr>
        <p:spPr>
          <a:xfrm>
            <a:off x="8255260" y="6484255"/>
            <a:ext cx="457200" cy="365125"/>
          </a:xfrm>
        </p:spPr>
        <p:txBody>
          <a:bodyPr/>
          <a:lstStyle>
            <a:lvl1pPr>
              <a:defRPr>
                <a:ln>
                  <a:solidFill>
                    <a:schemeClr val="bg1"/>
                  </a:solidFill>
                </a:ln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752020" y="0"/>
            <a:ext cx="4391980" cy="152636"/>
          </a:xfrm>
          <a:prstGeom prst="rect">
            <a:avLst/>
          </a:prstGeom>
          <a:gradFill flip="none" rotWithShape="1">
            <a:gsLst>
              <a:gs pos="600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lumMod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8" r:id="rId13"/>
    <p:sldLayoutId id="2147483689" r:id="rId14"/>
    <p:sldLayoutId id="2147483690" r:id="rId15"/>
    <p:sldLayoutId id="2147483691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png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11" Type="http://schemas.openxmlformats.org/officeDocument/2006/relationships/image" Target="../media/image1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mp"/><Relationship Id="rId7" Type="http://schemas.openxmlformats.org/officeDocument/2006/relationships/image" Target="../media/image1.png"/><Relationship Id="rId2" Type="http://schemas.openxmlformats.org/officeDocument/2006/relationships/image" Target="../media/image70.tm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1.png"/><Relationship Id="rId2" Type="http://schemas.openxmlformats.org/officeDocument/2006/relationships/image" Target="../media/image78.tm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png"/><Relationship Id="rId5" Type="http://schemas.openxmlformats.org/officeDocument/2006/relationships/image" Target="../media/image81.emf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g"/><Relationship Id="rId4" Type="http://schemas.openxmlformats.org/officeDocument/2006/relationships/image" Target="../media/image10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4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hyperlink" Target="http://www.beamphysics.com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14.jpe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1.emf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12" Type="http://schemas.openxmlformats.org/officeDocument/2006/relationships/image" Target="../media/image30.emf"/><Relationship Id="rId2" Type="http://schemas.openxmlformats.org/officeDocument/2006/relationships/image" Target="../media/image20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jpeg"/><Relationship Id="rId11" Type="http://schemas.openxmlformats.org/officeDocument/2006/relationships/image" Target="../media/image29.emf"/><Relationship Id="rId5" Type="http://schemas.openxmlformats.org/officeDocument/2006/relationships/image" Target="../media/image23.png"/><Relationship Id="rId15" Type="http://schemas.openxmlformats.org/officeDocument/2006/relationships/image" Target="../media/image33.emf"/><Relationship Id="rId10" Type="http://schemas.openxmlformats.org/officeDocument/2006/relationships/image" Target="../media/image28.emf"/><Relationship Id="rId4" Type="http://schemas.openxmlformats.org/officeDocument/2006/relationships/image" Target="../media/image22.png"/><Relationship Id="rId9" Type="http://schemas.openxmlformats.org/officeDocument/2006/relationships/image" Target="../media/image27.emf"/><Relationship Id="rId14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024844"/>
            <a:ext cx="8348228" cy="1548172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+mn-lt"/>
                <a:cs typeface="Arial" pitchFamily="34" charset="0"/>
              </a:rPr>
              <a:t>EUCLID/AWA COLLABORATIVE WORK ON ADVANCED WAKEFIELD ACCELERATOR DEVELOPMENT</a:t>
            </a:r>
            <a:endParaRPr lang="en-US" sz="36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442" y="3930120"/>
            <a:ext cx="7772400" cy="1752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Alexei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Kanareykin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Euclid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Techlabs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LLC</a:t>
            </a:r>
          </a:p>
          <a:p>
            <a:pPr>
              <a:spcBef>
                <a:spcPts val="0"/>
              </a:spcBef>
            </a:pPr>
            <a:r>
              <a:rPr lang="en-US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On behalf of Euclid Techlabs/AWA collaboration</a:t>
            </a:r>
          </a:p>
          <a:p>
            <a:pPr>
              <a:spcBef>
                <a:spcPts val="0"/>
              </a:spcBef>
            </a:pPr>
            <a:endParaRPr lang="en-US" sz="4000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2873" y="6039824"/>
            <a:ext cx="5179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AWA Needs and Opportunities </a:t>
            </a:r>
            <a:r>
              <a:rPr lang="en-US" dirty="0" smtClean="0"/>
              <a:t>Workshop</a:t>
            </a:r>
          </a:p>
          <a:p>
            <a:r>
              <a:rPr lang="en-US" dirty="0" smtClean="0"/>
              <a:t>August 21-23, 2019, Argonne National Lan, Lemont IL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01" y="4145805"/>
            <a:ext cx="4581507" cy="185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08520" y="6148356"/>
            <a:ext cx="5346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u="sng" dirty="0" smtClean="0">
                <a:sym typeface="Wingdings" panose="05000000000000000000" pitchFamily="2" charset="2"/>
              </a:rPr>
              <a:t> </a:t>
            </a:r>
            <a:r>
              <a:rPr lang="en-US" sz="1600" b="1" u="sng" dirty="0" smtClean="0"/>
              <a:t>G. </a:t>
            </a:r>
            <a:r>
              <a:rPr lang="en-US" sz="1600" b="1" u="sng" dirty="0" err="1" smtClean="0"/>
              <a:t>Loisch</a:t>
            </a:r>
            <a:r>
              <a:rPr lang="en-US" sz="1600" b="1" u="sng" dirty="0" smtClean="0"/>
              <a:t> </a:t>
            </a:r>
            <a:r>
              <a:rPr lang="en-US" sz="1600" b="1" i="1" u="sng" dirty="0" smtClean="0"/>
              <a:t>et al</a:t>
            </a:r>
            <a:r>
              <a:rPr lang="en-US" sz="1600" b="1" u="sng" dirty="0" smtClean="0"/>
              <a:t>., </a:t>
            </a:r>
            <a:r>
              <a:rPr lang="en-US" sz="1600" b="1" u="sng" dirty="0"/>
              <a:t>Phys. Rev. Lett. 121, 064801 (2018</a:t>
            </a:r>
            <a:r>
              <a:rPr lang="en-US" sz="1600" b="1" u="sng" dirty="0" smtClean="0"/>
              <a:t>) </a:t>
            </a:r>
            <a:endParaRPr lang="en-US" sz="1600" b="1" i="1" u="sng" dirty="0" smtClean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3958637" y="4668233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Time [</a:t>
            </a:r>
            <a:r>
              <a:rPr lang="en-US" sz="1600" dirty="0" err="1" smtClean="0"/>
              <a:t>ps</a:t>
            </a:r>
            <a:r>
              <a:rPr lang="en-US" sz="1600" dirty="0" smtClean="0"/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616" y="5274828"/>
            <a:ext cx="1527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No Plasma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4152" y="5295887"/>
            <a:ext cx="2146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bg1"/>
                </a:solidFill>
              </a:rPr>
              <a:t>n</a:t>
            </a:r>
            <a:r>
              <a:rPr lang="en-US" sz="1600" b="1" i="1" baseline="-25000" dirty="0" smtClean="0">
                <a:solidFill>
                  <a:schemeClr val="bg1"/>
                </a:solidFill>
              </a:rPr>
              <a:t>p</a:t>
            </a:r>
            <a:r>
              <a:rPr lang="en-US" sz="1600" b="1" i="1" dirty="0" smtClean="0">
                <a:solidFill>
                  <a:schemeClr val="bg1"/>
                </a:solidFill>
              </a:rPr>
              <a:t> ~ 2x10</a:t>
            </a:r>
            <a:r>
              <a:rPr lang="en-US" sz="1600" b="1" i="1" baseline="30000" dirty="0" smtClean="0">
                <a:solidFill>
                  <a:schemeClr val="bg1"/>
                </a:solidFill>
              </a:rPr>
              <a:t>13 </a:t>
            </a:r>
            <a:r>
              <a:rPr lang="en-US" sz="1600" b="1" i="1" dirty="0" smtClean="0">
                <a:solidFill>
                  <a:schemeClr val="bg1"/>
                </a:solidFill>
              </a:rPr>
              <a:t>cm</a:t>
            </a:r>
            <a:r>
              <a:rPr lang="en-US" sz="1600" b="1" i="1" baseline="30000" dirty="0" smtClean="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50579" y="1254999"/>
            <a:ext cx="85552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harisSIL"/>
              </a:rPr>
              <a:t>To achieve flexible temporal shaping of the laser pulse a </a:t>
            </a:r>
            <a:r>
              <a:rPr lang="en-US" dirty="0" err="1">
                <a:latin typeface="CharisSIL"/>
              </a:rPr>
              <a:t>Šolc</a:t>
            </a:r>
            <a:r>
              <a:rPr lang="en-US" dirty="0">
                <a:latin typeface="CharisSIL"/>
              </a:rPr>
              <a:t> </a:t>
            </a:r>
            <a:r>
              <a:rPr lang="en-US" dirty="0" smtClean="0">
                <a:latin typeface="CharisSIL"/>
              </a:rPr>
              <a:t>fan filter </a:t>
            </a:r>
            <a:r>
              <a:rPr lang="en-US" dirty="0">
                <a:latin typeface="CharisSIL"/>
              </a:rPr>
              <a:t>type of configuration was </a:t>
            </a:r>
            <a:r>
              <a:rPr lang="en-US" dirty="0" smtClean="0">
                <a:latin typeface="CharisSIL"/>
              </a:rPr>
              <a:t>employed</a:t>
            </a:r>
            <a:r>
              <a:rPr lang="en-US" dirty="0">
                <a:latin typeface="CharisSIL"/>
              </a:rPr>
              <a:t>. </a:t>
            </a:r>
            <a:r>
              <a:rPr lang="en-US" dirty="0" smtClean="0">
                <a:latin typeface="CharisSIL"/>
              </a:rPr>
              <a:t> </a:t>
            </a:r>
            <a:r>
              <a:rPr lang="en-US" dirty="0">
                <a:latin typeface="CharisSIL"/>
              </a:rPr>
              <a:t>In </a:t>
            </a:r>
            <a:r>
              <a:rPr lang="en-US" dirty="0" smtClean="0">
                <a:latin typeface="CharisSIL"/>
              </a:rPr>
              <a:t>the  </a:t>
            </a:r>
            <a:r>
              <a:rPr lang="en-US" dirty="0">
                <a:latin typeface="CharisSIL"/>
              </a:rPr>
              <a:t>PITZ laser pulse shaper the initial 0.7 </a:t>
            </a:r>
            <a:r>
              <a:rPr lang="en-US" dirty="0" err="1">
                <a:latin typeface="CharisSIL"/>
              </a:rPr>
              <a:t>ps</a:t>
            </a:r>
            <a:r>
              <a:rPr lang="en-US" dirty="0">
                <a:latin typeface="CharisSIL"/>
              </a:rPr>
              <a:t> long (</a:t>
            </a:r>
            <a:r>
              <a:rPr lang="en-US" dirty="0" smtClean="0">
                <a:latin typeface="CharisSIL"/>
              </a:rPr>
              <a:t>RMS) </a:t>
            </a:r>
            <a:r>
              <a:rPr lang="en-US" dirty="0">
                <a:latin typeface="CharisSIL"/>
              </a:rPr>
              <a:t>Gaussian laser pulse is split into 14 quasi-pulses </a:t>
            </a:r>
            <a:r>
              <a:rPr lang="en-US" dirty="0" smtClean="0">
                <a:latin typeface="CharisSIL"/>
              </a:rPr>
              <a:t>that </a:t>
            </a:r>
            <a:r>
              <a:rPr lang="en-US" dirty="0">
                <a:latin typeface="CharisSIL"/>
              </a:rPr>
              <a:t>are individually delayed and coherently added to </a:t>
            </a:r>
            <a:r>
              <a:rPr lang="en-US" dirty="0" smtClean="0">
                <a:latin typeface="CharisSIL"/>
              </a:rPr>
              <a:t>form </a:t>
            </a:r>
            <a:r>
              <a:rPr lang="en-US" dirty="0">
                <a:latin typeface="CharisSIL"/>
              </a:rPr>
              <a:t>a longitudinal laser profile </a:t>
            </a:r>
            <a:r>
              <a:rPr lang="en-US" dirty="0" smtClean="0">
                <a:latin typeface="CharisSIL"/>
              </a:rPr>
              <a:t>of </a:t>
            </a:r>
            <a:r>
              <a:rPr lang="en-US" dirty="0">
                <a:latin typeface="CharisSIL"/>
              </a:rPr>
              <a:t>tunable shape and a length of 20 </a:t>
            </a:r>
            <a:r>
              <a:rPr lang="en-US" dirty="0" err="1">
                <a:latin typeface="CharisSIL"/>
              </a:rPr>
              <a:t>ps</a:t>
            </a:r>
            <a:r>
              <a:rPr lang="en-US" dirty="0">
                <a:latin typeface="CharisSIL"/>
              </a:rPr>
              <a:t> (measured as the delay between </a:t>
            </a:r>
            <a:r>
              <a:rPr lang="en-US" dirty="0" smtClean="0">
                <a:latin typeface="CharisSIL"/>
              </a:rPr>
              <a:t>first and last pulses.</a:t>
            </a:r>
            <a:endParaRPr lang="en-US" dirty="0">
              <a:latin typeface="CharisSIL"/>
            </a:endParaRPr>
          </a:p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250570" y="810906"/>
            <a:ext cx="25341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u="sng" dirty="0"/>
              <a:t>G. </a:t>
            </a:r>
            <a:r>
              <a:rPr lang="en-US" sz="1600" b="1" u="sng" dirty="0" err="1" smtClean="0"/>
              <a:t>Loisch</a:t>
            </a:r>
            <a:r>
              <a:rPr lang="en-US" sz="1600" b="1" u="sng" dirty="0" smtClean="0"/>
              <a:t> et al. NIM-A, 2018</a:t>
            </a:r>
            <a:endParaRPr lang="en-US" sz="1600" b="1" u="sng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22" y="2974769"/>
            <a:ext cx="4270887" cy="240609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36925" y="5415208"/>
            <a:ext cx="1334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TR=4.6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31" y="2698469"/>
            <a:ext cx="3324225" cy="13049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7544" y="259406"/>
            <a:ext cx="71647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Laser Pulse Shaping Method for  TR </a:t>
            </a:r>
            <a:r>
              <a:rPr lang="en-US" sz="2800" b="1" dirty="0" smtClean="0"/>
              <a:t>Increase,, DESY, </a:t>
            </a:r>
            <a:r>
              <a:rPr lang="en-US" sz="2800" b="1" dirty="0" err="1" smtClean="0"/>
              <a:t>Zeuthen</a:t>
            </a:r>
            <a:r>
              <a:rPr lang="en-US" sz="2800" b="1" dirty="0" smtClean="0"/>
              <a:t>, Germany</a:t>
            </a:r>
            <a:endParaRPr lang="en-US" sz="28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6453336"/>
            <a:ext cx="9144000" cy="432048"/>
            <a:chOff x="0" y="6453336"/>
            <a:chExt cx="9144000" cy="432048"/>
          </a:xfrm>
        </p:grpSpPr>
        <p:pic>
          <p:nvPicPr>
            <p:cNvPr id="14" name="Picture 3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l="12442" t="17457" r="11014" b="17339"/>
            <a:stretch>
              <a:fillRect/>
            </a:stretch>
          </p:blipFill>
          <p:spPr bwMode="auto">
            <a:xfrm>
              <a:off x="62947" y="6453336"/>
              <a:ext cx="927653" cy="395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 userDrawn="1"/>
          </p:nvSpPr>
          <p:spPr>
            <a:xfrm>
              <a:off x="0" y="6504384"/>
              <a:ext cx="9144000" cy="381000"/>
            </a:xfrm>
            <a:prstGeom prst="rect">
              <a:avLst/>
            </a:prstGeom>
            <a:gradFill flip="none" rotWithShape="1">
              <a:gsLst>
                <a:gs pos="600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752020" y="0"/>
            <a:ext cx="4391980" cy="152636"/>
          </a:xfrm>
          <a:prstGeom prst="rect">
            <a:avLst/>
          </a:prstGeom>
          <a:gradFill flip="none" rotWithShape="1">
            <a:gsLst>
              <a:gs pos="600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lumMod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5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10"/>
          </p:nvPr>
        </p:nvSpPr>
        <p:spPr>
          <a:solidFill>
            <a:srgbClr val="00B0F0">
              <a:alpha val="90000"/>
            </a:srgbClr>
          </a:solidFill>
        </p:spPr>
        <p:txBody>
          <a:bodyPr/>
          <a:lstStyle/>
          <a:p>
            <a:endParaRPr lang="en-US" altLang="ko-KR" dirty="0" smtClean="0"/>
          </a:p>
          <a:p>
            <a:r>
              <a:rPr lang="en-US" altLang="ko-KR" dirty="0" smtClean="0"/>
              <a:t>What is next?</a:t>
            </a: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4294967295"/>
          </p:nvPr>
        </p:nvSpPr>
        <p:spPr>
          <a:xfrm>
            <a:off x="0" y="5711827"/>
            <a:ext cx="457200" cy="138113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0" name="타원 19"/>
          <p:cNvSpPr/>
          <p:nvPr/>
        </p:nvSpPr>
        <p:spPr>
          <a:xfrm>
            <a:off x="2409263" y="4382316"/>
            <a:ext cx="201930" cy="2019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타원 31"/>
          <p:cNvSpPr/>
          <p:nvPr/>
        </p:nvSpPr>
        <p:spPr>
          <a:xfrm>
            <a:off x="3262718" y="4025745"/>
            <a:ext cx="201930" cy="2019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타원 32"/>
          <p:cNvSpPr/>
          <p:nvPr/>
        </p:nvSpPr>
        <p:spPr>
          <a:xfrm>
            <a:off x="3860235" y="4020312"/>
            <a:ext cx="201930" cy="20193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타원 33"/>
          <p:cNvSpPr/>
          <p:nvPr/>
        </p:nvSpPr>
        <p:spPr>
          <a:xfrm>
            <a:off x="4629536" y="3699470"/>
            <a:ext cx="201930" cy="20193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타원 35"/>
          <p:cNvSpPr/>
          <p:nvPr/>
        </p:nvSpPr>
        <p:spPr>
          <a:xfrm>
            <a:off x="5070475" y="3503545"/>
            <a:ext cx="137922" cy="137922"/>
          </a:xfrm>
          <a:prstGeom prst="ellipse">
            <a:avLst/>
          </a:prstGeom>
          <a:solidFill>
            <a:schemeClr val="bg1"/>
          </a:solidFill>
          <a:ln w="57150">
            <a:solidFill>
              <a:srgbClr val="66FF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타원 36"/>
          <p:cNvSpPr/>
          <p:nvPr/>
        </p:nvSpPr>
        <p:spPr>
          <a:xfrm>
            <a:off x="5245731" y="2657742"/>
            <a:ext cx="137922" cy="13792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타원 37"/>
          <p:cNvSpPr/>
          <p:nvPr/>
        </p:nvSpPr>
        <p:spPr>
          <a:xfrm>
            <a:off x="7063425" y="3719113"/>
            <a:ext cx="137922" cy="13792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8" name="그룹 67"/>
          <p:cNvGrpSpPr/>
          <p:nvPr/>
        </p:nvGrpSpPr>
        <p:grpSpPr>
          <a:xfrm>
            <a:off x="920811" y="449531"/>
            <a:ext cx="7269450" cy="4859469"/>
            <a:chOff x="1793226" y="-903021"/>
            <a:chExt cx="7269450" cy="4859469"/>
          </a:xfrm>
        </p:grpSpPr>
        <p:cxnSp>
          <p:nvCxnSpPr>
            <p:cNvPr id="6" name="직선 화살표 연결선 5"/>
            <p:cNvCxnSpPr/>
            <p:nvPr/>
          </p:nvCxnSpPr>
          <p:spPr>
            <a:xfrm>
              <a:off x="2728595" y="3491865"/>
              <a:ext cx="5884000" cy="0"/>
            </a:xfrm>
            <a:prstGeom prst="straightConnector1">
              <a:avLst/>
            </a:prstGeom>
            <a:ln w="44450">
              <a:solidFill>
                <a:srgbClr val="FF79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화살표 연결선 6"/>
            <p:cNvCxnSpPr/>
            <p:nvPr/>
          </p:nvCxnSpPr>
          <p:spPr>
            <a:xfrm flipV="1">
              <a:off x="2728595" y="1125390"/>
              <a:ext cx="0" cy="2376000"/>
            </a:xfrm>
            <a:prstGeom prst="straightConnector1">
              <a:avLst/>
            </a:prstGeom>
            <a:ln w="44450">
              <a:solidFill>
                <a:srgbClr val="FF79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265417" y="3587116"/>
              <a:ext cx="742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2018</a:t>
              </a:r>
              <a:endParaRPr lang="ko-KR" altLang="en-US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28767" y="3587116"/>
              <a:ext cx="742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2013</a:t>
              </a:r>
              <a:endParaRPr lang="ko-KR" altLang="en-US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38154" y="3587116"/>
              <a:ext cx="742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2008</a:t>
              </a:r>
              <a:endParaRPr lang="ko-KR" altLang="en-US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30630" y="3585011"/>
              <a:ext cx="742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2023</a:t>
              </a:r>
              <a:endParaRPr lang="ko-KR" altLang="en-US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46643" y="3585011"/>
              <a:ext cx="742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2028</a:t>
              </a:r>
              <a:endParaRPr lang="ko-KR" altLang="en-US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793226" y="787552"/>
              <a:ext cx="16068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Transformer ratio</a:t>
              </a:r>
              <a:endParaRPr lang="ko-KR" altLang="en-US" b="1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10" name="직선 연결선 9"/>
            <p:cNvCxnSpPr/>
            <p:nvPr/>
          </p:nvCxnSpPr>
          <p:spPr>
            <a:xfrm flipH="1">
              <a:off x="3509645" y="3406140"/>
              <a:ext cx="123825" cy="171450"/>
            </a:xfrm>
            <a:prstGeom prst="line">
              <a:avLst/>
            </a:prstGeom>
            <a:ln w="38100">
              <a:solidFill>
                <a:srgbClr val="FF79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 flipH="1">
              <a:off x="4619306" y="3406140"/>
              <a:ext cx="123825" cy="171450"/>
            </a:xfrm>
            <a:prstGeom prst="line">
              <a:avLst/>
            </a:prstGeom>
            <a:ln w="38100">
              <a:solidFill>
                <a:srgbClr val="FF79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 flipH="1">
              <a:off x="5703567" y="3396615"/>
              <a:ext cx="123825" cy="171450"/>
            </a:xfrm>
            <a:prstGeom prst="line">
              <a:avLst/>
            </a:prstGeom>
            <a:ln w="38100">
              <a:solidFill>
                <a:srgbClr val="FF79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>
            <a:xfrm flipH="1">
              <a:off x="6787828" y="3406140"/>
              <a:ext cx="123825" cy="171450"/>
            </a:xfrm>
            <a:prstGeom prst="line">
              <a:avLst/>
            </a:prstGeom>
            <a:ln w="38100">
              <a:solidFill>
                <a:srgbClr val="FF79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>
            <a:xfrm flipH="1">
              <a:off x="7922889" y="3406140"/>
              <a:ext cx="123825" cy="171450"/>
            </a:xfrm>
            <a:prstGeom prst="line">
              <a:avLst/>
            </a:prstGeom>
            <a:ln w="38100">
              <a:solidFill>
                <a:srgbClr val="FF79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6350908" y="-903021"/>
              <a:ext cx="2711768" cy="646331"/>
            </a:xfrm>
            <a:prstGeom prst="rect">
              <a:avLst/>
            </a:prstGeom>
            <a:solidFill>
              <a:srgbClr val="FF79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AWA activities for high transformer ratio</a:t>
              </a:r>
              <a:endParaRPr lang="ko-KR" altLang="en-US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-14142" y="3890347"/>
            <a:ext cx="2895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RBT, DWFA, First demo</a:t>
            </a:r>
            <a:endParaRPr lang="ko-KR" altLang="en-US" sz="14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7" name="직선 화살표 연결선 46"/>
          <p:cNvCxnSpPr/>
          <p:nvPr/>
        </p:nvCxnSpPr>
        <p:spPr>
          <a:xfrm>
            <a:off x="1805390" y="4182061"/>
            <a:ext cx="582949" cy="251140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514478" y="3457398"/>
            <a:ext cx="2895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RBT, DWFA, 3.4</a:t>
            </a:r>
            <a:endParaRPr lang="ko-KR" altLang="en-US" sz="14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0" name="직선 화살표 연결선 49"/>
          <p:cNvCxnSpPr/>
          <p:nvPr/>
        </p:nvCxnSpPr>
        <p:spPr>
          <a:xfrm>
            <a:off x="2765958" y="3733042"/>
            <a:ext cx="464820" cy="314606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473051" y="4413418"/>
            <a:ext cx="2895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Triangular, DWFA, 3.5</a:t>
            </a:r>
            <a:endParaRPr lang="ko-KR" altLang="en-US" sz="14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3" name="직선 화살표 연결선 52"/>
          <p:cNvCxnSpPr/>
          <p:nvPr/>
        </p:nvCxnSpPr>
        <p:spPr>
          <a:xfrm flipH="1" flipV="1">
            <a:off x="3984125" y="4237445"/>
            <a:ext cx="90494" cy="228611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527293" y="3055389"/>
            <a:ext cx="2895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Triangular, DWFA, 5</a:t>
            </a:r>
            <a:endParaRPr lang="ko-KR" altLang="en-US" sz="14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6" name="직선 화살표 연결선 55"/>
          <p:cNvCxnSpPr/>
          <p:nvPr/>
        </p:nvCxnSpPr>
        <p:spPr>
          <a:xfrm flipH="1">
            <a:off x="4758234" y="3375664"/>
            <a:ext cx="181642" cy="355948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4686847" y="4027153"/>
            <a:ext cx="3732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rgbClr val="FF0066"/>
                </a:solidFill>
                <a:latin typeface="Comic Sans MS" panose="030F0702030302020204" pitchFamily="66" charset="0"/>
              </a:rPr>
              <a:t>Triangular, PWFA, 6, 100 MeV/m</a:t>
            </a:r>
            <a:endParaRPr lang="ko-KR" altLang="en-US" sz="1600" b="1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9" name="직선 화살표 연결선 58"/>
          <p:cNvCxnSpPr/>
          <p:nvPr/>
        </p:nvCxnSpPr>
        <p:spPr>
          <a:xfrm flipH="1" flipV="1">
            <a:off x="5241820" y="3727271"/>
            <a:ext cx="133447" cy="279976"/>
          </a:xfrm>
          <a:prstGeom prst="straightConnector1">
            <a:avLst/>
          </a:prstGeom>
          <a:ln w="317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직선 화살표 연결선 60"/>
          <p:cNvCxnSpPr/>
          <p:nvPr/>
        </p:nvCxnSpPr>
        <p:spPr>
          <a:xfrm flipH="1">
            <a:off x="5478493" y="2633164"/>
            <a:ext cx="212023" cy="63908"/>
          </a:xfrm>
          <a:prstGeom prst="straightConnector1">
            <a:avLst/>
          </a:prstGeom>
          <a:ln w="317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5623612" y="2447880"/>
            <a:ext cx="2895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rgbClr val="FF0066"/>
                </a:solidFill>
                <a:latin typeface="Comic Sans MS" panose="030F0702030302020204" pitchFamily="66" charset="0"/>
              </a:rPr>
              <a:t>Triangular, DWFA, 10</a:t>
            </a:r>
            <a:endParaRPr lang="ko-KR" altLang="en-US" sz="1600" b="1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172137" y="2937096"/>
            <a:ext cx="2175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rgbClr val="FF0066"/>
                </a:solidFill>
                <a:latin typeface="Comic Sans MS" panose="030F0702030302020204" pitchFamily="66" charset="0"/>
              </a:rPr>
              <a:t>CWA demo module</a:t>
            </a:r>
          </a:p>
          <a:p>
            <a:r>
              <a:rPr lang="en-US" altLang="ko-KR" sz="1600" b="1" dirty="0">
                <a:solidFill>
                  <a:srgbClr val="FF0066"/>
                </a:solidFill>
                <a:latin typeface="Comic Sans MS" panose="030F0702030302020204" pitchFamily="66" charset="0"/>
              </a:rPr>
              <a:t>with R=5</a:t>
            </a:r>
            <a:endParaRPr lang="ko-KR" altLang="en-US" sz="1600" b="1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66" name="직선 화살표 연결선 65"/>
          <p:cNvCxnSpPr/>
          <p:nvPr/>
        </p:nvCxnSpPr>
        <p:spPr>
          <a:xfrm flipH="1">
            <a:off x="7185285" y="3501097"/>
            <a:ext cx="131893" cy="205560"/>
          </a:xfrm>
          <a:prstGeom prst="straightConnector1">
            <a:avLst/>
          </a:prstGeom>
          <a:ln w="317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74199" y="2367743"/>
            <a:ext cx="1601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EEX shaping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demonstration</a:t>
            </a:r>
            <a:endParaRPr lang="ko-KR" altLang="en-US" sz="14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4" name="직선 화살표 연결선 43"/>
          <p:cNvCxnSpPr/>
          <p:nvPr/>
        </p:nvCxnSpPr>
        <p:spPr>
          <a:xfrm>
            <a:off x="4508498" y="2968096"/>
            <a:ext cx="0" cy="1804914"/>
          </a:xfrm>
          <a:prstGeom prst="straightConnector1">
            <a:avLst/>
          </a:prstGeom>
          <a:ln w="31750">
            <a:solidFill>
              <a:schemeClr val="bg1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24471" y="249420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Gwanghui</a:t>
            </a:r>
            <a:r>
              <a:rPr lang="en-US" sz="2400" dirty="0"/>
              <a:t> </a:t>
            </a:r>
            <a:r>
              <a:rPr lang="en-US" sz="2400" dirty="0" smtClean="0"/>
              <a:t>Ha. Talk at AAC, 2018.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660232" y="6201308"/>
            <a:ext cx="2340260" cy="5400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0" y="6453336"/>
            <a:ext cx="9144000" cy="432048"/>
            <a:chOff x="0" y="6453336"/>
            <a:chExt cx="9144000" cy="432048"/>
          </a:xfrm>
        </p:grpSpPr>
        <p:pic>
          <p:nvPicPr>
            <p:cNvPr id="48" name="Picture 3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l="12442" t="17457" r="11014" b="17339"/>
            <a:stretch>
              <a:fillRect/>
            </a:stretch>
          </p:blipFill>
          <p:spPr bwMode="auto">
            <a:xfrm>
              <a:off x="62947" y="6453336"/>
              <a:ext cx="927653" cy="395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" name="Rectangle 50"/>
            <p:cNvSpPr/>
            <p:nvPr userDrawn="1"/>
          </p:nvSpPr>
          <p:spPr>
            <a:xfrm>
              <a:off x="0" y="6504384"/>
              <a:ext cx="9144000" cy="381000"/>
            </a:xfrm>
            <a:prstGeom prst="rect">
              <a:avLst/>
            </a:prstGeom>
            <a:gradFill flip="none" rotWithShape="1">
              <a:gsLst>
                <a:gs pos="600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187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5549" y="137979"/>
            <a:ext cx="8372901" cy="828948"/>
          </a:xfrm>
        </p:spPr>
        <p:txBody>
          <a:bodyPr>
            <a:normAutofit fontScale="90000"/>
          </a:bodyPr>
          <a:lstStyle/>
          <a:p>
            <a:r>
              <a:rPr lang="en-US" dirty="0"/>
              <a:t>Staging Demonstration at </a:t>
            </a:r>
            <a:r>
              <a:rPr lang="en-US" dirty="0" smtClean="0"/>
              <a:t>AWA (2017)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5979" y="3763364"/>
            <a:ext cx="3150830" cy="23041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1676" y="2967754"/>
            <a:ext cx="3358425" cy="29370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002" y="1355289"/>
            <a:ext cx="4563141" cy="21563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07698" y="1535533"/>
            <a:ext cx="3442995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11.7 GHz metallic iris loaded structures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7</a:t>
            </a:r>
            <a:r>
              <a:rPr lang="en-US" dirty="0" smtClean="0">
                <a:solidFill>
                  <a:srgbClr val="FF0000"/>
                </a:solidFill>
              </a:rPr>
              <a:t>0 MeV/m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3249" y="6204737"/>
            <a:ext cx="4674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C. Jing et al., </a:t>
            </a:r>
            <a:r>
              <a:rPr lang="en-US" sz="1200" dirty="0" err="1">
                <a:solidFill>
                  <a:srgbClr val="FF0000"/>
                </a:solidFill>
              </a:rPr>
              <a:t>Nucl</a:t>
            </a:r>
            <a:r>
              <a:rPr lang="en-US" sz="1200" dirty="0">
                <a:solidFill>
                  <a:srgbClr val="FF0000"/>
                </a:solidFill>
              </a:rPr>
              <a:t>. Instr. Meth. in </a:t>
            </a:r>
            <a:r>
              <a:rPr lang="en-US" sz="1200" dirty="0" err="1">
                <a:solidFill>
                  <a:srgbClr val="FF0000"/>
                </a:solidFill>
              </a:rPr>
              <a:t>Phy</a:t>
            </a:r>
            <a:r>
              <a:rPr lang="en-US" sz="1200" dirty="0">
                <a:solidFill>
                  <a:srgbClr val="FF0000"/>
                </a:solidFill>
              </a:rPr>
              <a:t>. Res. A 898, 72-76 (2018)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6453336"/>
            <a:ext cx="9144000" cy="432048"/>
            <a:chOff x="0" y="6453336"/>
            <a:chExt cx="9144000" cy="432048"/>
          </a:xfrm>
        </p:grpSpPr>
        <p:pic>
          <p:nvPicPr>
            <p:cNvPr id="11" name="Picture 3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l="12442" t="17457" r="11014" b="17339"/>
            <a:stretch>
              <a:fillRect/>
            </a:stretch>
          </p:blipFill>
          <p:spPr bwMode="auto">
            <a:xfrm>
              <a:off x="62947" y="6453336"/>
              <a:ext cx="927653" cy="395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 userDrawn="1"/>
          </p:nvSpPr>
          <p:spPr>
            <a:xfrm>
              <a:off x="0" y="6504384"/>
              <a:ext cx="9144000" cy="381000"/>
            </a:xfrm>
            <a:prstGeom prst="rect">
              <a:avLst/>
            </a:prstGeom>
            <a:gradFill flip="none" rotWithShape="1">
              <a:gsLst>
                <a:gs pos="600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4752020" y="0"/>
            <a:ext cx="4391980" cy="152636"/>
          </a:xfrm>
          <a:prstGeom prst="rect">
            <a:avLst/>
          </a:prstGeom>
          <a:gradFill flip="none" rotWithShape="1">
            <a:gsLst>
              <a:gs pos="600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lumMod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5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87" y="1377576"/>
            <a:ext cx="2724493" cy="2014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3721998"/>
            <a:ext cx="3793935" cy="2482739"/>
          </a:xfrm>
          <a:prstGeom prst="rect">
            <a:avLst/>
          </a:prstGeom>
          <a:ln>
            <a:solidFill>
              <a:schemeClr val="tx1">
                <a:alpha val="2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482" y="3124839"/>
            <a:ext cx="3623972" cy="26316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401234"/>
            <a:ext cx="8583283" cy="8289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Two-beam acceleration experiment (2017)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254760" y="1670180"/>
            <a:ext cx="44786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11.7 GHz metallic iris loaded structure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300 MW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150 MeV/m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5916" y="6235643"/>
            <a:ext cx="5508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C. Jing et al., </a:t>
            </a:r>
            <a:r>
              <a:rPr lang="en-US" sz="1600" dirty="0" err="1">
                <a:solidFill>
                  <a:srgbClr val="FF0000"/>
                </a:solidFill>
              </a:rPr>
              <a:t>Nucl</a:t>
            </a:r>
            <a:r>
              <a:rPr lang="en-US" sz="1600" dirty="0">
                <a:solidFill>
                  <a:srgbClr val="FF0000"/>
                </a:solidFill>
              </a:rPr>
              <a:t>. Instr. Meth. in </a:t>
            </a:r>
            <a:r>
              <a:rPr lang="en-US" sz="1600" dirty="0" err="1">
                <a:solidFill>
                  <a:srgbClr val="FF0000"/>
                </a:solidFill>
              </a:rPr>
              <a:t>Phy</a:t>
            </a:r>
            <a:r>
              <a:rPr lang="en-US" sz="1600" dirty="0">
                <a:solidFill>
                  <a:srgbClr val="FF0000"/>
                </a:solidFill>
              </a:rPr>
              <a:t>. Res. A 898, 72-76 (2018)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1960" y="6515062"/>
            <a:ext cx="9144000" cy="432048"/>
            <a:chOff x="0" y="6453336"/>
            <a:chExt cx="9144000" cy="432048"/>
          </a:xfrm>
        </p:grpSpPr>
        <p:pic>
          <p:nvPicPr>
            <p:cNvPr id="11" name="Picture 3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l="12442" t="17457" r="11014" b="17339"/>
            <a:stretch>
              <a:fillRect/>
            </a:stretch>
          </p:blipFill>
          <p:spPr bwMode="auto">
            <a:xfrm>
              <a:off x="62947" y="6453336"/>
              <a:ext cx="927653" cy="395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 userDrawn="1"/>
          </p:nvSpPr>
          <p:spPr>
            <a:xfrm>
              <a:off x="0" y="6504384"/>
              <a:ext cx="9144000" cy="381000"/>
            </a:xfrm>
            <a:prstGeom prst="rect">
              <a:avLst/>
            </a:prstGeom>
            <a:gradFill flip="none" rotWithShape="1">
              <a:gsLst>
                <a:gs pos="600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4752020" y="0"/>
            <a:ext cx="4391980" cy="152636"/>
          </a:xfrm>
          <a:prstGeom prst="rect">
            <a:avLst/>
          </a:prstGeom>
          <a:gradFill flip="none" rotWithShape="1">
            <a:gsLst>
              <a:gs pos="600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lumMod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2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14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5516" y="-29095"/>
            <a:ext cx="8798943" cy="66235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The 26 GHz Full Dielectric Short Pulse TBA Test (2018)</a:t>
            </a:r>
            <a:endParaRPr lang="en-US" altLang="zh-CN" sz="4000" b="1" dirty="0">
              <a:solidFill>
                <a:schemeClr val="tx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31455" y="1254440"/>
            <a:ext cx="5436300" cy="370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DSC_0428++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68514" y="1232536"/>
            <a:ext cx="2698907" cy="125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13"/>
          <p:cNvGrpSpPr/>
          <p:nvPr/>
        </p:nvGrpSpPr>
        <p:grpSpPr>
          <a:xfrm>
            <a:off x="330204" y="3696049"/>
            <a:ext cx="2544880" cy="1255461"/>
            <a:chOff x="2308194" y="795310"/>
            <a:chExt cx="2650735" cy="1348175"/>
          </a:xfrm>
        </p:grpSpPr>
        <p:pic>
          <p:nvPicPr>
            <p:cNvPr id="10" name="Picture 47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308194" y="795310"/>
              <a:ext cx="2650735" cy="1348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3203850" y="795310"/>
              <a:ext cx="958332" cy="653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cxnSp>
        <p:nvCxnSpPr>
          <p:cNvPr id="12" name="Straight Arrow Connector 11"/>
          <p:cNvCxnSpPr/>
          <p:nvPr/>
        </p:nvCxnSpPr>
        <p:spPr>
          <a:xfrm>
            <a:off x="960120" y="2773921"/>
            <a:ext cx="218049" cy="869383"/>
          </a:xfrm>
          <a:prstGeom prst="straightConnector1">
            <a:avLst/>
          </a:prstGeom>
          <a:noFill/>
          <a:ln w="57150" cap="flat" cmpd="sng" algn="ctr">
            <a:solidFill>
              <a:srgbClr val="FFFF6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" name="TextBox 12"/>
          <p:cNvSpPr txBox="1"/>
          <p:nvPr/>
        </p:nvSpPr>
        <p:spPr>
          <a:xfrm>
            <a:off x="342680" y="3671841"/>
            <a:ext cx="629728" cy="369332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DLA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59003" y="1212420"/>
            <a:ext cx="1029419" cy="369332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DPETS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76004" y="2224144"/>
            <a:ext cx="1282958" cy="276999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ID=7mm, L=30cm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56352" y="4687769"/>
            <a:ext cx="1308340" cy="307777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ID=3mm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L=10cm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82054" y="4060994"/>
            <a:ext cx="3261946" cy="2492990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kern="0" dirty="0" smtClean="0">
                <a:solidFill>
                  <a:sysClr val="window" lastClr="FFFF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55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MW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rf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power output were measured.</a:t>
            </a:r>
            <a:endParaRPr lang="en-US" kern="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1.8MeV  witness energy gain, 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eqv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to 54MeV/m gradient.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Note: RF power/gradient is lower than the ideal case due to the combination of RF loss in the waveguide, miss-match of the phase advance, and inefficient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rf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coupling, etc.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18" name="Curved Connector 17"/>
          <p:cNvCxnSpPr/>
          <p:nvPr/>
        </p:nvCxnSpPr>
        <p:spPr>
          <a:xfrm rot="10800000">
            <a:off x="4211515" y="2482716"/>
            <a:ext cx="1169378" cy="457201"/>
          </a:xfrm>
          <a:prstGeom prst="curvedConnector3">
            <a:avLst>
              <a:gd name="adj1" fmla="val 100376"/>
            </a:avLst>
          </a:prstGeom>
          <a:noFill/>
          <a:ln w="38100" cap="flat" cmpd="sng" algn="ctr">
            <a:solidFill>
              <a:srgbClr val="FFFF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285698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182815" y="4736548"/>
            <a:ext cx="2057400" cy="165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787323" y="1228731"/>
            <a:ext cx="3356677" cy="280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>
            <a:off x="0" y="6453336"/>
            <a:ext cx="9144000" cy="432048"/>
            <a:chOff x="0" y="6453336"/>
            <a:chExt cx="9144000" cy="432048"/>
          </a:xfrm>
        </p:grpSpPr>
        <p:pic>
          <p:nvPicPr>
            <p:cNvPr id="20" name="Picture 3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 l="12442" t="17457" r="11014" b="17339"/>
            <a:stretch>
              <a:fillRect/>
            </a:stretch>
          </p:blipFill>
          <p:spPr bwMode="auto">
            <a:xfrm>
              <a:off x="62947" y="6453336"/>
              <a:ext cx="927653" cy="395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 userDrawn="1"/>
          </p:nvSpPr>
          <p:spPr>
            <a:xfrm>
              <a:off x="0" y="6504384"/>
              <a:ext cx="9144000" cy="381000"/>
            </a:xfrm>
            <a:prstGeom prst="rect">
              <a:avLst/>
            </a:prstGeom>
            <a:gradFill flip="none" rotWithShape="1">
              <a:gsLst>
                <a:gs pos="600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4752020" y="0"/>
            <a:ext cx="4391980" cy="152636"/>
          </a:xfrm>
          <a:prstGeom prst="rect">
            <a:avLst/>
          </a:prstGeom>
          <a:gradFill flip="none" rotWithShape="1">
            <a:gsLst>
              <a:gs pos="600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lumMod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3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172528" y="122689"/>
            <a:ext cx="8798943" cy="662355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cap="all" dirty="0" smtClean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The 11.7GHz Dielectric PETS (2018)</a:t>
            </a:r>
            <a:endParaRPr lang="en-US" altLang="zh-CN" sz="4000" b="1" cap="all" dirty="0">
              <a:solidFill>
                <a:schemeClr val="tx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45624" y="966786"/>
            <a:ext cx="8597807" cy="1095472"/>
          </a:xfrm>
          <a:prstGeom prst="rect">
            <a:avLst/>
          </a:prstGeom>
        </p:spPr>
        <p:txBody>
          <a:bodyPr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70C0"/>
                </a:solidFill>
              </a:rPr>
              <a:t>High power test</a:t>
            </a: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200 MW generated with 8-bunch train, total 360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nC</a:t>
            </a: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No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rf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breakdown observed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195030"/>
            <a:ext cx="3067876" cy="46783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08547" y="2212487"/>
            <a:ext cx="3178643" cy="458632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877388" y="2490257"/>
            <a:ext cx="22666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Possible factors for reduced power: </a:t>
            </a:r>
          </a:p>
          <a:p>
            <a:endParaRPr lang="en-US" sz="2000" dirty="0" smtClean="0"/>
          </a:p>
          <a:p>
            <a:r>
              <a:rPr lang="en-US" sz="2000" dirty="0" smtClean="0"/>
              <a:t>1. Bunch length</a:t>
            </a:r>
          </a:p>
          <a:p>
            <a:r>
              <a:rPr lang="en-US" sz="2000" dirty="0" smtClean="0"/>
              <a:t>2. Launching phase</a:t>
            </a:r>
          </a:p>
          <a:p>
            <a:r>
              <a:rPr lang="en-US" sz="2000" dirty="0" smtClean="0"/>
              <a:t>3. </a:t>
            </a:r>
            <a:r>
              <a:rPr lang="en-US" sz="2000" dirty="0" err="1" smtClean="0"/>
              <a:t>Multipacting</a:t>
            </a:r>
            <a:r>
              <a:rPr lang="en-US" sz="2000" dirty="0" smtClean="0"/>
              <a:t> in </a:t>
            </a:r>
            <a:r>
              <a:rPr lang="en-US" sz="2000" dirty="0" err="1" smtClean="0"/>
              <a:t>rf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pickup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6863929" y="5586701"/>
            <a:ext cx="2205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J. Shao, C. Jing, E. Wisniewski, et al., submitted to PRAB</a:t>
            </a:r>
            <a:endParaRPr lang="en-US" sz="1600" dirty="0"/>
          </a:p>
        </p:txBody>
      </p:sp>
      <p:sp>
        <p:nvSpPr>
          <p:cNvPr id="24" name="Rectangle 23"/>
          <p:cNvSpPr/>
          <p:nvPr/>
        </p:nvSpPr>
        <p:spPr>
          <a:xfrm>
            <a:off x="6787190" y="5506381"/>
            <a:ext cx="2120284" cy="927441"/>
          </a:xfrm>
          <a:prstGeom prst="rect">
            <a:avLst/>
          </a:prstGeom>
          <a:noFill/>
          <a:ln w="19050">
            <a:solidFill>
              <a:srgbClr val="FF000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1" t="29937" r="12910" b="29070"/>
          <a:stretch/>
        </p:blipFill>
        <p:spPr>
          <a:xfrm>
            <a:off x="5745149" y="860159"/>
            <a:ext cx="3398851" cy="135232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453336"/>
            <a:ext cx="9144000" cy="432048"/>
            <a:chOff x="0" y="6453336"/>
            <a:chExt cx="9144000" cy="432048"/>
          </a:xfrm>
        </p:grpSpPr>
        <p:pic>
          <p:nvPicPr>
            <p:cNvPr id="11" name="Picture 3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l="12442" t="17457" r="11014" b="17339"/>
            <a:stretch>
              <a:fillRect/>
            </a:stretch>
          </p:blipFill>
          <p:spPr bwMode="auto">
            <a:xfrm>
              <a:off x="62947" y="6453336"/>
              <a:ext cx="927653" cy="395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 userDrawn="1"/>
          </p:nvSpPr>
          <p:spPr>
            <a:xfrm>
              <a:off x="0" y="6504384"/>
              <a:ext cx="9144000" cy="381000"/>
            </a:xfrm>
            <a:prstGeom prst="rect">
              <a:avLst/>
            </a:prstGeom>
            <a:gradFill flip="none" rotWithShape="1">
              <a:gsLst>
                <a:gs pos="600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4752020" y="0"/>
            <a:ext cx="4391980" cy="152636"/>
          </a:xfrm>
          <a:prstGeom prst="rect">
            <a:avLst/>
          </a:prstGeom>
          <a:gradFill flip="none" rotWithShape="1">
            <a:gsLst>
              <a:gs pos="600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lumMod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5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4544" y="18274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Dielectric Disk Accelerator (DDA) Collaboration with CERN (12 GHz)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16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38" y="1412776"/>
            <a:ext cx="3174504" cy="155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730" y="3208510"/>
            <a:ext cx="3300534" cy="2209562"/>
          </a:xfrm>
          <a:prstGeom prst="rect">
            <a:avLst/>
          </a:prstGeom>
        </p:spPr>
      </p:pic>
      <p:sp>
        <p:nvSpPr>
          <p:cNvPr id="8" name="Rounded Rectangle 20">
            <a:extLst>
              <a:ext uri="{FF2B5EF4-FFF2-40B4-BE49-F238E27FC236}">
                <a16:creationId xmlns:a16="http://schemas.microsoft.com/office/drawing/2014/main" id="{EABFA437-B926-4242-BE82-4FEE6D40389D}"/>
              </a:ext>
            </a:extLst>
          </p:cNvPr>
          <p:cNvSpPr/>
          <p:nvPr/>
        </p:nvSpPr>
        <p:spPr>
          <a:xfrm>
            <a:off x="3329104" y="4157025"/>
            <a:ext cx="2664296" cy="21962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 algn="just">
              <a:buFont typeface="Wingdings" panose="05000000000000000000" pitchFamily="2" charset="2"/>
              <a:buChar char="n"/>
            </a:pPr>
            <a:r>
              <a:rPr lang="en-GB" altLang="zh-CN" sz="1600" dirty="0" smtClean="0">
                <a:solidFill>
                  <a:schemeClr val="tx1"/>
                </a:solidFill>
              </a:rPr>
              <a:t>High order mode operation reduces the wall power loss;</a:t>
            </a:r>
          </a:p>
          <a:p>
            <a:pPr marL="342900" indent="-342900" algn="just">
              <a:buFont typeface="Wingdings" panose="05000000000000000000" pitchFamily="2" charset="2"/>
              <a:buChar char="n"/>
            </a:pPr>
            <a:r>
              <a:rPr lang="en-GB" altLang="zh-CN" sz="1600" dirty="0" smtClean="0">
                <a:solidFill>
                  <a:schemeClr val="tx1"/>
                </a:solidFill>
              </a:rPr>
              <a:t>The electromagnetic fields can be controlled by dielectric parts;</a:t>
            </a:r>
          </a:p>
          <a:p>
            <a:pPr marL="342900" indent="-342900" algn="just">
              <a:buFont typeface="Wingdings" panose="05000000000000000000" pitchFamily="2" charset="2"/>
              <a:buChar char="n"/>
            </a:pPr>
            <a:r>
              <a:rPr lang="en-GB" altLang="zh-CN" sz="1600" dirty="0" smtClean="0">
                <a:solidFill>
                  <a:schemeClr val="tx1"/>
                </a:solidFill>
              </a:rPr>
              <a:t>High power efficiency.</a:t>
            </a:r>
            <a:endParaRPr lang="en-GB" altLang="zh-CN" sz="16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23C3F3-5D10-4D55-94F9-B83A605031CB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00" y="4201475"/>
            <a:ext cx="2880000" cy="2520000"/>
          </a:xfrm>
          <a:prstGeom prst="rect">
            <a:avLst/>
          </a:prstGeom>
        </p:spPr>
      </p:pic>
      <p:sp>
        <p:nvSpPr>
          <p:cNvPr id="10" name="Rounded Rectangle 20">
            <a:extLst>
              <a:ext uri="{FF2B5EF4-FFF2-40B4-BE49-F238E27FC236}">
                <a16:creationId xmlns:a16="http://schemas.microsoft.com/office/drawing/2014/main" id="{EABFA437-B926-4242-BE82-4FEE6D40389D}"/>
              </a:ext>
            </a:extLst>
          </p:cNvPr>
          <p:cNvSpPr/>
          <p:nvPr/>
        </p:nvSpPr>
        <p:spPr>
          <a:xfrm>
            <a:off x="4248707" y="1412157"/>
            <a:ext cx="3862585" cy="14666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indent="-342900" algn="just">
              <a:buFont typeface="Wingdings" panose="05000000000000000000" pitchFamily="2" charset="2"/>
              <a:buChar char="n"/>
            </a:pPr>
            <a:r>
              <a:rPr lang="en-GB" altLang="zh-CN" dirty="0">
                <a:solidFill>
                  <a:schemeClr val="tx1"/>
                </a:solidFill>
              </a:rPr>
              <a:t> </a:t>
            </a:r>
            <a:r>
              <a:rPr lang="en-GB" altLang="zh-CN" sz="1600" dirty="0" smtClean="0">
                <a:solidFill>
                  <a:schemeClr val="tx1"/>
                </a:solidFill>
              </a:rPr>
              <a:t>One </a:t>
            </a:r>
            <a:r>
              <a:rPr lang="en-GB" altLang="zh-CN" sz="1600" dirty="0">
                <a:solidFill>
                  <a:schemeClr val="tx1"/>
                </a:solidFill>
              </a:rPr>
              <a:t>can adjust </a:t>
            </a:r>
            <a:r>
              <a:rPr lang="en-GB" altLang="zh-CN" sz="1600" i="1" dirty="0" smtClean="0">
                <a:solidFill>
                  <a:schemeClr val="tx1"/>
                </a:solidFill>
              </a:rPr>
              <a:t>r</a:t>
            </a:r>
            <a:r>
              <a:rPr lang="en-GB" altLang="zh-CN" sz="1600" dirty="0" smtClean="0">
                <a:solidFill>
                  <a:schemeClr val="tx1"/>
                </a:solidFill>
              </a:rPr>
              <a:t>0, </a:t>
            </a:r>
            <a:r>
              <a:rPr lang="en-GB" altLang="zh-CN" sz="1600" i="1" dirty="0" smtClean="0">
                <a:solidFill>
                  <a:schemeClr val="tx1"/>
                </a:solidFill>
              </a:rPr>
              <a:t>c</a:t>
            </a:r>
            <a:r>
              <a:rPr lang="en-GB" altLang="zh-CN" sz="1600" dirty="0" smtClean="0">
                <a:solidFill>
                  <a:schemeClr val="tx1"/>
                </a:solidFill>
              </a:rPr>
              <a:t>1,  </a:t>
            </a:r>
            <a:r>
              <a:rPr lang="en-GB" altLang="zh-CN" sz="1600" i="1" dirty="0">
                <a:solidFill>
                  <a:schemeClr val="tx1"/>
                </a:solidFill>
              </a:rPr>
              <a:t>D</a:t>
            </a:r>
            <a:r>
              <a:rPr lang="en-GB" altLang="zh-CN" sz="1600" dirty="0">
                <a:solidFill>
                  <a:schemeClr val="tx1"/>
                </a:solidFill>
              </a:rPr>
              <a:t> and </a:t>
            </a:r>
            <a:r>
              <a:rPr lang="en-GB" altLang="zh-CN" sz="1600" i="1" dirty="0" err="1">
                <a:solidFill>
                  <a:schemeClr val="tx1"/>
                </a:solidFill>
              </a:rPr>
              <a:t>ε</a:t>
            </a:r>
            <a:r>
              <a:rPr lang="en-GB" altLang="zh-CN" sz="1600" dirty="0" err="1">
                <a:solidFill>
                  <a:schemeClr val="tx1"/>
                </a:solidFill>
              </a:rPr>
              <a:t>r</a:t>
            </a:r>
            <a:r>
              <a:rPr lang="en-GB" altLang="zh-CN" sz="1600" dirty="0">
                <a:solidFill>
                  <a:schemeClr val="tx1"/>
                </a:solidFill>
              </a:rPr>
              <a:t> to get the desired frequency of 12 GHz.</a:t>
            </a:r>
          </a:p>
          <a:p>
            <a:pPr indent="-342900" algn="just">
              <a:buFont typeface="Wingdings" panose="05000000000000000000" pitchFamily="2" charset="2"/>
              <a:buChar char="n"/>
            </a:pPr>
            <a:r>
              <a:rPr lang="en-GB" altLang="zh-CN" sz="1600" dirty="0">
                <a:solidFill>
                  <a:schemeClr val="tx1"/>
                </a:solidFill>
              </a:rPr>
              <a:t>Such a structure has a periodicity </a:t>
            </a:r>
            <a:r>
              <a:rPr lang="en-GB" altLang="zh-CN" sz="1600" i="1" dirty="0">
                <a:solidFill>
                  <a:schemeClr val="tx1"/>
                </a:solidFill>
              </a:rPr>
              <a:t>L</a:t>
            </a:r>
            <a:r>
              <a:rPr lang="en-GB" altLang="zh-CN" sz="1600" dirty="0">
                <a:solidFill>
                  <a:schemeClr val="tx1"/>
                </a:solidFill>
              </a:rPr>
              <a:t> which can be used to slow down the group velocity of accelerating mode.</a:t>
            </a:r>
          </a:p>
        </p:txBody>
      </p:sp>
      <p:sp>
        <p:nvSpPr>
          <p:cNvPr id="11" name="Rounded Rectangle 20">
            <a:extLst>
              <a:ext uri="{FF2B5EF4-FFF2-40B4-BE49-F238E27FC236}">
                <a16:creationId xmlns:a16="http://schemas.microsoft.com/office/drawing/2014/main" id="{EABFA437-B926-4242-BE82-4FEE6D40389D}"/>
              </a:ext>
            </a:extLst>
          </p:cNvPr>
          <p:cNvSpPr/>
          <p:nvPr/>
        </p:nvSpPr>
        <p:spPr>
          <a:xfrm>
            <a:off x="3639842" y="3032956"/>
            <a:ext cx="5206754" cy="988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indent="-342900" algn="just">
              <a:buFont typeface="Wingdings" panose="05000000000000000000" pitchFamily="2" charset="2"/>
              <a:buChar char="n"/>
            </a:pPr>
            <a:r>
              <a:rPr lang="en-GB" altLang="zh-CN" sz="2000" dirty="0">
                <a:solidFill>
                  <a:schemeClr val="tx1"/>
                </a:solidFill>
              </a:rPr>
              <a:t> </a:t>
            </a:r>
            <a:r>
              <a:rPr lang="en-GB" altLang="zh-CN" sz="1600" dirty="0">
                <a:solidFill>
                  <a:schemeClr val="tx1"/>
                </a:solidFill>
              </a:rPr>
              <a:t>The group velocity for a DDA </a:t>
            </a:r>
            <a:r>
              <a:rPr lang="en-GB" altLang="zh-CN" sz="1600" dirty="0" smtClean="0">
                <a:solidFill>
                  <a:schemeClr val="tx1"/>
                </a:solidFill>
              </a:rPr>
              <a:t>TM01-mode structure </a:t>
            </a:r>
            <a:r>
              <a:rPr lang="en-GB" altLang="zh-CN" sz="1600" dirty="0">
                <a:solidFill>
                  <a:schemeClr val="tx1"/>
                </a:solidFill>
              </a:rPr>
              <a:t>gradually decreases to 0;</a:t>
            </a:r>
          </a:p>
          <a:p>
            <a:pPr indent="-342900" algn="just">
              <a:buFont typeface="Wingdings" panose="05000000000000000000" pitchFamily="2" charset="2"/>
              <a:buChar char="n"/>
            </a:pPr>
            <a:r>
              <a:rPr lang="en-GB" altLang="zh-CN" sz="1600" dirty="0">
                <a:solidFill>
                  <a:schemeClr val="tx1"/>
                </a:solidFill>
              </a:rPr>
              <a:t>The phase shift </a:t>
            </a:r>
            <a:r>
              <a:rPr lang="en-GB" altLang="zh-CN" sz="1600" dirty="0" smtClean="0">
                <a:solidFill>
                  <a:schemeClr val="tx1"/>
                </a:solidFill>
              </a:rPr>
              <a:t>generate </a:t>
            </a:r>
            <a:r>
              <a:rPr lang="en-GB" altLang="zh-CN" sz="1600" dirty="0">
                <a:solidFill>
                  <a:schemeClr val="tx1"/>
                </a:solidFill>
              </a:rPr>
              <a:t>a low group </a:t>
            </a:r>
            <a:r>
              <a:rPr lang="en-GB" altLang="zh-CN" sz="1600" dirty="0" smtClean="0">
                <a:solidFill>
                  <a:schemeClr val="tx1"/>
                </a:solidFill>
              </a:rPr>
              <a:t>velocity</a:t>
            </a:r>
            <a:endParaRPr lang="en-GB" altLang="zh-CN" sz="16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8738" y="5504482"/>
            <a:ext cx="2677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 GHz structure to be fabricated by Euclid/AWA and tested at CERN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749447" y="6417332"/>
            <a:ext cx="2851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Talk by </a:t>
            </a:r>
            <a:r>
              <a:rPr lang="en-US" sz="2000" b="1" dirty="0" err="1"/>
              <a:t>Yelong</a:t>
            </a:r>
            <a:r>
              <a:rPr lang="en-US" sz="2000" b="1" dirty="0"/>
              <a:t> </a:t>
            </a:r>
            <a:r>
              <a:rPr lang="en-US" sz="2000" b="1" dirty="0" smtClean="0"/>
              <a:t>Wei, CERN</a:t>
            </a:r>
            <a:endParaRPr lang="en-US" sz="20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6453336"/>
            <a:ext cx="9144000" cy="432048"/>
            <a:chOff x="0" y="6453336"/>
            <a:chExt cx="9144000" cy="432048"/>
          </a:xfrm>
        </p:grpSpPr>
        <p:pic>
          <p:nvPicPr>
            <p:cNvPr id="15" name="Picture 3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 l="12442" t="17457" r="11014" b="17339"/>
            <a:stretch>
              <a:fillRect/>
            </a:stretch>
          </p:blipFill>
          <p:spPr bwMode="auto">
            <a:xfrm>
              <a:off x="62947" y="6453336"/>
              <a:ext cx="927653" cy="395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/>
            <p:nvPr userDrawn="1"/>
          </p:nvSpPr>
          <p:spPr>
            <a:xfrm>
              <a:off x="0" y="6504384"/>
              <a:ext cx="9144000" cy="381000"/>
            </a:xfrm>
            <a:prstGeom prst="rect">
              <a:avLst/>
            </a:prstGeom>
            <a:gradFill flip="none" rotWithShape="1">
              <a:gsLst>
                <a:gs pos="600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4752020" y="0"/>
            <a:ext cx="4391980" cy="152636"/>
          </a:xfrm>
          <a:prstGeom prst="rect">
            <a:avLst/>
          </a:prstGeom>
          <a:gradFill flip="none" rotWithShape="1">
            <a:gsLst>
              <a:gs pos="600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lumMod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3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935596" y="260648"/>
            <a:ext cx="7534473" cy="544513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altLang="en-US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Accelerator in a Suitcase for Isotope Replacement</a:t>
            </a:r>
            <a:r>
              <a:rPr lang="ru-RU" altLang="en-US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ru-RU" altLang="en-US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for Active Interrogation Systems</a:t>
            </a:r>
            <a:endParaRPr lang="en-US" alt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8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074" y="212171"/>
            <a:ext cx="1550988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8" y="33338"/>
            <a:ext cx="960437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62" descr="C:\Users\Chunguang Jing\Google Drive\Euclid SBIR\2016DNDO\Phase2\image (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85692"/>
            <a:ext cx="2611291" cy="2772308"/>
          </a:xfrm>
          <a:prstGeom prst="rect">
            <a:avLst/>
          </a:prstGeom>
          <a:noFill/>
        </p:spPr>
      </p:pic>
      <p:sp>
        <p:nvSpPr>
          <p:cNvPr id="27" name="Content Placeholder 4"/>
          <p:cNvSpPr txBox="1">
            <a:spLocks/>
          </p:cNvSpPr>
          <p:nvPr/>
        </p:nvSpPr>
        <p:spPr>
          <a:xfrm>
            <a:off x="179512" y="1160748"/>
            <a:ext cx="3780420" cy="176419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Description:</a:t>
            </a:r>
          </a:p>
          <a:p>
            <a:pPr marL="0" marR="0" lvl="1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The project is to demonstrate a 1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MeV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dielectric accelerator based suitcase X-ray source and also produce a cost-effective and compact medium energy (~4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MeV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 design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Till present, the 1MeV dielectric accelerator is ready for assembling and bench test. </a:t>
            </a:r>
            <a:r>
              <a:rPr kumimoji="0" lang="en-US" altLang="en-US" sz="1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Expected output: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(prototype in 2019)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1016732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960948"/>
            <a:ext cx="4248472" cy="133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04148" y="4332515"/>
            <a:ext cx="3239852" cy="231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36304" y="4315408"/>
            <a:ext cx="3167844" cy="231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55976" y="1416771"/>
            <a:ext cx="2358788" cy="252224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70264" y="1416771"/>
            <a:ext cx="2473736" cy="2552289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0" y="6453336"/>
            <a:ext cx="9144000" cy="432048"/>
            <a:chOff x="0" y="6453336"/>
            <a:chExt cx="9144000" cy="432048"/>
          </a:xfrm>
        </p:grpSpPr>
        <p:pic>
          <p:nvPicPr>
            <p:cNvPr id="14" name="Picture 3"/>
            <p:cNvPicPr>
              <a:picLocks noChangeAspect="1" noChangeArrowheads="1"/>
            </p:cNvPicPr>
            <p:nvPr userDrawn="1"/>
          </p:nvPicPr>
          <p:blipFill>
            <a:blip r:embed="rId11" cstate="print"/>
            <a:srcRect l="12442" t="17457" r="11014" b="17339"/>
            <a:stretch>
              <a:fillRect/>
            </a:stretch>
          </p:blipFill>
          <p:spPr bwMode="auto">
            <a:xfrm>
              <a:off x="62947" y="6453336"/>
              <a:ext cx="927653" cy="395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 userDrawn="1"/>
          </p:nvSpPr>
          <p:spPr>
            <a:xfrm>
              <a:off x="0" y="6504384"/>
              <a:ext cx="9144000" cy="381000"/>
            </a:xfrm>
            <a:prstGeom prst="rect">
              <a:avLst/>
            </a:prstGeom>
            <a:gradFill flip="none" rotWithShape="1">
              <a:gsLst>
                <a:gs pos="600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752020" y="0"/>
            <a:ext cx="4391980" cy="152636"/>
          </a:xfrm>
          <a:prstGeom prst="rect">
            <a:avLst/>
          </a:prstGeom>
          <a:gradFill flip="none" rotWithShape="1">
            <a:gsLst>
              <a:gs pos="600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lumMod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8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968" y="3842293"/>
            <a:ext cx="38131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-28366" y="151996"/>
            <a:ext cx="7793037" cy="541338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Diamond Structure High Gradient </a:t>
            </a:r>
            <a:r>
              <a:rPr lang="en-US" sz="2800" b="1" dirty="0"/>
              <a:t>T</a:t>
            </a:r>
            <a:r>
              <a:rPr lang="en-US" sz="2800" b="1" dirty="0" smtClean="0"/>
              <a:t>est at AWA</a:t>
            </a:r>
            <a:endParaRPr lang="ru-RU" sz="2800" b="1" dirty="0" smtClean="0"/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85" y="1292502"/>
            <a:ext cx="2895600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7" name="Text Box 13"/>
          <p:cNvSpPr txBox="1">
            <a:spLocks noChangeArrowheads="1"/>
          </p:cNvSpPr>
          <p:nvPr/>
        </p:nvSpPr>
        <p:spPr bwMode="auto">
          <a:xfrm>
            <a:off x="5739769" y="6013352"/>
            <a:ext cx="4468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u="sng" dirty="0" smtClean="0">
                <a:latin typeface="Arial" pitchFamily="34" charset="0"/>
              </a:rPr>
              <a:t>factor 4.5 </a:t>
            </a:r>
            <a:r>
              <a:rPr lang="en-US" sz="1800" b="1" u="sng" dirty="0">
                <a:latin typeface="Arial" pitchFamily="34" charset="0"/>
              </a:rPr>
              <a:t>field enhancement</a:t>
            </a:r>
            <a:r>
              <a:rPr lang="en-US" sz="1800" dirty="0">
                <a:latin typeface="Arial" pitchFamily="34" charset="0"/>
              </a:rPr>
              <a:t> </a:t>
            </a:r>
            <a:endParaRPr lang="ru-RU" sz="1800" dirty="0">
              <a:latin typeface="Arial" pitchFamily="34" charset="0"/>
            </a:endParaRPr>
          </a:p>
        </p:txBody>
      </p:sp>
      <p:sp>
        <p:nvSpPr>
          <p:cNvPr id="68619" name="Rectangle 15"/>
          <p:cNvSpPr>
            <a:spLocks noChangeArrowheads="1"/>
          </p:cNvSpPr>
          <p:nvPr/>
        </p:nvSpPr>
        <p:spPr bwMode="auto">
          <a:xfrm>
            <a:off x="1890713" y="4605338"/>
            <a:ext cx="609600" cy="228600"/>
          </a:xfrm>
          <a:prstGeom prst="rect">
            <a:avLst/>
          </a:prstGeom>
          <a:noFill/>
          <a:ln w="9525">
            <a:solidFill>
              <a:srgbClr val="FFFF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1" name="Text Box 17"/>
          <p:cNvSpPr txBox="1">
            <a:spLocks noChangeArrowheads="1"/>
          </p:cNvSpPr>
          <p:nvPr/>
        </p:nvSpPr>
        <p:spPr bwMode="auto">
          <a:xfrm>
            <a:off x="5040052" y="3213542"/>
            <a:ext cx="3443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u="sng" dirty="0"/>
              <a:t>50nC </a:t>
            </a:r>
            <a:r>
              <a:rPr lang="en-US" b="1" u="sng" dirty="0">
                <a:sym typeface="Wingdings" pitchFamily="2" charset="2"/>
              </a:rPr>
              <a:t> 250 MV/m</a:t>
            </a:r>
            <a:endParaRPr lang="ru-RU" b="1" u="sng" dirty="0"/>
          </a:p>
        </p:txBody>
      </p:sp>
      <p:pic>
        <p:nvPicPr>
          <p:cNvPr id="68622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49" y="1129387"/>
            <a:ext cx="39528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7161" y="5919284"/>
            <a:ext cx="5357300" cy="369332"/>
          </a:xfrm>
          <a:prstGeom prst="rect">
            <a:avLst/>
          </a:prstGeom>
          <a:noFill/>
          <a:ln w="63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S.Antipov</a:t>
            </a:r>
            <a:r>
              <a:rPr lang="en-US" dirty="0" smtClean="0"/>
              <a:t> et al. Diamond and Related Materials, 2014. </a:t>
            </a:r>
            <a:endParaRPr lang="en-US" dirty="0"/>
          </a:p>
        </p:txBody>
      </p:sp>
      <p:pic>
        <p:nvPicPr>
          <p:cNvPr id="16" name="Picture 4" descr="IMG_686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11" y="3780072"/>
            <a:ext cx="1745974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Clipboard0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675108"/>
            <a:ext cx="1519799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51520" y="5392569"/>
            <a:ext cx="504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35 GHz diamond polycrystalline structures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61067" y="5809396"/>
            <a:ext cx="5472608" cy="5206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-31348" y="6426245"/>
            <a:ext cx="9144000" cy="432048"/>
            <a:chOff x="0" y="6453336"/>
            <a:chExt cx="9144000" cy="432048"/>
          </a:xfrm>
        </p:grpSpPr>
        <p:pic>
          <p:nvPicPr>
            <p:cNvPr id="15" name="Picture 3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 l="12442" t="17457" r="11014" b="17339"/>
            <a:stretch>
              <a:fillRect/>
            </a:stretch>
          </p:blipFill>
          <p:spPr bwMode="auto">
            <a:xfrm>
              <a:off x="62947" y="6453336"/>
              <a:ext cx="927653" cy="395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8"/>
            <p:cNvSpPr/>
            <p:nvPr userDrawn="1"/>
          </p:nvSpPr>
          <p:spPr>
            <a:xfrm>
              <a:off x="0" y="6504384"/>
              <a:ext cx="9144000" cy="381000"/>
            </a:xfrm>
            <a:prstGeom prst="rect">
              <a:avLst/>
            </a:prstGeom>
            <a:gradFill flip="none" rotWithShape="1">
              <a:gsLst>
                <a:gs pos="600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4752020" y="0"/>
            <a:ext cx="4391980" cy="152636"/>
          </a:xfrm>
          <a:prstGeom prst="rect">
            <a:avLst/>
          </a:prstGeom>
          <a:gradFill flip="none" rotWithShape="1">
            <a:gsLst>
              <a:gs pos="600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lumMod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6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370" y="-194566"/>
            <a:ext cx="3646748" cy="11430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Diamond X-Ray Lens</a:t>
            </a:r>
            <a:endParaRPr lang="en-US" sz="2400" b="1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81710"/>
            <a:ext cx="3886200" cy="2488699"/>
          </a:xfrm>
        </p:spPr>
      </p:pic>
      <p:pic>
        <p:nvPicPr>
          <p:cNvPr id="5" name="Content Placeholder 3" descr="Screen Clippi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2" y="1407977"/>
            <a:ext cx="3886200" cy="29661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907884"/>
            <a:ext cx="5480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Laser ablation of diamond for x-ray </a:t>
            </a:r>
            <a:r>
              <a:rPr lang="en-US" b="1" u="sng" dirty="0" smtClean="0"/>
              <a:t>lens</a:t>
            </a:r>
            <a:endParaRPr lang="en-US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636786"/>
            <a:ext cx="40849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/>
              <a:t>X-Ray Optics Group (APS)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7744" y="548324"/>
            <a:ext cx="121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S.Antipov</a:t>
            </a:r>
            <a:endParaRPr lang="en-US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4402588" y="66881"/>
            <a:ext cx="4680320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Diamond Beam Halo </a:t>
            </a:r>
            <a:r>
              <a:rPr lang="en-US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Monitor, AWA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80012" y="78682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Electrodeless </a:t>
            </a:r>
            <a:r>
              <a:rPr lang="en-US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measurement of the charged particle-induced conductivity in the diamond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58153" y="454679"/>
            <a:ext cx="121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S.Antipov</a:t>
            </a:r>
            <a:endParaRPr lang="en-US" sz="2000" b="1" dirty="0"/>
          </a:p>
        </p:txBody>
      </p:sp>
      <p:pic>
        <p:nvPicPr>
          <p:cNvPr id="13" name="Picture 2" descr="https://lh3.googleusercontent.com/GyGtmDrd2BY8s5p3dGmd34WLmeDrDwvUYWB-w8znac9ivofiKDybXoJAr-Ip90C_njwt3pLaodAOh1rFKhlKxuTcGDgUqEMk4-41s79FVbSQfSyTF8ukAXTLX7tn4lF88hlcB8qL">
            <a:extLst>
              <a:ext uri="{FF2B5EF4-FFF2-40B4-BE49-F238E27FC236}">
                <a16:creationId xmlns:a16="http://schemas.microsoft.com/office/drawing/2014/main" id="{94A5EC28-6A40-47EF-A68D-510286C03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831" y="3717032"/>
            <a:ext cx="3886200" cy="233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F8A60C-E5B1-48B0-B860-CA2F1318BD7D}"/>
              </a:ext>
            </a:extLst>
          </p:cNvPr>
          <p:cNvSpPr txBox="1"/>
          <p:nvPr/>
        </p:nvSpPr>
        <p:spPr>
          <a:xfrm>
            <a:off x="4690531" y="6237644"/>
            <a:ext cx="43052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highlight>
                  <a:srgbClr val="FFFF00"/>
                </a:highlight>
              </a:rPr>
              <a:t>DC gun Voltage</a:t>
            </a:r>
            <a:r>
              <a:rPr lang="en-US" sz="1350" dirty="0"/>
              <a:t>	 </a:t>
            </a:r>
            <a:r>
              <a:rPr lang="en-US" sz="1350" b="1" dirty="0">
                <a:highlight>
                  <a:srgbClr val="00FFFF"/>
                </a:highlight>
              </a:rPr>
              <a:t>DC gun Current </a:t>
            </a:r>
            <a:r>
              <a:rPr lang="en-US" sz="1350" dirty="0"/>
              <a:t>	</a:t>
            </a:r>
            <a:r>
              <a:rPr lang="en-US" sz="1350" b="1" dirty="0">
                <a:highlight>
                  <a:srgbClr val="FF00FF"/>
                </a:highlight>
              </a:rPr>
              <a:t>Halo Monitor signal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78" y="1702711"/>
            <a:ext cx="3132697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411515" y="1791935"/>
            <a:ext cx="14016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Diamond scraper for halo sensing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508104" y="2326491"/>
            <a:ext cx="604252" cy="5645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657228" y="1485234"/>
            <a:ext cx="124545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Measurement: resonator detuning due to beam interception in active element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90510" y="4051799"/>
            <a:ext cx="1401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Laser power measurement with silicon switch</a:t>
            </a:r>
          </a:p>
        </p:txBody>
      </p:sp>
      <p:pic>
        <p:nvPicPr>
          <p:cNvPr id="15" name="Picture 2" descr="https://lh6.googleusercontent.com/YIKkFDLu1gagMPSlJdYhDw6VtnGalkp1crxSkpnGV4c1n8HQmDmtoFpDAS_EKXkPshmhCDEiBf4Eod67f0aK53QcRBw0EoPkJyn0nuDysU5dG1weygen2beX8HgQe2EzEGduA2X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615" y="3029087"/>
            <a:ext cx="1889159" cy="166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/>
          <p:cNvCxnSpPr/>
          <p:nvPr/>
        </p:nvCxnSpPr>
        <p:spPr>
          <a:xfrm>
            <a:off x="4464078" y="548324"/>
            <a:ext cx="35914" cy="61971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0" y="6453336"/>
            <a:ext cx="9144000" cy="432048"/>
            <a:chOff x="0" y="6453336"/>
            <a:chExt cx="9144000" cy="432048"/>
          </a:xfrm>
        </p:grpSpPr>
        <p:pic>
          <p:nvPicPr>
            <p:cNvPr id="23" name="Picture 3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 l="12442" t="17457" r="11014" b="17339"/>
            <a:stretch>
              <a:fillRect/>
            </a:stretch>
          </p:blipFill>
          <p:spPr bwMode="auto">
            <a:xfrm>
              <a:off x="62947" y="6453336"/>
              <a:ext cx="927653" cy="395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24"/>
            <p:cNvSpPr/>
            <p:nvPr userDrawn="1"/>
          </p:nvSpPr>
          <p:spPr>
            <a:xfrm>
              <a:off x="0" y="6504384"/>
              <a:ext cx="9144000" cy="381000"/>
            </a:xfrm>
            <a:prstGeom prst="rect">
              <a:avLst/>
            </a:prstGeom>
            <a:gradFill flip="none" rotWithShape="1">
              <a:gsLst>
                <a:gs pos="600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147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3203848" y="476672"/>
            <a:ext cx="42132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Euclid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Techlabs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LLC 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107504" y="1196752"/>
            <a:ext cx="889248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 hangingPunct="1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Euclid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TechLabs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LLC, founded in 1999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is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a company specializing in the development of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advanced materials and new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designs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for beam physics and high power/high frequency 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applications. Additional areas of expertise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include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dielectric structure based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accelerators, pulsed electron microscopy, and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"smart" materials technology and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applications.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5161925" y="6485274"/>
            <a:ext cx="27584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www.euclidtechlabs.com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12442" t="17457" r="11014" b="17339"/>
          <a:stretch>
            <a:fillRect/>
          </a:stretch>
        </p:blipFill>
        <p:spPr bwMode="auto">
          <a:xfrm>
            <a:off x="431540" y="171975"/>
            <a:ext cx="214685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255260" y="6484255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print"/>
          <a:srcRect t="3753"/>
          <a:stretch>
            <a:fillRect/>
          </a:stretch>
        </p:blipFill>
        <p:spPr>
          <a:xfrm>
            <a:off x="3936291" y="2708920"/>
            <a:ext cx="5207709" cy="38012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31940" y="2960948"/>
            <a:ext cx="1428750" cy="646331"/>
          </a:xfrm>
          <a:prstGeom prst="rect">
            <a:avLst/>
          </a:prstGeom>
          <a:solidFill>
            <a:schemeClr val="tx2">
              <a:lumMod val="20000"/>
              <a:lumOff val="80000"/>
              <a:alpha val="4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Fermilab</a:t>
            </a:r>
            <a:endParaRPr lang="en-US" b="1" dirty="0" smtClean="0"/>
          </a:p>
          <a:p>
            <a:r>
              <a:rPr lang="en-US" b="1" dirty="0" smtClean="0"/>
              <a:t>IARC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472100" y="5841268"/>
            <a:ext cx="1633914" cy="369332"/>
          </a:xfrm>
          <a:prstGeom prst="rect">
            <a:avLst/>
          </a:prstGeom>
          <a:solidFill>
            <a:schemeClr val="tx2">
              <a:lumMod val="20000"/>
              <a:lumOff val="80000"/>
              <a:alpha val="4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Euclid </a:t>
            </a:r>
            <a:r>
              <a:rPr lang="en-US" b="1" dirty="0" err="1" smtClean="0"/>
              <a:t>Techlabs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510086" y="5795972"/>
            <a:ext cx="1633914" cy="369332"/>
          </a:xfrm>
          <a:prstGeom prst="rect">
            <a:avLst/>
          </a:prstGeom>
          <a:solidFill>
            <a:schemeClr val="tx2">
              <a:lumMod val="20000"/>
              <a:lumOff val="80000"/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Argonne</a:t>
            </a:r>
            <a:endParaRPr lang="en-US" b="1" dirty="0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159008" y="3140968"/>
            <a:ext cx="3610746" cy="2390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2 offices: Bolingbrook, IL (lab) and Gaithersburg MD (administrative). </a:t>
            </a:r>
          </a:p>
          <a:p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Tight collaborations with  National Labs: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Argonne, Fermi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, CERN, BNL, </a:t>
            </a:r>
            <a:r>
              <a:rPr lang="en-US" sz="1800" dirty="0" err="1" smtClean="0">
                <a:solidFill>
                  <a:schemeClr val="tx2">
                    <a:lumMod val="75000"/>
                  </a:schemeClr>
                </a:solidFill>
              </a:rPr>
              <a:t>JLab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Actively participate in Accelerator Stewardship DOE Program</a:t>
            </a:r>
          </a:p>
          <a:p>
            <a:endParaRPr lang="en-US" sz="18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4896036" y="3429000"/>
            <a:ext cx="2209978" cy="30811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endCxn id="11" idx="2"/>
          </p:cNvCxnSpPr>
          <p:nvPr/>
        </p:nvCxnSpPr>
        <p:spPr>
          <a:xfrm flipV="1">
            <a:off x="7106014" y="6165304"/>
            <a:ext cx="1221029" cy="31997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758066" y="6325289"/>
            <a:ext cx="576821" cy="1848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6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DBFE6D-2FAD-5449-9D25-08FB9FFC9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69" y="242735"/>
            <a:ext cx="8686800" cy="48566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+mj-lt"/>
              </a:rPr>
              <a:t>ACT AWA TEST OF AN IRIS DIAPHRAGM DETECTOR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5BDC2-0ED2-254F-BF7E-61A89D01B7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-US"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l"/>
              <a:t>20</a:t>
            </a:fld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74E43A36-60E6-0B4A-A2D7-777B624FC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8169" y="575124"/>
            <a:ext cx="4508776" cy="1781898"/>
          </a:xfrm>
        </p:spPr>
        <p:txBody>
          <a:bodyPr>
            <a:noAutofit/>
          </a:bodyPr>
          <a:lstStyle/>
          <a:p>
            <a:pPr marL="287338" indent="-173038"/>
            <a:r>
              <a:rPr lang="en-US" altLang="zh-CN" sz="1600" dirty="0">
                <a:solidFill>
                  <a:schemeClr val="tx1"/>
                </a:solidFill>
              </a:rPr>
              <a:t>Euclid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is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developing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an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iris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diaphragm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detector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(</a:t>
            </a:r>
            <a:r>
              <a:rPr lang="en-US" altLang="zh-CN" sz="1600" b="1" dirty="0">
                <a:solidFill>
                  <a:schemeClr val="tx1"/>
                </a:solidFill>
              </a:rPr>
              <a:t>PI:</a:t>
            </a:r>
            <a:r>
              <a:rPr lang="zh-CN" altLang="en-US" sz="1600" b="1" dirty="0">
                <a:solidFill>
                  <a:schemeClr val="tx1"/>
                </a:solidFill>
              </a:rPr>
              <a:t> </a:t>
            </a:r>
            <a:r>
              <a:rPr lang="en-US" altLang="zh-CN" sz="1600" b="1" dirty="0" err="1">
                <a:solidFill>
                  <a:schemeClr val="tx1"/>
                </a:solidFill>
              </a:rPr>
              <a:t>Ao</a:t>
            </a:r>
            <a:r>
              <a:rPr lang="zh-CN" altLang="en-US" sz="1600" b="1" dirty="0">
                <a:solidFill>
                  <a:schemeClr val="tx1"/>
                </a:solidFill>
              </a:rPr>
              <a:t> </a:t>
            </a:r>
            <a:r>
              <a:rPr lang="en-US" altLang="zh-CN" sz="1600" b="1" dirty="0">
                <a:solidFill>
                  <a:schemeClr val="tx1"/>
                </a:solidFill>
              </a:rPr>
              <a:t>Liu,</a:t>
            </a:r>
            <a:r>
              <a:rPr lang="zh-CN" altLang="en-US" sz="1600" b="1" dirty="0">
                <a:solidFill>
                  <a:schemeClr val="tx1"/>
                </a:solidFill>
              </a:rPr>
              <a:t> </a:t>
            </a:r>
            <a:r>
              <a:rPr lang="en-US" altLang="zh-CN" sz="1600" b="1" dirty="0" smtClean="0">
                <a:solidFill>
                  <a:schemeClr val="tx1"/>
                </a:solidFill>
              </a:rPr>
              <a:t># SC0019538</a:t>
            </a:r>
            <a:r>
              <a:rPr lang="en-US" altLang="zh-CN" sz="1600" dirty="0">
                <a:solidFill>
                  <a:schemeClr val="tx1"/>
                </a:solidFill>
              </a:rPr>
              <a:t>)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for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beam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profile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and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halo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measurements. A very cost-effective, highly-compact, efficient direct measurement apparatus.</a:t>
            </a:r>
            <a:endParaRPr lang="en-US" sz="1600" dirty="0">
              <a:solidFill>
                <a:schemeClr val="tx1"/>
              </a:solidFill>
            </a:endParaRPr>
          </a:p>
          <a:p>
            <a:pPr marL="287338" indent="-173038"/>
            <a:r>
              <a:rPr lang="en-US" sz="1600" dirty="0">
                <a:solidFill>
                  <a:schemeClr val="tx1"/>
                </a:solidFill>
              </a:rPr>
              <a:t>Version alpha exp</a:t>
            </a:r>
            <a:r>
              <a:rPr lang="en-US" altLang="zh-CN" sz="1600" dirty="0">
                <a:solidFill>
                  <a:schemeClr val="tx1"/>
                </a:solidFill>
              </a:rPr>
              <a:t>eriments</a:t>
            </a:r>
            <a:r>
              <a:rPr lang="en-US" sz="1600" dirty="0">
                <a:solidFill>
                  <a:schemeClr val="tx1"/>
                </a:solidFill>
              </a:rPr>
              <a:t> at ACT </a:t>
            </a:r>
            <a:r>
              <a:rPr lang="en-US" altLang="zh-CN" sz="1600" dirty="0">
                <a:solidFill>
                  <a:schemeClr val="tx1"/>
                </a:solidFill>
              </a:rPr>
              <a:t>test</a:t>
            </a:r>
            <a:r>
              <a:rPr lang="en-US" sz="1600" dirty="0">
                <a:solidFill>
                  <a:schemeClr val="tx1"/>
                </a:solidFill>
              </a:rPr>
              <a:t> the charge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current</a:t>
            </a:r>
            <a:r>
              <a:rPr lang="en-US" sz="1600" dirty="0">
                <a:solidFill>
                  <a:schemeClr val="tx1"/>
                </a:solidFill>
              </a:rPr>
              <a:t> collection ability of blades with different stopping power and thickness, checks the ceramic plate insulation</a:t>
            </a:r>
            <a:r>
              <a:rPr lang="en-US" altLang="zh-CN" sz="1600" dirty="0">
                <a:solidFill>
                  <a:schemeClr val="tx1"/>
                </a:solidFill>
              </a:rPr>
              <a:t>,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vacuum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compatibility,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signal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extraction,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>
                <a:solidFill>
                  <a:schemeClr val="tx1"/>
                </a:solidFill>
              </a:rPr>
              <a:t>etc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F2417-43B5-DF4C-AE33-8FCC8576B7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627492"/>
            <a:ext cx="4621427" cy="437325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6321207-A658-A44E-8A04-33307BFF160D}"/>
              </a:ext>
            </a:extLst>
          </p:cNvPr>
          <p:cNvCxnSpPr>
            <a:cxnSpLocks/>
          </p:cNvCxnSpPr>
          <p:nvPr/>
        </p:nvCxnSpPr>
        <p:spPr>
          <a:xfrm flipH="1" flipV="1">
            <a:off x="811428" y="3732883"/>
            <a:ext cx="4084608" cy="37123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B72D190-5727-9044-9DB8-6C7FC5DC27E7}"/>
              </a:ext>
            </a:extLst>
          </p:cNvPr>
          <p:cNvSpPr txBox="1"/>
          <p:nvPr/>
        </p:nvSpPr>
        <p:spPr>
          <a:xfrm>
            <a:off x="1056163" y="4493451"/>
            <a:ext cx="7829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</a:rPr>
              <a:t>contactor</a:t>
            </a:r>
          </a:p>
          <a:p>
            <a:r>
              <a:rPr lang="en-US" altLang="zh-CN" sz="1200" dirty="0">
                <a:solidFill>
                  <a:srgbClr val="FF0000"/>
                </a:solidFill>
              </a:rPr>
              <a:t>insulated</a:t>
            </a:r>
          </a:p>
          <a:p>
            <a:r>
              <a:rPr lang="en-US" altLang="zh-CN" sz="1200" dirty="0">
                <a:solidFill>
                  <a:srgbClr val="FF0000"/>
                </a:solidFill>
              </a:rPr>
              <a:t>from</a:t>
            </a:r>
          </a:p>
          <a:p>
            <a:r>
              <a:rPr lang="en-US" altLang="zh-CN" sz="1200" dirty="0">
                <a:solidFill>
                  <a:srgbClr val="FF0000"/>
                </a:solidFill>
              </a:rPr>
              <a:t>holder</a:t>
            </a:r>
          </a:p>
          <a:p>
            <a:endParaRPr lang="en-US" altLang="zh-CN" sz="1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BCE595-133A-7D41-B3C9-85A262F93438}"/>
              </a:ext>
            </a:extLst>
          </p:cNvPr>
          <p:cNvSpPr txBox="1"/>
          <p:nvPr/>
        </p:nvSpPr>
        <p:spPr>
          <a:xfrm>
            <a:off x="2751382" y="5087787"/>
            <a:ext cx="17486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</a:rPr>
              <a:t>holder</a:t>
            </a:r>
          </a:p>
          <a:p>
            <a:r>
              <a:rPr lang="en-US" altLang="zh-CN" sz="1200" dirty="0">
                <a:solidFill>
                  <a:srgbClr val="FF0000"/>
                </a:solidFill>
              </a:rPr>
              <a:t>(mounts</a:t>
            </a:r>
            <a:r>
              <a:rPr lang="zh-CN" altLang="en-US" sz="1200" dirty="0">
                <a:solidFill>
                  <a:srgbClr val="FF0000"/>
                </a:solidFill>
              </a:rPr>
              <a:t> </a:t>
            </a:r>
            <a:r>
              <a:rPr lang="en-US" altLang="zh-CN" sz="1200" dirty="0">
                <a:solidFill>
                  <a:srgbClr val="FF0000"/>
                </a:solidFill>
              </a:rPr>
              <a:t>to</a:t>
            </a:r>
            <a:r>
              <a:rPr lang="zh-CN" altLang="en-US" sz="1200" dirty="0">
                <a:solidFill>
                  <a:srgbClr val="FF0000"/>
                </a:solidFill>
              </a:rPr>
              <a:t> </a:t>
            </a:r>
            <a:r>
              <a:rPr lang="en-US" altLang="zh-CN" sz="1200" dirty="0">
                <a:solidFill>
                  <a:srgbClr val="FF0000"/>
                </a:solidFill>
              </a:rPr>
              <a:t>rotary</a:t>
            </a:r>
            <a:r>
              <a:rPr lang="zh-CN" altLang="en-US" sz="1200" dirty="0">
                <a:solidFill>
                  <a:srgbClr val="FF0000"/>
                </a:solidFill>
              </a:rPr>
              <a:t> </a:t>
            </a:r>
            <a:r>
              <a:rPr lang="en-US" altLang="zh-CN" sz="1200" dirty="0" err="1">
                <a:solidFill>
                  <a:srgbClr val="FF0000"/>
                </a:solidFill>
              </a:rPr>
              <a:t>feedthru</a:t>
            </a:r>
            <a:r>
              <a:rPr lang="en-US" altLang="zh-CN" dirty="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DEE1251-2877-F648-90C8-D87D0F783038}"/>
              </a:ext>
            </a:extLst>
          </p:cNvPr>
          <p:cNvCxnSpPr>
            <a:cxnSpLocks/>
          </p:cNvCxnSpPr>
          <p:nvPr/>
        </p:nvCxnSpPr>
        <p:spPr>
          <a:xfrm flipH="1" flipV="1">
            <a:off x="2411627" y="5550703"/>
            <a:ext cx="339756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>
            <a:extLst>
              <a:ext uri="{FF2B5EF4-FFF2-40B4-BE49-F238E27FC236}">
                <a16:creationId xmlns:a16="http://schemas.microsoft.com/office/drawing/2014/main" id="{D687BDEB-EE67-EF46-90F0-B2F0C2EC232B}"/>
              </a:ext>
            </a:extLst>
          </p:cNvPr>
          <p:cNvSpPr/>
          <p:nvPr/>
        </p:nvSpPr>
        <p:spPr>
          <a:xfrm>
            <a:off x="2335427" y="4139247"/>
            <a:ext cx="984422" cy="979023"/>
          </a:xfrm>
          <a:custGeom>
            <a:avLst/>
            <a:gdLst>
              <a:gd name="connsiteX0" fmla="*/ 1021492 w 1021492"/>
              <a:gd name="connsiteY0" fmla="*/ 0 h 1013254"/>
              <a:gd name="connsiteX1" fmla="*/ 222421 w 1021492"/>
              <a:gd name="connsiteY1" fmla="*/ 280087 h 1013254"/>
              <a:gd name="connsiteX2" fmla="*/ 0 w 1021492"/>
              <a:gd name="connsiteY2" fmla="*/ 1013254 h 1013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1492" h="1013254">
                <a:moveTo>
                  <a:pt x="1021492" y="0"/>
                </a:moveTo>
                <a:cubicBezTo>
                  <a:pt x="707081" y="55605"/>
                  <a:pt x="392670" y="111211"/>
                  <a:pt x="222421" y="280087"/>
                </a:cubicBezTo>
                <a:cubicBezTo>
                  <a:pt x="52172" y="448963"/>
                  <a:pt x="8238" y="870465"/>
                  <a:pt x="0" y="1013254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6CB30E0-2E41-1D47-B26F-FD123A99C8A9}"/>
              </a:ext>
            </a:extLst>
          </p:cNvPr>
          <p:cNvSpPr/>
          <p:nvPr/>
        </p:nvSpPr>
        <p:spPr>
          <a:xfrm>
            <a:off x="2496008" y="2506877"/>
            <a:ext cx="832079" cy="1342767"/>
          </a:xfrm>
          <a:custGeom>
            <a:avLst/>
            <a:gdLst>
              <a:gd name="connsiteX0" fmla="*/ 832079 w 832079"/>
              <a:gd name="connsiteY0" fmla="*/ 1342767 h 1342767"/>
              <a:gd name="connsiteX1" fmla="*/ 230717 w 832079"/>
              <a:gd name="connsiteY1" fmla="*/ 873210 h 1342767"/>
              <a:gd name="connsiteX2" fmla="*/ 58 w 832079"/>
              <a:gd name="connsiteY2" fmla="*/ 0 h 1342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2079" h="1342767">
                <a:moveTo>
                  <a:pt x="832079" y="1342767"/>
                </a:moveTo>
                <a:cubicBezTo>
                  <a:pt x="600733" y="1219885"/>
                  <a:pt x="369387" y="1097004"/>
                  <a:pt x="230717" y="873210"/>
                </a:cubicBezTo>
                <a:cubicBezTo>
                  <a:pt x="92047" y="649416"/>
                  <a:pt x="-2688" y="126313"/>
                  <a:pt x="58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D29EF9-5F96-8A4F-8588-DA9961E634FC}"/>
              </a:ext>
            </a:extLst>
          </p:cNvPr>
          <p:cNvSpPr txBox="1"/>
          <p:nvPr/>
        </p:nvSpPr>
        <p:spPr>
          <a:xfrm>
            <a:off x="2611046" y="1913873"/>
            <a:ext cx="1197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err="1">
                <a:solidFill>
                  <a:srgbClr val="FF0000"/>
                </a:solidFill>
              </a:rPr>
              <a:t>YaG</a:t>
            </a:r>
            <a:r>
              <a:rPr lang="zh-CN" altLang="en-US" sz="1200" dirty="0">
                <a:solidFill>
                  <a:srgbClr val="FF0000"/>
                </a:solidFill>
              </a:rPr>
              <a:t> </a:t>
            </a:r>
            <a:r>
              <a:rPr lang="en-US" altLang="zh-CN" sz="1200" dirty="0">
                <a:solidFill>
                  <a:srgbClr val="FF0000"/>
                </a:solidFill>
              </a:rPr>
              <a:t>and</a:t>
            </a:r>
            <a:r>
              <a:rPr lang="zh-CN" altLang="en-US" sz="1200" dirty="0">
                <a:solidFill>
                  <a:srgbClr val="FF0000"/>
                </a:solidFill>
              </a:rPr>
              <a:t> </a:t>
            </a:r>
            <a:r>
              <a:rPr lang="en-US" altLang="zh-CN" sz="1200" dirty="0">
                <a:solidFill>
                  <a:srgbClr val="FF0000"/>
                </a:solidFill>
              </a:rPr>
              <a:t>W</a:t>
            </a:r>
          </a:p>
          <a:p>
            <a:r>
              <a:rPr lang="en-US" altLang="zh-CN" sz="1200" dirty="0">
                <a:solidFill>
                  <a:srgbClr val="FF0000"/>
                </a:solidFill>
              </a:rPr>
              <a:t>holder</a:t>
            </a:r>
            <a:r>
              <a:rPr lang="zh-CN" altLang="en-US" sz="1200" dirty="0">
                <a:solidFill>
                  <a:srgbClr val="FF0000"/>
                </a:solidFill>
              </a:rPr>
              <a:t> </a:t>
            </a:r>
            <a:r>
              <a:rPr lang="en-US" altLang="zh-CN" sz="1200" dirty="0">
                <a:solidFill>
                  <a:srgbClr val="FF0000"/>
                </a:solidFill>
              </a:rPr>
              <a:t>insulated</a:t>
            </a:r>
          </a:p>
          <a:p>
            <a:r>
              <a:rPr lang="en-US" altLang="zh-CN" sz="1200" dirty="0">
                <a:solidFill>
                  <a:srgbClr val="FF0000"/>
                </a:solidFill>
              </a:rPr>
              <a:t>from</a:t>
            </a:r>
            <a:r>
              <a:rPr lang="zh-CN" altLang="en-US" sz="1200" dirty="0">
                <a:solidFill>
                  <a:srgbClr val="FF0000"/>
                </a:solidFill>
              </a:rPr>
              <a:t> </a:t>
            </a:r>
            <a:r>
              <a:rPr lang="en-US" altLang="zh-CN" sz="1200" dirty="0">
                <a:solidFill>
                  <a:srgbClr val="FF0000"/>
                </a:solidFill>
              </a:rPr>
              <a:t>adapter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2303FE-3346-944D-B052-3F4E2CDE104F}"/>
              </a:ext>
            </a:extLst>
          </p:cNvPr>
          <p:cNvSpPr txBox="1"/>
          <p:nvPr/>
        </p:nvSpPr>
        <p:spPr>
          <a:xfrm>
            <a:off x="1247569" y="1710691"/>
            <a:ext cx="747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</a:rPr>
              <a:t>Linear</a:t>
            </a:r>
            <a:r>
              <a:rPr lang="zh-CN" altLang="en-US" sz="1200" dirty="0">
                <a:solidFill>
                  <a:srgbClr val="FF0000"/>
                </a:solidFill>
              </a:rPr>
              <a:t> </a:t>
            </a:r>
            <a:endParaRPr lang="en-US" altLang="zh-CN" sz="1200" dirty="0">
              <a:solidFill>
                <a:srgbClr val="FF0000"/>
              </a:solidFill>
            </a:endParaRPr>
          </a:p>
          <a:p>
            <a:r>
              <a:rPr lang="en-US" altLang="zh-CN" sz="1200" dirty="0" err="1">
                <a:solidFill>
                  <a:srgbClr val="FF0000"/>
                </a:solidFill>
              </a:rPr>
              <a:t>feedthru</a:t>
            </a:r>
            <a:endParaRPr lang="en-US" altLang="zh-CN" sz="1200" dirty="0">
              <a:solidFill>
                <a:srgbClr val="FF0000"/>
              </a:solidFill>
            </a:endParaRPr>
          </a:p>
          <a:p>
            <a:r>
              <a:rPr lang="en-US" altLang="zh-CN" sz="1200" dirty="0">
                <a:solidFill>
                  <a:srgbClr val="FF0000"/>
                </a:solidFill>
              </a:rPr>
              <a:t>adapter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0E0D4DC-CB17-D44C-A3A4-97C1A370F335}"/>
              </a:ext>
            </a:extLst>
          </p:cNvPr>
          <p:cNvCxnSpPr>
            <a:cxnSpLocks/>
          </p:cNvCxnSpPr>
          <p:nvPr/>
        </p:nvCxnSpPr>
        <p:spPr>
          <a:xfrm flipV="1">
            <a:off x="1994889" y="2033856"/>
            <a:ext cx="264338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CC91408-2270-5349-A291-B6EAFA1A0079}"/>
              </a:ext>
            </a:extLst>
          </p:cNvPr>
          <p:cNvSpPr txBox="1"/>
          <p:nvPr/>
        </p:nvSpPr>
        <p:spPr>
          <a:xfrm>
            <a:off x="2774093" y="3297881"/>
            <a:ext cx="912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</a:rPr>
              <a:t>Cable</a:t>
            </a:r>
            <a:r>
              <a:rPr lang="zh-CN" altLang="en-US" sz="1200" dirty="0">
                <a:solidFill>
                  <a:srgbClr val="FF0000"/>
                </a:solidFill>
              </a:rPr>
              <a:t> </a:t>
            </a:r>
            <a:r>
              <a:rPr lang="en-US" altLang="zh-CN" sz="1200" dirty="0">
                <a:solidFill>
                  <a:srgbClr val="FF0000"/>
                </a:solidFill>
              </a:rPr>
              <a:t>guide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8E3048-61D8-1A43-A8F1-4448DD21ECF8}"/>
              </a:ext>
            </a:extLst>
          </p:cNvPr>
          <p:cNvSpPr/>
          <p:nvPr/>
        </p:nvSpPr>
        <p:spPr>
          <a:xfrm>
            <a:off x="1570569" y="3275980"/>
            <a:ext cx="4214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 err="1">
                <a:solidFill>
                  <a:srgbClr val="FF0000"/>
                </a:solidFill>
              </a:rPr>
              <a:t>YaG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135EFA9-AC82-7A41-A9D6-6ACB259CDD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2199" y="3456413"/>
            <a:ext cx="2288004" cy="25112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A5D2D6-FE08-AD4E-8CE0-EAC0C15053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604" y="5013176"/>
            <a:ext cx="2745953" cy="1761815"/>
          </a:xfrm>
          <a:prstGeom prst="rect">
            <a:avLst/>
          </a:prstGeom>
        </p:spPr>
      </p:pic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06E87646-64FE-BA4A-929D-6042D8FAAC2B}"/>
              </a:ext>
            </a:extLst>
          </p:cNvPr>
          <p:cNvSpPr txBox="1">
            <a:spLocks/>
          </p:cNvSpPr>
          <p:nvPr/>
        </p:nvSpPr>
        <p:spPr>
          <a:xfrm>
            <a:off x="4661070" y="3563766"/>
            <a:ext cx="2321630" cy="11509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rgbClr val="505050"/>
              </a:buClr>
              <a:buSzPts val="1650"/>
              <a:buFont typeface="Arial"/>
              <a:buChar char="–"/>
              <a:defRPr sz="16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–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87338" indent="-173038"/>
            <a:r>
              <a:rPr lang="en-US" dirty="0">
                <a:solidFill>
                  <a:schemeClr val="tx1"/>
                </a:solidFill>
              </a:rPr>
              <a:t>Proof</a:t>
            </a:r>
            <a:r>
              <a:rPr lang="en-US" altLang="zh-CN" dirty="0">
                <a:solidFill>
                  <a:schemeClr val="tx1"/>
                </a:solidFill>
              </a:rPr>
              <a:t>-of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principle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done, AWA</a:t>
            </a:r>
            <a:endParaRPr lang="en-US" altLang="zh-CN" dirty="0">
              <a:solidFill>
                <a:schemeClr val="tx1"/>
              </a:solidFill>
            </a:endParaRPr>
          </a:p>
          <a:p>
            <a:pPr marL="287338" indent="-173038"/>
            <a:r>
              <a:rPr lang="en-US" altLang="zh-CN" dirty="0">
                <a:solidFill>
                  <a:schemeClr val="tx1"/>
                </a:solidFill>
              </a:rPr>
              <a:t>Version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Beta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be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tested!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6163" y="734980"/>
            <a:ext cx="2035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(version alpha)</a:t>
            </a:r>
            <a:endParaRPr lang="en-US" sz="2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0" y="6453336"/>
            <a:ext cx="9144000" cy="432048"/>
            <a:chOff x="0" y="6453336"/>
            <a:chExt cx="9144000" cy="432048"/>
          </a:xfrm>
        </p:grpSpPr>
        <p:pic>
          <p:nvPicPr>
            <p:cNvPr id="25" name="Picture 3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l="12442" t="17457" r="11014" b="17339"/>
            <a:stretch>
              <a:fillRect/>
            </a:stretch>
          </p:blipFill>
          <p:spPr bwMode="auto">
            <a:xfrm>
              <a:off x="62947" y="6453336"/>
              <a:ext cx="927653" cy="395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Rectangle 25"/>
            <p:cNvSpPr/>
            <p:nvPr userDrawn="1"/>
          </p:nvSpPr>
          <p:spPr>
            <a:xfrm>
              <a:off x="0" y="6504384"/>
              <a:ext cx="9144000" cy="381000"/>
            </a:xfrm>
            <a:prstGeom prst="rect">
              <a:avLst/>
            </a:prstGeom>
            <a:gradFill flip="none" rotWithShape="1">
              <a:gsLst>
                <a:gs pos="600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4752020" y="0"/>
            <a:ext cx="4391980" cy="152636"/>
          </a:xfrm>
          <a:prstGeom prst="rect">
            <a:avLst/>
          </a:prstGeom>
          <a:gradFill flip="none" rotWithShape="1">
            <a:gsLst>
              <a:gs pos="600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lumMod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2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6318" y="116632"/>
            <a:ext cx="4690864" cy="114300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/>
              <a:t>Laser ablation of copper for 250 GHz corrugated waveguide</a:t>
            </a:r>
            <a:endParaRPr lang="en-US" sz="2800" b="1" dirty="0"/>
          </a:p>
        </p:txBody>
      </p:sp>
      <p:pic>
        <p:nvPicPr>
          <p:cNvPr id="10" name="Content Placeholder 9" descr="Screen Clippi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" y="1448780"/>
            <a:ext cx="2615515" cy="23042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55676" y="6267848"/>
            <a:ext cx="4084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Courtesy of A</a:t>
            </a:r>
            <a:r>
              <a:rPr lang="en-US" b="1" i="1" dirty="0"/>
              <a:t>. Zholents (APS)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33764" y="134330"/>
            <a:ext cx="40329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/>
              <a:t>Brazeless</a:t>
            </a:r>
            <a:r>
              <a:rPr lang="en-US" sz="2800" b="1" dirty="0" smtClean="0"/>
              <a:t> Power Extractor for AWA</a:t>
            </a:r>
            <a:endParaRPr lang="en-US" sz="2800" b="1" dirty="0"/>
          </a:p>
        </p:txBody>
      </p:sp>
      <p:pic>
        <p:nvPicPr>
          <p:cNvPr id="7" name="Google Shape;70;p15"/>
          <p:cNvPicPr preferRelativeResize="0">
            <a:picLocks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4085" y="1673523"/>
            <a:ext cx="3519039" cy="217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3" descr="A picture containing indoor, sitting&#10;&#10;Description automatically generated">
            <a:extLst>
              <a:ext uri="{FF2B5EF4-FFF2-40B4-BE49-F238E27FC236}">
                <a16:creationId xmlns:a16="http://schemas.microsoft.com/office/drawing/2014/main" id="{DE4B2196-A4D7-4D94-BA60-A1FC6CC772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56" y="1804517"/>
            <a:ext cx="2117506" cy="1592782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5022241" y="1003582"/>
            <a:ext cx="37979" cy="55937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77452" y="3885593"/>
            <a:ext cx="34620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8 bunches 50nC </a:t>
            </a:r>
            <a:r>
              <a:rPr lang="en-US" sz="1350" dirty="0">
                <a:sym typeface="Wingdings" panose="05000000000000000000" pitchFamily="2" charset="2"/>
              </a:rPr>
              <a:t> 11.7 GHz, 10ns, 900 MW</a:t>
            </a:r>
            <a:endParaRPr lang="en-US" sz="13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061" y="4221088"/>
            <a:ext cx="3547444" cy="2520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63972" y="1164284"/>
            <a:ext cx="1108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S.Antipov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59532" y="1162742"/>
            <a:ext cx="1108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S.Antipov</a:t>
            </a:r>
            <a:endParaRPr lang="en-US" b="1" dirty="0"/>
          </a:p>
        </p:txBody>
      </p:sp>
      <p:pic>
        <p:nvPicPr>
          <p:cNvPr id="19" name="Picture 18"/>
          <p:cNvPicPr/>
          <p:nvPr/>
        </p:nvPicPr>
        <p:blipFill>
          <a:blip r:embed="rId6"/>
          <a:stretch>
            <a:fillRect/>
          </a:stretch>
        </p:blipFill>
        <p:spPr>
          <a:xfrm>
            <a:off x="566975" y="4549015"/>
            <a:ext cx="4240080" cy="170705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46836" y="39026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Soft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x-ray FEL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facility with an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array of collinear wakefield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accelerators: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-37584" y="6451282"/>
            <a:ext cx="9144000" cy="432048"/>
            <a:chOff x="0" y="6453336"/>
            <a:chExt cx="9144000" cy="432048"/>
          </a:xfrm>
        </p:grpSpPr>
        <p:pic>
          <p:nvPicPr>
            <p:cNvPr id="17" name="Picture 3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 l="12442" t="17457" r="11014" b="17339"/>
            <a:stretch>
              <a:fillRect/>
            </a:stretch>
          </p:blipFill>
          <p:spPr bwMode="auto">
            <a:xfrm>
              <a:off x="62947" y="6453336"/>
              <a:ext cx="927653" cy="395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17"/>
            <p:cNvSpPr/>
            <p:nvPr userDrawn="1"/>
          </p:nvSpPr>
          <p:spPr>
            <a:xfrm>
              <a:off x="0" y="6504384"/>
              <a:ext cx="9144000" cy="381000"/>
            </a:xfrm>
            <a:prstGeom prst="rect">
              <a:avLst/>
            </a:prstGeom>
            <a:gradFill flip="none" rotWithShape="1">
              <a:gsLst>
                <a:gs pos="600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4752020" y="0"/>
            <a:ext cx="4391980" cy="152636"/>
          </a:xfrm>
          <a:prstGeom prst="rect">
            <a:avLst/>
          </a:prstGeom>
          <a:gradFill flip="none" rotWithShape="1">
            <a:gsLst>
              <a:gs pos="600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lumMod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5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96236" y="6273316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Content Placeholder 6"/>
          <p:cNvPicPr/>
          <p:nvPr/>
        </p:nvPicPr>
        <p:blipFill>
          <a:blip r:embed="rId2"/>
          <a:stretch>
            <a:fillRect/>
          </a:stretch>
        </p:blipFill>
        <p:spPr>
          <a:xfrm>
            <a:off x="395536" y="764704"/>
            <a:ext cx="5157470" cy="256222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625976" y="3334150"/>
            <a:ext cx="5263755" cy="13090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152636"/>
            <a:ext cx="8844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Traveling Wave Gun</a:t>
            </a:r>
            <a:r>
              <a:rPr lang="en-US" sz="4000" dirty="0" smtClean="0"/>
              <a:t>, funded by HEP 2019</a:t>
            </a:r>
            <a:endParaRPr lang="en-US" sz="4000" dirty="0"/>
          </a:p>
        </p:txBody>
      </p:sp>
      <p:pic>
        <p:nvPicPr>
          <p:cNvPr id="9" name="Picture 8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27584" y="4833156"/>
            <a:ext cx="450050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5834041" y="867743"/>
            <a:ext cx="308319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ea typeface="Calibri" panose="020F0502020204030204" pitchFamily="34" charset="0"/>
              </a:rPr>
              <a:t>Breakdown </a:t>
            </a:r>
            <a:r>
              <a:rPr lang="en-US" dirty="0">
                <a:ea typeface="Calibri" panose="020F0502020204030204" pitchFamily="34" charset="0"/>
              </a:rPr>
              <a:t>decreases with reduction of the RF pulse length. To mitigate the breakdown problem and enable large charges to be generated in a high gradient field at the cathode, Euclid Techlabs </a:t>
            </a:r>
            <a:r>
              <a:rPr lang="en-US" dirty="0" smtClean="0">
                <a:ea typeface="Calibri" panose="020F0502020204030204" pitchFamily="34" charset="0"/>
              </a:rPr>
              <a:t>proposed to </a:t>
            </a:r>
            <a:r>
              <a:rPr lang="en-US" dirty="0">
                <a:ea typeface="Calibri" panose="020F0502020204030204" pitchFamily="34" charset="0"/>
              </a:rPr>
              <a:t>develop an ultra-high gradient electron gun fed by a very short RF pulse.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192180" y="5013176"/>
            <a:ext cx="25273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ea typeface="SimSun" panose="02010600030101010101" pitchFamily="2" charset="-122"/>
              </a:rPr>
              <a:t>Power extractor installed in the AWA beam </a:t>
            </a:r>
            <a:r>
              <a:rPr lang="en-US" dirty="0" smtClean="0">
                <a:ea typeface="SimSun" panose="02010600030101010101" pitchFamily="2" charset="-122"/>
              </a:rPr>
              <a:t>line to be used for the TW Gun prototype testing. </a:t>
            </a:r>
            <a:endParaRPr lang="en-US" dirty="0">
              <a:effectLst/>
              <a:ea typeface="SimSun" panose="02010600030101010101" pitchFamily="2" charset="-12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6453336"/>
            <a:ext cx="9144000" cy="432048"/>
            <a:chOff x="0" y="6453336"/>
            <a:chExt cx="9144000" cy="432048"/>
          </a:xfrm>
        </p:grpSpPr>
        <p:pic>
          <p:nvPicPr>
            <p:cNvPr id="13" name="Picture 3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l="12442" t="17457" r="11014" b="17339"/>
            <a:stretch>
              <a:fillRect/>
            </a:stretch>
          </p:blipFill>
          <p:spPr bwMode="auto">
            <a:xfrm>
              <a:off x="62947" y="6453336"/>
              <a:ext cx="927653" cy="395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 userDrawn="1"/>
          </p:nvSpPr>
          <p:spPr>
            <a:xfrm>
              <a:off x="0" y="6504384"/>
              <a:ext cx="9144000" cy="381000"/>
            </a:xfrm>
            <a:prstGeom prst="rect">
              <a:avLst/>
            </a:prstGeom>
            <a:gradFill flip="none" rotWithShape="1">
              <a:gsLst>
                <a:gs pos="600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4752020" y="0"/>
            <a:ext cx="4391980" cy="152636"/>
          </a:xfrm>
          <a:prstGeom prst="rect">
            <a:avLst/>
          </a:prstGeom>
          <a:gradFill flip="none" rotWithShape="1">
            <a:gsLst>
              <a:gs pos="600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lumMod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8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43441"/>
            <a:ext cx="65614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UNCD Field Emission Cathodes</a:t>
            </a:r>
            <a:endParaRPr lang="en-US" sz="4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1" y="1088740"/>
            <a:ext cx="5149028" cy="58955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836712"/>
            <a:ext cx="4068452" cy="237910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503976" y="4691305"/>
            <a:ext cx="153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S.Baryshev</a:t>
            </a:r>
            <a:r>
              <a:rPr lang="en-US" b="1" dirty="0" smtClean="0"/>
              <a:t>, Phase I, BES, 2014 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708021" y="3199827"/>
            <a:ext cx="4422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collaboration with </a:t>
            </a:r>
            <a:r>
              <a:rPr lang="en-US" dirty="0" err="1" smtClean="0"/>
              <a:t>E.Simakov</a:t>
            </a:r>
            <a:r>
              <a:rPr lang="en-US" dirty="0" smtClean="0"/>
              <a:t>, LANL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721513" y="3693677"/>
            <a:ext cx="4140460" cy="646331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High Quantum Efficiency </a:t>
            </a:r>
            <a:r>
              <a:rPr lang="en-US" b="1" dirty="0" smtClean="0">
                <a:solidFill>
                  <a:schemeClr val="bg1"/>
                </a:solidFill>
              </a:rPr>
              <a:t>UNCD Photocathode.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60132" y="6129300"/>
            <a:ext cx="2478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</a:t>
            </a:r>
            <a:r>
              <a:rPr lang="en-US" dirty="0" err="1" smtClean="0"/>
              <a:t>.Chen</a:t>
            </a:r>
            <a:r>
              <a:rPr lang="en-US" dirty="0" smtClean="0"/>
              <a:t> et al. , APL, 2019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760132" y="5872460"/>
            <a:ext cx="2754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K. Quintero et al. APL, 2014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912" y="4484690"/>
            <a:ext cx="2009306" cy="148335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71" y="4545073"/>
            <a:ext cx="3281999" cy="195615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2439" y="4577421"/>
            <a:ext cx="2219560" cy="178116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77940" y="851327"/>
            <a:ext cx="2124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S.Baryshev</a:t>
            </a:r>
            <a:r>
              <a:rPr lang="en-US" b="1" dirty="0" smtClean="0"/>
              <a:t>, Phase II NP, 2015-2018 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120808" y="4352906"/>
            <a:ext cx="1370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SRF Test BNL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752020" y="0"/>
            <a:ext cx="4391980" cy="152636"/>
          </a:xfrm>
          <a:prstGeom prst="rect">
            <a:avLst/>
          </a:prstGeom>
          <a:gradFill flip="none" rotWithShape="1">
            <a:gsLst>
              <a:gs pos="600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lumMod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ext Box 205"/>
          <p:cNvSpPr txBox="1">
            <a:spLocks noChangeArrowheads="1"/>
          </p:cNvSpPr>
          <p:nvPr/>
        </p:nvSpPr>
        <p:spPr bwMode="auto">
          <a:xfrm>
            <a:off x="36004" y="179388"/>
            <a:ext cx="78843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000" dirty="0" smtClean="0">
                <a:latin typeface="+mj-lt"/>
                <a:ea typeface="+mj-ea"/>
                <a:cs typeface="+mj-cs"/>
              </a:rPr>
              <a:t>History: Tunable  Ferroelectric-Based </a:t>
            </a:r>
            <a:r>
              <a:rPr lang="en-US" altLang="zh-CN" sz="4000" dirty="0">
                <a:latin typeface="+mj-lt"/>
                <a:ea typeface="+mj-ea"/>
                <a:cs typeface="+mj-cs"/>
              </a:rPr>
              <a:t>Accelerator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15516" y="5622155"/>
            <a:ext cx="47880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1800" dirty="0">
                <a:solidFill>
                  <a:schemeClr val="tx2"/>
                </a:solidFill>
              </a:rPr>
              <a:t>ε</a:t>
            </a:r>
            <a:r>
              <a:rPr lang="en-US" sz="1800" dirty="0">
                <a:solidFill>
                  <a:schemeClr val="tx2"/>
                </a:solidFill>
              </a:rPr>
              <a:t>(E) for ferroelectric dielectric composite</a:t>
            </a:r>
            <a:endParaRPr lang="el-GR" sz="1800" dirty="0">
              <a:solidFill>
                <a:schemeClr val="tx2"/>
              </a:solidFill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02019" y="5991487"/>
            <a:ext cx="3402012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tx2"/>
                </a:solidFill>
                <a:cs typeface="+mn-cs"/>
              </a:rPr>
              <a:t>NONLINEAR  CERAMIC</a:t>
            </a:r>
          </a:p>
        </p:txBody>
      </p:sp>
      <p:pic>
        <p:nvPicPr>
          <p:cNvPr id="8" name="Picture 1" descr="P1020304 resiz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6" y="3392996"/>
            <a:ext cx="2988332" cy="224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6116" y="2006432"/>
            <a:ext cx="3527884" cy="448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r="5302"/>
          <a:stretch>
            <a:fillRect/>
          </a:stretch>
        </p:blipFill>
        <p:spPr bwMode="auto">
          <a:xfrm>
            <a:off x="0" y="1552317"/>
            <a:ext cx="5832140" cy="187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13643" y="6175291"/>
            <a:ext cx="2117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 patent 8,067,324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31180" y="5898723"/>
            <a:ext cx="2117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 patent </a:t>
            </a:r>
            <a:r>
              <a:rPr lang="en-US" dirty="0"/>
              <a:t>7,768,187</a:t>
            </a:r>
          </a:p>
        </p:txBody>
      </p:sp>
      <p:sp>
        <p:nvSpPr>
          <p:cNvPr id="9" name="Oval 8"/>
          <p:cNvSpPr/>
          <p:nvPr/>
        </p:nvSpPr>
        <p:spPr>
          <a:xfrm>
            <a:off x="1691680" y="1545483"/>
            <a:ext cx="2736304" cy="4005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3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3189" y="2960948"/>
            <a:ext cx="81729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eXGyreTermes-Regular"/>
              </a:rPr>
              <a:t>The first ever FE-FRT test with a superconducting </a:t>
            </a:r>
            <a:r>
              <a:rPr lang="en-US" dirty="0" smtClean="0">
                <a:latin typeface="TeXGyreTermes-Regular"/>
              </a:rPr>
              <a:t>cavity has </a:t>
            </a:r>
            <a:r>
              <a:rPr lang="en-US" dirty="0">
                <a:latin typeface="TeXGyreTermes-Regular"/>
              </a:rPr>
              <a:t>been performed and successfully demonstrated </a:t>
            </a:r>
            <a:r>
              <a:rPr lang="en-US" dirty="0" smtClean="0">
                <a:latin typeface="TeXGyreTermes-Regular"/>
              </a:rPr>
              <a:t>frequency tuning</a:t>
            </a:r>
            <a:r>
              <a:rPr lang="en-US" dirty="0">
                <a:latin typeface="TeXGyreTermes-Regular"/>
              </a:rPr>
              <a:t>. The timescale in which the FE-FRT is able </a:t>
            </a:r>
            <a:r>
              <a:rPr lang="en-US" dirty="0" err="1" smtClean="0">
                <a:latin typeface="TeXGyreTermes-Regular"/>
              </a:rPr>
              <a:t>toshift</a:t>
            </a:r>
            <a:r>
              <a:rPr lang="en-US" dirty="0" smtClean="0">
                <a:latin typeface="TeXGyreTermes-Regular"/>
              </a:rPr>
              <a:t> </a:t>
            </a:r>
            <a:r>
              <a:rPr lang="en-US" dirty="0">
                <a:latin typeface="TeXGyreTermes-Regular"/>
              </a:rPr>
              <a:t>the cavity frequency across the entire tuning range </a:t>
            </a:r>
            <a:r>
              <a:rPr lang="en-US" dirty="0" smtClean="0">
                <a:latin typeface="TeXGyreTermes-Regular"/>
              </a:rPr>
              <a:t>was measured </a:t>
            </a:r>
            <a:r>
              <a:rPr lang="en-US" dirty="0">
                <a:latin typeface="TeXGyreTermes-Regular"/>
              </a:rPr>
              <a:t>to be &lt; 50 𝜇s, this is significantly faster than </a:t>
            </a:r>
            <a:r>
              <a:rPr lang="en-US" dirty="0" smtClean="0">
                <a:latin typeface="TeXGyreTermes-Regular"/>
              </a:rPr>
              <a:t>any other </a:t>
            </a:r>
            <a:r>
              <a:rPr lang="en-US" dirty="0">
                <a:latin typeface="TeXGyreTermes-Regular"/>
              </a:rPr>
              <a:t>cavity tuning device. </a:t>
            </a:r>
            <a:r>
              <a:rPr lang="en-US" dirty="0" smtClean="0">
                <a:latin typeface="TeXGyreTermes-Regular"/>
              </a:rPr>
              <a:t>A </a:t>
            </a:r>
            <a:r>
              <a:rPr lang="en-US" b="1" dirty="0" smtClean="0">
                <a:latin typeface="TeXGyreTermes-Regular"/>
              </a:rPr>
              <a:t>maximum frequency </a:t>
            </a:r>
            <a:r>
              <a:rPr lang="en-US" b="1" dirty="0">
                <a:latin typeface="TeXGyreTermes-Regular"/>
              </a:rPr>
              <a:t>tuning of ≈ 12 Hz was observed </a:t>
            </a:r>
            <a:r>
              <a:rPr lang="en-US" dirty="0">
                <a:latin typeface="TeXGyreTermes-Regular"/>
              </a:rPr>
              <a:t>with an </a:t>
            </a:r>
            <a:r>
              <a:rPr lang="en-US" dirty="0" smtClean="0">
                <a:latin typeface="TeXGyreTermes-Regular"/>
              </a:rPr>
              <a:t>applied voltage </a:t>
            </a:r>
            <a:r>
              <a:rPr lang="en-US" dirty="0">
                <a:latin typeface="TeXGyreTermes-Regular"/>
              </a:rPr>
              <a:t>of 3 kV, this could easily be increased by </a:t>
            </a:r>
            <a:r>
              <a:rPr lang="en-US" dirty="0" smtClean="0">
                <a:latin typeface="TeXGyreTermes-Regular"/>
              </a:rPr>
              <a:t>coupling more </a:t>
            </a:r>
            <a:r>
              <a:rPr lang="en-US" dirty="0">
                <a:latin typeface="TeXGyreTermes-Regular"/>
              </a:rPr>
              <a:t>power to the </a:t>
            </a:r>
            <a:r>
              <a:rPr lang="en-US" dirty="0" smtClean="0">
                <a:latin typeface="TeXGyreTermes-Regular"/>
              </a:rPr>
              <a:t>tuner. </a:t>
            </a:r>
            <a:endParaRPr lang="en-US" dirty="0">
              <a:latin typeface="TeXGyreTermes-Regula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89" y="1255847"/>
            <a:ext cx="1067467" cy="1044116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23528" y="80628"/>
            <a:ext cx="82089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Fast Tuner Testing, CERN 2019</a:t>
            </a:r>
            <a:endParaRPr lang="ru-RU" sz="4400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4833156"/>
            <a:ext cx="3960440" cy="13469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796" y="912387"/>
            <a:ext cx="5174861" cy="14056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3189" y="5124526"/>
            <a:ext cx="4032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eXGyreTermes-Regular"/>
              </a:rPr>
              <a:t>A case study of an FE-FRT applied to PERLE show RF power could be reduced by a factor of ≈ 15.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3059832" y="2299963"/>
            <a:ext cx="5975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eXGyreTermes-Regular"/>
              </a:rPr>
              <a:t>Direct observations of the frequency shift caused</a:t>
            </a:r>
          </a:p>
          <a:p>
            <a:r>
              <a:rPr lang="en-US" sz="1600" dirty="0">
                <a:latin typeface="TeXGyreTermes-Regular"/>
              </a:rPr>
              <a:t>by the FE-FRT made with the signal </a:t>
            </a:r>
            <a:r>
              <a:rPr lang="en-US" sz="1600" dirty="0" err="1">
                <a:latin typeface="TeXGyreTermes-Regular"/>
              </a:rPr>
              <a:t>analyser</a:t>
            </a:r>
            <a:r>
              <a:rPr lang="en-US" sz="1600" dirty="0">
                <a:latin typeface="TeXGyreTermes-Regular"/>
              </a:rPr>
              <a:t>.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453408" y="6028807"/>
            <a:ext cx="4564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PERLE- Powerful </a:t>
            </a:r>
            <a:r>
              <a:rPr lang="en-US" dirty="0"/>
              <a:t>Energy Recovery </a:t>
            </a:r>
            <a:r>
              <a:rPr lang="en-US" dirty="0" smtClean="0"/>
              <a:t>LINAC, </a:t>
            </a:r>
            <a:r>
              <a:rPr lang="en-US" dirty="0" err="1" smtClean="0"/>
              <a:t>Orsay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26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44" y="3104964"/>
            <a:ext cx="7330861" cy="325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60648"/>
            <a:ext cx="9144000" cy="1409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2060848"/>
            <a:ext cx="9144000" cy="123936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51520" y="1952836"/>
            <a:ext cx="5940660" cy="540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8912" y="59127"/>
            <a:ext cx="7671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Phase II 2016 Ferroelectric Tuner results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89" y="4293097"/>
            <a:ext cx="1067467" cy="104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3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403" y="-190940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en-US" sz="2800" b="1" dirty="0" smtClean="0">
                <a:solidFill>
                  <a:srgbClr val="003399"/>
                </a:solidFill>
                <a:latin typeface="+mn-lt"/>
                <a:cs typeface="Arial" panose="020B0604020202020204" pitchFamily="34" charset="0"/>
              </a:rPr>
              <a:t>Ceramic with Increased DC Conductivity</a:t>
            </a:r>
            <a:endParaRPr lang="en-US" sz="2800" dirty="0">
              <a:solidFill>
                <a:srgbClr val="003399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711" y="580072"/>
            <a:ext cx="8812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i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 main </a:t>
            </a:r>
            <a:r>
              <a:rPr lang="en-US" b="1" i="1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innovation</a:t>
            </a:r>
            <a:r>
              <a:rPr lang="en-US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 new low-loss microwave ceramic material with a </a:t>
            </a:r>
            <a:r>
              <a:rPr lang="en-US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increased </a:t>
            </a:r>
            <a:r>
              <a:rPr lang="en-US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DC electrical conductivity and low loss </a:t>
            </a:r>
            <a:r>
              <a:rPr lang="en-US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tangent. The electrical </a:t>
            </a:r>
            <a:r>
              <a:rPr lang="en-US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conductivity will drain the field-emission induced charge away. The low loss tangent will allow realizations of high efficiency RF power transmission.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49" y="6560770"/>
            <a:ext cx="9144000" cy="432048"/>
            <a:chOff x="0" y="6453336"/>
            <a:chExt cx="9144000" cy="432048"/>
          </a:xfrm>
        </p:grpSpPr>
        <p:pic>
          <p:nvPicPr>
            <p:cNvPr id="9" name="Picture 3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l="12442" t="17457" r="11014" b="17339"/>
            <a:stretch>
              <a:fillRect/>
            </a:stretch>
          </p:blipFill>
          <p:spPr bwMode="auto">
            <a:xfrm>
              <a:off x="62947" y="6453336"/>
              <a:ext cx="927653" cy="395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 userDrawn="1"/>
          </p:nvSpPr>
          <p:spPr>
            <a:xfrm>
              <a:off x="0" y="6504384"/>
              <a:ext cx="9144000" cy="381000"/>
            </a:xfrm>
            <a:prstGeom prst="rect">
              <a:avLst/>
            </a:prstGeom>
            <a:gradFill flip="none" rotWithShape="1">
              <a:gsLst>
                <a:gs pos="600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4752020" y="0"/>
            <a:ext cx="4391980" cy="152636"/>
          </a:xfrm>
          <a:prstGeom prst="rect">
            <a:avLst/>
          </a:prstGeom>
          <a:gradFill flip="none" rotWithShape="1">
            <a:gsLst>
              <a:gs pos="600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lumMod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611818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chemeClr val="bg1"/>
                </a:solidFill>
              </a:rPr>
              <a:pPr/>
              <a:t>27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" y="1789829"/>
            <a:ext cx="4284476" cy="256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423024" y="1689355"/>
            <a:ext cx="47169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a typeface="SimSun" panose="02010600030101010101" pitchFamily="2" charset="-122"/>
              </a:rPr>
              <a:t>We developed </a:t>
            </a:r>
            <a:r>
              <a:rPr lang="en-US" b="1" i="1" dirty="0" smtClean="0">
                <a:ea typeface="SimSun" panose="02010600030101010101" pitchFamily="2" charset="-122"/>
              </a:rPr>
              <a:t>technology</a:t>
            </a:r>
            <a:r>
              <a:rPr lang="en-US" dirty="0" smtClean="0">
                <a:ea typeface="SimSun" panose="02010600030101010101" pitchFamily="2" charset="-122"/>
              </a:rPr>
              <a:t> </a:t>
            </a:r>
            <a:r>
              <a:rPr lang="en-US" dirty="0">
                <a:ea typeface="SimSun" panose="02010600030101010101" pitchFamily="2" charset="-122"/>
              </a:rPr>
              <a:t>for sintering </a:t>
            </a:r>
            <a:r>
              <a:rPr lang="en-US" dirty="0" err="1" smtClean="0">
                <a:ea typeface="SimSun" panose="02010600030101010101" pitchFamily="2" charset="-122"/>
              </a:rPr>
              <a:t>Mg,Ti</a:t>
            </a:r>
            <a:r>
              <a:rPr lang="en-US" dirty="0" smtClean="0">
                <a:ea typeface="SimSun" panose="02010600030101010101" pitchFamily="2" charset="-122"/>
              </a:rPr>
              <a:t> oxide materials providing lower </a:t>
            </a:r>
            <a:r>
              <a:rPr lang="en-US" dirty="0">
                <a:ea typeface="SimSun" panose="02010600030101010101" pitchFamily="2" charset="-122"/>
              </a:rPr>
              <a:t>loss tangent ceramics in the GHz frequency range, and exhibiting 2–3 orders of magnitude </a:t>
            </a:r>
            <a:r>
              <a:rPr lang="en-US" b="1" dirty="0">
                <a:ea typeface="SimSun" panose="02010600030101010101" pitchFamily="2" charset="-122"/>
              </a:rPr>
              <a:t>increased conductivity </a:t>
            </a:r>
            <a:r>
              <a:rPr lang="en-US" dirty="0">
                <a:ea typeface="SimSun" panose="02010600030101010101" pitchFamily="2" charset="-122"/>
              </a:rPr>
              <a:t>(</a:t>
            </a:r>
            <a:r>
              <a:rPr lang="en-US" b="1" dirty="0" smtClean="0">
                <a:ea typeface="SimSun" panose="02010600030101010101" pitchFamily="2" charset="-122"/>
              </a:rPr>
              <a:t>10</a:t>
            </a:r>
            <a:r>
              <a:rPr lang="en-US" b="1" baseline="30000" dirty="0" smtClean="0">
                <a:ea typeface="SimSun" panose="02010600030101010101" pitchFamily="2" charset="-122"/>
              </a:rPr>
              <a:t>2</a:t>
            </a:r>
            <a:r>
              <a:rPr lang="en-US" b="1" dirty="0" smtClean="0">
                <a:ea typeface="SimSun" panose="02010600030101010101" pitchFamily="2" charset="-122"/>
              </a:rPr>
              <a:t> –10</a:t>
            </a:r>
            <a:r>
              <a:rPr lang="en-US" b="1" baseline="30000" dirty="0" smtClean="0">
                <a:ea typeface="SimSun" panose="02010600030101010101" pitchFamily="2" charset="-122"/>
              </a:rPr>
              <a:t>3</a:t>
            </a:r>
            <a:r>
              <a:rPr lang="en-US" b="1" dirty="0" smtClean="0">
                <a:ea typeface="SimSun" panose="02010600030101010101" pitchFamily="2" charset="-122"/>
              </a:rPr>
              <a:t> times). </a:t>
            </a:r>
            <a:endParaRPr lang="en-US" b="1" dirty="0">
              <a:effectLst/>
              <a:ea typeface="SimSun" panose="02010600030101010101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23024" y="336776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a typeface="SimSun" panose="02010600030101010101" pitchFamily="2" charset="-122"/>
              </a:rPr>
              <a:t>We observed and studied the interesting new phenomenon of abnormal </a:t>
            </a:r>
            <a:r>
              <a:rPr lang="en-US" b="1" dirty="0">
                <a:ea typeface="SimSun" panose="02010600030101010101" pitchFamily="2" charset="-122"/>
              </a:rPr>
              <a:t>~10</a:t>
            </a:r>
            <a:r>
              <a:rPr lang="en-US" b="1" baseline="30000" dirty="0">
                <a:ea typeface="SimSun" panose="02010600030101010101" pitchFamily="2" charset="-122"/>
              </a:rPr>
              <a:t>4</a:t>
            </a:r>
            <a:r>
              <a:rPr lang="en-US" b="1" dirty="0">
                <a:ea typeface="SimSun" panose="02010600030101010101" pitchFamily="2" charset="-122"/>
              </a:rPr>
              <a:t> conductivity increase </a:t>
            </a:r>
            <a:r>
              <a:rPr lang="en-US" dirty="0">
                <a:ea typeface="SimSun" panose="02010600030101010101" pitchFamily="2" charset="-122"/>
              </a:rPr>
              <a:t>of the developed MgTi ceramic in the 25</a:t>
            </a:r>
            <a:r>
              <a:rPr lang="en-US" baseline="30000" dirty="0">
                <a:ea typeface="SimSun" panose="02010600030101010101" pitchFamily="2" charset="-122"/>
              </a:rPr>
              <a:t>0</a:t>
            </a:r>
            <a:r>
              <a:rPr lang="en-US" dirty="0">
                <a:ea typeface="SimSun" panose="02010600030101010101" pitchFamily="2" charset="-122"/>
              </a:rPr>
              <a:t>C–100</a:t>
            </a:r>
            <a:r>
              <a:rPr lang="en-US" baseline="30000" dirty="0">
                <a:ea typeface="SimSun" panose="02010600030101010101" pitchFamily="2" charset="-122"/>
              </a:rPr>
              <a:t>0</a:t>
            </a:r>
            <a:r>
              <a:rPr lang="en-US" dirty="0">
                <a:ea typeface="SimSun" panose="02010600030101010101" pitchFamily="2" charset="-122"/>
              </a:rPr>
              <a:t>C temperature range, while the loss tangent variation at 100</a:t>
            </a:r>
            <a:r>
              <a:rPr lang="en-US" baseline="30000" dirty="0">
                <a:ea typeface="SimSun" panose="02010600030101010101" pitchFamily="2" charset="-122"/>
              </a:rPr>
              <a:t>0</a:t>
            </a:r>
            <a:r>
              <a:rPr lang="en-US" dirty="0">
                <a:ea typeface="SimSun" panose="02010600030101010101" pitchFamily="2" charset="-122"/>
              </a:rPr>
              <a:t>C did not exceed </a:t>
            </a:r>
            <a:r>
              <a:rPr lang="en-US" b="1" dirty="0">
                <a:ea typeface="SimSun" panose="02010600030101010101" pitchFamily="2" charset="-122"/>
              </a:rPr>
              <a:t>a 20% </a:t>
            </a:r>
            <a:r>
              <a:rPr lang="en-US" dirty="0">
                <a:ea typeface="SimSun" panose="02010600030101010101" pitchFamily="2" charset="-122"/>
              </a:rPr>
              <a:t>change compared to the room temperature value.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92938" y="5509169"/>
            <a:ext cx="4187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Motivated by dielectric structure development for AWA, funded by NP for RF windows application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2" y="3927041"/>
            <a:ext cx="3711735" cy="254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7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87" y="1200999"/>
            <a:ext cx="3488360" cy="4648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2487" y="718303"/>
            <a:ext cx="3668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DC beam test using TEM DC gun: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72516" y="5962581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DC 200 kV electron beam for charging testing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2059" y="128602"/>
            <a:ext cx="7446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DC 200 kV BEAM CHARGING TEST OF CERAMIC</a:t>
            </a:r>
            <a:endParaRPr lang="en-US" sz="2400" b="1" dirty="0">
              <a:latin typeface="+mj-lt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 l="12442" t="17457" r="11014" b="17339"/>
          <a:stretch>
            <a:fillRect/>
          </a:stretch>
        </p:blipFill>
        <p:spPr bwMode="auto">
          <a:xfrm>
            <a:off x="7930716" y="90982"/>
            <a:ext cx="1165432" cy="49638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427984" y="1758202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a typeface="SimSun" panose="02010600030101010101" pitchFamily="2" charset="-122"/>
              </a:rPr>
              <a:t>We are currently carrying out beam tests on the developed ceramic. Using the 200-keV DC gun available at the Euclid lab facility, we are exposing two types of ceramics to the DC beam: the standard MgTi ceramic and our new </a:t>
            </a:r>
            <a:r>
              <a:rPr lang="en-US" sz="2000" dirty="0" smtClean="0">
                <a:ea typeface="SimSun" panose="02010600030101010101" pitchFamily="2" charset="-122"/>
              </a:rPr>
              <a:t>(</a:t>
            </a:r>
            <a:r>
              <a:rPr lang="en-US" sz="2000" dirty="0" err="1" smtClean="0">
                <a:ea typeface="SimSun" panose="02010600030101010101" pitchFamily="2" charset="-122"/>
              </a:rPr>
              <a:t>Mg,Ti</a:t>
            </a:r>
            <a:r>
              <a:rPr lang="en-US" sz="2000" dirty="0" smtClean="0">
                <a:ea typeface="SimSun" panose="02010600030101010101" pitchFamily="2" charset="-122"/>
              </a:rPr>
              <a:t>) </a:t>
            </a:r>
            <a:r>
              <a:rPr lang="en-US" sz="2000" dirty="0">
                <a:ea typeface="SimSun" panose="02010600030101010101" pitchFamily="2" charset="-122"/>
              </a:rPr>
              <a:t>ceramic with increased conductivity. The goal of the ongoing experiments is to </a:t>
            </a:r>
            <a:r>
              <a:rPr lang="en-US" sz="2000" b="1" dirty="0">
                <a:ea typeface="SimSun" panose="02010600030101010101" pitchFamily="2" charset="-122"/>
              </a:rPr>
              <a:t>quantitatively study the charging </a:t>
            </a:r>
            <a:r>
              <a:rPr lang="en-US" sz="2000" dirty="0">
                <a:ea typeface="SimSun" panose="02010600030101010101" pitchFamily="2" charset="-122"/>
              </a:rPr>
              <a:t>– discharging mechanism of the MgTi.  </a:t>
            </a:r>
            <a:endParaRPr lang="en-US" sz="2000" dirty="0">
              <a:effectLst/>
              <a:ea typeface="SimSun" panose="02010600030101010101" pitchFamily="2" charset="-122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48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113646"/>
              </p:ext>
            </p:extLst>
          </p:nvPr>
        </p:nvGraphicFramePr>
        <p:xfrm>
          <a:off x="4932040" y="656692"/>
          <a:ext cx="3882799" cy="2582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9" name="Bitmap Image" r:id="rId3" imgW="7373379" imgH="4904762" progId="Paint.Picture">
                  <p:embed/>
                </p:oleObj>
              </mc:Choice>
              <mc:Fallback>
                <p:oleObj name="Bitmap Image" r:id="rId3" imgW="7373379" imgH="490476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656692"/>
                        <a:ext cx="3882799" cy="25828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9590528"/>
              </p:ext>
            </p:extLst>
          </p:nvPr>
        </p:nvGraphicFramePr>
        <p:xfrm>
          <a:off x="899592" y="739988"/>
          <a:ext cx="3807391" cy="2476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0" name="Bitmap Image" r:id="rId5" imgW="2400508" imgH="1562070" progId="Paint.Picture">
                  <p:embed/>
                </p:oleObj>
              </mc:Choice>
              <mc:Fallback>
                <p:oleObj name="Bitmap Image" r:id="rId5" imgW="2400508" imgH="1562070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739988"/>
                        <a:ext cx="3807391" cy="24768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5808870"/>
              </p:ext>
            </p:extLst>
          </p:nvPr>
        </p:nvGraphicFramePr>
        <p:xfrm>
          <a:off x="1558345" y="3332900"/>
          <a:ext cx="6747390" cy="2115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1" name="Bitmap Image" r:id="rId7" imgW="7238095" imgH="2266667" progId="Paint.Picture">
                  <p:embed/>
                </p:oleObj>
              </mc:Choice>
              <mc:Fallback>
                <p:oleObj name="Bitmap Image" r:id="rId7" imgW="7238095" imgH="2266667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8345" y="3332900"/>
                        <a:ext cx="6747390" cy="21155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87524" y="89572"/>
            <a:ext cx="4159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99"/>
                </a:solidFill>
              </a:rPr>
              <a:t>Beam Charging </a:t>
            </a:r>
            <a:r>
              <a:rPr lang="en-US" sz="2800" dirty="0">
                <a:solidFill>
                  <a:srgbClr val="003399"/>
                </a:solidFill>
              </a:rPr>
              <a:t>T</a:t>
            </a:r>
            <a:r>
              <a:rPr lang="en-US" sz="2800" dirty="0" smtClean="0">
                <a:solidFill>
                  <a:srgbClr val="003399"/>
                </a:solidFill>
              </a:rPr>
              <a:t>est </a:t>
            </a:r>
            <a:r>
              <a:rPr lang="en-US" sz="2800" dirty="0">
                <a:solidFill>
                  <a:srgbClr val="003399"/>
                </a:solidFill>
              </a:rPr>
              <a:t>R</a:t>
            </a:r>
            <a:r>
              <a:rPr lang="en-US" sz="2800" dirty="0" smtClean="0">
                <a:solidFill>
                  <a:srgbClr val="003399"/>
                </a:solidFill>
              </a:rPr>
              <a:t>esults</a:t>
            </a:r>
            <a:endParaRPr lang="en-US" sz="2800" dirty="0">
              <a:solidFill>
                <a:srgbClr val="003399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9532" y="5488401"/>
            <a:ext cx="86049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The beam images at the downstream YAG, which were captured at different times. T=0 second represents the turn-on time of the DC 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beam: with the 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regular ceramic 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sample beam disappeared in 15 sec, with the new MgTi ceramic it is stable in hours… </a:t>
            </a:r>
            <a:endParaRPr lang="en-US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62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n>
                  <a:solidFill>
                    <a:prstClr val="white"/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ln>
                <a:solidFill>
                  <a:prstClr val="white"/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Contact 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17" y="870383"/>
            <a:ext cx="4788024" cy="247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51820" y="367565"/>
            <a:ext cx="6314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LAB FACILITY  IN BOLINGBROOK IL</a:t>
            </a:r>
            <a:endParaRPr lang="en-US" sz="28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12442" t="17457" r="11014" b="17339"/>
          <a:stretch>
            <a:fillRect/>
          </a:stretch>
        </p:blipFill>
        <p:spPr bwMode="auto">
          <a:xfrm>
            <a:off x="431540" y="171975"/>
            <a:ext cx="214685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20272" y="3565188"/>
            <a:ext cx="20290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11,000 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r>
              <a:rPr lang="en-US" dirty="0" err="1" smtClean="0"/>
              <a:t>ft</a:t>
            </a:r>
            <a:r>
              <a:rPr lang="en-US" dirty="0" smtClean="0"/>
              <a:t> - total</a:t>
            </a:r>
          </a:p>
          <a:p>
            <a:r>
              <a:rPr lang="en-US" dirty="0"/>
              <a:t> </a:t>
            </a:r>
            <a:r>
              <a:rPr lang="en-US" dirty="0" smtClean="0"/>
              <a:t> 2,000 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r>
              <a:rPr lang="en-US" dirty="0" err="1" smtClean="0"/>
              <a:t>ft</a:t>
            </a:r>
            <a:r>
              <a:rPr lang="en-US" dirty="0" smtClean="0"/>
              <a:t> – office</a:t>
            </a:r>
          </a:p>
          <a:p>
            <a:r>
              <a:rPr lang="en-US" dirty="0" smtClean="0"/>
              <a:t>  9,000 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r>
              <a:rPr lang="en-US" dirty="0" err="1" smtClean="0"/>
              <a:t>ft</a:t>
            </a:r>
            <a:r>
              <a:rPr lang="en-US" dirty="0"/>
              <a:t> </a:t>
            </a:r>
            <a:r>
              <a:rPr lang="en-US" dirty="0" smtClean="0"/>
              <a:t> - lab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210330"/>
            <a:ext cx="46085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Compact electron accelerator test facility (bunker)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Time resolved TEM beamline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Clean room/magnetron sputtering                    (</a:t>
            </a:r>
            <a:r>
              <a:rPr lang="en-US" dirty="0" err="1" smtClean="0"/>
              <a:t>TiN</a:t>
            </a:r>
            <a:r>
              <a:rPr lang="en-US" dirty="0" smtClean="0"/>
              <a:t>, copper, dielectrics)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Field Emission cathode DC test stand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 smtClean="0"/>
              <a:t>Femtosec</a:t>
            </a:r>
            <a:r>
              <a:rPr lang="en-US" dirty="0" smtClean="0"/>
              <a:t> laser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RF lab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…other beam physics related equipment -   </a:t>
            </a:r>
            <a:r>
              <a:rPr lang="en-US" dirty="0" smtClean="0">
                <a:hlinkClick r:id="rId4"/>
              </a:rPr>
              <a:t>www.beamphysics.com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9" name="Picture 2" descr="http://www.euclidbeam.com/wp-content/uploads/2015/12/banner_fiv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4221088"/>
            <a:ext cx="4267200" cy="17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34272" y="526520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ANL/AWA accelerator, ANL/CNM - </a:t>
            </a:r>
            <a:r>
              <a:rPr lang="en-US" dirty="0" smtClean="0"/>
              <a:t>cathodes,                  </a:t>
            </a:r>
            <a:r>
              <a:rPr lang="en-US" dirty="0"/>
              <a:t>ANL/APS- diamond based X-ray optics</a:t>
            </a:r>
          </a:p>
          <a:p>
            <a:r>
              <a:rPr lang="en-US" dirty="0" err="1" smtClean="0"/>
              <a:t>Jlab</a:t>
            </a:r>
            <a:r>
              <a:rPr lang="en-US" dirty="0" smtClean="0"/>
              <a:t> and Fermi</a:t>
            </a:r>
            <a:r>
              <a:rPr lang="en-US" dirty="0"/>
              <a:t>: SRF tests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8457" y="3620817"/>
            <a:ext cx="1548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 PhDs, </a:t>
            </a:r>
          </a:p>
          <a:p>
            <a:r>
              <a:rPr lang="en-US" dirty="0" smtClean="0"/>
              <a:t> 22 staff total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68044" y="4674502"/>
            <a:ext cx="3970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locations: Chicago IL and Maryland/DC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21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16" y="1736812"/>
            <a:ext cx="4500500" cy="34211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919" y="91580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100 MHz - 10 GHz Stroboscopic Solution </a:t>
            </a:r>
            <a:r>
              <a:rPr lang="en-US" sz="3200" dirty="0" smtClean="0"/>
              <a:t>for Ultra-Fast </a:t>
            </a:r>
            <a:r>
              <a:rPr lang="en-US" sz="3200" dirty="0"/>
              <a:t>Electron Microscopy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96131" y="2207434"/>
            <a:ext cx="2825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Commercial contract with </a:t>
            </a:r>
            <a:r>
              <a:rPr lang="en-US" sz="2400" b="1" dirty="0" smtClean="0"/>
              <a:t>NIST,</a:t>
            </a:r>
            <a:r>
              <a:rPr lang="en-US" sz="2400" dirty="0" smtClean="0"/>
              <a:t> installed and operational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400092" y="990212"/>
            <a:ext cx="37019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Funded by BES PII and PIIA,</a:t>
            </a:r>
          </a:p>
          <a:p>
            <a:r>
              <a:rPr lang="en-US" sz="2400" dirty="0" smtClean="0"/>
              <a:t>Currently is installed at </a:t>
            </a:r>
            <a:r>
              <a:rPr lang="en-US" sz="2400" b="1" dirty="0" smtClean="0"/>
              <a:t>BNL,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nd is being commissioned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727935"/>
            <a:ext cx="3670562" cy="24361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5636" y="5509432"/>
            <a:ext cx="3816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presentation of the </a:t>
            </a:r>
            <a:r>
              <a:rPr lang="en-US" dirty="0" err="1" smtClean="0"/>
              <a:t>Strobo</a:t>
            </a:r>
            <a:r>
              <a:rPr lang="en-US" dirty="0"/>
              <a:t> </a:t>
            </a:r>
            <a:r>
              <a:rPr lang="en-US" dirty="0" smtClean="0"/>
              <a:t>-</a:t>
            </a:r>
          </a:p>
          <a:p>
            <a:r>
              <a:rPr lang="en-US" dirty="0" smtClean="0"/>
              <a:t>TEM at M&amp;M Conference, Portland 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71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3203848" y="228600"/>
            <a:ext cx="60126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3333FF"/>
                </a:solidFill>
                <a:latin typeface="Arial" pitchFamily="34" charset="0"/>
                <a:ea typeface="+mj-ea"/>
                <a:cs typeface="Arial" pitchFamily="34" charset="0"/>
              </a:rPr>
              <a:t>Commercialization </a:t>
            </a:r>
            <a:endParaRPr lang="ru-RU" sz="4400" dirty="0">
              <a:solidFill>
                <a:srgbClr val="3333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5161925" y="6485274"/>
            <a:ext cx="27584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www.euclidtechlabs.com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12442" t="17457" r="11014" b="17339"/>
          <a:stretch>
            <a:fillRect/>
          </a:stretch>
        </p:blipFill>
        <p:spPr bwMode="auto">
          <a:xfrm>
            <a:off x="431540" y="171975"/>
            <a:ext cx="214685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255260" y="6484255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24" name="Content Placeholder 4"/>
          <p:cNvSpPr txBox="1">
            <a:spLocks/>
          </p:cNvSpPr>
          <p:nvPr/>
        </p:nvSpPr>
        <p:spPr>
          <a:xfrm>
            <a:off x="741940" y="5036641"/>
            <a:ext cx="7493260" cy="16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 smtClean="0">
                <a:solidFill>
                  <a:schemeClr val="tx2">
                    <a:lumMod val="75000"/>
                  </a:schemeClr>
                </a:solidFill>
              </a:rPr>
              <a:t>Latest Noticeable Contracts:</a:t>
            </a:r>
            <a:endParaRPr lang="en-US" sz="18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NIST  (2016-2018) – “Time Resolved TEM”              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 GWU (2017) – “UNCD Emission Chamber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”   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 UMD (2016-2018) – “Single Crystal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D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iamond FET”  </a:t>
            </a:r>
            <a:b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SJTU (2016-2019) – “</a:t>
            </a:r>
            <a:r>
              <a:rPr lang="en-US" sz="1800" dirty="0" err="1" smtClean="0">
                <a:solidFill>
                  <a:schemeClr val="tx2">
                    <a:lumMod val="75000"/>
                  </a:schemeClr>
                </a:solidFill>
              </a:rPr>
              <a:t>Photoinjector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”, “Thermionic Gun”                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1800" dirty="0">
                <a:solidFill>
                  <a:schemeClr val="tx2">
                    <a:lumMod val="75000"/>
                  </a:schemeClr>
                </a:solidFill>
              </a:rPr>
            </a:br>
            <a:endParaRPr lang="en-US" sz="18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7" name="Content Placeholder 4"/>
          <p:cNvSpPr txBox="1">
            <a:spLocks/>
          </p:cNvSpPr>
          <p:nvPr/>
        </p:nvSpPr>
        <p:spPr>
          <a:xfrm>
            <a:off x="914400" y="1310096"/>
            <a:ext cx="7924800" cy="899704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 smtClean="0">
                <a:solidFill>
                  <a:schemeClr val="tx2">
                    <a:lumMod val="75000"/>
                  </a:schemeClr>
                </a:solidFill>
              </a:rPr>
              <a:t>Two periods: </a:t>
            </a:r>
            <a:br>
              <a:rPr lang="en-US" sz="1800" u="sng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800" u="sng" dirty="0" smtClean="0">
                <a:solidFill>
                  <a:schemeClr val="tx2">
                    <a:lumMod val="75000"/>
                  </a:schemeClr>
                </a:solidFill>
              </a:rPr>
              <a:t>2003-2014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  - spinoff from Argonne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Wakefield Accelerator 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group  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(DOE SBIR)</a:t>
            </a:r>
            <a:b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800" u="sng" dirty="0" smtClean="0">
                <a:solidFill>
                  <a:schemeClr val="tx2">
                    <a:lumMod val="75000"/>
                  </a:schemeClr>
                </a:solidFill>
              </a:rPr>
              <a:t>2014- now  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- commercialization of advanced material technologies and TEM.       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1800" dirty="0">
                <a:solidFill>
                  <a:schemeClr val="tx2">
                    <a:lumMod val="75000"/>
                  </a:schemeClr>
                </a:solidFill>
              </a:rPr>
            </a:br>
            <a:endParaRPr lang="en-US" sz="18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57443" y="2359245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11 patents +</a:t>
            </a:r>
            <a:r>
              <a:rPr lang="en-US" dirty="0"/>
              <a:t>5</a:t>
            </a:r>
            <a:r>
              <a:rPr lang="en-US" dirty="0" smtClean="0"/>
              <a:t> currently                       in progress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35610" y="5450257"/>
            <a:ext cx="304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JEOL, Inc. installation at the US facility, then BNL and NIST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5275447" y="5481228"/>
            <a:ext cx="34131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07" y="2433521"/>
            <a:ext cx="4968221" cy="251478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906493" y="3103607"/>
            <a:ext cx="3101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99"/>
                </a:solidFill>
              </a:rPr>
              <a:t>Fast Ferroelectric Based Tuner</a:t>
            </a:r>
          </a:p>
          <a:p>
            <a:r>
              <a:rPr lang="en-US" b="1" dirty="0" smtClean="0">
                <a:solidFill>
                  <a:srgbClr val="003399"/>
                </a:solidFill>
              </a:rPr>
              <a:t>- Phase II 2016 Nuclear Physics</a:t>
            </a:r>
            <a:endParaRPr lang="en-US" b="1" dirty="0">
              <a:solidFill>
                <a:srgbClr val="003399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7227658" y="3826916"/>
            <a:ext cx="324036" cy="2227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16799" y="4152299"/>
            <a:ext cx="3090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FF0000"/>
                </a:solidFill>
              </a:rPr>
              <a:t>Tuner is purchased, installed and tested in 2019 by CERN, SRF’2019 invited talk by CERN.  80MHz – new project 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78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3F41F-BAAB-4D00-8258-1DCC3218B7B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332656" y="181862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Summary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7722" y="1037065"/>
            <a:ext cx="3767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Our collaboration is…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151620" y="1871432"/>
            <a:ext cx="1962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</a:t>
            </a:r>
            <a:r>
              <a:rPr lang="en-US" sz="2800" dirty="0" smtClean="0"/>
              <a:t>esearchers,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763688" y="2387591"/>
            <a:ext cx="3096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ideas, and projects,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520701" y="2886775"/>
            <a:ext cx="4192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</a:t>
            </a:r>
            <a:r>
              <a:rPr lang="en-US" sz="2800" dirty="0" smtClean="0"/>
              <a:t>aterials and technologies,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139952" y="3395872"/>
            <a:ext cx="3653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</a:t>
            </a:r>
            <a:r>
              <a:rPr lang="en-US" sz="2800" dirty="0" smtClean="0"/>
              <a:t>esign and prototyping,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896036" y="3930063"/>
            <a:ext cx="4312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</a:t>
            </a:r>
            <a:r>
              <a:rPr lang="en-US" sz="2800" dirty="0" smtClean="0"/>
              <a:t>eam or high power testing,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944574" y="4840802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.. and commercialization, if we are really, really lucky….</a:t>
            </a:r>
            <a:endParaRPr lang="en-US" sz="3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08213" y="710750"/>
            <a:ext cx="3204247" cy="145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3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656692"/>
            <a:ext cx="3257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Acknowledgments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19572" y="1484784"/>
            <a:ext cx="486248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DOE, Office of Science High Energy Physics: </a:t>
            </a:r>
          </a:p>
          <a:p>
            <a:r>
              <a:rPr lang="en-US" sz="2000" b="1" dirty="0" err="1" smtClean="0"/>
              <a:t>L.K.Len</a:t>
            </a:r>
            <a:r>
              <a:rPr lang="en-US" sz="2000" b="1" dirty="0" smtClean="0"/>
              <a:t>, Ken </a:t>
            </a:r>
            <a:r>
              <a:rPr lang="en-US" sz="2000" b="1" dirty="0" err="1" smtClean="0"/>
              <a:t>Marken</a:t>
            </a:r>
            <a:r>
              <a:rPr lang="en-US" sz="2000" b="1" dirty="0" smtClean="0"/>
              <a:t>, John </a:t>
            </a:r>
            <a:r>
              <a:rPr lang="en-US" sz="2000" b="1" dirty="0" err="1" smtClean="0"/>
              <a:t>Boger</a:t>
            </a:r>
            <a:r>
              <a:rPr lang="en-US" sz="2000" b="1" dirty="0" smtClean="0"/>
              <a:t>, Eric Colby</a:t>
            </a:r>
          </a:p>
          <a:p>
            <a:endParaRPr lang="en-US" sz="2000" b="1" dirty="0"/>
          </a:p>
          <a:p>
            <a:r>
              <a:rPr lang="en-US" sz="2000" dirty="0" smtClean="0"/>
              <a:t>DOE Office of Science, Basic Energy Science, </a:t>
            </a:r>
          </a:p>
          <a:p>
            <a:r>
              <a:rPr lang="en-US" sz="2000" b="1" dirty="0" err="1" smtClean="0"/>
              <a:t>Eliane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Lessner</a:t>
            </a:r>
            <a:r>
              <a:rPr lang="en-US" sz="2000" b="1" dirty="0" smtClean="0"/>
              <a:t> </a:t>
            </a:r>
          </a:p>
          <a:p>
            <a:endParaRPr lang="en-US" sz="2000" b="1" dirty="0"/>
          </a:p>
          <a:p>
            <a:r>
              <a:rPr lang="en-US" sz="2000" dirty="0"/>
              <a:t>DOE, Office of Science Nuclear Physics: </a:t>
            </a:r>
          </a:p>
          <a:p>
            <a:r>
              <a:rPr lang="en-US" sz="2000" b="1" dirty="0"/>
              <a:t>Michelle Shinn, </a:t>
            </a:r>
            <a:r>
              <a:rPr lang="en-US" sz="2000" b="1" dirty="0" err="1"/>
              <a:t>Manouchehr</a:t>
            </a:r>
            <a:r>
              <a:rPr lang="en-US" sz="2000" b="1" dirty="0"/>
              <a:t> </a:t>
            </a:r>
            <a:r>
              <a:rPr lang="en-US" sz="2000" b="1" dirty="0" err="1"/>
              <a:t>Farkhondeh</a:t>
            </a:r>
            <a:endParaRPr lang="en-US" sz="2000" b="1" dirty="0"/>
          </a:p>
          <a:p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dirty="0" smtClean="0"/>
              <a:t>Argonne National Laboratory, HEP</a:t>
            </a:r>
            <a:r>
              <a:rPr lang="en-US" sz="2000" b="1" dirty="0" smtClean="0"/>
              <a:t>, </a:t>
            </a:r>
          </a:p>
          <a:p>
            <a:r>
              <a:rPr lang="en-US" sz="2000" b="1" dirty="0" err="1" smtClean="0"/>
              <a:t>Manoel</a:t>
            </a:r>
            <a:r>
              <a:rPr lang="en-US" sz="2000" b="1" dirty="0" smtClean="0"/>
              <a:t> Conde, John Power and AWA Group</a:t>
            </a:r>
          </a:p>
        </p:txBody>
      </p:sp>
    </p:spTree>
    <p:extLst>
      <p:ext uri="{BB962C8B-B14F-4D97-AF65-F5344CB8AC3E}">
        <p14:creationId xmlns:p14="http://schemas.microsoft.com/office/powerpoint/2010/main" val="14004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n>
                  <a:solidFill>
                    <a:prstClr val="white"/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ln>
                <a:solidFill>
                  <a:prstClr val="white"/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52400"/>
            <a:ext cx="8568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>
                <a:solidFill>
                  <a:srgbClr val="3333FF"/>
                </a:solidFill>
                <a:latin typeface="Arial" pitchFamily="34" charset="0"/>
                <a:ea typeface="+mj-ea"/>
                <a:cs typeface="Arial" pitchFamily="34" charset="0"/>
              </a:rPr>
              <a:t>Key Euclid’s technologies: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921841"/>
            <a:ext cx="9144000" cy="4216539"/>
          </a:xfrm>
          <a:prstGeom prst="rect">
            <a:avLst/>
          </a:prstGeom>
          <a:noFill/>
        </p:spPr>
        <p:txBody>
          <a:bodyPr wrap="square" numCol="1" spcCol="182880" rtlCol="0">
            <a:spAutoFit/>
          </a:bodyPr>
          <a:lstStyle/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 Ultra-compact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low energy accelerator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(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d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ielectric based)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 Stroboscopic pulser for Transmission Electron Microscope 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Times New Roman" pitchFamily="18" charset="0"/>
            </a:endParaRP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 Electron guns for accelerators: Photo-, thermo-, </a:t>
            </a:r>
          </a:p>
          <a:p>
            <a:pPr>
              <a:spcAft>
                <a:spcPts val="300"/>
              </a:spcAft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       field emission (FE)- and (new !) SRF guns. 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 Ferroelectric based fast tuner.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 UNCD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based FE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cathodes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.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 Accelerator components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(RF windows,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couplers…)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 Other beam physics instrumentation.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" y="4465657"/>
            <a:ext cx="2804270" cy="14895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687" y="1772816"/>
            <a:ext cx="971120" cy="1434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344" y="366784"/>
            <a:ext cx="1582200" cy="5821201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7920372" y="2713624"/>
            <a:ext cx="298884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1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"/>
          <a:stretch>
            <a:fillRect/>
          </a:stretch>
        </p:blipFill>
        <p:spPr bwMode="auto">
          <a:xfrm>
            <a:off x="4427983" y="4389903"/>
            <a:ext cx="234315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52528" y="5955178"/>
            <a:ext cx="3188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Fast ferroelectric 400 MHz tuner successfully tested at CERN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42853" y="5945622"/>
            <a:ext cx="1913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L-band RF window</a:t>
            </a:r>
          </a:p>
          <a:p>
            <a:r>
              <a:rPr lang="en-US" dirty="0"/>
              <a:t>f</a:t>
            </a:r>
            <a:r>
              <a:rPr lang="en-US" dirty="0" smtClean="0"/>
              <a:t>or AWA ANL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71133" y="3503337"/>
            <a:ext cx="2010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GHz kicker for TEM, BES/NIST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43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4448" y="-32155"/>
            <a:ext cx="46736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How we collaborate ?</a:t>
            </a:r>
            <a:endParaRPr lang="en-US" sz="4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404889" y="2351767"/>
            <a:ext cx="8660177" cy="975975"/>
            <a:chOff x="416286" y="1859594"/>
            <a:chExt cx="8660177" cy="975975"/>
          </a:xfrm>
        </p:grpSpPr>
        <p:sp>
          <p:nvSpPr>
            <p:cNvPr id="4" name="TextBox 3"/>
            <p:cNvSpPr txBox="1"/>
            <p:nvPr/>
          </p:nvSpPr>
          <p:spPr>
            <a:xfrm>
              <a:off x="416286" y="1859594"/>
              <a:ext cx="1224136" cy="923330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Ideas, Projects, Proposals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378703" y="1998094"/>
              <a:ext cx="1242969" cy="646331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Materials,</a:t>
              </a:r>
            </a:p>
            <a:p>
              <a:r>
                <a:rPr lang="en-US" dirty="0"/>
                <a:t>T</a:t>
              </a:r>
              <a:r>
                <a:rPr lang="en-US" dirty="0" smtClean="0"/>
                <a:t>echnology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53153" y="1998409"/>
              <a:ext cx="1116459" cy="646331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Design,</a:t>
              </a:r>
            </a:p>
            <a:p>
              <a:r>
                <a:rPr lang="en-US" dirty="0"/>
                <a:t>P</a:t>
              </a:r>
              <a:r>
                <a:rPr lang="en-US" dirty="0" smtClean="0"/>
                <a:t>rototype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931580" y="2036197"/>
              <a:ext cx="1285288" cy="646331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Fabrication,</a:t>
              </a:r>
            </a:p>
            <a:p>
              <a:r>
                <a:rPr lang="en-US" dirty="0" smtClean="0"/>
                <a:t>Cold Test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771619" y="1912239"/>
              <a:ext cx="1304844" cy="923330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Beam test,</a:t>
              </a:r>
            </a:p>
            <a:p>
              <a:r>
                <a:rPr lang="en-US" dirty="0" smtClean="0"/>
                <a:t>High power,</a:t>
              </a:r>
            </a:p>
            <a:p>
              <a:r>
                <a:rPr lang="en-US" dirty="0" smtClean="0"/>
                <a:t>Paper…</a:t>
              </a:r>
              <a:endParaRPr lang="en-US" dirty="0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1809826" y="2236104"/>
              <a:ext cx="423694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3764626" y="2216024"/>
              <a:ext cx="423694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5430965" y="2233131"/>
              <a:ext cx="423694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7317203" y="2276000"/>
              <a:ext cx="423694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197945" y="786788"/>
            <a:ext cx="5664692" cy="58477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AWA/Euclid, funded by HEP/SBIR</a:t>
            </a:r>
            <a:endParaRPr lang="en-US" sz="3200" dirty="0"/>
          </a:p>
        </p:txBody>
      </p:sp>
      <p:sp>
        <p:nvSpPr>
          <p:cNvPr id="15" name="Down Arrow 14"/>
          <p:cNvSpPr/>
          <p:nvPr/>
        </p:nvSpPr>
        <p:spPr>
          <a:xfrm>
            <a:off x="3851920" y="1521147"/>
            <a:ext cx="1781253" cy="2388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 rot="5400000">
            <a:off x="4442742" y="-946623"/>
            <a:ext cx="470323" cy="8712971"/>
          </a:xfrm>
          <a:prstGeom prst="rightBrace">
            <a:avLst>
              <a:gd name="adj1" fmla="val 8333"/>
              <a:gd name="adj2" fmla="val 50672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/>
          <p:cNvSpPr/>
          <p:nvPr/>
        </p:nvSpPr>
        <p:spPr>
          <a:xfrm rot="-5400000">
            <a:off x="4345344" y="-2167044"/>
            <a:ext cx="592943" cy="8794736"/>
          </a:xfrm>
          <a:prstGeom prst="rightBrace">
            <a:avLst>
              <a:gd name="adj1" fmla="val 8333"/>
              <a:gd name="adj2" fmla="val 50672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73180" y="3727326"/>
            <a:ext cx="3137269" cy="523220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Commercialization ?</a:t>
            </a:r>
            <a:endParaRPr lang="en-US" sz="28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719" y="5320127"/>
            <a:ext cx="3811698" cy="450093"/>
          </a:xfrm>
          <a:prstGeom prst="rect">
            <a:avLst/>
          </a:prstGeom>
        </p:spPr>
      </p:pic>
      <p:sp>
        <p:nvSpPr>
          <p:cNvPr id="21" name="Down Arrow 20"/>
          <p:cNvSpPr/>
          <p:nvPr/>
        </p:nvSpPr>
        <p:spPr>
          <a:xfrm rot="-1440000">
            <a:off x="5336948" y="4472539"/>
            <a:ext cx="747672" cy="3795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438566" y="4344079"/>
            <a:ext cx="2508892" cy="6463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Other project funded by</a:t>
            </a:r>
          </a:p>
          <a:p>
            <a:r>
              <a:rPr lang="en-US" dirty="0" smtClean="0"/>
              <a:t>HEP, BES, NP, NIH, DHS …</a:t>
            </a:r>
            <a:endParaRPr lang="en-US" dirty="0"/>
          </a:p>
        </p:txBody>
      </p:sp>
      <p:sp>
        <p:nvSpPr>
          <p:cNvPr id="23" name="Right Brace 22"/>
          <p:cNvSpPr/>
          <p:nvPr/>
        </p:nvSpPr>
        <p:spPr>
          <a:xfrm rot="-5400000">
            <a:off x="6827108" y="3237346"/>
            <a:ext cx="316921" cy="3957842"/>
          </a:xfrm>
          <a:prstGeom prst="rightBrace">
            <a:avLst>
              <a:gd name="adj1" fmla="val 8333"/>
              <a:gd name="adj2" fmla="val 50672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 rot="1440000">
            <a:off x="3044799" y="4485445"/>
            <a:ext cx="747672" cy="3795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51671" y="4923988"/>
            <a:ext cx="4025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Product ? Never directly …   HEP is fundamental science !</a:t>
            </a:r>
            <a:endParaRPr lang="en-US" sz="2400" dirty="0"/>
          </a:p>
        </p:txBody>
      </p:sp>
      <p:pic>
        <p:nvPicPr>
          <p:cNvPr id="27" name="Picture 11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"/>
          <a:stretch>
            <a:fillRect/>
          </a:stretch>
        </p:blipFill>
        <p:spPr bwMode="auto">
          <a:xfrm>
            <a:off x="6377935" y="5833543"/>
            <a:ext cx="927871" cy="6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915" y="5797670"/>
            <a:ext cx="430077" cy="63518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753" y="5853538"/>
            <a:ext cx="844507" cy="57931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005" y="4956701"/>
            <a:ext cx="410016" cy="150852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719" y="5811105"/>
            <a:ext cx="1190341" cy="632264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-8220000">
            <a:off x="690305" y="4589995"/>
            <a:ext cx="3955947" cy="635144"/>
          </a:xfrm>
          <a:prstGeom prst="rightArrow">
            <a:avLst/>
          </a:prstGeom>
          <a:gradFill>
            <a:gsLst>
              <a:gs pos="600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lumMod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8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+mj-lt"/>
                <a:ea typeface="+mj-ea"/>
                <a:cs typeface="+mj-cs"/>
              </a:rPr>
              <a:t>History: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Research on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Dielectric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Wakefield Accelerating structures, since 2001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5854777" y="1700808"/>
            <a:ext cx="3289223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Experiments with DWFA were done by Euclid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Techlabs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 Argonne, </a:t>
            </a: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Externally powered dielectric</a:t>
            </a:r>
            <a:r>
              <a:rPr kumimoji="0" lang="en-US" sz="17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structure: Naval Research Lab</a:t>
            </a: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Content Placeholder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633" y="3779726"/>
            <a:ext cx="5285103" cy="2536168"/>
          </a:xfrm>
          <a:prstGeom prst="rect">
            <a:avLst/>
          </a:prstGeom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designs: 7-26 GHz</a:t>
            </a:r>
          </a:p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scalable to THz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508" y="5068974"/>
            <a:ext cx="3667125" cy="1276350"/>
          </a:xfrm>
          <a:prstGeom prst="rect">
            <a:avLst/>
          </a:prstGeom>
        </p:spPr>
      </p:pic>
      <p:pic>
        <p:nvPicPr>
          <p:cNvPr id="3074" name="Picture 2" descr="http://www.euclidbeam.com/wp-content/uploads/2015/12/banner_tw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50" y="1415045"/>
            <a:ext cx="5564375" cy="222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wn Arrow 7"/>
          <p:cNvSpPr/>
          <p:nvPr/>
        </p:nvSpPr>
        <p:spPr>
          <a:xfrm>
            <a:off x="7200292" y="3356992"/>
            <a:ext cx="216024" cy="2838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924646" y="4540945"/>
            <a:ext cx="216024" cy="3240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10800000">
            <a:off x="3352038" y="3779726"/>
            <a:ext cx="216024" cy="3240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5400000">
            <a:off x="5567386" y="2381492"/>
            <a:ext cx="216024" cy="2838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03590" y="4702963"/>
            <a:ext cx="212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Brookhaven, SLAC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3608388" y="1016001"/>
            <a:ext cx="5251450" cy="1524000"/>
          </a:xfrm>
          <a:prstGeom prst="rect">
            <a:avLst/>
          </a:prstGeom>
          <a:solidFill>
            <a:srgbClr val="CCCC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CC00"/>
            </a:extrusionClr>
            <a:contourClr>
              <a:srgbClr val="CCCC00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-32880" y="1540229"/>
            <a:ext cx="3505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3399"/>
                </a:solidFill>
                <a:latin typeface="Times New Roman" panose="02020603050405020304" pitchFamily="18" charset="0"/>
              </a:rPr>
              <a:t>Scheme I---</a:t>
            </a:r>
            <a:r>
              <a:rPr lang="en-US" altLang="en-US" sz="2000" dirty="0">
                <a:solidFill>
                  <a:srgbClr val="003399"/>
                </a:solidFill>
                <a:latin typeface="Times New Roman" panose="02020603050405020304" pitchFamily="18" charset="0"/>
              </a:rPr>
              <a:t>Single</a:t>
            </a:r>
          </a:p>
          <a:p>
            <a:r>
              <a:rPr lang="en-US" altLang="en-US" sz="2000" dirty="0">
                <a:solidFill>
                  <a:srgbClr val="003399"/>
                </a:solidFill>
                <a:latin typeface="Times New Roman" panose="02020603050405020304" pitchFamily="18" charset="0"/>
              </a:rPr>
              <a:t>                       Triangular Bunch</a:t>
            </a:r>
          </a:p>
        </p:txBody>
      </p: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88107" y="2615331"/>
            <a:ext cx="3098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3399"/>
                </a:solidFill>
                <a:latin typeface="Times New Roman" panose="02020603050405020304" pitchFamily="18" charset="0"/>
              </a:rPr>
              <a:t>Scheme II---</a:t>
            </a:r>
            <a:r>
              <a:rPr lang="en-US" altLang="en-US" sz="2000" dirty="0">
                <a:solidFill>
                  <a:srgbClr val="003399"/>
                </a:solidFill>
                <a:latin typeface="Times New Roman" panose="02020603050405020304" pitchFamily="18" charset="0"/>
              </a:rPr>
              <a:t>Ramped</a:t>
            </a:r>
          </a:p>
          <a:p>
            <a:r>
              <a:rPr lang="en-US" altLang="en-US" sz="2000" dirty="0">
                <a:solidFill>
                  <a:srgbClr val="003399"/>
                </a:solidFill>
                <a:latin typeface="Times New Roman" panose="02020603050405020304" pitchFamily="18" charset="0"/>
              </a:rPr>
              <a:t>                         Bunch Train</a:t>
            </a: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3666331" y="2235201"/>
            <a:ext cx="5273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i="1" dirty="0">
                <a:solidFill>
                  <a:srgbClr val="003399"/>
                </a:solidFill>
                <a:latin typeface="Times New Roman" panose="02020603050405020304" pitchFamily="18" charset="0"/>
              </a:rPr>
              <a:t>Reference: Bane et. al., IEEE Trans. </a:t>
            </a:r>
            <a:r>
              <a:rPr lang="en-US" altLang="en-US" sz="1400" i="1" dirty="0" err="1">
                <a:solidFill>
                  <a:srgbClr val="003399"/>
                </a:solidFill>
                <a:latin typeface="Times New Roman" panose="02020603050405020304" pitchFamily="18" charset="0"/>
              </a:rPr>
              <a:t>Nucl</a:t>
            </a:r>
            <a:r>
              <a:rPr lang="en-US" altLang="en-US" sz="1400" i="1" dirty="0">
                <a:solidFill>
                  <a:srgbClr val="003399"/>
                </a:solidFill>
                <a:latin typeface="Times New Roman" panose="02020603050405020304" pitchFamily="18" charset="0"/>
              </a:rPr>
              <a:t>. Sci. NS-32, 3524 </a:t>
            </a:r>
            <a:r>
              <a:rPr lang="en-US" altLang="en-US" sz="1200" i="1" dirty="0">
                <a:solidFill>
                  <a:srgbClr val="003399"/>
                </a:solidFill>
                <a:latin typeface="Times New Roman" panose="02020603050405020304" pitchFamily="18" charset="0"/>
              </a:rPr>
              <a:t>(1985)</a:t>
            </a:r>
            <a:endParaRPr lang="en-US" altLang="en-US" sz="1600" i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88072" name="Object 8"/>
          <p:cNvGraphicFramePr>
            <a:graphicFrameLocks noChangeAspect="1"/>
          </p:cNvGraphicFramePr>
          <p:nvPr>
            <p:extLst/>
          </p:nvPr>
        </p:nvGraphicFramePr>
        <p:xfrm>
          <a:off x="4259262" y="1002508"/>
          <a:ext cx="3724275" cy="1208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Designer Drawing" r:id="rId4" imgW="7048500" imgH="2333625" progId="Designer.Drawing.7">
                  <p:embed/>
                </p:oleObj>
              </mc:Choice>
              <mc:Fallback>
                <p:oleObj name="Designer Drawing" r:id="rId4" imgW="7048500" imgH="2333625" progId="Designer.Drawing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9262" y="1002508"/>
                        <a:ext cx="3724275" cy="1208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3449636" y="2868101"/>
            <a:ext cx="5343525" cy="1560513"/>
            <a:chOff x="3411538" y="3657600"/>
            <a:chExt cx="5343525" cy="1560513"/>
          </a:xfrm>
        </p:grpSpPr>
        <p:sp>
          <p:nvSpPr>
            <p:cNvPr id="88066" name="Rectangle 2"/>
            <p:cNvSpPr>
              <a:spLocks noChangeArrowheads="1"/>
            </p:cNvSpPr>
            <p:nvPr/>
          </p:nvSpPr>
          <p:spPr bwMode="auto">
            <a:xfrm>
              <a:off x="3411538" y="3694113"/>
              <a:ext cx="5343525" cy="1524000"/>
            </a:xfrm>
            <a:prstGeom prst="rect">
              <a:avLst/>
            </a:prstGeom>
            <a:solidFill>
              <a:srgbClr val="CCCC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CC00"/>
              </a:extrusionClr>
              <a:contourClr>
                <a:srgbClr val="CCCC00"/>
              </a:contourClr>
            </a:sp3d>
          </p:spPr>
          <p:txBody>
            <a:bodyPr wrap="none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8070" name="Rectangle 6"/>
            <p:cNvSpPr>
              <a:spLocks noChangeArrowheads="1"/>
            </p:cNvSpPr>
            <p:nvPr/>
          </p:nvSpPr>
          <p:spPr bwMode="auto">
            <a:xfrm>
              <a:off x="3519488" y="4913313"/>
              <a:ext cx="4419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400" i="1">
                  <a:solidFill>
                    <a:srgbClr val="000099"/>
                  </a:solidFill>
                  <a:latin typeface="Times New Roman" panose="02020603050405020304" pitchFamily="18" charset="0"/>
                </a:rPr>
                <a:t>Reference:  Schutt et. al., Nor Ambred, Armenia, </a:t>
              </a:r>
              <a:r>
                <a:rPr lang="en-US" altLang="en-US" sz="1000" i="1">
                  <a:solidFill>
                    <a:srgbClr val="000099"/>
                  </a:solidFill>
                  <a:latin typeface="Times New Roman" panose="02020603050405020304" pitchFamily="18" charset="0"/>
                </a:rPr>
                <a:t>(1989)</a:t>
              </a:r>
              <a:endParaRPr lang="en-US" altLang="en-US" sz="900" i="1">
                <a:solidFill>
                  <a:srgbClr val="000099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88074" name="Group 10"/>
            <p:cNvGrpSpPr>
              <a:grpSpLocks/>
            </p:cNvGrpSpPr>
            <p:nvPr/>
          </p:nvGrpSpPr>
          <p:grpSpPr bwMode="auto">
            <a:xfrm>
              <a:off x="4254500" y="3657600"/>
              <a:ext cx="3444875" cy="1214438"/>
              <a:chOff x="2680" y="2464"/>
              <a:chExt cx="2170" cy="765"/>
            </a:xfrm>
          </p:grpSpPr>
          <p:sp>
            <p:nvSpPr>
              <p:cNvPr id="88078" name="AutoShape 11"/>
              <p:cNvSpPr>
                <a:spLocks noChangeAspect="1" noChangeArrowheads="1" noTextEdit="1"/>
              </p:cNvSpPr>
              <p:nvPr/>
            </p:nvSpPr>
            <p:spPr bwMode="auto">
              <a:xfrm>
                <a:off x="2680" y="2464"/>
                <a:ext cx="2160" cy="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79" name="Line 12"/>
              <p:cNvSpPr>
                <a:spLocks noChangeShapeType="1"/>
              </p:cNvSpPr>
              <p:nvPr/>
            </p:nvSpPr>
            <p:spPr bwMode="auto">
              <a:xfrm>
                <a:off x="4730" y="2632"/>
                <a:ext cx="1" cy="37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0" name="Freeform 13"/>
              <p:cNvSpPr>
                <a:spLocks/>
              </p:cNvSpPr>
              <p:nvPr/>
            </p:nvSpPr>
            <p:spPr bwMode="auto">
              <a:xfrm>
                <a:off x="4710" y="2632"/>
                <a:ext cx="38" cy="39"/>
              </a:xfrm>
              <a:custGeom>
                <a:avLst/>
                <a:gdLst>
                  <a:gd name="T0" fmla="*/ 1 w 76"/>
                  <a:gd name="T1" fmla="*/ 1 h 77"/>
                  <a:gd name="T2" fmla="*/ 1 w 76"/>
                  <a:gd name="T3" fmla="*/ 0 h 77"/>
                  <a:gd name="T4" fmla="*/ 0 w 76"/>
                  <a:gd name="T5" fmla="*/ 1 h 77"/>
                  <a:gd name="T6" fmla="*/ 1 w 76"/>
                  <a:gd name="T7" fmla="*/ 1 h 7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"/>
                  <a:gd name="T13" fmla="*/ 0 h 77"/>
                  <a:gd name="T14" fmla="*/ 76 w 76"/>
                  <a:gd name="T15" fmla="*/ 77 h 7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" h="77">
                    <a:moveTo>
                      <a:pt x="76" y="77"/>
                    </a:moveTo>
                    <a:lnTo>
                      <a:pt x="38" y="0"/>
                    </a:lnTo>
                    <a:lnTo>
                      <a:pt x="0" y="77"/>
                    </a:lnTo>
                    <a:lnTo>
                      <a:pt x="76" y="7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1" name="Line 14"/>
              <p:cNvSpPr>
                <a:spLocks noChangeShapeType="1"/>
              </p:cNvSpPr>
              <p:nvPr/>
            </p:nvSpPr>
            <p:spPr bwMode="auto">
              <a:xfrm flipH="1">
                <a:off x="2682" y="2930"/>
                <a:ext cx="207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2" name="Freeform 15"/>
              <p:cNvSpPr>
                <a:spLocks/>
              </p:cNvSpPr>
              <p:nvPr/>
            </p:nvSpPr>
            <p:spPr bwMode="auto">
              <a:xfrm>
                <a:off x="2682" y="2911"/>
                <a:ext cx="38" cy="38"/>
              </a:xfrm>
              <a:custGeom>
                <a:avLst/>
                <a:gdLst>
                  <a:gd name="T0" fmla="*/ 1 w 76"/>
                  <a:gd name="T1" fmla="*/ 1 h 76"/>
                  <a:gd name="T2" fmla="*/ 0 w 76"/>
                  <a:gd name="T3" fmla="*/ 1 h 76"/>
                  <a:gd name="T4" fmla="*/ 1 w 76"/>
                  <a:gd name="T5" fmla="*/ 0 h 76"/>
                  <a:gd name="T6" fmla="*/ 1 w 76"/>
                  <a:gd name="T7" fmla="*/ 1 h 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"/>
                  <a:gd name="T13" fmla="*/ 0 h 76"/>
                  <a:gd name="T14" fmla="*/ 76 w 76"/>
                  <a:gd name="T15" fmla="*/ 76 h 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" h="76">
                    <a:moveTo>
                      <a:pt x="76" y="76"/>
                    </a:moveTo>
                    <a:lnTo>
                      <a:pt x="0" y="37"/>
                    </a:lnTo>
                    <a:lnTo>
                      <a:pt x="76" y="0"/>
                    </a:lnTo>
                    <a:lnTo>
                      <a:pt x="76" y="7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3" name="Rectangle 16"/>
              <p:cNvSpPr>
                <a:spLocks noChangeArrowheads="1"/>
              </p:cNvSpPr>
              <p:nvPr/>
            </p:nvSpPr>
            <p:spPr bwMode="auto">
              <a:xfrm>
                <a:off x="2680" y="2962"/>
                <a:ext cx="53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5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z</a:t>
                </a: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8084" name="Line 17"/>
              <p:cNvSpPr>
                <a:spLocks noChangeShapeType="1"/>
              </p:cNvSpPr>
              <p:nvPr/>
            </p:nvSpPr>
            <p:spPr bwMode="auto">
              <a:xfrm>
                <a:off x="3676" y="2846"/>
                <a:ext cx="11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5" name="Freeform 18"/>
              <p:cNvSpPr>
                <a:spLocks/>
              </p:cNvSpPr>
              <p:nvPr/>
            </p:nvSpPr>
            <p:spPr bwMode="auto">
              <a:xfrm>
                <a:off x="3676" y="2836"/>
                <a:ext cx="17" cy="20"/>
              </a:xfrm>
              <a:custGeom>
                <a:avLst/>
                <a:gdLst>
                  <a:gd name="T0" fmla="*/ 0 w 35"/>
                  <a:gd name="T1" fmla="*/ 1 h 39"/>
                  <a:gd name="T2" fmla="*/ 0 w 35"/>
                  <a:gd name="T3" fmla="*/ 1 h 39"/>
                  <a:gd name="T4" fmla="*/ 0 w 35"/>
                  <a:gd name="T5" fmla="*/ 0 h 39"/>
                  <a:gd name="T6" fmla="*/ 0 w 35"/>
                  <a:gd name="T7" fmla="*/ 1 h 39"/>
                  <a:gd name="T8" fmla="*/ 0 w 35"/>
                  <a:gd name="T9" fmla="*/ 1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39"/>
                  <a:gd name="T17" fmla="*/ 35 w 35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39">
                    <a:moveTo>
                      <a:pt x="35" y="39"/>
                    </a:moveTo>
                    <a:lnTo>
                      <a:pt x="0" y="19"/>
                    </a:lnTo>
                    <a:lnTo>
                      <a:pt x="35" y="0"/>
                    </a:lnTo>
                    <a:lnTo>
                      <a:pt x="17" y="19"/>
                    </a:lnTo>
                    <a:lnTo>
                      <a:pt x="35" y="3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6" name="Line 19"/>
              <p:cNvSpPr>
                <a:spLocks noChangeShapeType="1"/>
              </p:cNvSpPr>
              <p:nvPr/>
            </p:nvSpPr>
            <p:spPr bwMode="auto">
              <a:xfrm>
                <a:off x="3427" y="2863"/>
                <a:ext cx="1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7" name="Freeform 20"/>
              <p:cNvSpPr>
                <a:spLocks/>
              </p:cNvSpPr>
              <p:nvPr/>
            </p:nvSpPr>
            <p:spPr bwMode="auto">
              <a:xfrm>
                <a:off x="3427" y="2853"/>
                <a:ext cx="17" cy="19"/>
              </a:xfrm>
              <a:custGeom>
                <a:avLst/>
                <a:gdLst>
                  <a:gd name="T0" fmla="*/ 1 w 34"/>
                  <a:gd name="T1" fmla="*/ 1 h 38"/>
                  <a:gd name="T2" fmla="*/ 0 w 34"/>
                  <a:gd name="T3" fmla="*/ 1 h 38"/>
                  <a:gd name="T4" fmla="*/ 1 w 34"/>
                  <a:gd name="T5" fmla="*/ 0 h 38"/>
                  <a:gd name="T6" fmla="*/ 1 w 34"/>
                  <a:gd name="T7" fmla="*/ 1 h 38"/>
                  <a:gd name="T8" fmla="*/ 1 w 34"/>
                  <a:gd name="T9" fmla="*/ 1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38"/>
                  <a:gd name="T17" fmla="*/ 34 w 34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38">
                    <a:moveTo>
                      <a:pt x="34" y="38"/>
                    </a:moveTo>
                    <a:lnTo>
                      <a:pt x="0" y="19"/>
                    </a:lnTo>
                    <a:lnTo>
                      <a:pt x="34" y="0"/>
                    </a:lnTo>
                    <a:lnTo>
                      <a:pt x="18" y="19"/>
                    </a:lnTo>
                    <a:lnTo>
                      <a:pt x="34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8" name="Line 21"/>
              <p:cNvSpPr>
                <a:spLocks noChangeShapeType="1"/>
              </p:cNvSpPr>
              <p:nvPr/>
            </p:nvSpPr>
            <p:spPr bwMode="auto">
              <a:xfrm>
                <a:off x="3161" y="2882"/>
                <a:ext cx="11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9" name="Freeform 22"/>
              <p:cNvSpPr>
                <a:spLocks/>
              </p:cNvSpPr>
              <p:nvPr/>
            </p:nvSpPr>
            <p:spPr bwMode="auto">
              <a:xfrm>
                <a:off x="3161" y="2872"/>
                <a:ext cx="17" cy="20"/>
              </a:xfrm>
              <a:custGeom>
                <a:avLst/>
                <a:gdLst>
                  <a:gd name="T0" fmla="*/ 1 w 34"/>
                  <a:gd name="T1" fmla="*/ 1 h 39"/>
                  <a:gd name="T2" fmla="*/ 0 w 34"/>
                  <a:gd name="T3" fmla="*/ 1 h 39"/>
                  <a:gd name="T4" fmla="*/ 1 w 34"/>
                  <a:gd name="T5" fmla="*/ 0 h 39"/>
                  <a:gd name="T6" fmla="*/ 1 w 34"/>
                  <a:gd name="T7" fmla="*/ 1 h 39"/>
                  <a:gd name="T8" fmla="*/ 1 w 34"/>
                  <a:gd name="T9" fmla="*/ 1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39"/>
                  <a:gd name="T17" fmla="*/ 34 w 3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39">
                    <a:moveTo>
                      <a:pt x="34" y="39"/>
                    </a:moveTo>
                    <a:lnTo>
                      <a:pt x="0" y="20"/>
                    </a:lnTo>
                    <a:lnTo>
                      <a:pt x="34" y="0"/>
                    </a:lnTo>
                    <a:lnTo>
                      <a:pt x="17" y="20"/>
                    </a:lnTo>
                    <a:lnTo>
                      <a:pt x="34" y="3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0" name="Freeform 23"/>
              <p:cNvSpPr>
                <a:spLocks/>
              </p:cNvSpPr>
              <p:nvPr/>
            </p:nvSpPr>
            <p:spPr bwMode="auto">
              <a:xfrm>
                <a:off x="3498" y="2761"/>
                <a:ext cx="77" cy="169"/>
              </a:xfrm>
              <a:custGeom>
                <a:avLst/>
                <a:gdLst>
                  <a:gd name="T0" fmla="*/ 1 w 154"/>
                  <a:gd name="T1" fmla="*/ 0 h 337"/>
                  <a:gd name="T2" fmla="*/ 1 w 154"/>
                  <a:gd name="T3" fmla="*/ 0 h 337"/>
                  <a:gd name="T4" fmla="*/ 1 w 154"/>
                  <a:gd name="T5" fmla="*/ 1 h 337"/>
                  <a:gd name="T6" fmla="*/ 1 w 154"/>
                  <a:gd name="T7" fmla="*/ 1 h 337"/>
                  <a:gd name="T8" fmla="*/ 1 w 154"/>
                  <a:gd name="T9" fmla="*/ 1 h 337"/>
                  <a:gd name="T10" fmla="*/ 1 w 154"/>
                  <a:gd name="T11" fmla="*/ 1 h 337"/>
                  <a:gd name="T12" fmla="*/ 1 w 154"/>
                  <a:gd name="T13" fmla="*/ 1 h 337"/>
                  <a:gd name="T14" fmla="*/ 1 w 154"/>
                  <a:gd name="T15" fmla="*/ 1 h 337"/>
                  <a:gd name="T16" fmla="*/ 1 w 154"/>
                  <a:gd name="T17" fmla="*/ 1 h 337"/>
                  <a:gd name="T18" fmla="*/ 1 w 154"/>
                  <a:gd name="T19" fmla="*/ 1 h 337"/>
                  <a:gd name="T20" fmla="*/ 1 w 154"/>
                  <a:gd name="T21" fmla="*/ 1 h 337"/>
                  <a:gd name="T22" fmla="*/ 0 w 154"/>
                  <a:gd name="T23" fmla="*/ 1 h 337"/>
                  <a:gd name="T24" fmla="*/ 1 w 154"/>
                  <a:gd name="T25" fmla="*/ 1 h 337"/>
                  <a:gd name="T26" fmla="*/ 1 w 154"/>
                  <a:gd name="T27" fmla="*/ 1 h 337"/>
                  <a:gd name="T28" fmla="*/ 1 w 154"/>
                  <a:gd name="T29" fmla="*/ 1 h 337"/>
                  <a:gd name="T30" fmla="*/ 1 w 154"/>
                  <a:gd name="T31" fmla="*/ 1 h 337"/>
                  <a:gd name="T32" fmla="*/ 1 w 154"/>
                  <a:gd name="T33" fmla="*/ 1 h 337"/>
                  <a:gd name="T34" fmla="*/ 1 w 154"/>
                  <a:gd name="T35" fmla="*/ 1 h 337"/>
                  <a:gd name="T36" fmla="*/ 1 w 154"/>
                  <a:gd name="T37" fmla="*/ 0 h 337"/>
                  <a:gd name="T38" fmla="*/ 1 w 154"/>
                  <a:gd name="T39" fmla="*/ 0 h 337"/>
                  <a:gd name="T40" fmla="*/ 1 w 154"/>
                  <a:gd name="T41" fmla="*/ 0 h 33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4"/>
                  <a:gd name="T64" fmla="*/ 0 h 337"/>
                  <a:gd name="T65" fmla="*/ 154 w 154"/>
                  <a:gd name="T66" fmla="*/ 337 h 33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4" h="337">
                    <a:moveTo>
                      <a:pt x="72" y="0"/>
                    </a:moveTo>
                    <a:lnTo>
                      <a:pt x="85" y="0"/>
                    </a:lnTo>
                    <a:lnTo>
                      <a:pt x="91" y="8"/>
                    </a:lnTo>
                    <a:lnTo>
                      <a:pt x="100" y="35"/>
                    </a:lnTo>
                    <a:lnTo>
                      <a:pt x="105" y="69"/>
                    </a:lnTo>
                    <a:lnTo>
                      <a:pt x="109" y="164"/>
                    </a:lnTo>
                    <a:lnTo>
                      <a:pt x="118" y="267"/>
                    </a:lnTo>
                    <a:lnTo>
                      <a:pt x="127" y="316"/>
                    </a:lnTo>
                    <a:lnTo>
                      <a:pt x="154" y="336"/>
                    </a:lnTo>
                    <a:lnTo>
                      <a:pt x="154" y="337"/>
                    </a:lnTo>
                    <a:lnTo>
                      <a:pt x="2" y="337"/>
                    </a:lnTo>
                    <a:lnTo>
                      <a:pt x="0" y="336"/>
                    </a:lnTo>
                    <a:lnTo>
                      <a:pt x="27" y="316"/>
                    </a:lnTo>
                    <a:lnTo>
                      <a:pt x="36" y="267"/>
                    </a:lnTo>
                    <a:lnTo>
                      <a:pt x="45" y="164"/>
                    </a:lnTo>
                    <a:lnTo>
                      <a:pt x="49" y="69"/>
                    </a:lnTo>
                    <a:lnTo>
                      <a:pt x="54" y="35"/>
                    </a:lnTo>
                    <a:lnTo>
                      <a:pt x="63" y="8"/>
                    </a:lnTo>
                    <a:lnTo>
                      <a:pt x="69" y="0"/>
                    </a:lnTo>
                    <a:lnTo>
                      <a:pt x="82" y="0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1" name="Freeform 24"/>
              <p:cNvSpPr>
                <a:spLocks/>
              </p:cNvSpPr>
              <p:nvPr/>
            </p:nvSpPr>
            <p:spPr bwMode="auto">
              <a:xfrm>
                <a:off x="3497" y="2760"/>
                <a:ext cx="79" cy="171"/>
              </a:xfrm>
              <a:custGeom>
                <a:avLst/>
                <a:gdLst>
                  <a:gd name="T0" fmla="*/ 0 w 160"/>
                  <a:gd name="T1" fmla="*/ 0 h 343"/>
                  <a:gd name="T2" fmla="*/ 0 w 160"/>
                  <a:gd name="T3" fmla="*/ 0 h 343"/>
                  <a:gd name="T4" fmla="*/ 0 w 160"/>
                  <a:gd name="T5" fmla="*/ 0 h 343"/>
                  <a:gd name="T6" fmla="*/ 0 w 160"/>
                  <a:gd name="T7" fmla="*/ 0 h 343"/>
                  <a:gd name="T8" fmla="*/ 0 w 160"/>
                  <a:gd name="T9" fmla="*/ 0 h 343"/>
                  <a:gd name="T10" fmla="*/ 0 w 160"/>
                  <a:gd name="T11" fmla="*/ 0 h 343"/>
                  <a:gd name="T12" fmla="*/ 0 w 160"/>
                  <a:gd name="T13" fmla="*/ 0 h 343"/>
                  <a:gd name="T14" fmla="*/ 0 w 160"/>
                  <a:gd name="T15" fmla="*/ 0 h 343"/>
                  <a:gd name="T16" fmla="*/ 0 w 160"/>
                  <a:gd name="T17" fmla="*/ 0 h 343"/>
                  <a:gd name="T18" fmla="*/ 0 w 160"/>
                  <a:gd name="T19" fmla="*/ 0 h 343"/>
                  <a:gd name="T20" fmla="*/ 0 w 160"/>
                  <a:gd name="T21" fmla="*/ 0 h 343"/>
                  <a:gd name="T22" fmla="*/ 0 w 160"/>
                  <a:gd name="T23" fmla="*/ 0 h 343"/>
                  <a:gd name="T24" fmla="*/ 0 w 160"/>
                  <a:gd name="T25" fmla="*/ 0 h 343"/>
                  <a:gd name="T26" fmla="*/ 0 w 160"/>
                  <a:gd name="T27" fmla="*/ 0 h 343"/>
                  <a:gd name="T28" fmla="*/ 0 w 160"/>
                  <a:gd name="T29" fmla="*/ 0 h 343"/>
                  <a:gd name="T30" fmla="*/ 0 w 160"/>
                  <a:gd name="T31" fmla="*/ 0 h 343"/>
                  <a:gd name="T32" fmla="*/ 0 w 160"/>
                  <a:gd name="T33" fmla="*/ 0 h 343"/>
                  <a:gd name="T34" fmla="*/ 0 w 160"/>
                  <a:gd name="T35" fmla="*/ 0 h 343"/>
                  <a:gd name="T36" fmla="*/ 0 w 160"/>
                  <a:gd name="T37" fmla="*/ 0 h 343"/>
                  <a:gd name="T38" fmla="*/ 0 w 160"/>
                  <a:gd name="T39" fmla="*/ 0 h 343"/>
                  <a:gd name="T40" fmla="*/ 0 w 160"/>
                  <a:gd name="T41" fmla="*/ 0 h 343"/>
                  <a:gd name="T42" fmla="*/ 0 w 160"/>
                  <a:gd name="T43" fmla="*/ 0 h 343"/>
                  <a:gd name="T44" fmla="*/ 0 w 160"/>
                  <a:gd name="T45" fmla="*/ 0 h 343"/>
                  <a:gd name="T46" fmla="*/ 0 w 160"/>
                  <a:gd name="T47" fmla="*/ 0 h 343"/>
                  <a:gd name="T48" fmla="*/ 0 w 160"/>
                  <a:gd name="T49" fmla="*/ 0 h 343"/>
                  <a:gd name="T50" fmla="*/ 0 w 160"/>
                  <a:gd name="T51" fmla="*/ 0 h 343"/>
                  <a:gd name="T52" fmla="*/ 0 w 160"/>
                  <a:gd name="T53" fmla="*/ 0 h 343"/>
                  <a:gd name="T54" fmla="*/ 0 w 160"/>
                  <a:gd name="T55" fmla="*/ 0 h 343"/>
                  <a:gd name="T56" fmla="*/ 0 w 160"/>
                  <a:gd name="T57" fmla="*/ 0 h 343"/>
                  <a:gd name="T58" fmla="*/ 0 w 160"/>
                  <a:gd name="T59" fmla="*/ 0 h 343"/>
                  <a:gd name="T60" fmla="*/ 0 w 160"/>
                  <a:gd name="T61" fmla="*/ 0 h 343"/>
                  <a:gd name="T62" fmla="*/ 0 w 160"/>
                  <a:gd name="T63" fmla="*/ 0 h 343"/>
                  <a:gd name="T64" fmla="*/ 0 w 160"/>
                  <a:gd name="T65" fmla="*/ 0 h 343"/>
                  <a:gd name="T66" fmla="*/ 0 w 160"/>
                  <a:gd name="T67" fmla="*/ 0 h 343"/>
                  <a:gd name="T68" fmla="*/ 0 w 160"/>
                  <a:gd name="T69" fmla="*/ 0 h 343"/>
                  <a:gd name="T70" fmla="*/ 0 w 160"/>
                  <a:gd name="T71" fmla="*/ 0 h 343"/>
                  <a:gd name="T72" fmla="*/ 0 w 160"/>
                  <a:gd name="T73" fmla="*/ 0 h 343"/>
                  <a:gd name="T74" fmla="*/ 0 w 160"/>
                  <a:gd name="T75" fmla="*/ 0 h 343"/>
                  <a:gd name="T76" fmla="*/ 0 w 160"/>
                  <a:gd name="T77" fmla="*/ 0 h 343"/>
                  <a:gd name="T78" fmla="*/ 0 w 160"/>
                  <a:gd name="T79" fmla="*/ 0 h 343"/>
                  <a:gd name="T80" fmla="*/ 0 w 160"/>
                  <a:gd name="T81" fmla="*/ 0 h 343"/>
                  <a:gd name="T82" fmla="*/ 0 w 160"/>
                  <a:gd name="T83" fmla="*/ 0 h 343"/>
                  <a:gd name="T84" fmla="*/ 0 w 160"/>
                  <a:gd name="T85" fmla="*/ 0 h 343"/>
                  <a:gd name="T86" fmla="*/ 0 w 160"/>
                  <a:gd name="T87" fmla="*/ 0 h 343"/>
                  <a:gd name="T88" fmla="*/ 0 w 160"/>
                  <a:gd name="T89" fmla="*/ 0 h 343"/>
                  <a:gd name="T90" fmla="*/ 0 w 160"/>
                  <a:gd name="T91" fmla="*/ 0 h 343"/>
                  <a:gd name="T92" fmla="*/ 0 w 160"/>
                  <a:gd name="T93" fmla="*/ 0 h 34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60"/>
                  <a:gd name="T142" fmla="*/ 0 h 343"/>
                  <a:gd name="T143" fmla="*/ 160 w 160"/>
                  <a:gd name="T144" fmla="*/ 343 h 34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60" h="343">
                    <a:moveTo>
                      <a:pt x="75" y="0"/>
                    </a:moveTo>
                    <a:lnTo>
                      <a:pt x="75" y="6"/>
                    </a:lnTo>
                    <a:lnTo>
                      <a:pt x="88" y="6"/>
                    </a:lnTo>
                    <a:lnTo>
                      <a:pt x="85" y="5"/>
                    </a:lnTo>
                    <a:lnTo>
                      <a:pt x="91" y="12"/>
                    </a:lnTo>
                    <a:lnTo>
                      <a:pt x="100" y="39"/>
                    </a:lnTo>
                    <a:lnTo>
                      <a:pt x="100" y="38"/>
                    </a:lnTo>
                    <a:lnTo>
                      <a:pt x="105" y="72"/>
                    </a:lnTo>
                    <a:lnTo>
                      <a:pt x="109" y="167"/>
                    </a:lnTo>
                    <a:lnTo>
                      <a:pt x="118" y="270"/>
                    </a:lnTo>
                    <a:lnTo>
                      <a:pt x="127" y="319"/>
                    </a:lnTo>
                    <a:lnTo>
                      <a:pt x="127" y="321"/>
                    </a:lnTo>
                    <a:lnTo>
                      <a:pt x="128" y="322"/>
                    </a:lnTo>
                    <a:lnTo>
                      <a:pt x="155" y="342"/>
                    </a:lnTo>
                    <a:lnTo>
                      <a:pt x="154" y="339"/>
                    </a:lnTo>
                    <a:lnTo>
                      <a:pt x="154" y="340"/>
                    </a:lnTo>
                    <a:lnTo>
                      <a:pt x="157" y="337"/>
                    </a:lnTo>
                    <a:lnTo>
                      <a:pt x="5" y="337"/>
                    </a:lnTo>
                    <a:lnTo>
                      <a:pt x="6" y="339"/>
                    </a:lnTo>
                    <a:lnTo>
                      <a:pt x="5" y="337"/>
                    </a:lnTo>
                    <a:lnTo>
                      <a:pt x="5" y="342"/>
                    </a:lnTo>
                    <a:lnTo>
                      <a:pt x="32" y="322"/>
                    </a:lnTo>
                    <a:lnTo>
                      <a:pt x="33" y="321"/>
                    </a:lnTo>
                    <a:lnTo>
                      <a:pt x="33" y="319"/>
                    </a:lnTo>
                    <a:lnTo>
                      <a:pt x="42" y="270"/>
                    </a:lnTo>
                    <a:lnTo>
                      <a:pt x="51" y="167"/>
                    </a:lnTo>
                    <a:lnTo>
                      <a:pt x="55" y="72"/>
                    </a:lnTo>
                    <a:lnTo>
                      <a:pt x="60" y="38"/>
                    </a:lnTo>
                    <a:lnTo>
                      <a:pt x="60" y="39"/>
                    </a:lnTo>
                    <a:lnTo>
                      <a:pt x="69" y="12"/>
                    </a:lnTo>
                    <a:lnTo>
                      <a:pt x="75" y="5"/>
                    </a:lnTo>
                    <a:lnTo>
                      <a:pt x="72" y="6"/>
                    </a:lnTo>
                    <a:lnTo>
                      <a:pt x="85" y="6"/>
                    </a:lnTo>
                    <a:lnTo>
                      <a:pt x="85" y="0"/>
                    </a:lnTo>
                    <a:lnTo>
                      <a:pt x="75" y="0"/>
                    </a:lnTo>
                    <a:lnTo>
                      <a:pt x="75" y="6"/>
                    </a:lnTo>
                    <a:lnTo>
                      <a:pt x="85" y="6"/>
                    </a:lnTo>
                    <a:lnTo>
                      <a:pt x="87" y="6"/>
                    </a:lnTo>
                    <a:lnTo>
                      <a:pt x="87" y="5"/>
                    </a:lnTo>
                    <a:lnTo>
                      <a:pt x="88" y="5"/>
                    </a:lnTo>
                    <a:lnTo>
                      <a:pt x="88" y="3"/>
                    </a:lnTo>
                    <a:lnTo>
                      <a:pt x="88" y="2"/>
                    </a:lnTo>
                    <a:lnTo>
                      <a:pt x="87" y="2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9" y="2"/>
                    </a:lnTo>
                    <a:lnTo>
                      <a:pt x="63" y="9"/>
                    </a:lnTo>
                    <a:lnTo>
                      <a:pt x="54" y="36"/>
                    </a:lnTo>
                    <a:lnTo>
                      <a:pt x="54" y="38"/>
                    </a:lnTo>
                    <a:lnTo>
                      <a:pt x="49" y="72"/>
                    </a:lnTo>
                    <a:lnTo>
                      <a:pt x="45" y="167"/>
                    </a:lnTo>
                    <a:lnTo>
                      <a:pt x="36" y="270"/>
                    </a:lnTo>
                    <a:lnTo>
                      <a:pt x="27" y="319"/>
                    </a:lnTo>
                    <a:lnTo>
                      <a:pt x="29" y="316"/>
                    </a:lnTo>
                    <a:lnTo>
                      <a:pt x="2" y="336"/>
                    </a:lnTo>
                    <a:lnTo>
                      <a:pt x="2" y="337"/>
                    </a:lnTo>
                    <a:lnTo>
                      <a:pt x="0" y="337"/>
                    </a:lnTo>
                    <a:lnTo>
                      <a:pt x="0" y="339"/>
                    </a:lnTo>
                    <a:lnTo>
                      <a:pt x="0" y="340"/>
                    </a:lnTo>
                    <a:lnTo>
                      <a:pt x="2" y="340"/>
                    </a:lnTo>
                    <a:lnTo>
                      <a:pt x="3" y="342"/>
                    </a:lnTo>
                    <a:lnTo>
                      <a:pt x="3" y="343"/>
                    </a:lnTo>
                    <a:lnTo>
                      <a:pt x="5" y="343"/>
                    </a:lnTo>
                    <a:lnTo>
                      <a:pt x="157" y="343"/>
                    </a:lnTo>
                    <a:lnTo>
                      <a:pt x="158" y="343"/>
                    </a:lnTo>
                    <a:lnTo>
                      <a:pt x="158" y="342"/>
                    </a:lnTo>
                    <a:lnTo>
                      <a:pt x="160" y="342"/>
                    </a:lnTo>
                    <a:lnTo>
                      <a:pt x="160" y="340"/>
                    </a:lnTo>
                    <a:lnTo>
                      <a:pt x="160" y="339"/>
                    </a:lnTo>
                    <a:lnTo>
                      <a:pt x="160" y="337"/>
                    </a:lnTo>
                    <a:lnTo>
                      <a:pt x="158" y="336"/>
                    </a:lnTo>
                    <a:lnTo>
                      <a:pt x="131" y="316"/>
                    </a:lnTo>
                    <a:lnTo>
                      <a:pt x="133" y="319"/>
                    </a:lnTo>
                    <a:lnTo>
                      <a:pt x="124" y="270"/>
                    </a:lnTo>
                    <a:lnTo>
                      <a:pt x="115" y="167"/>
                    </a:lnTo>
                    <a:lnTo>
                      <a:pt x="110" y="72"/>
                    </a:lnTo>
                    <a:lnTo>
                      <a:pt x="106" y="38"/>
                    </a:lnTo>
                    <a:lnTo>
                      <a:pt x="106" y="36"/>
                    </a:lnTo>
                    <a:lnTo>
                      <a:pt x="97" y="9"/>
                    </a:lnTo>
                    <a:lnTo>
                      <a:pt x="91" y="2"/>
                    </a:lnTo>
                    <a:lnTo>
                      <a:pt x="90" y="2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2"/>
                    </a:lnTo>
                    <a:lnTo>
                      <a:pt x="72" y="2"/>
                    </a:lnTo>
                    <a:lnTo>
                      <a:pt x="72" y="3"/>
                    </a:lnTo>
                    <a:lnTo>
                      <a:pt x="72" y="5"/>
                    </a:lnTo>
                    <a:lnTo>
                      <a:pt x="73" y="5"/>
                    </a:lnTo>
                    <a:lnTo>
                      <a:pt x="73" y="6"/>
                    </a:lnTo>
                    <a:lnTo>
                      <a:pt x="75" y="6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C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2" name="Freeform 25"/>
              <p:cNvSpPr>
                <a:spLocks/>
              </p:cNvSpPr>
              <p:nvPr/>
            </p:nvSpPr>
            <p:spPr bwMode="auto">
              <a:xfrm>
                <a:off x="3246" y="2831"/>
                <a:ext cx="76" cy="99"/>
              </a:xfrm>
              <a:custGeom>
                <a:avLst/>
                <a:gdLst>
                  <a:gd name="T0" fmla="*/ 1 w 152"/>
                  <a:gd name="T1" fmla="*/ 0 h 197"/>
                  <a:gd name="T2" fmla="*/ 1 w 152"/>
                  <a:gd name="T3" fmla="*/ 0 h 197"/>
                  <a:gd name="T4" fmla="*/ 1 w 152"/>
                  <a:gd name="T5" fmla="*/ 1 h 197"/>
                  <a:gd name="T6" fmla="*/ 1 w 152"/>
                  <a:gd name="T7" fmla="*/ 1 h 197"/>
                  <a:gd name="T8" fmla="*/ 1 w 152"/>
                  <a:gd name="T9" fmla="*/ 1 h 197"/>
                  <a:gd name="T10" fmla="*/ 1 w 152"/>
                  <a:gd name="T11" fmla="*/ 1 h 197"/>
                  <a:gd name="T12" fmla="*/ 1 w 152"/>
                  <a:gd name="T13" fmla="*/ 1 h 197"/>
                  <a:gd name="T14" fmla="*/ 1 w 152"/>
                  <a:gd name="T15" fmla="*/ 1 h 197"/>
                  <a:gd name="T16" fmla="*/ 1 w 152"/>
                  <a:gd name="T17" fmla="*/ 1 h 197"/>
                  <a:gd name="T18" fmla="*/ 0 w 152"/>
                  <a:gd name="T19" fmla="*/ 1 h 197"/>
                  <a:gd name="T20" fmla="*/ 1 w 152"/>
                  <a:gd name="T21" fmla="*/ 1 h 197"/>
                  <a:gd name="T22" fmla="*/ 1 w 152"/>
                  <a:gd name="T23" fmla="*/ 1 h 197"/>
                  <a:gd name="T24" fmla="*/ 1 w 152"/>
                  <a:gd name="T25" fmla="*/ 1 h 197"/>
                  <a:gd name="T26" fmla="*/ 1 w 152"/>
                  <a:gd name="T27" fmla="*/ 1 h 197"/>
                  <a:gd name="T28" fmla="*/ 1 w 152"/>
                  <a:gd name="T29" fmla="*/ 1 h 197"/>
                  <a:gd name="T30" fmla="*/ 1 w 152"/>
                  <a:gd name="T31" fmla="*/ 1 h 197"/>
                  <a:gd name="T32" fmla="*/ 1 w 152"/>
                  <a:gd name="T33" fmla="*/ 0 h 197"/>
                  <a:gd name="T34" fmla="*/ 1 w 152"/>
                  <a:gd name="T35" fmla="*/ 0 h 197"/>
                  <a:gd name="T36" fmla="*/ 1 w 152"/>
                  <a:gd name="T37" fmla="*/ 0 h 19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2"/>
                  <a:gd name="T58" fmla="*/ 0 h 197"/>
                  <a:gd name="T59" fmla="*/ 152 w 152"/>
                  <a:gd name="T60" fmla="*/ 197 h 19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2" h="197">
                    <a:moveTo>
                      <a:pt x="70" y="0"/>
                    </a:moveTo>
                    <a:lnTo>
                      <a:pt x="83" y="0"/>
                    </a:lnTo>
                    <a:lnTo>
                      <a:pt x="91" y="3"/>
                    </a:lnTo>
                    <a:lnTo>
                      <a:pt x="100" y="20"/>
                    </a:lnTo>
                    <a:lnTo>
                      <a:pt x="104" y="41"/>
                    </a:lnTo>
                    <a:lnTo>
                      <a:pt x="109" y="96"/>
                    </a:lnTo>
                    <a:lnTo>
                      <a:pt x="118" y="157"/>
                    </a:lnTo>
                    <a:lnTo>
                      <a:pt x="125" y="185"/>
                    </a:lnTo>
                    <a:lnTo>
                      <a:pt x="152" y="197"/>
                    </a:lnTo>
                    <a:lnTo>
                      <a:pt x="0" y="197"/>
                    </a:lnTo>
                    <a:lnTo>
                      <a:pt x="25" y="185"/>
                    </a:lnTo>
                    <a:lnTo>
                      <a:pt x="34" y="157"/>
                    </a:lnTo>
                    <a:lnTo>
                      <a:pt x="43" y="96"/>
                    </a:lnTo>
                    <a:lnTo>
                      <a:pt x="48" y="41"/>
                    </a:lnTo>
                    <a:lnTo>
                      <a:pt x="52" y="20"/>
                    </a:lnTo>
                    <a:lnTo>
                      <a:pt x="61" y="3"/>
                    </a:lnTo>
                    <a:lnTo>
                      <a:pt x="69" y="0"/>
                    </a:lnTo>
                    <a:lnTo>
                      <a:pt x="82" y="0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3" name="Freeform 26"/>
              <p:cNvSpPr>
                <a:spLocks/>
              </p:cNvSpPr>
              <p:nvPr/>
            </p:nvSpPr>
            <p:spPr bwMode="auto">
              <a:xfrm>
                <a:off x="3244" y="2830"/>
                <a:ext cx="79" cy="101"/>
              </a:xfrm>
              <a:custGeom>
                <a:avLst/>
                <a:gdLst>
                  <a:gd name="T0" fmla="*/ 1 w 158"/>
                  <a:gd name="T1" fmla="*/ 0 h 203"/>
                  <a:gd name="T2" fmla="*/ 1 w 158"/>
                  <a:gd name="T3" fmla="*/ 0 h 203"/>
                  <a:gd name="T4" fmla="*/ 1 w 158"/>
                  <a:gd name="T5" fmla="*/ 0 h 203"/>
                  <a:gd name="T6" fmla="*/ 1 w 158"/>
                  <a:gd name="T7" fmla="*/ 0 h 203"/>
                  <a:gd name="T8" fmla="*/ 1 w 158"/>
                  <a:gd name="T9" fmla="*/ 0 h 203"/>
                  <a:gd name="T10" fmla="*/ 1 w 158"/>
                  <a:gd name="T11" fmla="*/ 0 h 203"/>
                  <a:gd name="T12" fmla="*/ 1 w 158"/>
                  <a:gd name="T13" fmla="*/ 0 h 203"/>
                  <a:gd name="T14" fmla="*/ 1 w 158"/>
                  <a:gd name="T15" fmla="*/ 0 h 203"/>
                  <a:gd name="T16" fmla="*/ 1 w 158"/>
                  <a:gd name="T17" fmla="*/ 0 h 203"/>
                  <a:gd name="T18" fmla="*/ 1 w 158"/>
                  <a:gd name="T19" fmla="*/ 0 h 203"/>
                  <a:gd name="T20" fmla="*/ 1 w 158"/>
                  <a:gd name="T21" fmla="*/ 0 h 203"/>
                  <a:gd name="T22" fmla="*/ 1 w 158"/>
                  <a:gd name="T23" fmla="*/ 0 h 203"/>
                  <a:gd name="T24" fmla="*/ 1 w 158"/>
                  <a:gd name="T25" fmla="*/ 0 h 203"/>
                  <a:gd name="T26" fmla="*/ 1 w 158"/>
                  <a:gd name="T27" fmla="*/ 0 h 203"/>
                  <a:gd name="T28" fmla="*/ 1 w 158"/>
                  <a:gd name="T29" fmla="*/ 0 h 203"/>
                  <a:gd name="T30" fmla="*/ 1 w 158"/>
                  <a:gd name="T31" fmla="*/ 0 h 203"/>
                  <a:gd name="T32" fmla="*/ 1 w 158"/>
                  <a:gd name="T33" fmla="*/ 0 h 203"/>
                  <a:gd name="T34" fmla="*/ 1 w 158"/>
                  <a:gd name="T35" fmla="*/ 0 h 203"/>
                  <a:gd name="T36" fmla="*/ 1 w 158"/>
                  <a:gd name="T37" fmla="*/ 0 h 203"/>
                  <a:gd name="T38" fmla="*/ 1 w 158"/>
                  <a:gd name="T39" fmla="*/ 0 h 203"/>
                  <a:gd name="T40" fmla="*/ 1 w 158"/>
                  <a:gd name="T41" fmla="*/ 0 h 203"/>
                  <a:gd name="T42" fmla="*/ 1 w 158"/>
                  <a:gd name="T43" fmla="*/ 0 h 203"/>
                  <a:gd name="T44" fmla="*/ 1 w 158"/>
                  <a:gd name="T45" fmla="*/ 0 h 203"/>
                  <a:gd name="T46" fmla="*/ 1 w 158"/>
                  <a:gd name="T47" fmla="*/ 0 h 203"/>
                  <a:gd name="T48" fmla="*/ 1 w 158"/>
                  <a:gd name="T49" fmla="*/ 0 h 203"/>
                  <a:gd name="T50" fmla="*/ 1 w 158"/>
                  <a:gd name="T51" fmla="*/ 0 h 203"/>
                  <a:gd name="T52" fmla="*/ 1 w 158"/>
                  <a:gd name="T53" fmla="*/ 0 h 203"/>
                  <a:gd name="T54" fmla="*/ 1 w 158"/>
                  <a:gd name="T55" fmla="*/ 0 h 203"/>
                  <a:gd name="T56" fmla="*/ 1 w 158"/>
                  <a:gd name="T57" fmla="*/ 0 h 203"/>
                  <a:gd name="T58" fmla="*/ 0 w 158"/>
                  <a:gd name="T59" fmla="*/ 0 h 203"/>
                  <a:gd name="T60" fmla="*/ 1 w 158"/>
                  <a:gd name="T61" fmla="*/ 0 h 203"/>
                  <a:gd name="T62" fmla="*/ 1 w 158"/>
                  <a:gd name="T63" fmla="*/ 0 h 203"/>
                  <a:gd name="T64" fmla="*/ 1 w 158"/>
                  <a:gd name="T65" fmla="*/ 0 h 203"/>
                  <a:gd name="T66" fmla="*/ 1 w 158"/>
                  <a:gd name="T67" fmla="*/ 0 h 203"/>
                  <a:gd name="T68" fmla="*/ 1 w 158"/>
                  <a:gd name="T69" fmla="*/ 0 h 203"/>
                  <a:gd name="T70" fmla="*/ 1 w 158"/>
                  <a:gd name="T71" fmla="*/ 0 h 203"/>
                  <a:gd name="T72" fmla="*/ 1 w 158"/>
                  <a:gd name="T73" fmla="*/ 0 h 203"/>
                  <a:gd name="T74" fmla="*/ 1 w 158"/>
                  <a:gd name="T75" fmla="*/ 0 h 203"/>
                  <a:gd name="T76" fmla="*/ 1 w 158"/>
                  <a:gd name="T77" fmla="*/ 0 h 203"/>
                  <a:gd name="T78" fmla="*/ 1 w 158"/>
                  <a:gd name="T79" fmla="*/ 0 h 203"/>
                  <a:gd name="T80" fmla="*/ 1 w 158"/>
                  <a:gd name="T81" fmla="*/ 0 h 203"/>
                  <a:gd name="T82" fmla="*/ 1 w 158"/>
                  <a:gd name="T83" fmla="*/ 0 h 203"/>
                  <a:gd name="T84" fmla="*/ 1 w 158"/>
                  <a:gd name="T85" fmla="*/ 0 h 203"/>
                  <a:gd name="T86" fmla="*/ 1 w 158"/>
                  <a:gd name="T87" fmla="*/ 0 h 203"/>
                  <a:gd name="T88" fmla="*/ 1 w 158"/>
                  <a:gd name="T89" fmla="*/ 0 h 203"/>
                  <a:gd name="T90" fmla="*/ 1 w 158"/>
                  <a:gd name="T91" fmla="*/ 0 h 20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58"/>
                  <a:gd name="T139" fmla="*/ 0 h 203"/>
                  <a:gd name="T140" fmla="*/ 158 w 158"/>
                  <a:gd name="T141" fmla="*/ 203 h 203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58" h="203">
                    <a:moveTo>
                      <a:pt x="73" y="0"/>
                    </a:moveTo>
                    <a:lnTo>
                      <a:pt x="73" y="6"/>
                    </a:lnTo>
                    <a:lnTo>
                      <a:pt x="86" y="6"/>
                    </a:lnTo>
                    <a:lnTo>
                      <a:pt x="85" y="6"/>
                    </a:lnTo>
                    <a:lnTo>
                      <a:pt x="92" y="9"/>
                    </a:lnTo>
                    <a:lnTo>
                      <a:pt x="91" y="8"/>
                    </a:lnTo>
                    <a:lnTo>
                      <a:pt x="100" y="24"/>
                    </a:lnTo>
                    <a:lnTo>
                      <a:pt x="100" y="23"/>
                    </a:lnTo>
                    <a:lnTo>
                      <a:pt x="104" y="44"/>
                    </a:lnTo>
                    <a:lnTo>
                      <a:pt x="109" y="99"/>
                    </a:lnTo>
                    <a:lnTo>
                      <a:pt x="118" y="160"/>
                    </a:lnTo>
                    <a:lnTo>
                      <a:pt x="118" y="161"/>
                    </a:lnTo>
                    <a:lnTo>
                      <a:pt x="125" y="190"/>
                    </a:lnTo>
                    <a:lnTo>
                      <a:pt x="127" y="190"/>
                    </a:lnTo>
                    <a:lnTo>
                      <a:pt x="127" y="191"/>
                    </a:lnTo>
                    <a:lnTo>
                      <a:pt x="154" y="203"/>
                    </a:lnTo>
                    <a:lnTo>
                      <a:pt x="155" y="197"/>
                    </a:lnTo>
                    <a:lnTo>
                      <a:pt x="3" y="197"/>
                    </a:lnTo>
                    <a:lnTo>
                      <a:pt x="5" y="203"/>
                    </a:lnTo>
                    <a:lnTo>
                      <a:pt x="30" y="191"/>
                    </a:lnTo>
                    <a:lnTo>
                      <a:pt x="31" y="190"/>
                    </a:lnTo>
                    <a:lnTo>
                      <a:pt x="40" y="161"/>
                    </a:lnTo>
                    <a:lnTo>
                      <a:pt x="40" y="160"/>
                    </a:lnTo>
                    <a:lnTo>
                      <a:pt x="49" y="99"/>
                    </a:lnTo>
                    <a:lnTo>
                      <a:pt x="54" y="44"/>
                    </a:lnTo>
                    <a:lnTo>
                      <a:pt x="58" y="23"/>
                    </a:lnTo>
                    <a:lnTo>
                      <a:pt x="58" y="24"/>
                    </a:lnTo>
                    <a:lnTo>
                      <a:pt x="67" y="8"/>
                    </a:lnTo>
                    <a:lnTo>
                      <a:pt x="66" y="9"/>
                    </a:lnTo>
                    <a:lnTo>
                      <a:pt x="73" y="6"/>
                    </a:lnTo>
                    <a:lnTo>
                      <a:pt x="72" y="6"/>
                    </a:lnTo>
                    <a:lnTo>
                      <a:pt x="85" y="6"/>
                    </a:lnTo>
                    <a:lnTo>
                      <a:pt x="85" y="0"/>
                    </a:lnTo>
                    <a:lnTo>
                      <a:pt x="73" y="0"/>
                    </a:lnTo>
                    <a:lnTo>
                      <a:pt x="73" y="6"/>
                    </a:lnTo>
                    <a:lnTo>
                      <a:pt x="85" y="6"/>
                    </a:lnTo>
                    <a:lnTo>
                      <a:pt x="86" y="6"/>
                    </a:lnTo>
                    <a:lnTo>
                      <a:pt x="86" y="5"/>
                    </a:lnTo>
                    <a:lnTo>
                      <a:pt x="88" y="5"/>
                    </a:lnTo>
                    <a:lnTo>
                      <a:pt x="88" y="3"/>
                    </a:lnTo>
                    <a:lnTo>
                      <a:pt x="88" y="2"/>
                    </a:lnTo>
                    <a:lnTo>
                      <a:pt x="86" y="2"/>
                    </a:lnTo>
                    <a:lnTo>
                      <a:pt x="86" y="0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3" y="3"/>
                    </a:lnTo>
                    <a:lnTo>
                      <a:pt x="63" y="5"/>
                    </a:lnTo>
                    <a:lnTo>
                      <a:pt x="61" y="5"/>
                    </a:lnTo>
                    <a:lnTo>
                      <a:pt x="52" y="21"/>
                    </a:lnTo>
                    <a:lnTo>
                      <a:pt x="52" y="23"/>
                    </a:lnTo>
                    <a:lnTo>
                      <a:pt x="48" y="44"/>
                    </a:lnTo>
                    <a:lnTo>
                      <a:pt x="43" y="99"/>
                    </a:lnTo>
                    <a:lnTo>
                      <a:pt x="34" y="160"/>
                    </a:lnTo>
                    <a:lnTo>
                      <a:pt x="34" y="158"/>
                    </a:lnTo>
                    <a:lnTo>
                      <a:pt x="25" y="187"/>
                    </a:lnTo>
                    <a:lnTo>
                      <a:pt x="27" y="185"/>
                    </a:lnTo>
                    <a:lnTo>
                      <a:pt x="2" y="197"/>
                    </a:lnTo>
                    <a:lnTo>
                      <a:pt x="0" y="199"/>
                    </a:lnTo>
                    <a:lnTo>
                      <a:pt x="0" y="200"/>
                    </a:lnTo>
                    <a:lnTo>
                      <a:pt x="0" y="202"/>
                    </a:lnTo>
                    <a:lnTo>
                      <a:pt x="2" y="202"/>
                    </a:lnTo>
                    <a:lnTo>
                      <a:pt x="2" y="203"/>
                    </a:lnTo>
                    <a:lnTo>
                      <a:pt x="3" y="203"/>
                    </a:lnTo>
                    <a:lnTo>
                      <a:pt x="155" y="203"/>
                    </a:lnTo>
                    <a:lnTo>
                      <a:pt x="157" y="203"/>
                    </a:lnTo>
                    <a:lnTo>
                      <a:pt x="158" y="202"/>
                    </a:lnTo>
                    <a:lnTo>
                      <a:pt x="158" y="200"/>
                    </a:lnTo>
                    <a:lnTo>
                      <a:pt x="158" y="199"/>
                    </a:lnTo>
                    <a:lnTo>
                      <a:pt x="157" y="197"/>
                    </a:lnTo>
                    <a:lnTo>
                      <a:pt x="130" y="185"/>
                    </a:lnTo>
                    <a:lnTo>
                      <a:pt x="131" y="187"/>
                    </a:lnTo>
                    <a:lnTo>
                      <a:pt x="124" y="158"/>
                    </a:lnTo>
                    <a:lnTo>
                      <a:pt x="124" y="160"/>
                    </a:lnTo>
                    <a:lnTo>
                      <a:pt x="115" y="99"/>
                    </a:lnTo>
                    <a:lnTo>
                      <a:pt x="110" y="44"/>
                    </a:lnTo>
                    <a:lnTo>
                      <a:pt x="106" y="23"/>
                    </a:lnTo>
                    <a:lnTo>
                      <a:pt x="106" y="21"/>
                    </a:lnTo>
                    <a:lnTo>
                      <a:pt x="97" y="5"/>
                    </a:lnTo>
                    <a:lnTo>
                      <a:pt x="95" y="3"/>
                    </a:lnTo>
                    <a:lnTo>
                      <a:pt x="88" y="0"/>
                    </a:lnTo>
                    <a:lnTo>
                      <a:pt x="86" y="0"/>
                    </a:lnTo>
                    <a:lnTo>
                      <a:pt x="73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2"/>
                    </a:lnTo>
                    <a:lnTo>
                      <a:pt x="70" y="3"/>
                    </a:lnTo>
                    <a:lnTo>
                      <a:pt x="70" y="5"/>
                    </a:lnTo>
                    <a:lnTo>
                      <a:pt x="72" y="5"/>
                    </a:lnTo>
                    <a:lnTo>
                      <a:pt x="72" y="6"/>
                    </a:lnTo>
                    <a:lnTo>
                      <a:pt x="73" y="6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C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4" name="Line 27"/>
              <p:cNvSpPr>
                <a:spLocks noChangeShapeType="1"/>
              </p:cNvSpPr>
              <p:nvPr/>
            </p:nvSpPr>
            <p:spPr bwMode="auto">
              <a:xfrm>
                <a:off x="2918" y="2900"/>
                <a:ext cx="11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5" name="Freeform 28"/>
              <p:cNvSpPr>
                <a:spLocks/>
              </p:cNvSpPr>
              <p:nvPr/>
            </p:nvSpPr>
            <p:spPr bwMode="auto">
              <a:xfrm>
                <a:off x="2918" y="2890"/>
                <a:ext cx="17" cy="19"/>
              </a:xfrm>
              <a:custGeom>
                <a:avLst/>
                <a:gdLst>
                  <a:gd name="T0" fmla="*/ 0 w 35"/>
                  <a:gd name="T1" fmla="*/ 1 h 37"/>
                  <a:gd name="T2" fmla="*/ 0 w 35"/>
                  <a:gd name="T3" fmla="*/ 1 h 37"/>
                  <a:gd name="T4" fmla="*/ 0 w 35"/>
                  <a:gd name="T5" fmla="*/ 0 h 37"/>
                  <a:gd name="T6" fmla="*/ 0 w 35"/>
                  <a:gd name="T7" fmla="*/ 1 h 37"/>
                  <a:gd name="T8" fmla="*/ 0 w 35"/>
                  <a:gd name="T9" fmla="*/ 1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37"/>
                  <a:gd name="T17" fmla="*/ 35 w 35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37">
                    <a:moveTo>
                      <a:pt x="35" y="37"/>
                    </a:moveTo>
                    <a:lnTo>
                      <a:pt x="0" y="20"/>
                    </a:lnTo>
                    <a:lnTo>
                      <a:pt x="35" y="0"/>
                    </a:lnTo>
                    <a:lnTo>
                      <a:pt x="18" y="20"/>
                    </a:lnTo>
                    <a:lnTo>
                      <a:pt x="35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6" name="Freeform 29"/>
              <p:cNvSpPr>
                <a:spLocks/>
              </p:cNvSpPr>
              <p:nvPr/>
            </p:nvSpPr>
            <p:spPr bwMode="auto">
              <a:xfrm>
                <a:off x="3752" y="2698"/>
                <a:ext cx="77" cy="232"/>
              </a:xfrm>
              <a:custGeom>
                <a:avLst/>
                <a:gdLst>
                  <a:gd name="T0" fmla="*/ 1 w 154"/>
                  <a:gd name="T1" fmla="*/ 0 h 465"/>
                  <a:gd name="T2" fmla="*/ 1 w 154"/>
                  <a:gd name="T3" fmla="*/ 0 h 465"/>
                  <a:gd name="T4" fmla="*/ 1 w 154"/>
                  <a:gd name="T5" fmla="*/ 0 h 465"/>
                  <a:gd name="T6" fmla="*/ 1 w 154"/>
                  <a:gd name="T7" fmla="*/ 0 h 465"/>
                  <a:gd name="T8" fmla="*/ 1 w 154"/>
                  <a:gd name="T9" fmla="*/ 0 h 465"/>
                  <a:gd name="T10" fmla="*/ 1 w 154"/>
                  <a:gd name="T11" fmla="*/ 0 h 465"/>
                  <a:gd name="T12" fmla="*/ 1 w 154"/>
                  <a:gd name="T13" fmla="*/ 0 h 465"/>
                  <a:gd name="T14" fmla="*/ 1 w 154"/>
                  <a:gd name="T15" fmla="*/ 0 h 465"/>
                  <a:gd name="T16" fmla="*/ 1 w 154"/>
                  <a:gd name="T17" fmla="*/ 0 h 465"/>
                  <a:gd name="T18" fmla="*/ 1 w 154"/>
                  <a:gd name="T19" fmla="*/ 0 h 465"/>
                  <a:gd name="T20" fmla="*/ 1 w 154"/>
                  <a:gd name="T21" fmla="*/ 0 h 465"/>
                  <a:gd name="T22" fmla="*/ 0 w 154"/>
                  <a:gd name="T23" fmla="*/ 0 h 465"/>
                  <a:gd name="T24" fmla="*/ 1 w 154"/>
                  <a:gd name="T25" fmla="*/ 0 h 465"/>
                  <a:gd name="T26" fmla="*/ 1 w 154"/>
                  <a:gd name="T27" fmla="*/ 0 h 465"/>
                  <a:gd name="T28" fmla="*/ 1 w 154"/>
                  <a:gd name="T29" fmla="*/ 0 h 465"/>
                  <a:gd name="T30" fmla="*/ 1 w 154"/>
                  <a:gd name="T31" fmla="*/ 0 h 465"/>
                  <a:gd name="T32" fmla="*/ 1 w 154"/>
                  <a:gd name="T33" fmla="*/ 0 h 465"/>
                  <a:gd name="T34" fmla="*/ 1 w 154"/>
                  <a:gd name="T35" fmla="*/ 0 h 465"/>
                  <a:gd name="T36" fmla="*/ 1 w 154"/>
                  <a:gd name="T37" fmla="*/ 0 h 465"/>
                  <a:gd name="T38" fmla="*/ 1 w 154"/>
                  <a:gd name="T39" fmla="*/ 0 h 465"/>
                  <a:gd name="T40" fmla="*/ 1 w 154"/>
                  <a:gd name="T41" fmla="*/ 0 h 46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4"/>
                  <a:gd name="T64" fmla="*/ 0 h 465"/>
                  <a:gd name="T65" fmla="*/ 154 w 154"/>
                  <a:gd name="T66" fmla="*/ 465 h 46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4" h="465">
                    <a:moveTo>
                      <a:pt x="72" y="0"/>
                    </a:moveTo>
                    <a:lnTo>
                      <a:pt x="85" y="0"/>
                    </a:lnTo>
                    <a:lnTo>
                      <a:pt x="91" y="9"/>
                    </a:lnTo>
                    <a:lnTo>
                      <a:pt x="100" y="46"/>
                    </a:lnTo>
                    <a:lnTo>
                      <a:pt x="105" y="94"/>
                    </a:lnTo>
                    <a:lnTo>
                      <a:pt x="109" y="226"/>
                    </a:lnTo>
                    <a:lnTo>
                      <a:pt x="118" y="369"/>
                    </a:lnTo>
                    <a:lnTo>
                      <a:pt x="127" y="435"/>
                    </a:lnTo>
                    <a:lnTo>
                      <a:pt x="154" y="463"/>
                    </a:lnTo>
                    <a:lnTo>
                      <a:pt x="154" y="465"/>
                    </a:lnTo>
                    <a:lnTo>
                      <a:pt x="2" y="465"/>
                    </a:lnTo>
                    <a:lnTo>
                      <a:pt x="0" y="463"/>
                    </a:lnTo>
                    <a:lnTo>
                      <a:pt x="27" y="435"/>
                    </a:lnTo>
                    <a:lnTo>
                      <a:pt x="36" y="369"/>
                    </a:lnTo>
                    <a:lnTo>
                      <a:pt x="45" y="226"/>
                    </a:lnTo>
                    <a:lnTo>
                      <a:pt x="50" y="94"/>
                    </a:lnTo>
                    <a:lnTo>
                      <a:pt x="54" y="46"/>
                    </a:lnTo>
                    <a:lnTo>
                      <a:pt x="63" y="9"/>
                    </a:lnTo>
                    <a:lnTo>
                      <a:pt x="69" y="0"/>
                    </a:lnTo>
                    <a:lnTo>
                      <a:pt x="82" y="0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7" name="Freeform 30"/>
              <p:cNvSpPr>
                <a:spLocks/>
              </p:cNvSpPr>
              <p:nvPr/>
            </p:nvSpPr>
            <p:spPr bwMode="auto">
              <a:xfrm>
                <a:off x="3751" y="2696"/>
                <a:ext cx="79" cy="236"/>
              </a:xfrm>
              <a:custGeom>
                <a:avLst/>
                <a:gdLst>
                  <a:gd name="T0" fmla="*/ 0 w 160"/>
                  <a:gd name="T1" fmla="*/ 1 h 471"/>
                  <a:gd name="T2" fmla="*/ 0 w 160"/>
                  <a:gd name="T3" fmla="*/ 1 h 471"/>
                  <a:gd name="T4" fmla="*/ 0 w 160"/>
                  <a:gd name="T5" fmla="*/ 1 h 471"/>
                  <a:gd name="T6" fmla="*/ 0 w 160"/>
                  <a:gd name="T7" fmla="*/ 1 h 471"/>
                  <a:gd name="T8" fmla="*/ 0 w 160"/>
                  <a:gd name="T9" fmla="*/ 1 h 471"/>
                  <a:gd name="T10" fmla="*/ 0 w 160"/>
                  <a:gd name="T11" fmla="*/ 1 h 471"/>
                  <a:gd name="T12" fmla="*/ 0 w 160"/>
                  <a:gd name="T13" fmla="*/ 1 h 471"/>
                  <a:gd name="T14" fmla="*/ 0 w 160"/>
                  <a:gd name="T15" fmla="*/ 1 h 471"/>
                  <a:gd name="T16" fmla="*/ 0 w 160"/>
                  <a:gd name="T17" fmla="*/ 1 h 471"/>
                  <a:gd name="T18" fmla="*/ 0 w 160"/>
                  <a:gd name="T19" fmla="*/ 1 h 471"/>
                  <a:gd name="T20" fmla="*/ 0 w 160"/>
                  <a:gd name="T21" fmla="*/ 1 h 471"/>
                  <a:gd name="T22" fmla="*/ 0 w 160"/>
                  <a:gd name="T23" fmla="*/ 1 h 471"/>
                  <a:gd name="T24" fmla="*/ 0 w 160"/>
                  <a:gd name="T25" fmla="*/ 1 h 471"/>
                  <a:gd name="T26" fmla="*/ 0 w 160"/>
                  <a:gd name="T27" fmla="*/ 1 h 471"/>
                  <a:gd name="T28" fmla="*/ 0 w 160"/>
                  <a:gd name="T29" fmla="*/ 1 h 471"/>
                  <a:gd name="T30" fmla="*/ 0 w 160"/>
                  <a:gd name="T31" fmla="*/ 1 h 471"/>
                  <a:gd name="T32" fmla="*/ 0 w 160"/>
                  <a:gd name="T33" fmla="*/ 0 h 471"/>
                  <a:gd name="T34" fmla="*/ 0 w 160"/>
                  <a:gd name="T35" fmla="*/ 1 h 471"/>
                  <a:gd name="T36" fmla="*/ 0 w 160"/>
                  <a:gd name="T37" fmla="*/ 1 h 471"/>
                  <a:gd name="T38" fmla="*/ 0 w 160"/>
                  <a:gd name="T39" fmla="*/ 1 h 471"/>
                  <a:gd name="T40" fmla="*/ 0 w 160"/>
                  <a:gd name="T41" fmla="*/ 1 h 471"/>
                  <a:gd name="T42" fmla="*/ 0 w 160"/>
                  <a:gd name="T43" fmla="*/ 0 h 471"/>
                  <a:gd name="T44" fmla="*/ 0 w 160"/>
                  <a:gd name="T45" fmla="*/ 0 h 471"/>
                  <a:gd name="T46" fmla="*/ 0 w 160"/>
                  <a:gd name="T47" fmla="*/ 1 h 471"/>
                  <a:gd name="T48" fmla="*/ 0 w 160"/>
                  <a:gd name="T49" fmla="*/ 1 h 471"/>
                  <a:gd name="T50" fmla="*/ 0 w 160"/>
                  <a:gd name="T51" fmla="*/ 1 h 471"/>
                  <a:gd name="T52" fmla="*/ 0 w 160"/>
                  <a:gd name="T53" fmla="*/ 1 h 471"/>
                  <a:gd name="T54" fmla="*/ 0 w 160"/>
                  <a:gd name="T55" fmla="*/ 1 h 471"/>
                  <a:gd name="T56" fmla="*/ 0 w 160"/>
                  <a:gd name="T57" fmla="*/ 1 h 471"/>
                  <a:gd name="T58" fmla="*/ 0 w 160"/>
                  <a:gd name="T59" fmla="*/ 1 h 471"/>
                  <a:gd name="T60" fmla="*/ 0 w 160"/>
                  <a:gd name="T61" fmla="*/ 1 h 471"/>
                  <a:gd name="T62" fmla="*/ 0 w 160"/>
                  <a:gd name="T63" fmla="*/ 1 h 471"/>
                  <a:gd name="T64" fmla="*/ 0 w 160"/>
                  <a:gd name="T65" fmla="*/ 1 h 471"/>
                  <a:gd name="T66" fmla="*/ 0 w 160"/>
                  <a:gd name="T67" fmla="*/ 1 h 471"/>
                  <a:gd name="T68" fmla="*/ 0 w 160"/>
                  <a:gd name="T69" fmla="*/ 1 h 471"/>
                  <a:gd name="T70" fmla="*/ 0 w 160"/>
                  <a:gd name="T71" fmla="*/ 1 h 471"/>
                  <a:gd name="T72" fmla="*/ 0 w 160"/>
                  <a:gd name="T73" fmla="*/ 1 h 471"/>
                  <a:gd name="T74" fmla="*/ 0 w 160"/>
                  <a:gd name="T75" fmla="*/ 1 h 471"/>
                  <a:gd name="T76" fmla="*/ 0 w 160"/>
                  <a:gd name="T77" fmla="*/ 1 h 471"/>
                  <a:gd name="T78" fmla="*/ 0 w 160"/>
                  <a:gd name="T79" fmla="*/ 1 h 471"/>
                  <a:gd name="T80" fmla="*/ 0 w 160"/>
                  <a:gd name="T81" fmla="*/ 0 h 471"/>
                  <a:gd name="T82" fmla="*/ 0 w 160"/>
                  <a:gd name="T83" fmla="*/ 0 h 471"/>
                  <a:gd name="T84" fmla="*/ 0 w 160"/>
                  <a:gd name="T85" fmla="*/ 1 h 471"/>
                  <a:gd name="T86" fmla="*/ 0 w 160"/>
                  <a:gd name="T87" fmla="*/ 1 h 471"/>
                  <a:gd name="T88" fmla="*/ 0 w 160"/>
                  <a:gd name="T89" fmla="*/ 1 h 471"/>
                  <a:gd name="T90" fmla="*/ 0 w 160"/>
                  <a:gd name="T91" fmla="*/ 0 h 47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60"/>
                  <a:gd name="T139" fmla="*/ 0 h 471"/>
                  <a:gd name="T140" fmla="*/ 160 w 160"/>
                  <a:gd name="T141" fmla="*/ 471 h 47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60" h="471">
                    <a:moveTo>
                      <a:pt x="75" y="0"/>
                    </a:moveTo>
                    <a:lnTo>
                      <a:pt x="75" y="6"/>
                    </a:lnTo>
                    <a:lnTo>
                      <a:pt x="88" y="6"/>
                    </a:lnTo>
                    <a:lnTo>
                      <a:pt x="85" y="4"/>
                    </a:lnTo>
                    <a:lnTo>
                      <a:pt x="91" y="13"/>
                    </a:lnTo>
                    <a:lnTo>
                      <a:pt x="91" y="12"/>
                    </a:lnTo>
                    <a:lnTo>
                      <a:pt x="100" y="49"/>
                    </a:lnTo>
                    <a:lnTo>
                      <a:pt x="105" y="97"/>
                    </a:lnTo>
                    <a:lnTo>
                      <a:pt x="109" y="229"/>
                    </a:lnTo>
                    <a:lnTo>
                      <a:pt x="118" y="372"/>
                    </a:lnTo>
                    <a:lnTo>
                      <a:pt x="127" y="438"/>
                    </a:lnTo>
                    <a:lnTo>
                      <a:pt x="127" y="439"/>
                    </a:lnTo>
                    <a:lnTo>
                      <a:pt x="129" y="439"/>
                    </a:lnTo>
                    <a:lnTo>
                      <a:pt x="155" y="468"/>
                    </a:lnTo>
                    <a:lnTo>
                      <a:pt x="154" y="466"/>
                    </a:lnTo>
                    <a:lnTo>
                      <a:pt x="154" y="468"/>
                    </a:lnTo>
                    <a:lnTo>
                      <a:pt x="157" y="465"/>
                    </a:lnTo>
                    <a:lnTo>
                      <a:pt x="5" y="465"/>
                    </a:lnTo>
                    <a:lnTo>
                      <a:pt x="6" y="466"/>
                    </a:lnTo>
                    <a:lnTo>
                      <a:pt x="5" y="465"/>
                    </a:lnTo>
                    <a:lnTo>
                      <a:pt x="5" y="468"/>
                    </a:lnTo>
                    <a:lnTo>
                      <a:pt x="32" y="439"/>
                    </a:lnTo>
                    <a:lnTo>
                      <a:pt x="33" y="439"/>
                    </a:lnTo>
                    <a:lnTo>
                      <a:pt x="33" y="438"/>
                    </a:lnTo>
                    <a:lnTo>
                      <a:pt x="42" y="372"/>
                    </a:lnTo>
                    <a:lnTo>
                      <a:pt x="51" y="229"/>
                    </a:lnTo>
                    <a:lnTo>
                      <a:pt x="56" y="97"/>
                    </a:lnTo>
                    <a:lnTo>
                      <a:pt x="60" y="49"/>
                    </a:lnTo>
                    <a:lnTo>
                      <a:pt x="69" y="12"/>
                    </a:lnTo>
                    <a:lnTo>
                      <a:pt x="69" y="13"/>
                    </a:lnTo>
                    <a:lnTo>
                      <a:pt x="75" y="4"/>
                    </a:lnTo>
                    <a:lnTo>
                      <a:pt x="72" y="6"/>
                    </a:lnTo>
                    <a:lnTo>
                      <a:pt x="85" y="6"/>
                    </a:lnTo>
                    <a:lnTo>
                      <a:pt x="85" y="0"/>
                    </a:lnTo>
                    <a:lnTo>
                      <a:pt x="75" y="0"/>
                    </a:lnTo>
                    <a:lnTo>
                      <a:pt x="75" y="6"/>
                    </a:lnTo>
                    <a:lnTo>
                      <a:pt x="85" y="6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8" y="4"/>
                    </a:lnTo>
                    <a:lnTo>
                      <a:pt x="88" y="3"/>
                    </a:lnTo>
                    <a:lnTo>
                      <a:pt x="88" y="1"/>
                    </a:lnTo>
                    <a:lnTo>
                      <a:pt x="87" y="1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9" y="1"/>
                    </a:lnTo>
                    <a:lnTo>
                      <a:pt x="63" y="10"/>
                    </a:lnTo>
                    <a:lnTo>
                      <a:pt x="63" y="12"/>
                    </a:lnTo>
                    <a:lnTo>
                      <a:pt x="54" y="49"/>
                    </a:lnTo>
                    <a:lnTo>
                      <a:pt x="50" y="97"/>
                    </a:lnTo>
                    <a:lnTo>
                      <a:pt x="45" y="229"/>
                    </a:lnTo>
                    <a:lnTo>
                      <a:pt x="36" y="372"/>
                    </a:lnTo>
                    <a:lnTo>
                      <a:pt x="27" y="438"/>
                    </a:lnTo>
                    <a:lnTo>
                      <a:pt x="29" y="436"/>
                    </a:lnTo>
                    <a:lnTo>
                      <a:pt x="2" y="465"/>
                    </a:lnTo>
                    <a:lnTo>
                      <a:pt x="0" y="465"/>
                    </a:lnTo>
                    <a:lnTo>
                      <a:pt x="0" y="466"/>
                    </a:lnTo>
                    <a:lnTo>
                      <a:pt x="0" y="468"/>
                    </a:lnTo>
                    <a:lnTo>
                      <a:pt x="2" y="468"/>
                    </a:lnTo>
                    <a:lnTo>
                      <a:pt x="3" y="469"/>
                    </a:lnTo>
                    <a:lnTo>
                      <a:pt x="3" y="471"/>
                    </a:lnTo>
                    <a:lnTo>
                      <a:pt x="5" y="471"/>
                    </a:lnTo>
                    <a:lnTo>
                      <a:pt x="157" y="471"/>
                    </a:lnTo>
                    <a:lnTo>
                      <a:pt x="158" y="471"/>
                    </a:lnTo>
                    <a:lnTo>
                      <a:pt x="158" y="469"/>
                    </a:lnTo>
                    <a:lnTo>
                      <a:pt x="160" y="466"/>
                    </a:lnTo>
                    <a:lnTo>
                      <a:pt x="160" y="465"/>
                    </a:lnTo>
                    <a:lnTo>
                      <a:pt x="158" y="465"/>
                    </a:lnTo>
                    <a:lnTo>
                      <a:pt x="132" y="436"/>
                    </a:lnTo>
                    <a:lnTo>
                      <a:pt x="133" y="438"/>
                    </a:lnTo>
                    <a:lnTo>
                      <a:pt x="124" y="372"/>
                    </a:lnTo>
                    <a:lnTo>
                      <a:pt x="115" y="229"/>
                    </a:lnTo>
                    <a:lnTo>
                      <a:pt x="111" y="97"/>
                    </a:lnTo>
                    <a:lnTo>
                      <a:pt x="106" y="49"/>
                    </a:lnTo>
                    <a:lnTo>
                      <a:pt x="97" y="12"/>
                    </a:lnTo>
                    <a:lnTo>
                      <a:pt x="97" y="10"/>
                    </a:lnTo>
                    <a:lnTo>
                      <a:pt x="91" y="1"/>
                    </a:lnTo>
                    <a:lnTo>
                      <a:pt x="90" y="1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1"/>
                    </a:lnTo>
                    <a:lnTo>
                      <a:pt x="72" y="1"/>
                    </a:lnTo>
                    <a:lnTo>
                      <a:pt x="72" y="3"/>
                    </a:lnTo>
                    <a:lnTo>
                      <a:pt x="72" y="4"/>
                    </a:lnTo>
                    <a:lnTo>
                      <a:pt x="73" y="4"/>
                    </a:lnTo>
                    <a:lnTo>
                      <a:pt x="73" y="6"/>
                    </a:lnTo>
                    <a:lnTo>
                      <a:pt x="75" y="6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C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8" name="Freeform 31"/>
              <p:cNvSpPr>
                <a:spLocks/>
              </p:cNvSpPr>
              <p:nvPr/>
            </p:nvSpPr>
            <p:spPr bwMode="auto">
              <a:xfrm>
                <a:off x="2992" y="2899"/>
                <a:ext cx="77" cy="34"/>
              </a:xfrm>
              <a:custGeom>
                <a:avLst/>
                <a:gdLst>
                  <a:gd name="T0" fmla="*/ 1 w 154"/>
                  <a:gd name="T1" fmla="*/ 0 h 67"/>
                  <a:gd name="T2" fmla="*/ 1 w 154"/>
                  <a:gd name="T3" fmla="*/ 0 h 67"/>
                  <a:gd name="T4" fmla="*/ 1 w 154"/>
                  <a:gd name="T5" fmla="*/ 1 h 67"/>
                  <a:gd name="T6" fmla="*/ 1 w 154"/>
                  <a:gd name="T7" fmla="*/ 1 h 67"/>
                  <a:gd name="T8" fmla="*/ 1 w 154"/>
                  <a:gd name="T9" fmla="*/ 1 h 67"/>
                  <a:gd name="T10" fmla="*/ 1 w 154"/>
                  <a:gd name="T11" fmla="*/ 1 h 67"/>
                  <a:gd name="T12" fmla="*/ 1 w 154"/>
                  <a:gd name="T13" fmla="*/ 1 h 67"/>
                  <a:gd name="T14" fmla="*/ 1 w 154"/>
                  <a:gd name="T15" fmla="*/ 1 h 67"/>
                  <a:gd name="T16" fmla="*/ 1 w 154"/>
                  <a:gd name="T17" fmla="*/ 1 h 67"/>
                  <a:gd name="T18" fmla="*/ 1 w 154"/>
                  <a:gd name="T19" fmla="*/ 1 h 67"/>
                  <a:gd name="T20" fmla="*/ 1 w 154"/>
                  <a:gd name="T21" fmla="*/ 1 h 67"/>
                  <a:gd name="T22" fmla="*/ 0 w 154"/>
                  <a:gd name="T23" fmla="*/ 1 h 67"/>
                  <a:gd name="T24" fmla="*/ 1 w 154"/>
                  <a:gd name="T25" fmla="*/ 1 h 67"/>
                  <a:gd name="T26" fmla="*/ 1 w 154"/>
                  <a:gd name="T27" fmla="*/ 1 h 67"/>
                  <a:gd name="T28" fmla="*/ 1 w 154"/>
                  <a:gd name="T29" fmla="*/ 1 h 67"/>
                  <a:gd name="T30" fmla="*/ 1 w 154"/>
                  <a:gd name="T31" fmla="*/ 1 h 67"/>
                  <a:gd name="T32" fmla="*/ 1 w 154"/>
                  <a:gd name="T33" fmla="*/ 1 h 67"/>
                  <a:gd name="T34" fmla="*/ 1 w 154"/>
                  <a:gd name="T35" fmla="*/ 1 h 67"/>
                  <a:gd name="T36" fmla="*/ 1 w 154"/>
                  <a:gd name="T37" fmla="*/ 0 h 67"/>
                  <a:gd name="T38" fmla="*/ 1 w 154"/>
                  <a:gd name="T39" fmla="*/ 0 h 67"/>
                  <a:gd name="T40" fmla="*/ 1 w 154"/>
                  <a:gd name="T41" fmla="*/ 0 h 6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4"/>
                  <a:gd name="T64" fmla="*/ 0 h 67"/>
                  <a:gd name="T65" fmla="*/ 154 w 154"/>
                  <a:gd name="T66" fmla="*/ 67 h 6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4" h="67">
                    <a:moveTo>
                      <a:pt x="72" y="0"/>
                    </a:moveTo>
                    <a:lnTo>
                      <a:pt x="84" y="0"/>
                    </a:lnTo>
                    <a:lnTo>
                      <a:pt x="91" y="2"/>
                    </a:lnTo>
                    <a:lnTo>
                      <a:pt x="100" y="7"/>
                    </a:lnTo>
                    <a:lnTo>
                      <a:pt x="105" y="13"/>
                    </a:lnTo>
                    <a:lnTo>
                      <a:pt x="109" y="33"/>
                    </a:lnTo>
                    <a:lnTo>
                      <a:pt x="118" y="52"/>
                    </a:lnTo>
                    <a:lnTo>
                      <a:pt x="127" y="63"/>
                    </a:lnTo>
                    <a:lnTo>
                      <a:pt x="154" y="66"/>
                    </a:lnTo>
                    <a:lnTo>
                      <a:pt x="154" y="67"/>
                    </a:lnTo>
                    <a:lnTo>
                      <a:pt x="2" y="67"/>
                    </a:lnTo>
                    <a:lnTo>
                      <a:pt x="0" y="66"/>
                    </a:lnTo>
                    <a:lnTo>
                      <a:pt x="27" y="63"/>
                    </a:lnTo>
                    <a:lnTo>
                      <a:pt x="36" y="52"/>
                    </a:lnTo>
                    <a:lnTo>
                      <a:pt x="45" y="33"/>
                    </a:lnTo>
                    <a:lnTo>
                      <a:pt x="50" y="13"/>
                    </a:lnTo>
                    <a:lnTo>
                      <a:pt x="54" y="7"/>
                    </a:lnTo>
                    <a:lnTo>
                      <a:pt x="63" y="2"/>
                    </a:lnTo>
                    <a:lnTo>
                      <a:pt x="69" y="0"/>
                    </a:lnTo>
                    <a:lnTo>
                      <a:pt x="82" y="0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9" name="Freeform 32"/>
              <p:cNvSpPr>
                <a:spLocks/>
              </p:cNvSpPr>
              <p:nvPr/>
            </p:nvSpPr>
            <p:spPr bwMode="auto">
              <a:xfrm>
                <a:off x="2991" y="2898"/>
                <a:ext cx="79" cy="36"/>
              </a:xfrm>
              <a:custGeom>
                <a:avLst/>
                <a:gdLst>
                  <a:gd name="T0" fmla="*/ 0 w 160"/>
                  <a:gd name="T1" fmla="*/ 0 h 73"/>
                  <a:gd name="T2" fmla="*/ 0 w 160"/>
                  <a:gd name="T3" fmla="*/ 0 h 73"/>
                  <a:gd name="T4" fmla="*/ 0 w 160"/>
                  <a:gd name="T5" fmla="*/ 0 h 73"/>
                  <a:gd name="T6" fmla="*/ 0 w 160"/>
                  <a:gd name="T7" fmla="*/ 0 h 73"/>
                  <a:gd name="T8" fmla="*/ 0 w 160"/>
                  <a:gd name="T9" fmla="*/ 0 h 73"/>
                  <a:gd name="T10" fmla="*/ 0 w 160"/>
                  <a:gd name="T11" fmla="*/ 0 h 73"/>
                  <a:gd name="T12" fmla="*/ 0 w 160"/>
                  <a:gd name="T13" fmla="*/ 0 h 73"/>
                  <a:gd name="T14" fmla="*/ 0 w 160"/>
                  <a:gd name="T15" fmla="*/ 0 h 73"/>
                  <a:gd name="T16" fmla="*/ 0 w 160"/>
                  <a:gd name="T17" fmla="*/ 0 h 73"/>
                  <a:gd name="T18" fmla="*/ 0 w 160"/>
                  <a:gd name="T19" fmla="*/ 0 h 73"/>
                  <a:gd name="T20" fmla="*/ 0 w 160"/>
                  <a:gd name="T21" fmla="*/ 0 h 73"/>
                  <a:gd name="T22" fmla="*/ 0 w 160"/>
                  <a:gd name="T23" fmla="*/ 0 h 73"/>
                  <a:gd name="T24" fmla="*/ 0 w 160"/>
                  <a:gd name="T25" fmla="*/ 0 h 73"/>
                  <a:gd name="T26" fmla="*/ 0 w 160"/>
                  <a:gd name="T27" fmla="*/ 0 h 73"/>
                  <a:gd name="T28" fmla="*/ 0 w 160"/>
                  <a:gd name="T29" fmla="*/ 0 h 73"/>
                  <a:gd name="T30" fmla="*/ 0 w 160"/>
                  <a:gd name="T31" fmla="*/ 0 h 73"/>
                  <a:gd name="T32" fmla="*/ 0 w 160"/>
                  <a:gd name="T33" fmla="*/ 0 h 73"/>
                  <a:gd name="T34" fmla="*/ 0 w 160"/>
                  <a:gd name="T35" fmla="*/ 0 h 73"/>
                  <a:gd name="T36" fmla="*/ 0 w 160"/>
                  <a:gd name="T37" fmla="*/ 0 h 73"/>
                  <a:gd name="T38" fmla="*/ 0 w 160"/>
                  <a:gd name="T39" fmla="*/ 0 h 73"/>
                  <a:gd name="T40" fmla="*/ 0 w 160"/>
                  <a:gd name="T41" fmla="*/ 0 h 73"/>
                  <a:gd name="T42" fmla="*/ 0 w 160"/>
                  <a:gd name="T43" fmla="*/ 0 h 73"/>
                  <a:gd name="T44" fmla="*/ 0 w 160"/>
                  <a:gd name="T45" fmla="*/ 0 h 73"/>
                  <a:gd name="T46" fmla="*/ 0 w 160"/>
                  <a:gd name="T47" fmla="*/ 0 h 73"/>
                  <a:gd name="T48" fmla="*/ 0 w 160"/>
                  <a:gd name="T49" fmla="*/ 0 h 73"/>
                  <a:gd name="T50" fmla="*/ 0 w 160"/>
                  <a:gd name="T51" fmla="*/ 0 h 73"/>
                  <a:gd name="T52" fmla="*/ 0 w 160"/>
                  <a:gd name="T53" fmla="*/ 0 h 73"/>
                  <a:gd name="T54" fmla="*/ 0 w 160"/>
                  <a:gd name="T55" fmla="*/ 0 h 73"/>
                  <a:gd name="T56" fmla="*/ 0 w 160"/>
                  <a:gd name="T57" fmla="*/ 0 h 73"/>
                  <a:gd name="T58" fmla="*/ 0 w 160"/>
                  <a:gd name="T59" fmla="*/ 0 h 73"/>
                  <a:gd name="T60" fmla="*/ 0 w 160"/>
                  <a:gd name="T61" fmla="*/ 0 h 73"/>
                  <a:gd name="T62" fmla="*/ 0 w 160"/>
                  <a:gd name="T63" fmla="*/ 0 h 73"/>
                  <a:gd name="T64" fmla="*/ 0 w 160"/>
                  <a:gd name="T65" fmla="*/ 0 h 73"/>
                  <a:gd name="T66" fmla="*/ 0 w 160"/>
                  <a:gd name="T67" fmla="*/ 0 h 73"/>
                  <a:gd name="T68" fmla="*/ 0 w 160"/>
                  <a:gd name="T69" fmla="*/ 0 h 73"/>
                  <a:gd name="T70" fmla="*/ 0 w 160"/>
                  <a:gd name="T71" fmla="*/ 0 h 73"/>
                  <a:gd name="T72" fmla="*/ 0 w 160"/>
                  <a:gd name="T73" fmla="*/ 0 h 73"/>
                  <a:gd name="T74" fmla="*/ 0 w 160"/>
                  <a:gd name="T75" fmla="*/ 0 h 73"/>
                  <a:gd name="T76" fmla="*/ 0 w 160"/>
                  <a:gd name="T77" fmla="*/ 0 h 73"/>
                  <a:gd name="T78" fmla="*/ 0 w 160"/>
                  <a:gd name="T79" fmla="*/ 0 h 73"/>
                  <a:gd name="T80" fmla="*/ 0 w 160"/>
                  <a:gd name="T81" fmla="*/ 0 h 73"/>
                  <a:gd name="T82" fmla="*/ 0 w 160"/>
                  <a:gd name="T83" fmla="*/ 0 h 73"/>
                  <a:gd name="T84" fmla="*/ 0 w 160"/>
                  <a:gd name="T85" fmla="*/ 0 h 73"/>
                  <a:gd name="T86" fmla="*/ 0 w 160"/>
                  <a:gd name="T87" fmla="*/ 0 h 73"/>
                  <a:gd name="T88" fmla="*/ 0 w 160"/>
                  <a:gd name="T89" fmla="*/ 0 h 73"/>
                  <a:gd name="T90" fmla="*/ 0 w 160"/>
                  <a:gd name="T91" fmla="*/ 0 h 73"/>
                  <a:gd name="T92" fmla="*/ 0 w 160"/>
                  <a:gd name="T93" fmla="*/ 0 h 73"/>
                  <a:gd name="T94" fmla="*/ 0 w 160"/>
                  <a:gd name="T95" fmla="*/ 0 h 73"/>
                  <a:gd name="T96" fmla="*/ 0 w 160"/>
                  <a:gd name="T97" fmla="*/ 0 h 73"/>
                  <a:gd name="T98" fmla="*/ 0 w 160"/>
                  <a:gd name="T99" fmla="*/ 0 h 7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0"/>
                  <a:gd name="T151" fmla="*/ 0 h 73"/>
                  <a:gd name="T152" fmla="*/ 160 w 160"/>
                  <a:gd name="T153" fmla="*/ 73 h 7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0" h="73">
                    <a:moveTo>
                      <a:pt x="75" y="0"/>
                    </a:moveTo>
                    <a:lnTo>
                      <a:pt x="75" y="6"/>
                    </a:lnTo>
                    <a:lnTo>
                      <a:pt x="87" y="6"/>
                    </a:lnTo>
                    <a:lnTo>
                      <a:pt x="94" y="7"/>
                    </a:lnTo>
                    <a:lnTo>
                      <a:pt x="93" y="7"/>
                    </a:lnTo>
                    <a:lnTo>
                      <a:pt x="102" y="13"/>
                    </a:lnTo>
                    <a:lnTo>
                      <a:pt x="100" y="12"/>
                    </a:lnTo>
                    <a:lnTo>
                      <a:pt x="105" y="18"/>
                    </a:lnTo>
                    <a:lnTo>
                      <a:pt x="105" y="16"/>
                    </a:lnTo>
                    <a:lnTo>
                      <a:pt x="109" y="36"/>
                    </a:lnTo>
                    <a:lnTo>
                      <a:pt x="109" y="37"/>
                    </a:lnTo>
                    <a:lnTo>
                      <a:pt x="118" y="57"/>
                    </a:lnTo>
                    <a:lnTo>
                      <a:pt x="127" y="67"/>
                    </a:lnTo>
                    <a:lnTo>
                      <a:pt x="129" y="69"/>
                    </a:lnTo>
                    <a:lnTo>
                      <a:pt x="130" y="69"/>
                    </a:lnTo>
                    <a:lnTo>
                      <a:pt x="157" y="72"/>
                    </a:lnTo>
                    <a:lnTo>
                      <a:pt x="154" y="69"/>
                    </a:lnTo>
                    <a:lnTo>
                      <a:pt x="154" y="70"/>
                    </a:lnTo>
                    <a:lnTo>
                      <a:pt x="157" y="67"/>
                    </a:lnTo>
                    <a:lnTo>
                      <a:pt x="5" y="67"/>
                    </a:lnTo>
                    <a:lnTo>
                      <a:pt x="6" y="69"/>
                    </a:lnTo>
                    <a:lnTo>
                      <a:pt x="5" y="67"/>
                    </a:lnTo>
                    <a:lnTo>
                      <a:pt x="3" y="72"/>
                    </a:lnTo>
                    <a:lnTo>
                      <a:pt x="30" y="69"/>
                    </a:lnTo>
                    <a:lnTo>
                      <a:pt x="32" y="69"/>
                    </a:lnTo>
                    <a:lnTo>
                      <a:pt x="33" y="67"/>
                    </a:lnTo>
                    <a:lnTo>
                      <a:pt x="42" y="57"/>
                    </a:lnTo>
                    <a:lnTo>
                      <a:pt x="51" y="37"/>
                    </a:lnTo>
                    <a:lnTo>
                      <a:pt x="51" y="36"/>
                    </a:lnTo>
                    <a:lnTo>
                      <a:pt x="56" y="16"/>
                    </a:lnTo>
                    <a:lnTo>
                      <a:pt x="56" y="18"/>
                    </a:lnTo>
                    <a:lnTo>
                      <a:pt x="60" y="12"/>
                    </a:lnTo>
                    <a:lnTo>
                      <a:pt x="59" y="13"/>
                    </a:lnTo>
                    <a:lnTo>
                      <a:pt x="67" y="7"/>
                    </a:lnTo>
                    <a:lnTo>
                      <a:pt x="66" y="7"/>
                    </a:lnTo>
                    <a:lnTo>
                      <a:pt x="72" y="6"/>
                    </a:lnTo>
                    <a:lnTo>
                      <a:pt x="85" y="6"/>
                    </a:lnTo>
                    <a:lnTo>
                      <a:pt x="85" y="0"/>
                    </a:lnTo>
                    <a:lnTo>
                      <a:pt x="75" y="0"/>
                    </a:lnTo>
                    <a:lnTo>
                      <a:pt x="75" y="6"/>
                    </a:lnTo>
                    <a:lnTo>
                      <a:pt x="85" y="6"/>
                    </a:lnTo>
                    <a:lnTo>
                      <a:pt x="87" y="6"/>
                    </a:lnTo>
                    <a:lnTo>
                      <a:pt x="87" y="5"/>
                    </a:lnTo>
                    <a:lnTo>
                      <a:pt x="88" y="5"/>
                    </a:lnTo>
                    <a:lnTo>
                      <a:pt x="88" y="3"/>
                    </a:lnTo>
                    <a:lnTo>
                      <a:pt x="88" y="2"/>
                    </a:lnTo>
                    <a:lnTo>
                      <a:pt x="87" y="2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66" y="2"/>
                    </a:lnTo>
                    <a:lnTo>
                      <a:pt x="64" y="2"/>
                    </a:lnTo>
                    <a:lnTo>
                      <a:pt x="56" y="7"/>
                    </a:lnTo>
                    <a:lnTo>
                      <a:pt x="54" y="9"/>
                    </a:lnTo>
                    <a:lnTo>
                      <a:pt x="50" y="15"/>
                    </a:lnTo>
                    <a:lnTo>
                      <a:pt x="50" y="16"/>
                    </a:lnTo>
                    <a:lnTo>
                      <a:pt x="45" y="36"/>
                    </a:lnTo>
                    <a:lnTo>
                      <a:pt x="45" y="34"/>
                    </a:lnTo>
                    <a:lnTo>
                      <a:pt x="36" y="54"/>
                    </a:lnTo>
                    <a:lnTo>
                      <a:pt x="27" y="64"/>
                    </a:lnTo>
                    <a:lnTo>
                      <a:pt x="30" y="63"/>
                    </a:lnTo>
                    <a:lnTo>
                      <a:pt x="3" y="66"/>
                    </a:lnTo>
                    <a:lnTo>
                      <a:pt x="2" y="66"/>
                    </a:lnTo>
                    <a:lnTo>
                      <a:pt x="2" y="67"/>
                    </a:lnTo>
                    <a:lnTo>
                      <a:pt x="0" y="67"/>
                    </a:lnTo>
                    <a:lnTo>
                      <a:pt x="0" y="69"/>
                    </a:lnTo>
                    <a:lnTo>
                      <a:pt x="0" y="70"/>
                    </a:lnTo>
                    <a:lnTo>
                      <a:pt x="2" y="70"/>
                    </a:lnTo>
                    <a:lnTo>
                      <a:pt x="3" y="72"/>
                    </a:lnTo>
                    <a:lnTo>
                      <a:pt x="3" y="73"/>
                    </a:lnTo>
                    <a:lnTo>
                      <a:pt x="5" y="73"/>
                    </a:lnTo>
                    <a:lnTo>
                      <a:pt x="157" y="73"/>
                    </a:lnTo>
                    <a:lnTo>
                      <a:pt x="158" y="73"/>
                    </a:lnTo>
                    <a:lnTo>
                      <a:pt x="158" y="72"/>
                    </a:lnTo>
                    <a:lnTo>
                      <a:pt x="160" y="72"/>
                    </a:lnTo>
                    <a:lnTo>
                      <a:pt x="160" y="70"/>
                    </a:lnTo>
                    <a:lnTo>
                      <a:pt x="160" y="69"/>
                    </a:lnTo>
                    <a:lnTo>
                      <a:pt x="160" y="67"/>
                    </a:lnTo>
                    <a:lnTo>
                      <a:pt x="158" y="66"/>
                    </a:lnTo>
                    <a:lnTo>
                      <a:pt x="157" y="66"/>
                    </a:lnTo>
                    <a:lnTo>
                      <a:pt x="130" y="63"/>
                    </a:lnTo>
                    <a:lnTo>
                      <a:pt x="124" y="54"/>
                    </a:lnTo>
                    <a:lnTo>
                      <a:pt x="115" y="34"/>
                    </a:lnTo>
                    <a:lnTo>
                      <a:pt x="115" y="36"/>
                    </a:lnTo>
                    <a:lnTo>
                      <a:pt x="111" y="16"/>
                    </a:lnTo>
                    <a:lnTo>
                      <a:pt x="111" y="15"/>
                    </a:lnTo>
                    <a:lnTo>
                      <a:pt x="106" y="9"/>
                    </a:lnTo>
                    <a:lnTo>
                      <a:pt x="105" y="7"/>
                    </a:lnTo>
                    <a:lnTo>
                      <a:pt x="96" y="2"/>
                    </a:lnTo>
                    <a:lnTo>
                      <a:pt x="94" y="2"/>
                    </a:lnTo>
                    <a:lnTo>
                      <a:pt x="8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2"/>
                    </a:lnTo>
                    <a:lnTo>
                      <a:pt x="72" y="2"/>
                    </a:lnTo>
                    <a:lnTo>
                      <a:pt x="72" y="3"/>
                    </a:lnTo>
                    <a:lnTo>
                      <a:pt x="72" y="5"/>
                    </a:lnTo>
                    <a:lnTo>
                      <a:pt x="73" y="5"/>
                    </a:lnTo>
                    <a:lnTo>
                      <a:pt x="73" y="6"/>
                    </a:lnTo>
                    <a:lnTo>
                      <a:pt x="75" y="6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C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00" name="Line 33"/>
              <p:cNvSpPr>
                <a:spLocks noChangeShapeType="1"/>
              </p:cNvSpPr>
              <p:nvPr/>
            </p:nvSpPr>
            <p:spPr bwMode="auto">
              <a:xfrm flipH="1">
                <a:off x="3028" y="2927"/>
                <a:ext cx="1" cy="28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01" name="Line 34"/>
              <p:cNvSpPr>
                <a:spLocks noChangeShapeType="1"/>
              </p:cNvSpPr>
              <p:nvPr/>
            </p:nvSpPr>
            <p:spPr bwMode="auto">
              <a:xfrm>
                <a:off x="3284" y="2931"/>
                <a:ext cx="1" cy="28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02" name="Line 35"/>
              <p:cNvSpPr>
                <a:spLocks noChangeShapeType="1"/>
              </p:cNvSpPr>
              <p:nvPr/>
            </p:nvSpPr>
            <p:spPr bwMode="auto">
              <a:xfrm flipH="1">
                <a:off x="3531" y="2931"/>
                <a:ext cx="1" cy="2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03" name="Line 36"/>
              <p:cNvSpPr>
                <a:spLocks noChangeShapeType="1"/>
              </p:cNvSpPr>
              <p:nvPr/>
            </p:nvSpPr>
            <p:spPr bwMode="auto">
              <a:xfrm>
                <a:off x="3787" y="2926"/>
                <a:ext cx="1" cy="2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04" name="Line 37"/>
              <p:cNvSpPr>
                <a:spLocks noChangeShapeType="1"/>
              </p:cNvSpPr>
              <p:nvPr/>
            </p:nvSpPr>
            <p:spPr bwMode="auto">
              <a:xfrm>
                <a:off x="3190" y="3169"/>
                <a:ext cx="8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05" name="Freeform 38"/>
              <p:cNvSpPr>
                <a:spLocks/>
              </p:cNvSpPr>
              <p:nvPr/>
            </p:nvSpPr>
            <p:spPr bwMode="auto">
              <a:xfrm>
                <a:off x="3251" y="3156"/>
                <a:ext cx="28" cy="28"/>
              </a:xfrm>
              <a:custGeom>
                <a:avLst/>
                <a:gdLst>
                  <a:gd name="T0" fmla="*/ 0 w 55"/>
                  <a:gd name="T1" fmla="*/ 0 h 55"/>
                  <a:gd name="T2" fmla="*/ 1 w 55"/>
                  <a:gd name="T3" fmla="*/ 1 h 55"/>
                  <a:gd name="T4" fmla="*/ 0 w 55"/>
                  <a:gd name="T5" fmla="*/ 1 h 55"/>
                  <a:gd name="T6" fmla="*/ 0 w 55"/>
                  <a:gd name="T7" fmla="*/ 0 h 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"/>
                  <a:gd name="T13" fmla="*/ 0 h 55"/>
                  <a:gd name="T14" fmla="*/ 55 w 55"/>
                  <a:gd name="T15" fmla="*/ 55 h 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" h="55">
                    <a:moveTo>
                      <a:pt x="0" y="0"/>
                    </a:moveTo>
                    <a:lnTo>
                      <a:pt x="55" y="27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06" name="Rectangle 39"/>
              <p:cNvSpPr>
                <a:spLocks noChangeArrowheads="1"/>
              </p:cNvSpPr>
              <p:nvPr/>
            </p:nvSpPr>
            <p:spPr bwMode="auto">
              <a:xfrm>
                <a:off x="3386" y="3137"/>
                <a:ext cx="36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8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d</a:t>
                </a: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8107" name="Rectangle 40"/>
              <p:cNvSpPr>
                <a:spLocks noChangeArrowheads="1"/>
              </p:cNvSpPr>
              <p:nvPr/>
            </p:nvSpPr>
            <p:spPr bwMode="auto">
              <a:xfrm>
                <a:off x="3635" y="3138"/>
                <a:ext cx="36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8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d</a:t>
                </a: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8108" name="Freeform 41"/>
              <p:cNvSpPr>
                <a:spLocks/>
              </p:cNvSpPr>
              <p:nvPr/>
            </p:nvSpPr>
            <p:spPr bwMode="auto">
              <a:xfrm>
                <a:off x="3251" y="2784"/>
                <a:ext cx="167" cy="207"/>
              </a:xfrm>
              <a:custGeom>
                <a:avLst/>
                <a:gdLst>
                  <a:gd name="T0" fmla="*/ 1 w 334"/>
                  <a:gd name="T1" fmla="*/ 0 h 416"/>
                  <a:gd name="T2" fmla="*/ 1 w 334"/>
                  <a:gd name="T3" fmla="*/ 0 h 416"/>
                  <a:gd name="T4" fmla="*/ 1 w 334"/>
                  <a:gd name="T5" fmla="*/ 0 h 416"/>
                  <a:gd name="T6" fmla="*/ 1 w 334"/>
                  <a:gd name="T7" fmla="*/ 0 h 416"/>
                  <a:gd name="T8" fmla="*/ 1 w 334"/>
                  <a:gd name="T9" fmla="*/ 0 h 416"/>
                  <a:gd name="T10" fmla="*/ 1 w 334"/>
                  <a:gd name="T11" fmla="*/ 0 h 416"/>
                  <a:gd name="T12" fmla="*/ 1 w 334"/>
                  <a:gd name="T13" fmla="*/ 0 h 416"/>
                  <a:gd name="T14" fmla="*/ 1 w 334"/>
                  <a:gd name="T15" fmla="*/ 0 h 416"/>
                  <a:gd name="T16" fmla="*/ 1 w 334"/>
                  <a:gd name="T17" fmla="*/ 0 h 416"/>
                  <a:gd name="T18" fmla="*/ 1 w 334"/>
                  <a:gd name="T19" fmla="*/ 0 h 416"/>
                  <a:gd name="T20" fmla="*/ 1 w 334"/>
                  <a:gd name="T21" fmla="*/ 0 h 416"/>
                  <a:gd name="T22" fmla="*/ 1 w 334"/>
                  <a:gd name="T23" fmla="*/ 0 h 416"/>
                  <a:gd name="T24" fmla="*/ 1 w 334"/>
                  <a:gd name="T25" fmla="*/ 0 h 416"/>
                  <a:gd name="T26" fmla="*/ 1 w 334"/>
                  <a:gd name="T27" fmla="*/ 0 h 416"/>
                  <a:gd name="T28" fmla="*/ 1 w 334"/>
                  <a:gd name="T29" fmla="*/ 0 h 416"/>
                  <a:gd name="T30" fmla="*/ 1 w 334"/>
                  <a:gd name="T31" fmla="*/ 0 h 416"/>
                  <a:gd name="T32" fmla="*/ 1 w 334"/>
                  <a:gd name="T33" fmla="*/ 0 h 416"/>
                  <a:gd name="T34" fmla="*/ 1 w 334"/>
                  <a:gd name="T35" fmla="*/ 0 h 416"/>
                  <a:gd name="T36" fmla="*/ 1 w 334"/>
                  <a:gd name="T37" fmla="*/ 0 h 416"/>
                  <a:gd name="T38" fmla="*/ 1 w 334"/>
                  <a:gd name="T39" fmla="*/ 0 h 416"/>
                  <a:gd name="T40" fmla="*/ 1 w 334"/>
                  <a:gd name="T41" fmla="*/ 0 h 416"/>
                  <a:gd name="T42" fmla="*/ 1 w 334"/>
                  <a:gd name="T43" fmla="*/ 0 h 416"/>
                  <a:gd name="T44" fmla="*/ 1 w 334"/>
                  <a:gd name="T45" fmla="*/ 0 h 416"/>
                  <a:gd name="T46" fmla="*/ 1 w 334"/>
                  <a:gd name="T47" fmla="*/ 0 h 416"/>
                  <a:gd name="T48" fmla="*/ 1 w 334"/>
                  <a:gd name="T49" fmla="*/ 0 h 416"/>
                  <a:gd name="T50" fmla="*/ 1 w 334"/>
                  <a:gd name="T51" fmla="*/ 0 h 416"/>
                  <a:gd name="T52" fmla="*/ 1 w 334"/>
                  <a:gd name="T53" fmla="*/ 0 h 416"/>
                  <a:gd name="T54" fmla="*/ 1 w 334"/>
                  <a:gd name="T55" fmla="*/ 0 h 416"/>
                  <a:gd name="T56" fmla="*/ 1 w 334"/>
                  <a:gd name="T57" fmla="*/ 0 h 416"/>
                  <a:gd name="T58" fmla="*/ 1 w 334"/>
                  <a:gd name="T59" fmla="*/ 0 h 416"/>
                  <a:gd name="T60" fmla="*/ 1 w 334"/>
                  <a:gd name="T61" fmla="*/ 0 h 416"/>
                  <a:gd name="T62" fmla="*/ 1 w 334"/>
                  <a:gd name="T63" fmla="*/ 0 h 416"/>
                  <a:gd name="T64" fmla="*/ 1 w 334"/>
                  <a:gd name="T65" fmla="*/ 0 h 416"/>
                  <a:gd name="T66" fmla="*/ 1 w 334"/>
                  <a:gd name="T67" fmla="*/ 0 h 416"/>
                  <a:gd name="T68" fmla="*/ 1 w 334"/>
                  <a:gd name="T69" fmla="*/ 0 h 416"/>
                  <a:gd name="T70" fmla="*/ 1 w 334"/>
                  <a:gd name="T71" fmla="*/ 0 h 416"/>
                  <a:gd name="T72" fmla="*/ 1 w 334"/>
                  <a:gd name="T73" fmla="*/ 0 h 416"/>
                  <a:gd name="T74" fmla="*/ 1 w 334"/>
                  <a:gd name="T75" fmla="*/ 0 h 416"/>
                  <a:gd name="T76" fmla="*/ 1 w 334"/>
                  <a:gd name="T77" fmla="*/ 0 h 416"/>
                  <a:gd name="T78" fmla="*/ 1 w 334"/>
                  <a:gd name="T79" fmla="*/ 0 h 416"/>
                  <a:gd name="T80" fmla="*/ 1 w 334"/>
                  <a:gd name="T81" fmla="*/ 0 h 416"/>
                  <a:gd name="T82" fmla="*/ 1 w 334"/>
                  <a:gd name="T83" fmla="*/ 0 h 416"/>
                  <a:gd name="T84" fmla="*/ 1 w 334"/>
                  <a:gd name="T85" fmla="*/ 0 h 416"/>
                  <a:gd name="T86" fmla="*/ 1 w 334"/>
                  <a:gd name="T87" fmla="*/ 0 h 416"/>
                  <a:gd name="T88" fmla="*/ 1 w 334"/>
                  <a:gd name="T89" fmla="*/ 0 h 416"/>
                  <a:gd name="T90" fmla="*/ 1 w 334"/>
                  <a:gd name="T91" fmla="*/ 0 h 416"/>
                  <a:gd name="T92" fmla="*/ 1 w 334"/>
                  <a:gd name="T93" fmla="*/ 0 h 416"/>
                  <a:gd name="T94" fmla="*/ 1 w 334"/>
                  <a:gd name="T95" fmla="*/ 0 h 416"/>
                  <a:gd name="T96" fmla="*/ 1 w 334"/>
                  <a:gd name="T97" fmla="*/ 0 h 41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34"/>
                  <a:gd name="T148" fmla="*/ 0 h 416"/>
                  <a:gd name="T149" fmla="*/ 334 w 334"/>
                  <a:gd name="T150" fmla="*/ 416 h 41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34" h="416">
                    <a:moveTo>
                      <a:pt x="0" y="285"/>
                    </a:moveTo>
                    <a:lnTo>
                      <a:pt x="2" y="291"/>
                    </a:lnTo>
                    <a:lnTo>
                      <a:pt x="3" y="295"/>
                    </a:lnTo>
                    <a:lnTo>
                      <a:pt x="5" y="301"/>
                    </a:lnTo>
                    <a:lnTo>
                      <a:pt x="6" y="306"/>
                    </a:lnTo>
                    <a:lnTo>
                      <a:pt x="8" y="311"/>
                    </a:lnTo>
                    <a:lnTo>
                      <a:pt x="8" y="316"/>
                    </a:lnTo>
                    <a:lnTo>
                      <a:pt x="9" y="320"/>
                    </a:lnTo>
                    <a:lnTo>
                      <a:pt x="11" y="326"/>
                    </a:lnTo>
                    <a:lnTo>
                      <a:pt x="14" y="335"/>
                    </a:lnTo>
                    <a:lnTo>
                      <a:pt x="15" y="338"/>
                    </a:lnTo>
                    <a:lnTo>
                      <a:pt x="18" y="347"/>
                    </a:lnTo>
                    <a:lnTo>
                      <a:pt x="20" y="352"/>
                    </a:lnTo>
                    <a:lnTo>
                      <a:pt x="21" y="355"/>
                    </a:lnTo>
                    <a:lnTo>
                      <a:pt x="23" y="359"/>
                    </a:lnTo>
                    <a:lnTo>
                      <a:pt x="24" y="362"/>
                    </a:lnTo>
                    <a:lnTo>
                      <a:pt x="26" y="367"/>
                    </a:lnTo>
                    <a:lnTo>
                      <a:pt x="29" y="373"/>
                    </a:lnTo>
                    <a:lnTo>
                      <a:pt x="32" y="379"/>
                    </a:lnTo>
                    <a:lnTo>
                      <a:pt x="35" y="384"/>
                    </a:lnTo>
                    <a:lnTo>
                      <a:pt x="38" y="390"/>
                    </a:lnTo>
                    <a:lnTo>
                      <a:pt x="39" y="392"/>
                    </a:lnTo>
                    <a:lnTo>
                      <a:pt x="41" y="395"/>
                    </a:lnTo>
                    <a:lnTo>
                      <a:pt x="42" y="396"/>
                    </a:lnTo>
                    <a:lnTo>
                      <a:pt x="44" y="399"/>
                    </a:lnTo>
                    <a:lnTo>
                      <a:pt x="47" y="402"/>
                    </a:lnTo>
                    <a:lnTo>
                      <a:pt x="50" y="405"/>
                    </a:lnTo>
                    <a:lnTo>
                      <a:pt x="53" y="408"/>
                    </a:lnTo>
                    <a:lnTo>
                      <a:pt x="54" y="410"/>
                    </a:lnTo>
                    <a:lnTo>
                      <a:pt x="57" y="411"/>
                    </a:lnTo>
                    <a:lnTo>
                      <a:pt x="59" y="413"/>
                    </a:lnTo>
                    <a:lnTo>
                      <a:pt x="60" y="413"/>
                    </a:lnTo>
                    <a:lnTo>
                      <a:pt x="62" y="414"/>
                    </a:lnTo>
                    <a:lnTo>
                      <a:pt x="65" y="414"/>
                    </a:lnTo>
                    <a:lnTo>
                      <a:pt x="66" y="416"/>
                    </a:lnTo>
                    <a:lnTo>
                      <a:pt x="71" y="416"/>
                    </a:lnTo>
                    <a:lnTo>
                      <a:pt x="72" y="414"/>
                    </a:lnTo>
                    <a:lnTo>
                      <a:pt x="76" y="414"/>
                    </a:lnTo>
                    <a:lnTo>
                      <a:pt x="78" y="413"/>
                    </a:lnTo>
                    <a:lnTo>
                      <a:pt x="79" y="413"/>
                    </a:lnTo>
                    <a:lnTo>
                      <a:pt x="82" y="411"/>
                    </a:lnTo>
                    <a:lnTo>
                      <a:pt x="85" y="408"/>
                    </a:lnTo>
                    <a:lnTo>
                      <a:pt x="88" y="405"/>
                    </a:lnTo>
                    <a:lnTo>
                      <a:pt x="90" y="404"/>
                    </a:lnTo>
                    <a:lnTo>
                      <a:pt x="93" y="402"/>
                    </a:lnTo>
                    <a:lnTo>
                      <a:pt x="94" y="401"/>
                    </a:lnTo>
                    <a:lnTo>
                      <a:pt x="96" y="398"/>
                    </a:lnTo>
                    <a:lnTo>
                      <a:pt x="97" y="396"/>
                    </a:lnTo>
                    <a:lnTo>
                      <a:pt x="100" y="393"/>
                    </a:lnTo>
                    <a:lnTo>
                      <a:pt x="102" y="392"/>
                    </a:lnTo>
                    <a:lnTo>
                      <a:pt x="105" y="386"/>
                    </a:lnTo>
                    <a:lnTo>
                      <a:pt x="108" y="383"/>
                    </a:lnTo>
                    <a:lnTo>
                      <a:pt x="109" y="381"/>
                    </a:lnTo>
                    <a:lnTo>
                      <a:pt x="112" y="376"/>
                    </a:lnTo>
                    <a:lnTo>
                      <a:pt x="115" y="371"/>
                    </a:lnTo>
                    <a:lnTo>
                      <a:pt x="118" y="365"/>
                    </a:lnTo>
                    <a:lnTo>
                      <a:pt x="120" y="362"/>
                    </a:lnTo>
                    <a:lnTo>
                      <a:pt x="123" y="358"/>
                    </a:lnTo>
                    <a:lnTo>
                      <a:pt x="126" y="352"/>
                    </a:lnTo>
                    <a:lnTo>
                      <a:pt x="127" y="347"/>
                    </a:lnTo>
                    <a:lnTo>
                      <a:pt x="130" y="344"/>
                    </a:lnTo>
                    <a:lnTo>
                      <a:pt x="133" y="335"/>
                    </a:lnTo>
                    <a:lnTo>
                      <a:pt x="136" y="332"/>
                    </a:lnTo>
                    <a:lnTo>
                      <a:pt x="139" y="323"/>
                    </a:lnTo>
                    <a:lnTo>
                      <a:pt x="142" y="319"/>
                    </a:lnTo>
                    <a:lnTo>
                      <a:pt x="144" y="316"/>
                    </a:lnTo>
                    <a:lnTo>
                      <a:pt x="145" y="311"/>
                    </a:lnTo>
                    <a:lnTo>
                      <a:pt x="148" y="307"/>
                    </a:lnTo>
                    <a:lnTo>
                      <a:pt x="151" y="298"/>
                    </a:lnTo>
                    <a:lnTo>
                      <a:pt x="152" y="294"/>
                    </a:lnTo>
                    <a:lnTo>
                      <a:pt x="155" y="289"/>
                    </a:lnTo>
                    <a:lnTo>
                      <a:pt x="157" y="288"/>
                    </a:lnTo>
                    <a:lnTo>
                      <a:pt x="158" y="282"/>
                    </a:lnTo>
                    <a:lnTo>
                      <a:pt x="160" y="277"/>
                    </a:lnTo>
                    <a:lnTo>
                      <a:pt x="163" y="271"/>
                    </a:lnTo>
                    <a:lnTo>
                      <a:pt x="166" y="259"/>
                    </a:lnTo>
                    <a:lnTo>
                      <a:pt x="169" y="253"/>
                    </a:lnTo>
                    <a:lnTo>
                      <a:pt x="170" y="247"/>
                    </a:lnTo>
                    <a:lnTo>
                      <a:pt x="172" y="240"/>
                    </a:lnTo>
                    <a:lnTo>
                      <a:pt x="175" y="233"/>
                    </a:lnTo>
                    <a:lnTo>
                      <a:pt x="176" y="225"/>
                    </a:lnTo>
                    <a:lnTo>
                      <a:pt x="179" y="218"/>
                    </a:lnTo>
                    <a:lnTo>
                      <a:pt x="181" y="210"/>
                    </a:lnTo>
                    <a:lnTo>
                      <a:pt x="182" y="201"/>
                    </a:lnTo>
                    <a:lnTo>
                      <a:pt x="185" y="194"/>
                    </a:lnTo>
                    <a:lnTo>
                      <a:pt x="187" y="186"/>
                    </a:lnTo>
                    <a:lnTo>
                      <a:pt x="190" y="177"/>
                    </a:lnTo>
                    <a:lnTo>
                      <a:pt x="191" y="168"/>
                    </a:lnTo>
                    <a:lnTo>
                      <a:pt x="194" y="161"/>
                    </a:lnTo>
                    <a:lnTo>
                      <a:pt x="196" y="152"/>
                    </a:lnTo>
                    <a:lnTo>
                      <a:pt x="199" y="145"/>
                    </a:lnTo>
                    <a:lnTo>
                      <a:pt x="202" y="127"/>
                    </a:lnTo>
                    <a:lnTo>
                      <a:pt x="205" y="119"/>
                    </a:lnTo>
                    <a:lnTo>
                      <a:pt x="206" y="110"/>
                    </a:lnTo>
                    <a:lnTo>
                      <a:pt x="209" y="103"/>
                    </a:lnTo>
                    <a:lnTo>
                      <a:pt x="211" y="95"/>
                    </a:lnTo>
                    <a:lnTo>
                      <a:pt x="214" y="88"/>
                    </a:lnTo>
                    <a:lnTo>
                      <a:pt x="217" y="73"/>
                    </a:lnTo>
                    <a:lnTo>
                      <a:pt x="220" y="66"/>
                    </a:lnTo>
                    <a:lnTo>
                      <a:pt x="221" y="58"/>
                    </a:lnTo>
                    <a:lnTo>
                      <a:pt x="224" y="52"/>
                    </a:lnTo>
                    <a:lnTo>
                      <a:pt x="225" y="45"/>
                    </a:lnTo>
                    <a:lnTo>
                      <a:pt x="228" y="39"/>
                    </a:lnTo>
                    <a:lnTo>
                      <a:pt x="230" y="34"/>
                    </a:lnTo>
                    <a:lnTo>
                      <a:pt x="231" y="28"/>
                    </a:lnTo>
                    <a:lnTo>
                      <a:pt x="234" y="24"/>
                    </a:lnTo>
                    <a:lnTo>
                      <a:pt x="236" y="19"/>
                    </a:lnTo>
                    <a:lnTo>
                      <a:pt x="239" y="15"/>
                    </a:lnTo>
                    <a:lnTo>
                      <a:pt x="240" y="11"/>
                    </a:lnTo>
                    <a:lnTo>
                      <a:pt x="242" y="8"/>
                    </a:lnTo>
                    <a:lnTo>
                      <a:pt x="245" y="5"/>
                    </a:lnTo>
                    <a:lnTo>
                      <a:pt x="248" y="2"/>
                    </a:lnTo>
                    <a:lnTo>
                      <a:pt x="251" y="0"/>
                    </a:lnTo>
                    <a:lnTo>
                      <a:pt x="258" y="0"/>
                    </a:lnTo>
                    <a:lnTo>
                      <a:pt x="261" y="3"/>
                    </a:lnTo>
                    <a:lnTo>
                      <a:pt x="263" y="3"/>
                    </a:lnTo>
                    <a:lnTo>
                      <a:pt x="266" y="5"/>
                    </a:lnTo>
                    <a:lnTo>
                      <a:pt x="267" y="8"/>
                    </a:lnTo>
                    <a:lnTo>
                      <a:pt x="273" y="14"/>
                    </a:lnTo>
                    <a:lnTo>
                      <a:pt x="276" y="19"/>
                    </a:lnTo>
                    <a:lnTo>
                      <a:pt x="278" y="22"/>
                    </a:lnTo>
                    <a:lnTo>
                      <a:pt x="279" y="27"/>
                    </a:lnTo>
                    <a:lnTo>
                      <a:pt x="282" y="30"/>
                    </a:lnTo>
                    <a:lnTo>
                      <a:pt x="285" y="39"/>
                    </a:lnTo>
                    <a:lnTo>
                      <a:pt x="287" y="43"/>
                    </a:lnTo>
                    <a:lnTo>
                      <a:pt x="288" y="49"/>
                    </a:lnTo>
                    <a:lnTo>
                      <a:pt x="291" y="54"/>
                    </a:lnTo>
                    <a:lnTo>
                      <a:pt x="294" y="66"/>
                    </a:lnTo>
                    <a:lnTo>
                      <a:pt x="297" y="78"/>
                    </a:lnTo>
                    <a:lnTo>
                      <a:pt x="299" y="85"/>
                    </a:lnTo>
                    <a:lnTo>
                      <a:pt x="301" y="91"/>
                    </a:lnTo>
                    <a:lnTo>
                      <a:pt x="304" y="106"/>
                    </a:lnTo>
                    <a:lnTo>
                      <a:pt x="307" y="121"/>
                    </a:lnTo>
                    <a:lnTo>
                      <a:pt x="309" y="130"/>
                    </a:lnTo>
                    <a:lnTo>
                      <a:pt x="310" y="137"/>
                    </a:lnTo>
                    <a:lnTo>
                      <a:pt x="312" y="146"/>
                    </a:lnTo>
                    <a:lnTo>
                      <a:pt x="315" y="155"/>
                    </a:lnTo>
                    <a:lnTo>
                      <a:pt x="316" y="164"/>
                    </a:lnTo>
                    <a:lnTo>
                      <a:pt x="318" y="174"/>
                    </a:lnTo>
                    <a:lnTo>
                      <a:pt x="319" y="183"/>
                    </a:lnTo>
                    <a:lnTo>
                      <a:pt x="322" y="204"/>
                    </a:lnTo>
                    <a:lnTo>
                      <a:pt x="325" y="225"/>
                    </a:lnTo>
                    <a:lnTo>
                      <a:pt x="327" y="237"/>
                    </a:lnTo>
                    <a:lnTo>
                      <a:pt x="328" y="247"/>
                    </a:lnTo>
                    <a:lnTo>
                      <a:pt x="331" y="271"/>
                    </a:lnTo>
                    <a:lnTo>
                      <a:pt x="333" y="283"/>
                    </a:lnTo>
                    <a:lnTo>
                      <a:pt x="334" y="29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09" name="Freeform 42"/>
              <p:cNvSpPr>
                <a:spLocks/>
              </p:cNvSpPr>
              <p:nvPr/>
            </p:nvSpPr>
            <p:spPr bwMode="auto">
              <a:xfrm>
                <a:off x="3417" y="2922"/>
                <a:ext cx="83" cy="152"/>
              </a:xfrm>
              <a:custGeom>
                <a:avLst/>
                <a:gdLst>
                  <a:gd name="T0" fmla="*/ 0 w 167"/>
                  <a:gd name="T1" fmla="*/ 1 h 304"/>
                  <a:gd name="T2" fmla="*/ 0 w 167"/>
                  <a:gd name="T3" fmla="*/ 1 h 304"/>
                  <a:gd name="T4" fmla="*/ 0 w 167"/>
                  <a:gd name="T5" fmla="*/ 1 h 304"/>
                  <a:gd name="T6" fmla="*/ 0 w 167"/>
                  <a:gd name="T7" fmla="*/ 1 h 304"/>
                  <a:gd name="T8" fmla="*/ 0 w 167"/>
                  <a:gd name="T9" fmla="*/ 1 h 304"/>
                  <a:gd name="T10" fmla="*/ 0 w 167"/>
                  <a:gd name="T11" fmla="*/ 1 h 304"/>
                  <a:gd name="T12" fmla="*/ 0 w 167"/>
                  <a:gd name="T13" fmla="*/ 1 h 304"/>
                  <a:gd name="T14" fmla="*/ 0 w 167"/>
                  <a:gd name="T15" fmla="*/ 1 h 304"/>
                  <a:gd name="T16" fmla="*/ 0 w 167"/>
                  <a:gd name="T17" fmla="*/ 1 h 304"/>
                  <a:gd name="T18" fmla="*/ 0 w 167"/>
                  <a:gd name="T19" fmla="*/ 1 h 304"/>
                  <a:gd name="T20" fmla="*/ 0 w 167"/>
                  <a:gd name="T21" fmla="*/ 1 h 304"/>
                  <a:gd name="T22" fmla="*/ 0 w 167"/>
                  <a:gd name="T23" fmla="*/ 1 h 304"/>
                  <a:gd name="T24" fmla="*/ 0 w 167"/>
                  <a:gd name="T25" fmla="*/ 1 h 304"/>
                  <a:gd name="T26" fmla="*/ 0 w 167"/>
                  <a:gd name="T27" fmla="*/ 1 h 304"/>
                  <a:gd name="T28" fmla="*/ 0 w 167"/>
                  <a:gd name="T29" fmla="*/ 1 h 304"/>
                  <a:gd name="T30" fmla="*/ 0 w 167"/>
                  <a:gd name="T31" fmla="*/ 1 h 304"/>
                  <a:gd name="T32" fmla="*/ 0 w 167"/>
                  <a:gd name="T33" fmla="*/ 1 h 304"/>
                  <a:gd name="T34" fmla="*/ 0 w 167"/>
                  <a:gd name="T35" fmla="*/ 1 h 304"/>
                  <a:gd name="T36" fmla="*/ 0 w 167"/>
                  <a:gd name="T37" fmla="*/ 1 h 304"/>
                  <a:gd name="T38" fmla="*/ 0 w 167"/>
                  <a:gd name="T39" fmla="*/ 1 h 304"/>
                  <a:gd name="T40" fmla="*/ 0 w 167"/>
                  <a:gd name="T41" fmla="*/ 1 h 304"/>
                  <a:gd name="T42" fmla="*/ 0 w 167"/>
                  <a:gd name="T43" fmla="*/ 1 h 304"/>
                  <a:gd name="T44" fmla="*/ 0 w 167"/>
                  <a:gd name="T45" fmla="*/ 1 h 304"/>
                  <a:gd name="T46" fmla="*/ 0 w 167"/>
                  <a:gd name="T47" fmla="*/ 1 h 304"/>
                  <a:gd name="T48" fmla="*/ 0 w 167"/>
                  <a:gd name="T49" fmla="*/ 1 h 304"/>
                  <a:gd name="T50" fmla="*/ 0 w 167"/>
                  <a:gd name="T51" fmla="*/ 1 h 304"/>
                  <a:gd name="T52" fmla="*/ 0 w 167"/>
                  <a:gd name="T53" fmla="*/ 1 h 304"/>
                  <a:gd name="T54" fmla="*/ 0 w 167"/>
                  <a:gd name="T55" fmla="*/ 1 h 304"/>
                  <a:gd name="T56" fmla="*/ 0 w 167"/>
                  <a:gd name="T57" fmla="*/ 1 h 304"/>
                  <a:gd name="T58" fmla="*/ 0 w 167"/>
                  <a:gd name="T59" fmla="*/ 1 h 304"/>
                  <a:gd name="T60" fmla="*/ 0 w 167"/>
                  <a:gd name="T61" fmla="*/ 1 h 304"/>
                  <a:gd name="T62" fmla="*/ 0 w 167"/>
                  <a:gd name="T63" fmla="*/ 1 h 304"/>
                  <a:gd name="T64" fmla="*/ 0 w 167"/>
                  <a:gd name="T65" fmla="*/ 1 h 304"/>
                  <a:gd name="T66" fmla="*/ 0 w 167"/>
                  <a:gd name="T67" fmla="*/ 1 h 304"/>
                  <a:gd name="T68" fmla="*/ 0 w 167"/>
                  <a:gd name="T69" fmla="*/ 1 h 304"/>
                  <a:gd name="T70" fmla="*/ 0 w 167"/>
                  <a:gd name="T71" fmla="*/ 1 h 304"/>
                  <a:gd name="T72" fmla="*/ 0 w 167"/>
                  <a:gd name="T73" fmla="*/ 1 h 304"/>
                  <a:gd name="T74" fmla="*/ 0 w 167"/>
                  <a:gd name="T75" fmla="*/ 1 h 30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67"/>
                  <a:gd name="T115" fmla="*/ 0 h 304"/>
                  <a:gd name="T116" fmla="*/ 167 w 167"/>
                  <a:gd name="T117" fmla="*/ 304 h 30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67" h="304">
                    <a:moveTo>
                      <a:pt x="0" y="0"/>
                    </a:moveTo>
                    <a:lnTo>
                      <a:pt x="1" y="14"/>
                    </a:lnTo>
                    <a:lnTo>
                      <a:pt x="4" y="26"/>
                    </a:lnTo>
                    <a:lnTo>
                      <a:pt x="6" y="37"/>
                    </a:lnTo>
                    <a:lnTo>
                      <a:pt x="9" y="51"/>
                    </a:lnTo>
                    <a:lnTo>
                      <a:pt x="10" y="61"/>
                    </a:lnTo>
                    <a:lnTo>
                      <a:pt x="13" y="73"/>
                    </a:lnTo>
                    <a:lnTo>
                      <a:pt x="15" y="85"/>
                    </a:lnTo>
                    <a:lnTo>
                      <a:pt x="18" y="96"/>
                    </a:lnTo>
                    <a:lnTo>
                      <a:pt x="19" y="106"/>
                    </a:lnTo>
                    <a:lnTo>
                      <a:pt x="22" y="116"/>
                    </a:lnTo>
                    <a:lnTo>
                      <a:pt x="24" y="127"/>
                    </a:lnTo>
                    <a:lnTo>
                      <a:pt x="27" y="137"/>
                    </a:lnTo>
                    <a:lnTo>
                      <a:pt x="30" y="155"/>
                    </a:lnTo>
                    <a:lnTo>
                      <a:pt x="33" y="164"/>
                    </a:lnTo>
                    <a:lnTo>
                      <a:pt x="34" y="173"/>
                    </a:lnTo>
                    <a:lnTo>
                      <a:pt x="37" y="182"/>
                    </a:lnTo>
                    <a:lnTo>
                      <a:pt x="39" y="189"/>
                    </a:lnTo>
                    <a:lnTo>
                      <a:pt x="40" y="198"/>
                    </a:lnTo>
                    <a:lnTo>
                      <a:pt x="43" y="206"/>
                    </a:lnTo>
                    <a:lnTo>
                      <a:pt x="44" y="213"/>
                    </a:lnTo>
                    <a:lnTo>
                      <a:pt x="47" y="219"/>
                    </a:lnTo>
                    <a:lnTo>
                      <a:pt x="49" y="227"/>
                    </a:lnTo>
                    <a:lnTo>
                      <a:pt x="50" y="233"/>
                    </a:lnTo>
                    <a:lnTo>
                      <a:pt x="53" y="239"/>
                    </a:lnTo>
                    <a:lnTo>
                      <a:pt x="56" y="250"/>
                    </a:lnTo>
                    <a:lnTo>
                      <a:pt x="59" y="256"/>
                    </a:lnTo>
                    <a:lnTo>
                      <a:pt x="62" y="265"/>
                    </a:lnTo>
                    <a:lnTo>
                      <a:pt x="65" y="270"/>
                    </a:lnTo>
                    <a:lnTo>
                      <a:pt x="68" y="279"/>
                    </a:lnTo>
                    <a:lnTo>
                      <a:pt x="70" y="282"/>
                    </a:lnTo>
                    <a:lnTo>
                      <a:pt x="73" y="285"/>
                    </a:lnTo>
                    <a:lnTo>
                      <a:pt x="74" y="289"/>
                    </a:lnTo>
                    <a:lnTo>
                      <a:pt x="76" y="291"/>
                    </a:lnTo>
                    <a:lnTo>
                      <a:pt x="77" y="294"/>
                    </a:lnTo>
                    <a:lnTo>
                      <a:pt x="80" y="297"/>
                    </a:lnTo>
                    <a:lnTo>
                      <a:pt x="83" y="300"/>
                    </a:lnTo>
                    <a:lnTo>
                      <a:pt x="85" y="301"/>
                    </a:lnTo>
                    <a:lnTo>
                      <a:pt x="88" y="303"/>
                    </a:lnTo>
                    <a:lnTo>
                      <a:pt x="89" y="303"/>
                    </a:lnTo>
                    <a:lnTo>
                      <a:pt x="91" y="304"/>
                    </a:lnTo>
                    <a:lnTo>
                      <a:pt x="97" y="304"/>
                    </a:lnTo>
                    <a:lnTo>
                      <a:pt x="100" y="303"/>
                    </a:lnTo>
                    <a:lnTo>
                      <a:pt x="101" y="301"/>
                    </a:lnTo>
                    <a:lnTo>
                      <a:pt x="103" y="301"/>
                    </a:lnTo>
                    <a:lnTo>
                      <a:pt x="104" y="300"/>
                    </a:lnTo>
                    <a:lnTo>
                      <a:pt x="106" y="297"/>
                    </a:lnTo>
                    <a:lnTo>
                      <a:pt x="107" y="295"/>
                    </a:lnTo>
                    <a:lnTo>
                      <a:pt x="110" y="292"/>
                    </a:lnTo>
                    <a:lnTo>
                      <a:pt x="112" y="291"/>
                    </a:lnTo>
                    <a:lnTo>
                      <a:pt x="113" y="288"/>
                    </a:lnTo>
                    <a:lnTo>
                      <a:pt x="115" y="283"/>
                    </a:lnTo>
                    <a:lnTo>
                      <a:pt x="118" y="277"/>
                    </a:lnTo>
                    <a:lnTo>
                      <a:pt x="120" y="268"/>
                    </a:lnTo>
                    <a:lnTo>
                      <a:pt x="123" y="264"/>
                    </a:lnTo>
                    <a:lnTo>
                      <a:pt x="125" y="258"/>
                    </a:lnTo>
                    <a:lnTo>
                      <a:pt x="126" y="253"/>
                    </a:lnTo>
                    <a:lnTo>
                      <a:pt x="129" y="242"/>
                    </a:lnTo>
                    <a:lnTo>
                      <a:pt x="132" y="230"/>
                    </a:lnTo>
                    <a:lnTo>
                      <a:pt x="134" y="224"/>
                    </a:lnTo>
                    <a:lnTo>
                      <a:pt x="137" y="209"/>
                    </a:lnTo>
                    <a:lnTo>
                      <a:pt x="140" y="194"/>
                    </a:lnTo>
                    <a:lnTo>
                      <a:pt x="141" y="186"/>
                    </a:lnTo>
                    <a:lnTo>
                      <a:pt x="143" y="177"/>
                    </a:lnTo>
                    <a:lnTo>
                      <a:pt x="144" y="170"/>
                    </a:lnTo>
                    <a:lnTo>
                      <a:pt x="146" y="161"/>
                    </a:lnTo>
                    <a:lnTo>
                      <a:pt x="147" y="151"/>
                    </a:lnTo>
                    <a:lnTo>
                      <a:pt x="150" y="133"/>
                    </a:lnTo>
                    <a:lnTo>
                      <a:pt x="153" y="112"/>
                    </a:lnTo>
                    <a:lnTo>
                      <a:pt x="156" y="91"/>
                    </a:lnTo>
                    <a:lnTo>
                      <a:pt x="158" y="79"/>
                    </a:lnTo>
                    <a:lnTo>
                      <a:pt x="159" y="69"/>
                    </a:lnTo>
                    <a:lnTo>
                      <a:pt x="162" y="45"/>
                    </a:lnTo>
                    <a:lnTo>
                      <a:pt x="164" y="33"/>
                    </a:lnTo>
                    <a:lnTo>
                      <a:pt x="165" y="20"/>
                    </a:lnTo>
                    <a:lnTo>
                      <a:pt x="167" y="8"/>
                    </a:lnTo>
                    <a:lnTo>
                      <a:pt x="16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10" name="Freeform 43"/>
              <p:cNvSpPr>
                <a:spLocks/>
              </p:cNvSpPr>
              <p:nvPr/>
            </p:nvSpPr>
            <p:spPr bwMode="auto">
              <a:xfrm>
                <a:off x="3500" y="2702"/>
                <a:ext cx="169" cy="287"/>
              </a:xfrm>
              <a:custGeom>
                <a:avLst/>
                <a:gdLst>
                  <a:gd name="T0" fmla="*/ 0 w 340"/>
                  <a:gd name="T1" fmla="*/ 1 h 573"/>
                  <a:gd name="T2" fmla="*/ 0 w 340"/>
                  <a:gd name="T3" fmla="*/ 1 h 573"/>
                  <a:gd name="T4" fmla="*/ 0 w 340"/>
                  <a:gd name="T5" fmla="*/ 1 h 573"/>
                  <a:gd name="T6" fmla="*/ 0 w 340"/>
                  <a:gd name="T7" fmla="*/ 1 h 573"/>
                  <a:gd name="T8" fmla="*/ 0 w 340"/>
                  <a:gd name="T9" fmla="*/ 1 h 573"/>
                  <a:gd name="T10" fmla="*/ 0 w 340"/>
                  <a:gd name="T11" fmla="*/ 1 h 573"/>
                  <a:gd name="T12" fmla="*/ 0 w 340"/>
                  <a:gd name="T13" fmla="*/ 1 h 573"/>
                  <a:gd name="T14" fmla="*/ 0 w 340"/>
                  <a:gd name="T15" fmla="*/ 1 h 573"/>
                  <a:gd name="T16" fmla="*/ 0 w 340"/>
                  <a:gd name="T17" fmla="*/ 1 h 573"/>
                  <a:gd name="T18" fmla="*/ 0 w 340"/>
                  <a:gd name="T19" fmla="*/ 1 h 573"/>
                  <a:gd name="T20" fmla="*/ 0 w 340"/>
                  <a:gd name="T21" fmla="*/ 1 h 573"/>
                  <a:gd name="T22" fmla="*/ 0 w 340"/>
                  <a:gd name="T23" fmla="*/ 1 h 573"/>
                  <a:gd name="T24" fmla="*/ 0 w 340"/>
                  <a:gd name="T25" fmla="*/ 1 h 573"/>
                  <a:gd name="T26" fmla="*/ 0 w 340"/>
                  <a:gd name="T27" fmla="*/ 1 h 573"/>
                  <a:gd name="T28" fmla="*/ 0 w 340"/>
                  <a:gd name="T29" fmla="*/ 1 h 573"/>
                  <a:gd name="T30" fmla="*/ 0 w 340"/>
                  <a:gd name="T31" fmla="*/ 1 h 573"/>
                  <a:gd name="T32" fmla="*/ 0 w 340"/>
                  <a:gd name="T33" fmla="*/ 1 h 573"/>
                  <a:gd name="T34" fmla="*/ 0 w 340"/>
                  <a:gd name="T35" fmla="*/ 1 h 573"/>
                  <a:gd name="T36" fmla="*/ 0 w 340"/>
                  <a:gd name="T37" fmla="*/ 1 h 573"/>
                  <a:gd name="T38" fmla="*/ 0 w 340"/>
                  <a:gd name="T39" fmla="*/ 1 h 573"/>
                  <a:gd name="T40" fmla="*/ 0 w 340"/>
                  <a:gd name="T41" fmla="*/ 1 h 573"/>
                  <a:gd name="T42" fmla="*/ 0 w 340"/>
                  <a:gd name="T43" fmla="*/ 1 h 573"/>
                  <a:gd name="T44" fmla="*/ 0 w 340"/>
                  <a:gd name="T45" fmla="*/ 1 h 573"/>
                  <a:gd name="T46" fmla="*/ 0 w 340"/>
                  <a:gd name="T47" fmla="*/ 1 h 573"/>
                  <a:gd name="T48" fmla="*/ 0 w 340"/>
                  <a:gd name="T49" fmla="*/ 1 h 573"/>
                  <a:gd name="T50" fmla="*/ 0 w 340"/>
                  <a:gd name="T51" fmla="*/ 1 h 573"/>
                  <a:gd name="T52" fmla="*/ 0 w 340"/>
                  <a:gd name="T53" fmla="*/ 1 h 573"/>
                  <a:gd name="T54" fmla="*/ 0 w 340"/>
                  <a:gd name="T55" fmla="*/ 1 h 573"/>
                  <a:gd name="T56" fmla="*/ 0 w 340"/>
                  <a:gd name="T57" fmla="*/ 1 h 573"/>
                  <a:gd name="T58" fmla="*/ 0 w 340"/>
                  <a:gd name="T59" fmla="*/ 1 h 573"/>
                  <a:gd name="T60" fmla="*/ 0 w 340"/>
                  <a:gd name="T61" fmla="*/ 1 h 573"/>
                  <a:gd name="T62" fmla="*/ 0 w 340"/>
                  <a:gd name="T63" fmla="*/ 1 h 573"/>
                  <a:gd name="T64" fmla="*/ 0 w 340"/>
                  <a:gd name="T65" fmla="*/ 1 h 573"/>
                  <a:gd name="T66" fmla="*/ 0 w 340"/>
                  <a:gd name="T67" fmla="*/ 1 h 573"/>
                  <a:gd name="T68" fmla="*/ 0 w 340"/>
                  <a:gd name="T69" fmla="*/ 1 h 573"/>
                  <a:gd name="T70" fmla="*/ 0 w 340"/>
                  <a:gd name="T71" fmla="*/ 1 h 573"/>
                  <a:gd name="T72" fmla="*/ 0 w 340"/>
                  <a:gd name="T73" fmla="*/ 1 h 573"/>
                  <a:gd name="T74" fmla="*/ 0 w 340"/>
                  <a:gd name="T75" fmla="*/ 1 h 573"/>
                  <a:gd name="T76" fmla="*/ 0 w 340"/>
                  <a:gd name="T77" fmla="*/ 1 h 573"/>
                  <a:gd name="T78" fmla="*/ 0 w 340"/>
                  <a:gd name="T79" fmla="*/ 1 h 573"/>
                  <a:gd name="T80" fmla="*/ 0 w 340"/>
                  <a:gd name="T81" fmla="*/ 1 h 573"/>
                  <a:gd name="T82" fmla="*/ 0 w 340"/>
                  <a:gd name="T83" fmla="*/ 1 h 573"/>
                  <a:gd name="T84" fmla="*/ 0 w 340"/>
                  <a:gd name="T85" fmla="*/ 1 h 573"/>
                  <a:gd name="T86" fmla="*/ 0 w 340"/>
                  <a:gd name="T87" fmla="*/ 1 h 573"/>
                  <a:gd name="T88" fmla="*/ 0 w 340"/>
                  <a:gd name="T89" fmla="*/ 1 h 573"/>
                  <a:gd name="T90" fmla="*/ 0 w 340"/>
                  <a:gd name="T91" fmla="*/ 1 h 573"/>
                  <a:gd name="T92" fmla="*/ 0 w 340"/>
                  <a:gd name="T93" fmla="*/ 1 h 573"/>
                  <a:gd name="T94" fmla="*/ 0 w 340"/>
                  <a:gd name="T95" fmla="*/ 1 h 573"/>
                  <a:gd name="T96" fmla="*/ 0 w 340"/>
                  <a:gd name="T97" fmla="*/ 1 h 573"/>
                  <a:gd name="T98" fmla="*/ 0 w 340"/>
                  <a:gd name="T99" fmla="*/ 1 h 573"/>
                  <a:gd name="T100" fmla="*/ 0 w 340"/>
                  <a:gd name="T101" fmla="*/ 1 h 57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40"/>
                  <a:gd name="T154" fmla="*/ 0 h 573"/>
                  <a:gd name="T155" fmla="*/ 340 w 340"/>
                  <a:gd name="T156" fmla="*/ 573 h 573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40" h="573">
                    <a:moveTo>
                      <a:pt x="0" y="439"/>
                    </a:moveTo>
                    <a:lnTo>
                      <a:pt x="2" y="445"/>
                    </a:lnTo>
                    <a:lnTo>
                      <a:pt x="2" y="450"/>
                    </a:lnTo>
                    <a:lnTo>
                      <a:pt x="3" y="456"/>
                    </a:lnTo>
                    <a:lnTo>
                      <a:pt x="3" y="462"/>
                    </a:lnTo>
                    <a:lnTo>
                      <a:pt x="6" y="470"/>
                    </a:lnTo>
                    <a:lnTo>
                      <a:pt x="6" y="476"/>
                    </a:lnTo>
                    <a:lnTo>
                      <a:pt x="9" y="485"/>
                    </a:lnTo>
                    <a:lnTo>
                      <a:pt x="11" y="490"/>
                    </a:lnTo>
                    <a:lnTo>
                      <a:pt x="11" y="494"/>
                    </a:lnTo>
                    <a:lnTo>
                      <a:pt x="14" y="503"/>
                    </a:lnTo>
                    <a:lnTo>
                      <a:pt x="15" y="506"/>
                    </a:lnTo>
                    <a:lnTo>
                      <a:pt x="15" y="511"/>
                    </a:lnTo>
                    <a:lnTo>
                      <a:pt x="17" y="515"/>
                    </a:lnTo>
                    <a:lnTo>
                      <a:pt x="18" y="518"/>
                    </a:lnTo>
                    <a:lnTo>
                      <a:pt x="20" y="523"/>
                    </a:lnTo>
                    <a:lnTo>
                      <a:pt x="20" y="526"/>
                    </a:lnTo>
                    <a:lnTo>
                      <a:pt x="23" y="532"/>
                    </a:lnTo>
                    <a:lnTo>
                      <a:pt x="26" y="538"/>
                    </a:lnTo>
                    <a:lnTo>
                      <a:pt x="27" y="541"/>
                    </a:lnTo>
                    <a:lnTo>
                      <a:pt x="27" y="543"/>
                    </a:lnTo>
                    <a:lnTo>
                      <a:pt x="30" y="549"/>
                    </a:lnTo>
                    <a:lnTo>
                      <a:pt x="31" y="551"/>
                    </a:lnTo>
                    <a:lnTo>
                      <a:pt x="33" y="554"/>
                    </a:lnTo>
                    <a:lnTo>
                      <a:pt x="36" y="557"/>
                    </a:lnTo>
                    <a:lnTo>
                      <a:pt x="37" y="560"/>
                    </a:lnTo>
                    <a:lnTo>
                      <a:pt x="40" y="563"/>
                    </a:lnTo>
                    <a:lnTo>
                      <a:pt x="43" y="566"/>
                    </a:lnTo>
                    <a:lnTo>
                      <a:pt x="46" y="569"/>
                    </a:lnTo>
                    <a:lnTo>
                      <a:pt x="48" y="569"/>
                    </a:lnTo>
                    <a:lnTo>
                      <a:pt x="49" y="570"/>
                    </a:lnTo>
                    <a:lnTo>
                      <a:pt x="51" y="570"/>
                    </a:lnTo>
                    <a:lnTo>
                      <a:pt x="52" y="572"/>
                    </a:lnTo>
                    <a:lnTo>
                      <a:pt x="54" y="572"/>
                    </a:lnTo>
                    <a:lnTo>
                      <a:pt x="55" y="573"/>
                    </a:lnTo>
                    <a:lnTo>
                      <a:pt x="61" y="573"/>
                    </a:lnTo>
                    <a:lnTo>
                      <a:pt x="63" y="572"/>
                    </a:lnTo>
                    <a:lnTo>
                      <a:pt x="70" y="572"/>
                    </a:lnTo>
                    <a:lnTo>
                      <a:pt x="72" y="570"/>
                    </a:lnTo>
                    <a:lnTo>
                      <a:pt x="73" y="570"/>
                    </a:lnTo>
                    <a:lnTo>
                      <a:pt x="75" y="569"/>
                    </a:lnTo>
                    <a:lnTo>
                      <a:pt x="78" y="569"/>
                    </a:lnTo>
                    <a:lnTo>
                      <a:pt x="81" y="566"/>
                    </a:lnTo>
                    <a:lnTo>
                      <a:pt x="84" y="564"/>
                    </a:lnTo>
                    <a:lnTo>
                      <a:pt x="85" y="564"/>
                    </a:lnTo>
                    <a:lnTo>
                      <a:pt x="87" y="563"/>
                    </a:lnTo>
                    <a:lnTo>
                      <a:pt x="90" y="561"/>
                    </a:lnTo>
                    <a:lnTo>
                      <a:pt x="91" y="558"/>
                    </a:lnTo>
                    <a:lnTo>
                      <a:pt x="93" y="557"/>
                    </a:lnTo>
                    <a:lnTo>
                      <a:pt x="96" y="555"/>
                    </a:lnTo>
                    <a:lnTo>
                      <a:pt x="97" y="554"/>
                    </a:lnTo>
                    <a:lnTo>
                      <a:pt x="100" y="551"/>
                    </a:lnTo>
                    <a:lnTo>
                      <a:pt x="102" y="548"/>
                    </a:lnTo>
                    <a:lnTo>
                      <a:pt x="103" y="546"/>
                    </a:lnTo>
                    <a:lnTo>
                      <a:pt x="106" y="543"/>
                    </a:lnTo>
                    <a:lnTo>
                      <a:pt x="107" y="541"/>
                    </a:lnTo>
                    <a:lnTo>
                      <a:pt x="110" y="538"/>
                    </a:lnTo>
                    <a:lnTo>
                      <a:pt x="112" y="535"/>
                    </a:lnTo>
                    <a:lnTo>
                      <a:pt x="115" y="532"/>
                    </a:lnTo>
                    <a:lnTo>
                      <a:pt x="118" y="526"/>
                    </a:lnTo>
                    <a:lnTo>
                      <a:pt x="121" y="521"/>
                    </a:lnTo>
                    <a:lnTo>
                      <a:pt x="122" y="518"/>
                    </a:lnTo>
                    <a:lnTo>
                      <a:pt x="125" y="514"/>
                    </a:lnTo>
                    <a:lnTo>
                      <a:pt x="127" y="511"/>
                    </a:lnTo>
                    <a:lnTo>
                      <a:pt x="130" y="506"/>
                    </a:lnTo>
                    <a:lnTo>
                      <a:pt x="131" y="502"/>
                    </a:lnTo>
                    <a:lnTo>
                      <a:pt x="134" y="497"/>
                    </a:lnTo>
                    <a:lnTo>
                      <a:pt x="136" y="493"/>
                    </a:lnTo>
                    <a:lnTo>
                      <a:pt x="139" y="487"/>
                    </a:lnTo>
                    <a:lnTo>
                      <a:pt x="140" y="482"/>
                    </a:lnTo>
                    <a:lnTo>
                      <a:pt x="143" y="478"/>
                    </a:lnTo>
                    <a:lnTo>
                      <a:pt x="146" y="466"/>
                    </a:lnTo>
                    <a:lnTo>
                      <a:pt x="149" y="462"/>
                    </a:lnTo>
                    <a:lnTo>
                      <a:pt x="151" y="456"/>
                    </a:lnTo>
                    <a:lnTo>
                      <a:pt x="154" y="450"/>
                    </a:lnTo>
                    <a:lnTo>
                      <a:pt x="155" y="447"/>
                    </a:lnTo>
                    <a:lnTo>
                      <a:pt x="158" y="432"/>
                    </a:lnTo>
                    <a:lnTo>
                      <a:pt x="161" y="424"/>
                    </a:lnTo>
                    <a:lnTo>
                      <a:pt x="163" y="415"/>
                    </a:lnTo>
                    <a:lnTo>
                      <a:pt x="166" y="406"/>
                    </a:lnTo>
                    <a:lnTo>
                      <a:pt x="167" y="397"/>
                    </a:lnTo>
                    <a:lnTo>
                      <a:pt x="170" y="387"/>
                    </a:lnTo>
                    <a:lnTo>
                      <a:pt x="172" y="377"/>
                    </a:lnTo>
                    <a:lnTo>
                      <a:pt x="175" y="366"/>
                    </a:lnTo>
                    <a:lnTo>
                      <a:pt x="176" y="354"/>
                    </a:lnTo>
                    <a:lnTo>
                      <a:pt x="179" y="344"/>
                    </a:lnTo>
                    <a:lnTo>
                      <a:pt x="180" y="332"/>
                    </a:lnTo>
                    <a:lnTo>
                      <a:pt x="183" y="319"/>
                    </a:lnTo>
                    <a:lnTo>
                      <a:pt x="185" y="307"/>
                    </a:lnTo>
                    <a:lnTo>
                      <a:pt x="188" y="295"/>
                    </a:lnTo>
                    <a:lnTo>
                      <a:pt x="189" y="281"/>
                    </a:lnTo>
                    <a:lnTo>
                      <a:pt x="192" y="268"/>
                    </a:lnTo>
                    <a:lnTo>
                      <a:pt x="194" y="254"/>
                    </a:lnTo>
                    <a:lnTo>
                      <a:pt x="197" y="243"/>
                    </a:lnTo>
                    <a:lnTo>
                      <a:pt x="198" y="229"/>
                    </a:lnTo>
                    <a:lnTo>
                      <a:pt x="201" y="216"/>
                    </a:lnTo>
                    <a:lnTo>
                      <a:pt x="203" y="202"/>
                    </a:lnTo>
                    <a:lnTo>
                      <a:pt x="206" y="190"/>
                    </a:lnTo>
                    <a:lnTo>
                      <a:pt x="207" y="177"/>
                    </a:lnTo>
                    <a:lnTo>
                      <a:pt x="210" y="164"/>
                    </a:lnTo>
                    <a:lnTo>
                      <a:pt x="212" y="152"/>
                    </a:lnTo>
                    <a:lnTo>
                      <a:pt x="215" y="140"/>
                    </a:lnTo>
                    <a:lnTo>
                      <a:pt x="216" y="128"/>
                    </a:lnTo>
                    <a:lnTo>
                      <a:pt x="219" y="116"/>
                    </a:lnTo>
                    <a:lnTo>
                      <a:pt x="221" y="104"/>
                    </a:lnTo>
                    <a:lnTo>
                      <a:pt x="224" y="94"/>
                    </a:lnTo>
                    <a:lnTo>
                      <a:pt x="227" y="73"/>
                    </a:lnTo>
                    <a:lnTo>
                      <a:pt x="230" y="64"/>
                    </a:lnTo>
                    <a:lnTo>
                      <a:pt x="231" y="55"/>
                    </a:lnTo>
                    <a:lnTo>
                      <a:pt x="234" y="46"/>
                    </a:lnTo>
                    <a:lnTo>
                      <a:pt x="236" y="38"/>
                    </a:lnTo>
                    <a:lnTo>
                      <a:pt x="239" y="31"/>
                    </a:lnTo>
                    <a:lnTo>
                      <a:pt x="240" y="24"/>
                    </a:lnTo>
                    <a:lnTo>
                      <a:pt x="243" y="18"/>
                    </a:lnTo>
                    <a:lnTo>
                      <a:pt x="246" y="9"/>
                    </a:lnTo>
                    <a:lnTo>
                      <a:pt x="249" y="4"/>
                    </a:lnTo>
                    <a:lnTo>
                      <a:pt x="251" y="1"/>
                    </a:lnTo>
                    <a:lnTo>
                      <a:pt x="252" y="0"/>
                    </a:lnTo>
                    <a:lnTo>
                      <a:pt x="258" y="0"/>
                    </a:lnTo>
                    <a:lnTo>
                      <a:pt x="261" y="1"/>
                    </a:lnTo>
                    <a:lnTo>
                      <a:pt x="262" y="1"/>
                    </a:lnTo>
                    <a:lnTo>
                      <a:pt x="264" y="3"/>
                    </a:lnTo>
                    <a:lnTo>
                      <a:pt x="267" y="6"/>
                    </a:lnTo>
                    <a:lnTo>
                      <a:pt x="268" y="7"/>
                    </a:lnTo>
                    <a:lnTo>
                      <a:pt x="271" y="13"/>
                    </a:lnTo>
                    <a:lnTo>
                      <a:pt x="274" y="18"/>
                    </a:lnTo>
                    <a:lnTo>
                      <a:pt x="276" y="21"/>
                    </a:lnTo>
                    <a:lnTo>
                      <a:pt x="277" y="25"/>
                    </a:lnTo>
                    <a:lnTo>
                      <a:pt x="280" y="30"/>
                    </a:lnTo>
                    <a:lnTo>
                      <a:pt x="283" y="41"/>
                    </a:lnTo>
                    <a:lnTo>
                      <a:pt x="285" y="47"/>
                    </a:lnTo>
                    <a:lnTo>
                      <a:pt x="288" y="53"/>
                    </a:lnTo>
                    <a:lnTo>
                      <a:pt x="291" y="68"/>
                    </a:lnTo>
                    <a:lnTo>
                      <a:pt x="292" y="76"/>
                    </a:lnTo>
                    <a:lnTo>
                      <a:pt x="295" y="83"/>
                    </a:lnTo>
                    <a:lnTo>
                      <a:pt x="298" y="101"/>
                    </a:lnTo>
                    <a:lnTo>
                      <a:pt x="300" y="110"/>
                    </a:lnTo>
                    <a:lnTo>
                      <a:pt x="301" y="120"/>
                    </a:lnTo>
                    <a:lnTo>
                      <a:pt x="304" y="131"/>
                    </a:lnTo>
                    <a:lnTo>
                      <a:pt x="307" y="152"/>
                    </a:lnTo>
                    <a:lnTo>
                      <a:pt x="310" y="176"/>
                    </a:lnTo>
                    <a:lnTo>
                      <a:pt x="312" y="187"/>
                    </a:lnTo>
                    <a:lnTo>
                      <a:pt x="315" y="201"/>
                    </a:lnTo>
                    <a:lnTo>
                      <a:pt x="318" y="228"/>
                    </a:lnTo>
                    <a:lnTo>
                      <a:pt x="319" y="241"/>
                    </a:lnTo>
                    <a:lnTo>
                      <a:pt x="322" y="271"/>
                    </a:lnTo>
                    <a:lnTo>
                      <a:pt x="324" y="286"/>
                    </a:lnTo>
                    <a:lnTo>
                      <a:pt x="327" y="301"/>
                    </a:lnTo>
                    <a:lnTo>
                      <a:pt x="330" y="333"/>
                    </a:lnTo>
                    <a:lnTo>
                      <a:pt x="331" y="350"/>
                    </a:lnTo>
                    <a:lnTo>
                      <a:pt x="334" y="386"/>
                    </a:lnTo>
                    <a:lnTo>
                      <a:pt x="337" y="421"/>
                    </a:lnTo>
                    <a:lnTo>
                      <a:pt x="338" y="441"/>
                    </a:lnTo>
                    <a:lnTo>
                      <a:pt x="340" y="4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11" name="Freeform 44"/>
              <p:cNvSpPr>
                <a:spLocks/>
              </p:cNvSpPr>
              <p:nvPr/>
            </p:nvSpPr>
            <p:spPr bwMode="auto">
              <a:xfrm>
                <a:off x="3669" y="2917"/>
                <a:ext cx="86" cy="238"/>
              </a:xfrm>
              <a:custGeom>
                <a:avLst/>
                <a:gdLst>
                  <a:gd name="T0" fmla="*/ 0 w 173"/>
                  <a:gd name="T1" fmla="*/ 0 h 477"/>
                  <a:gd name="T2" fmla="*/ 0 w 173"/>
                  <a:gd name="T3" fmla="*/ 0 h 477"/>
                  <a:gd name="T4" fmla="*/ 0 w 173"/>
                  <a:gd name="T5" fmla="*/ 0 h 477"/>
                  <a:gd name="T6" fmla="*/ 0 w 173"/>
                  <a:gd name="T7" fmla="*/ 0 h 477"/>
                  <a:gd name="T8" fmla="*/ 0 w 173"/>
                  <a:gd name="T9" fmla="*/ 0 h 477"/>
                  <a:gd name="T10" fmla="*/ 0 w 173"/>
                  <a:gd name="T11" fmla="*/ 0 h 477"/>
                  <a:gd name="T12" fmla="*/ 0 w 173"/>
                  <a:gd name="T13" fmla="*/ 0 h 477"/>
                  <a:gd name="T14" fmla="*/ 0 w 173"/>
                  <a:gd name="T15" fmla="*/ 0 h 477"/>
                  <a:gd name="T16" fmla="*/ 0 w 173"/>
                  <a:gd name="T17" fmla="*/ 0 h 477"/>
                  <a:gd name="T18" fmla="*/ 0 w 173"/>
                  <a:gd name="T19" fmla="*/ 0 h 477"/>
                  <a:gd name="T20" fmla="*/ 0 w 173"/>
                  <a:gd name="T21" fmla="*/ 0 h 477"/>
                  <a:gd name="T22" fmla="*/ 0 w 173"/>
                  <a:gd name="T23" fmla="*/ 0 h 477"/>
                  <a:gd name="T24" fmla="*/ 0 w 173"/>
                  <a:gd name="T25" fmla="*/ 0 h 477"/>
                  <a:gd name="T26" fmla="*/ 0 w 173"/>
                  <a:gd name="T27" fmla="*/ 0 h 477"/>
                  <a:gd name="T28" fmla="*/ 0 w 173"/>
                  <a:gd name="T29" fmla="*/ 0 h 477"/>
                  <a:gd name="T30" fmla="*/ 0 w 173"/>
                  <a:gd name="T31" fmla="*/ 0 h 477"/>
                  <a:gd name="T32" fmla="*/ 0 w 173"/>
                  <a:gd name="T33" fmla="*/ 0 h 477"/>
                  <a:gd name="T34" fmla="*/ 0 w 173"/>
                  <a:gd name="T35" fmla="*/ 0 h 477"/>
                  <a:gd name="T36" fmla="*/ 0 w 173"/>
                  <a:gd name="T37" fmla="*/ 0 h 477"/>
                  <a:gd name="T38" fmla="*/ 0 w 173"/>
                  <a:gd name="T39" fmla="*/ 0 h 477"/>
                  <a:gd name="T40" fmla="*/ 0 w 173"/>
                  <a:gd name="T41" fmla="*/ 0 h 477"/>
                  <a:gd name="T42" fmla="*/ 0 w 173"/>
                  <a:gd name="T43" fmla="*/ 0 h 477"/>
                  <a:gd name="T44" fmla="*/ 0 w 173"/>
                  <a:gd name="T45" fmla="*/ 0 h 477"/>
                  <a:gd name="T46" fmla="*/ 0 w 173"/>
                  <a:gd name="T47" fmla="*/ 0 h 477"/>
                  <a:gd name="T48" fmla="*/ 0 w 173"/>
                  <a:gd name="T49" fmla="*/ 0 h 477"/>
                  <a:gd name="T50" fmla="*/ 0 w 173"/>
                  <a:gd name="T51" fmla="*/ 0 h 477"/>
                  <a:gd name="T52" fmla="*/ 0 w 173"/>
                  <a:gd name="T53" fmla="*/ 0 h 477"/>
                  <a:gd name="T54" fmla="*/ 0 w 173"/>
                  <a:gd name="T55" fmla="*/ 0 h 477"/>
                  <a:gd name="T56" fmla="*/ 0 w 173"/>
                  <a:gd name="T57" fmla="*/ 0 h 477"/>
                  <a:gd name="T58" fmla="*/ 0 w 173"/>
                  <a:gd name="T59" fmla="*/ 0 h 477"/>
                  <a:gd name="T60" fmla="*/ 0 w 173"/>
                  <a:gd name="T61" fmla="*/ 0 h 477"/>
                  <a:gd name="T62" fmla="*/ 0 w 173"/>
                  <a:gd name="T63" fmla="*/ 0 h 477"/>
                  <a:gd name="T64" fmla="*/ 0 w 173"/>
                  <a:gd name="T65" fmla="*/ 0 h 477"/>
                  <a:gd name="T66" fmla="*/ 0 w 173"/>
                  <a:gd name="T67" fmla="*/ 0 h 477"/>
                  <a:gd name="T68" fmla="*/ 0 w 173"/>
                  <a:gd name="T69" fmla="*/ 0 h 477"/>
                  <a:gd name="T70" fmla="*/ 0 w 173"/>
                  <a:gd name="T71" fmla="*/ 0 h 477"/>
                  <a:gd name="T72" fmla="*/ 0 w 173"/>
                  <a:gd name="T73" fmla="*/ 0 h 477"/>
                  <a:gd name="T74" fmla="*/ 0 w 173"/>
                  <a:gd name="T75" fmla="*/ 0 h 47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73"/>
                  <a:gd name="T115" fmla="*/ 0 h 477"/>
                  <a:gd name="T116" fmla="*/ 173 w 173"/>
                  <a:gd name="T117" fmla="*/ 477 h 47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73" h="477">
                    <a:moveTo>
                      <a:pt x="0" y="0"/>
                    </a:moveTo>
                    <a:lnTo>
                      <a:pt x="3" y="21"/>
                    </a:lnTo>
                    <a:lnTo>
                      <a:pt x="5" y="40"/>
                    </a:lnTo>
                    <a:lnTo>
                      <a:pt x="8" y="59"/>
                    </a:lnTo>
                    <a:lnTo>
                      <a:pt x="9" y="79"/>
                    </a:lnTo>
                    <a:lnTo>
                      <a:pt x="12" y="97"/>
                    </a:lnTo>
                    <a:lnTo>
                      <a:pt x="14" y="114"/>
                    </a:lnTo>
                    <a:lnTo>
                      <a:pt x="17" y="132"/>
                    </a:lnTo>
                    <a:lnTo>
                      <a:pt x="18" y="150"/>
                    </a:lnTo>
                    <a:lnTo>
                      <a:pt x="24" y="183"/>
                    </a:lnTo>
                    <a:lnTo>
                      <a:pt x="26" y="198"/>
                    </a:lnTo>
                    <a:lnTo>
                      <a:pt x="29" y="214"/>
                    </a:lnTo>
                    <a:lnTo>
                      <a:pt x="30" y="229"/>
                    </a:lnTo>
                    <a:lnTo>
                      <a:pt x="33" y="244"/>
                    </a:lnTo>
                    <a:lnTo>
                      <a:pt x="36" y="271"/>
                    </a:lnTo>
                    <a:lnTo>
                      <a:pt x="39" y="284"/>
                    </a:lnTo>
                    <a:lnTo>
                      <a:pt x="41" y="298"/>
                    </a:lnTo>
                    <a:lnTo>
                      <a:pt x="44" y="310"/>
                    </a:lnTo>
                    <a:lnTo>
                      <a:pt x="45" y="322"/>
                    </a:lnTo>
                    <a:lnTo>
                      <a:pt x="48" y="333"/>
                    </a:lnTo>
                    <a:lnTo>
                      <a:pt x="50" y="344"/>
                    </a:lnTo>
                    <a:lnTo>
                      <a:pt x="53" y="354"/>
                    </a:lnTo>
                    <a:lnTo>
                      <a:pt x="54" y="365"/>
                    </a:lnTo>
                    <a:lnTo>
                      <a:pt x="56" y="374"/>
                    </a:lnTo>
                    <a:lnTo>
                      <a:pt x="59" y="384"/>
                    </a:lnTo>
                    <a:lnTo>
                      <a:pt x="60" y="393"/>
                    </a:lnTo>
                    <a:lnTo>
                      <a:pt x="63" y="401"/>
                    </a:lnTo>
                    <a:lnTo>
                      <a:pt x="65" y="409"/>
                    </a:lnTo>
                    <a:lnTo>
                      <a:pt x="66" y="417"/>
                    </a:lnTo>
                    <a:lnTo>
                      <a:pt x="69" y="423"/>
                    </a:lnTo>
                    <a:lnTo>
                      <a:pt x="70" y="430"/>
                    </a:lnTo>
                    <a:lnTo>
                      <a:pt x="72" y="436"/>
                    </a:lnTo>
                    <a:lnTo>
                      <a:pt x="75" y="442"/>
                    </a:lnTo>
                    <a:lnTo>
                      <a:pt x="76" y="447"/>
                    </a:lnTo>
                    <a:lnTo>
                      <a:pt x="78" y="453"/>
                    </a:lnTo>
                    <a:lnTo>
                      <a:pt x="81" y="457"/>
                    </a:lnTo>
                    <a:lnTo>
                      <a:pt x="82" y="460"/>
                    </a:lnTo>
                    <a:lnTo>
                      <a:pt x="84" y="465"/>
                    </a:lnTo>
                    <a:lnTo>
                      <a:pt x="87" y="468"/>
                    </a:lnTo>
                    <a:lnTo>
                      <a:pt x="88" y="469"/>
                    </a:lnTo>
                    <a:lnTo>
                      <a:pt x="90" y="472"/>
                    </a:lnTo>
                    <a:lnTo>
                      <a:pt x="93" y="474"/>
                    </a:lnTo>
                    <a:lnTo>
                      <a:pt x="96" y="477"/>
                    </a:lnTo>
                    <a:lnTo>
                      <a:pt x="100" y="477"/>
                    </a:lnTo>
                    <a:lnTo>
                      <a:pt x="102" y="475"/>
                    </a:lnTo>
                    <a:lnTo>
                      <a:pt x="105" y="475"/>
                    </a:lnTo>
                    <a:lnTo>
                      <a:pt x="106" y="474"/>
                    </a:lnTo>
                    <a:lnTo>
                      <a:pt x="108" y="471"/>
                    </a:lnTo>
                    <a:lnTo>
                      <a:pt x="109" y="469"/>
                    </a:lnTo>
                    <a:lnTo>
                      <a:pt x="112" y="466"/>
                    </a:lnTo>
                    <a:lnTo>
                      <a:pt x="114" y="463"/>
                    </a:lnTo>
                    <a:lnTo>
                      <a:pt x="117" y="454"/>
                    </a:lnTo>
                    <a:lnTo>
                      <a:pt x="120" y="445"/>
                    </a:lnTo>
                    <a:lnTo>
                      <a:pt x="123" y="439"/>
                    </a:lnTo>
                    <a:lnTo>
                      <a:pt x="126" y="427"/>
                    </a:lnTo>
                    <a:lnTo>
                      <a:pt x="129" y="412"/>
                    </a:lnTo>
                    <a:lnTo>
                      <a:pt x="132" y="398"/>
                    </a:lnTo>
                    <a:lnTo>
                      <a:pt x="133" y="389"/>
                    </a:lnTo>
                    <a:lnTo>
                      <a:pt x="136" y="380"/>
                    </a:lnTo>
                    <a:lnTo>
                      <a:pt x="138" y="371"/>
                    </a:lnTo>
                    <a:lnTo>
                      <a:pt x="141" y="350"/>
                    </a:lnTo>
                    <a:lnTo>
                      <a:pt x="142" y="339"/>
                    </a:lnTo>
                    <a:lnTo>
                      <a:pt x="145" y="316"/>
                    </a:lnTo>
                    <a:lnTo>
                      <a:pt x="148" y="292"/>
                    </a:lnTo>
                    <a:lnTo>
                      <a:pt x="151" y="265"/>
                    </a:lnTo>
                    <a:lnTo>
                      <a:pt x="152" y="252"/>
                    </a:lnTo>
                    <a:lnTo>
                      <a:pt x="155" y="222"/>
                    </a:lnTo>
                    <a:lnTo>
                      <a:pt x="158" y="192"/>
                    </a:lnTo>
                    <a:lnTo>
                      <a:pt x="161" y="159"/>
                    </a:lnTo>
                    <a:lnTo>
                      <a:pt x="163" y="141"/>
                    </a:lnTo>
                    <a:lnTo>
                      <a:pt x="164" y="125"/>
                    </a:lnTo>
                    <a:lnTo>
                      <a:pt x="166" y="107"/>
                    </a:lnTo>
                    <a:lnTo>
                      <a:pt x="167" y="88"/>
                    </a:lnTo>
                    <a:lnTo>
                      <a:pt x="169" y="70"/>
                    </a:lnTo>
                    <a:lnTo>
                      <a:pt x="172" y="31"/>
                    </a:lnTo>
                    <a:lnTo>
                      <a:pt x="173" y="10"/>
                    </a:lnTo>
                    <a:lnTo>
                      <a:pt x="17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12" name="Freeform 45"/>
              <p:cNvSpPr>
                <a:spLocks/>
              </p:cNvSpPr>
              <p:nvPr/>
            </p:nvSpPr>
            <p:spPr bwMode="auto">
              <a:xfrm>
                <a:off x="3000" y="2847"/>
                <a:ext cx="161" cy="144"/>
              </a:xfrm>
              <a:custGeom>
                <a:avLst/>
                <a:gdLst>
                  <a:gd name="T0" fmla="*/ 0 w 324"/>
                  <a:gd name="T1" fmla="*/ 0 h 289"/>
                  <a:gd name="T2" fmla="*/ 0 w 324"/>
                  <a:gd name="T3" fmla="*/ 0 h 289"/>
                  <a:gd name="T4" fmla="*/ 0 w 324"/>
                  <a:gd name="T5" fmla="*/ 0 h 289"/>
                  <a:gd name="T6" fmla="*/ 0 w 324"/>
                  <a:gd name="T7" fmla="*/ 0 h 289"/>
                  <a:gd name="T8" fmla="*/ 0 w 324"/>
                  <a:gd name="T9" fmla="*/ 0 h 289"/>
                  <a:gd name="T10" fmla="*/ 0 w 324"/>
                  <a:gd name="T11" fmla="*/ 0 h 289"/>
                  <a:gd name="T12" fmla="*/ 0 w 324"/>
                  <a:gd name="T13" fmla="*/ 0 h 289"/>
                  <a:gd name="T14" fmla="*/ 0 w 324"/>
                  <a:gd name="T15" fmla="*/ 0 h 289"/>
                  <a:gd name="T16" fmla="*/ 0 w 324"/>
                  <a:gd name="T17" fmla="*/ 0 h 289"/>
                  <a:gd name="T18" fmla="*/ 0 w 324"/>
                  <a:gd name="T19" fmla="*/ 0 h 289"/>
                  <a:gd name="T20" fmla="*/ 0 w 324"/>
                  <a:gd name="T21" fmla="*/ 0 h 289"/>
                  <a:gd name="T22" fmla="*/ 0 w 324"/>
                  <a:gd name="T23" fmla="*/ 0 h 289"/>
                  <a:gd name="T24" fmla="*/ 0 w 324"/>
                  <a:gd name="T25" fmla="*/ 0 h 289"/>
                  <a:gd name="T26" fmla="*/ 0 w 324"/>
                  <a:gd name="T27" fmla="*/ 0 h 289"/>
                  <a:gd name="T28" fmla="*/ 0 w 324"/>
                  <a:gd name="T29" fmla="*/ 0 h 289"/>
                  <a:gd name="T30" fmla="*/ 0 w 324"/>
                  <a:gd name="T31" fmla="*/ 0 h 289"/>
                  <a:gd name="T32" fmla="*/ 0 w 324"/>
                  <a:gd name="T33" fmla="*/ 0 h 289"/>
                  <a:gd name="T34" fmla="*/ 0 w 324"/>
                  <a:gd name="T35" fmla="*/ 0 h 289"/>
                  <a:gd name="T36" fmla="*/ 0 w 324"/>
                  <a:gd name="T37" fmla="*/ 0 h 289"/>
                  <a:gd name="T38" fmla="*/ 0 w 324"/>
                  <a:gd name="T39" fmla="*/ 0 h 289"/>
                  <a:gd name="T40" fmla="*/ 0 w 324"/>
                  <a:gd name="T41" fmla="*/ 0 h 289"/>
                  <a:gd name="T42" fmla="*/ 0 w 324"/>
                  <a:gd name="T43" fmla="*/ 0 h 289"/>
                  <a:gd name="T44" fmla="*/ 0 w 324"/>
                  <a:gd name="T45" fmla="*/ 0 h 289"/>
                  <a:gd name="T46" fmla="*/ 0 w 324"/>
                  <a:gd name="T47" fmla="*/ 0 h 289"/>
                  <a:gd name="T48" fmla="*/ 0 w 324"/>
                  <a:gd name="T49" fmla="*/ 0 h 289"/>
                  <a:gd name="T50" fmla="*/ 0 w 324"/>
                  <a:gd name="T51" fmla="*/ 0 h 289"/>
                  <a:gd name="T52" fmla="*/ 0 w 324"/>
                  <a:gd name="T53" fmla="*/ 0 h 289"/>
                  <a:gd name="T54" fmla="*/ 0 w 324"/>
                  <a:gd name="T55" fmla="*/ 0 h 289"/>
                  <a:gd name="T56" fmla="*/ 0 w 324"/>
                  <a:gd name="T57" fmla="*/ 0 h 289"/>
                  <a:gd name="T58" fmla="*/ 0 w 324"/>
                  <a:gd name="T59" fmla="*/ 0 h 289"/>
                  <a:gd name="T60" fmla="*/ 0 w 324"/>
                  <a:gd name="T61" fmla="*/ 0 h 289"/>
                  <a:gd name="T62" fmla="*/ 0 w 324"/>
                  <a:gd name="T63" fmla="*/ 0 h 289"/>
                  <a:gd name="T64" fmla="*/ 0 w 324"/>
                  <a:gd name="T65" fmla="*/ 0 h 289"/>
                  <a:gd name="T66" fmla="*/ 0 w 324"/>
                  <a:gd name="T67" fmla="*/ 0 h 289"/>
                  <a:gd name="T68" fmla="*/ 0 w 324"/>
                  <a:gd name="T69" fmla="*/ 0 h 289"/>
                  <a:gd name="T70" fmla="*/ 0 w 324"/>
                  <a:gd name="T71" fmla="*/ 0 h 289"/>
                  <a:gd name="T72" fmla="*/ 0 w 324"/>
                  <a:gd name="T73" fmla="*/ 0 h 289"/>
                  <a:gd name="T74" fmla="*/ 0 w 324"/>
                  <a:gd name="T75" fmla="*/ 0 h 289"/>
                  <a:gd name="T76" fmla="*/ 0 w 324"/>
                  <a:gd name="T77" fmla="*/ 0 h 289"/>
                  <a:gd name="T78" fmla="*/ 0 w 324"/>
                  <a:gd name="T79" fmla="*/ 0 h 289"/>
                  <a:gd name="T80" fmla="*/ 0 w 324"/>
                  <a:gd name="T81" fmla="*/ 0 h 289"/>
                  <a:gd name="T82" fmla="*/ 0 w 324"/>
                  <a:gd name="T83" fmla="*/ 0 h 289"/>
                  <a:gd name="T84" fmla="*/ 0 w 324"/>
                  <a:gd name="T85" fmla="*/ 0 h 289"/>
                  <a:gd name="T86" fmla="*/ 0 w 324"/>
                  <a:gd name="T87" fmla="*/ 0 h 289"/>
                  <a:gd name="T88" fmla="*/ 0 w 324"/>
                  <a:gd name="T89" fmla="*/ 0 h 289"/>
                  <a:gd name="T90" fmla="*/ 0 w 324"/>
                  <a:gd name="T91" fmla="*/ 0 h 289"/>
                  <a:gd name="T92" fmla="*/ 0 w 324"/>
                  <a:gd name="T93" fmla="*/ 0 h 28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24"/>
                  <a:gd name="T142" fmla="*/ 0 h 289"/>
                  <a:gd name="T143" fmla="*/ 324 w 324"/>
                  <a:gd name="T144" fmla="*/ 289 h 28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24" h="289">
                    <a:moveTo>
                      <a:pt x="0" y="171"/>
                    </a:moveTo>
                    <a:lnTo>
                      <a:pt x="2" y="176"/>
                    </a:lnTo>
                    <a:lnTo>
                      <a:pt x="3" y="181"/>
                    </a:lnTo>
                    <a:lnTo>
                      <a:pt x="5" y="186"/>
                    </a:lnTo>
                    <a:lnTo>
                      <a:pt x="5" y="190"/>
                    </a:lnTo>
                    <a:lnTo>
                      <a:pt x="8" y="199"/>
                    </a:lnTo>
                    <a:lnTo>
                      <a:pt x="11" y="208"/>
                    </a:lnTo>
                    <a:lnTo>
                      <a:pt x="12" y="211"/>
                    </a:lnTo>
                    <a:lnTo>
                      <a:pt x="14" y="216"/>
                    </a:lnTo>
                    <a:lnTo>
                      <a:pt x="14" y="220"/>
                    </a:lnTo>
                    <a:lnTo>
                      <a:pt x="15" y="223"/>
                    </a:lnTo>
                    <a:lnTo>
                      <a:pt x="17" y="228"/>
                    </a:lnTo>
                    <a:lnTo>
                      <a:pt x="20" y="234"/>
                    </a:lnTo>
                    <a:lnTo>
                      <a:pt x="21" y="238"/>
                    </a:lnTo>
                    <a:lnTo>
                      <a:pt x="24" y="244"/>
                    </a:lnTo>
                    <a:lnTo>
                      <a:pt x="27" y="250"/>
                    </a:lnTo>
                    <a:lnTo>
                      <a:pt x="30" y="256"/>
                    </a:lnTo>
                    <a:lnTo>
                      <a:pt x="30" y="259"/>
                    </a:lnTo>
                    <a:lnTo>
                      <a:pt x="32" y="260"/>
                    </a:lnTo>
                    <a:lnTo>
                      <a:pt x="33" y="263"/>
                    </a:lnTo>
                    <a:lnTo>
                      <a:pt x="35" y="265"/>
                    </a:lnTo>
                    <a:lnTo>
                      <a:pt x="36" y="268"/>
                    </a:lnTo>
                    <a:lnTo>
                      <a:pt x="38" y="269"/>
                    </a:lnTo>
                    <a:lnTo>
                      <a:pt x="39" y="272"/>
                    </a:lnTo>
                    <a:lnTo>
                      <a:pt x="42" y="275"/>
                    </a:lnTo>
                    <a:lnTo>
                      <a:pt x="45" y="278"/>
                    </a:lnTo>
                    <a:lnTo>
                      <a:pt x="48" y="281"/>
                    </a:lnTo>
                    <a:lnTo>
                      <a:pt x="51" y="284"/>
                    </a:lnTo>
                    <a:lnTo>
                      <a:pt x="52" y="284"/>
                    </a:lnTo>
                    <a:lnTo>
                      <a:pt x="54" y="286"/>
                    </a:lnTo>
                    <a:lnTo>
                      <a:pt x="55" y="286"/>
                    </a:lnTo>
                    <a:lnTo>
                      <a:pt x="57" y="287"/>
                    </a:lnTo>
                    <a:lnTo>
                      <a:pt x="60" y="287"/>
                    </a:lnTo>
                    <a:lnTo>
                      <a:pt x="61" y="289"/>
                    </a:lnTo>
                    <a:lnTo>
                      <a:pt x="66" y="289"/>
                    </a:lnTo>
                    <a:lnTo>
                      <a:pt x="67" y="287"/>
                    </a:lnTo>
                    <a:lnTo>
                      <a:pt x="72" y="287"/>
                    </a:lnTo>
                    <a:lnTo>
                      <a:pt x="75" y="284"/>
                    </a:lnTo>
                    <a:lnTo>
                      <a:pt x="76" y="284"/>
                    </a:lnTo>
                    <a:lnTo>
                      <a:pt x="79" y="281"/>
                    </a:lnTo>
                    <a:lnTo>
                      <a:pt x="82" y="278"/>
                    </a:lnTo>
                    <a:lnTo>
                      <a:pt x="84" y="277"/>
                    </a:lnTo>
                    <a:lnTo>
                      <a:pt x="87" y="274"/>
                    </a:lnTo>
                    <a:lnTo>
                      <a:pt x="90" y="271"/>
                    </a:lnTo>
                    <a:lnTo>
                      <a:pt x="91" y="268"/>
                    </a:lnTo>
                    <a:lnTo>
                      <a:pt x="93" y="266"/>
                    </a:lnTo>
                    <a:lnTo>
                      <a:pt x="96" y="260"/>
                    </a:lnTo>
                    <a:lnTo>
                      <a:pt x="97" y="257"/>
                    </a:lnTo>
                    <a:lnTo>
                      <a:pt x="100" y="256"/>
                    </a:lnTo>
                    <a:lnTo>
                      <a:pt x="103" y="250"/>
                    </a:lnTo>
                    <a:lnTo>
                      <a:pt x="106" y="244"/>
                    </a:lnTo>
                    <a:lnTo>
                      <a:pt x="108" y="241"/>
                    </a:lnTo>
                    <a:lnTo>
                      <a:pt x="111" y="238"/>
                    </a:lnTo>
                    <a:lnTo>
                      <a:pt x="112" y="235"/>
                    </a:lnTo>
                    <a:lnTo>
                      <a:pt x="114" y="231"/>
                    </a:lnTo>
                    <a:lnTo>
                      <a:pt x="117" y="225"/>
                    </a:lnTo>
                    <a:lnTo>
                      <a:pt x="118" y="222"/>
                    </a:lnTo>
                    <a:lnTo>
                      <a:pt x="121" y="219"/>
                    </a:lnTo>
                    <a:lnTo>
                      <a:pt x="122" y="214"/>
                    </a:lnTo>
                    <a:lnTo>
                      <a:pt x="125" y="208"/>
                    </a:lnTo>
                    <a:lnTo>
                      <a:pt x="128" y="204"/>
                    </a:lnTo>
                    <a:lnTo>
                      <a:pt x="131" y="198"/>
                    </a:lnTo>
                    <a:lnTo>
                      <a:pt x="133" y="195"/>
                    </a:lnTo>
                    <a:lnTo>
                      <a:pt x="134" y="190"/>
                    </a:lnTo>
                    <a:lnTo>
                      <a:pt x="137" y="187"/>
                    </a:lnTo>
                    <a:lnTo>
                      <a:pt x="140" y="181"/>
                    </a:lnTo>
                    <a:lnTo>
                      <a:pt x="143" y="179"/>
                    </a:lnTo>
                    <a:lnTo>
                      <a:pt x="145" y="176"/>
                    </a:lnTo>
                    <a:lnTo>
                      <a:pt x="146" y="174"/>
                    </a:lnTo>
                    <a:lnTo>
                      <a:pt x="148" y="170"/>
                    </a:lnTo>
                    <a:lnTo>
                      <a:pt x="151" y="164"/>
                    </a:lnTo>
                    <a:lnTo>
                      <a:pt x="154" y="159"/>
                    </a:lnTo>
                    <a:lnTo>
                      <a:pt x="155" y="155"/>
                    </a:lnTo>
                    <a:lnTo>
                      <a:pt x="157" y="152"/>
                    </a:lnTo>
                    <a:lnTo>
                      <a:pt x="160" y="147"/>
                    </a:lnTo>
                    <a:lnTo>
                      <a:pt x="161" y="143"/>
                    </a:lnTo>
                    <a:lnTo>
                      <a:pt x="164" y="138"/>
                    </a:lnTo>
                    <a:lnTo>
                      <a:pt x="167" y="129"/>
                    </a:lnTo>
                    <a:lnTo>
                      <a:pt x="170" y="123"/>
                    </a:lnTo>
                    <a:lnTo>
                      <a:pt x="172" y="119"/>
                    </a:lnTo>
                    <a:lnTo>
                      <a:pt x="175" y="114"/>
                    </a:lnTo>
                    <a:lnTo>
                      <a:pt x="176" y="108"/>
                    </a:lnTo>
                    <a:lnTo>
                      <a:pt x="178" y="104"/>
                    </a:lnTo>
                    <a:lnTo>
                      <a:pt x="181" y="100"/>
                    </a:lnTo>
                    <a:lnTo>
                      <a:pt x="182" y="94"/>
                    </a:lnTo>
                    <a:lnTo>
                      <a:pt x="185" y="89"/>
                    </a:lnTo>
                    <a:lnTo>
                      <a:pt x="187" y="85"/>
                    </a:lnTo>
                    <a:lnTo>
                      <a:pt x="190" y="79"/>
                    </a:lnTo>
                    <a:lnTo>
                      <a:pt x="191" y="74"/>
                    </a:lnTo>
                    <a:lnTo>
                      <a:pt x="194" y="70"/>
                    </a:lnTo>
                    <a:lnTo>
                      <a:pt x="195" y="64"/>
                    </a:lnTo>
                    <a:lnTo>
                      <a:pt x="198" y="59"/>
                    </a:lnTo>
                    <a:lnTo>
                      <a:pt x="201" y="50"/>
                    </a:lnTo>
                    <a:lnTo>
                      <a:pt x="204" y="46"/>
                    </a:lnTo>
                    <a:lnTo>
                      <a:pt x="206" y="41"/>
                    </a:lnTo>
                    <a:lnTo>
                      <a:pt x="209" y="37"/>
                    </a:lnTo>
                    <a:lnTo>
                      <a:pt x="210" y="34"/>
                    </a:lnTo>
                    <a:lnTo>
                      <a:pt x="213" y="30"/>
                    </a:lnTo>
                    <a:lnTo>
                      <a:pt x="215" y="25"/>
                    </a:lnTo>
                    <a:lnTo>
                      <a:pt x="216" y="22"/>
                    </a:lnTo>
                    <a:lnTo>
                      <a:pt x="219" y="19"/>
                    </a:lnTo>
                    <a:lnTo>
                      <a:pt x="221" y="16"/>
                    </a:lnTo>
                    <a:lnTo>
                      <a:pt x="224" y="13"/>
                    </a:lnTo>
                    <a:lnTo>
                      <a:pt x="227" y="7"/>
                    </a:lnTo>
                    <a:lnTo>
                      <a:pt x="230" y="6"/>
                    </a:lnTo>
                    <a:lnTo>
                      <a:pt x="231" y="4"/>
                    </a:lnTo>
                    <a:lnTo>
                      <a:pt x="234" y="3"/>
                    </a:lnTo>
                    <a:lnTo>
                      <a:pt x="237" y="0"/>
                    </a:lnTo>
                    <a:lnTo>
                      <a:pt x="248" y="0"/>
                    </a:lnTo>
                    <a:lnTo>
                      <a:pt x="249" y="1"/>
                    </a:lnTo>
                    <a:lnTo>
                      <a:pt x="252" y="1"/>
                    </a:lnTo>
                    <a:lnTo>
                      <a:pt x="255" y="3"/>
                    </a:lnTo>
                    <a:lnTo>
                      <a:pt x="258" y="6"/>
                    </a:lnTo>
                    <a:lnTo>
                      <a:pt x="260" y="7"/>
                    </a:lnTo>
                    <a:lnTo>
                      <a:pt x="263" y="9"/>
                    </a:lnTo>
                    <a:lnTo>
                      <a:pt x="266" y="12"/>
                    </a:lnTo>
                    <a:lnTo>
                      <a:pt x="267" y="13"/>
                    </a:lnTo>
                    <a:lnTo>
                      <a:pt x="269" y="16"/>
                    </a:lnTo>
                    <a:lnTo>
                      <a:pt x="271" y="19"/>
                    </a:lnTo>
                    <a:lnTo>
                      <a:pt x="273" y="21"/>
                    </a:lnTo>
                    <a:lnTo>
                      <a:pt x="276" y="27"/>
                    </a:lnTo>
                    <a:lnTo>
                      <a:pt x="277" y="30"/>
                    </a:lnTo>
                    <a:lnTo>
                      <a:pt x="280" y="33"/>
                    </a:lnTo>
                    <a:lnTo>
                      <a:pt x="282" y="35"/>
                    </a:lnTo>
                    <a:lnTo>
                      <a:pt x="283" y="40"/>
                    </a:lnTo>
                    <a:lnTo>
                      <a:pt x="285" y="43"/>
                    </a:lnTo>
                    <a:lnTo>
                      <a:pt x="288" y="52"/>
                    </a:lnTo>
                    <a:lnTo>
                      <a:pt x="291" y="55"/>
                    </a:lnTo>
                    <a:lnTo>
                      <a:pt x="294" y="64"/>
                    </a:lnTo>
                    <a:lnTo>
                      <a:pt x="295" y="68"/>
                    </a:lnTo>
                    <a:lnTo>
                      <a:pt x="297" y="74"/>
                    </a:lnTo>
                    <a:lnTo>
                      <a:pt x="300" y="83"/>
                    </a:lnTo>
                    <a:lnTo>
                      <a:pt x="301" y="89"/>
                    </a:lnTo>
                    <a:lnTo>
                      <a:pt x="304" y="95"/>
                    </a:lnTo>
                    <a:lnTo>
                      <a:pt x="306" y="100"/>
                    </a:lnTo>
                    <a:lnTo>
                      <a:pt x="309" y="111"/>
                    </a:lnTo>
                    <a:lnTo>
                      <a:pt x="310" y="117"/>
                    </a:lnTo>
                    <a:lnTo>
                      <a:pt x="312" y="125"/>
                    </a:lnTo>
                    <a:lnTo>
                      <a:pt x="315" y="137"/>
                    </a:lnTo>
                    <a:lnTo>
                      <a:pt x="318" y="152"/>
                    </a:lnTo>
                    <a:lnTo>
                      <a:pt x="319" y="158"/>
                    </a:lnTo>
                    <a:lnTo>
                      <a:pt x="322" y="173"/>
                    </a:lnTo>
                    <a:lnTo>
                      <a:pt x="324" y="17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13" name="Freeform 46"/>
              <p:cNvSpPr>
                <a:spLocks/>
              </p:cNvSpPr>
              <p:nvPr/>
            </p:nvSpPr>
            <p:spPr bwMode="auto">
              <a:xfrm>
                <a:off x="3161" y="2929"/>
                <a:ext cx="83" cy="102"/>
              </a:xfrm>
              <a:custGeom>
                <a:avLst/>
                <a:gdLst>
                  <a:gd name="T0" fmla="*/ 0 w 167"/>
                  <a:gd name="T1" fmla="*/ 1 h 204"/>
                  <a:gd name="T2" fmla="*/ 0 w 167"/>
                  <a:gd name="T3" fmla="*/ 1 h 204"/>
                  <a:gd name="T4" fmla="*/ 0 w 167"/>
                  <a:gd name="T5" fmla="*/ 1 h 204"/>
                  <a:gd name="T6" fmla="*/ 0 w 167"/>
                  <a:gd name="T7" fmla="*/ 1 h 204"/>
                  <a:gd name="T8" fmla="*/ 0 w 167"/>
                  <a:gd name="T9" fmla="*/ 1 h 204"/>
                  <a:gd name="T10" fmla="*/ 0 w 167"/>
                  <a:gd name="T11" fmla="*/ 1 h 204"/>
                  <a:gd name="T12" fmla="*/ 0 w 167"/>
                  <a:gd name="T13" fmla="*/ 1 h 204"/>
                  <a:gd name="T14" fmla="*/ 0 w 167"/>
                  <a:gd name="T15" fmla="*/ 1 h 204"/>
                  <a:gd name="T16" fmla="*/ 0 w 167"/>
                  <a:gd name="T17" fmla="*/ 1 h 204"/>
                  <a:gd name="T18" fmla="*/ 0 w 167"/>
                  <a:gd name="T19" fmla="*/ 1 h 204"/>
                  <a:gd name="T20" fmla="*/ 0 w 167"/>
                  <a:gd name="T21" fmla="*/ 1 h 204"/>
                  <a:gd name="T22" fmla="*/ 0 w 167"/>
                  <a:gd name="T23" fmla="*/ 1 h 204"/>
                  <a:gd name="T24" fmla="*/ 0 w 167"/>
                  <a:gd name="T25" fmla="*/ 1 h 204"/>
                  <a:gd name="T26" fmla="*/ 0 w 167"/>
                  <a:gd name="T27" fmla="*/ 1 h 204"/>
                  <a:gd name="T28" fmla="*/ 0 w 167"/>
                  <a:gd name="T29" fmla="*/ 1 h 204"/>
                  <a:gd name="T30" fmla="*/ 0 w 167"/>
                  <a:gd name="T31" fmla="*/ 1 h 204"/>
                  <a:gd name="T32" fmla="*/ 0 w 167"/>
                  <a:gd name="T33" fmla="*/ 1 h 204"/>
                  <a:gd name="T34" fmla="*/ 0 w 167"/>
                  <a:gd name="T35" fmla="*/ 1 h 204"/>
                  <a:gd name="T36" fmla="*/ 0 w 167"/>
                  <a:gd name="T37" fmla="*/ 1 h 204"/>
                  <a:gd name="T38" fmla="*/ 0 w 167"/>
                  <a:gd name="T39" fmla="*/ 1 h 204"/>
                  <a:gd name="T40" fmla="*/ 0 w 167"/>
                  <a:gd name="T41" fmla="*/ 1 h 204"/>
                  <a:gd name="T42" fmla="*/ 0 w 167"/>
                  <a:gd name="T43" fmla="*/ 1 h 204"/>
                  <a:gd name="T44" fmla="*/ 0 w 167"/>
                  <a:gd name="T45" fmla="*/ 1 h 204"/>
                  <a:gd name="T46" fmla="*/ 0 w 167"/>
                  <a:gd name="T47" fmla="*/ 1 h 204"/>
                  <a:gd name="T48" fmla="*/ 0 w 167"/>
                  <a:gd name="T49" fmla="*/ 1 h 204"/>
                  <a:gd name="T50" fmla="*/ 0 w 167"/>
                  <a:gd name="T51" fmla="*/ 1 h 204"/>
                  <a:gd name="T52" fmla="*/ 0 w 167"/>
                  <a:gd name="T53" fmla="*/ 1 h 204"/>
                  <a:gd name="T54" fmla="*/ 0 w 167"/>
                  <a:gd name="T55" fmla="*/ 1 h 204"/>
                  <a:gd name="T56" fmla="*/ 0 w 167"/>
                  <a:gd name="T57" fmla="*/ 1 h 204"/>
                  <a:gd name="T58" fmla="*/ 0 w 167"/>
                  <a:gd name="T59" fmla="*/ 1 h 204"/>
                  <a:gd name="T60" fmla="*/ 0 w 167"/>
                  <a:gd name="T61" fmla="*/ 1 h 204"/>
                  <a:gd name="T62" fmla="*/ 0 w 167"/>
                  <a:gd name="T63" fmla="*/ 1 h 204"/>
                  <a:gd name="T64" fmla="*/ 0 w 167"/>
                  <a:gd name="T65" fmla="*/ 1 h 204"/>
                  <a:gd name="T66" fmla="*/ 0 w 167"/>
                  <a:gd name="T67" fmla="*/ 1 h 204"/>
                  <a:gd name="T68" fmla="*/ 0 w 167"/>
                  <a:gd name="T69" fmla="*/ 1 h 204"/>
                  <a:gd name="T70" fmla="*/ 0 w 167"/>
                  <a:gd name="T71" fmla="*/ 1 h 204"/>
                  <a:gd name="T72" fmla="*/ 0 w 167"/>
                  <a:gd name="T73" fmla="*/ 1 h 204"/>
                  <a:gd name="T74" fmla="*/ 0 w 167"/>
                  <a:gd name="T75" fmla="*/ 0 h 20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67"/>
                  <a:gd name="T115" fmla="*/ 0 h 204"/>
                  <a:gd name="T116" fmla="*/ 167 w 167"/>
                  <a:gd name="T117" fmla="*/ 204 h 20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67" h="204">
                    <a:moveTo>
                      <a:pt x="0" y="0"/>
                    </a:moveTo>
                    <a:lnTo>
                      <a:pt x="3" y="9"/>
                    </a:lnTo>
                    <a:lnTo>
                      <a:pt x="5" y="17"/>
                    </a:lnTo>
                    <a:lnTo>
                      <a:pt x="8" y="25"/>
                    </a:lnTo>
                    <a:lnTo>
                      <a:pt x="9" y="34"/>
                    </a:lnTo>
                    <a:lnTo>
                      <a:pt x="12" y="41"/>
                    </a:lnTo>
                    <a:lnTo>
                      <a:pt x="14" y="49"/>
                    </a:lnTo>
                    <a:lnTo>
                      <a:pt x="17" y="56"/>
                    </a:lnTo>
                    <a:lnTo>
                      <a:pt x="18" y="64"/>
                    </a:lnTo>
                    <a:lnTo>
                      <a:pt x="21" y="71"/>
                    </a:lnTo>
                    <a:lnTo>
                      <a:pt x="23" y="79"/>
                    </a:lnTo>
                    <a:lnTo>
                      <a:pt x="25" y="85"/>
                    </a:lnTo>
                    <a:lnTo>
                      <a:pt x="27" y="92"/>
                    </a:lnTo>
                    <a:lnTo>
                      <a:pt x="28" y="98"/>
                    </a:lnTo>
                    <a:lnTo>
                      <a:pt x="31" y="104"/>
                    </a:lnTo>
                    <a:lnTo>
                      <a:pt x="33" y="110"/>
                    </a:lnTo>
                    <a:lnTo>
                      <a:pt x="36" y="116"/>
                    </a:lnTo>
                    <a:lnTo>
                      <a:pt x="37" y="122"/>
                    </a:lnTo>
                    <a:lnTo>
                      <a:pt x="40" y="126"/>
                    </a:lnTo>
                    <a:lnTo>
                      <a:pt x="42" y="132"/>
                    </a:lnTo>
                    <a:lnTo>
                      <a:pt x="43" y="137"/>
                    </a:lnTo>
                    <a:lnTo>
                      <a:pt x="46" y="143"/>
                    </a:lnTo>
                    <a:lnTo>
                      <a:pt x="48" y="147"/>
                    </a:lnTo>
                    <a:lnTo>
                      <a:pt x="51" y="152"/>
                    </a:lnTo>
                    <a:lnTo>
                      <a:pt x="54" y="161"/>
                    </a:lnTo>
                    <a:lnTo>
                      <a:pt x="57" y="163"/>
                    </a:lnTo>
                    <a:lnTo>
                      <a:pt x="58" y="168"/>
                    </a:lnTo>
                    <a:lnTo>
                      <a:pt x="60" y="171"/>
                    </a:lnTo>
                    <a:lnTo>
                      <a:pt x="63" y="175"/>
                    </a:lnTo>
                    <a:lnTo>
                      <a:pt x="66" y="181"/>
                    </a:lnTo>
                    <a:lnTo>
                      <a:pt x="69" y="184"/>
                    </a:lnTo>
                    <a:lnTo>
                      <a:pt x="70" y="186"/>
                    </a:lnTo>
                    <a:lnTo>
                      <a:pt x="72" y="189"/>
                    </a:lnTo>
                    <a:lnTo>
                      <a:pt x="75" y="192"/>
                    </a:lnTo>
                    <a:lnTo>
                      <a:pt x="78" y="195"/>
                    </a:lnTo>
                    <a:lnTo>
                      <a:pt x="79" y="196"/>
                    </a:lnTo>
                    <a:lnTo>
                      <a:pt x="82" y="198"/>
                    </a:lnTo>
                    <a:lnTo>
                      <a:pt x="85" y="201"/>
                    </a:lnTo>
                    <a:lnTo>
                      <a:pt x="87" y="202"/>
                    </a:lnTo>
                    <a:lnTo>
                      <a:pt x="90" y="202"/>
                    </a:lnTo>
                    <a:lnTo>
                      <a:pt x="91" y="204"/>
                    </a:lnTo>
                    <a:lnTo>
                      <a:pt x="99" y="204"/>
                    </a:lnTo>
                    <a:lnTo>
                      <a:pt x="101" y="202"/>
                    </a:lnTo>
                    <a:lnTo>
                      <a:pt x="103" y="202"/>
                    </a:lnTo>
                    <a:lnTo>
                      <a:pt x="104" y="201"/>
                    </a:lnTo>
                    <a:lnTo>
                      <a:pt x="106" y="201"/>
                    </a:lnTo>
                    <a:lnTo>
                      <a:pt x="109" y="198"/>
                    </a:lnTo>
                    <a:lnTo>
                      <a:pt x="112" y="196"/>
                    </a:lnTo>
                    <a:lnTo>
                      <a:pt x="113" y="195"/>
                    </a:lnTo>
                    <a:lnTo>
                      <a:pt x="115" y="192"/>
                    </a:lnTo>
                    <a:lnTo>
                      <a:pt x="116" y="190"/>
                    </a:lnTo>
                    <a:lnTo>
                      <a:pt x="118" y="187"/>
                    </a:lnTo>
                    <a:lnTo>
                      <a:pt x="119" y="186"/>
                    </a:lnTo>
                    <a:lnTo>
                      <a:pt x="122" y="180"/>
                    </a:lnTo>
                    <a:lnTo>
                      <a:pt x="125" y="174"/>
                    </a:lnTo>
                    <a:lnTo>
                      <a:pt x="128" y="169"/>
                    </a:lnTo>
                    <a:lnTo>
                      <a:pt x="130" y="166"/>
                    </a:lnTo>
                    <a:lnTo>
                      <a:pt x="133" y="158"/>
                    </a:lnTo>
                    <a:lnTo>
                      <a:pt x="134" y="155"/>
                    </a:lnTo>
                    <a:lnTo>
                      <a:pt x="136" y="150"/>
                    </a:lnTo>
                    <a:lnTo>
                      <a:pt x="137" y="144"/>
                    </a:lnTo>
                    <a:lnTo>
                      <a:pt x="140" y="135"/>
                    </a:lnTo>
                    <a:lnTo>
                      <a:pt x="142" y="129"/>
                    </a:lnTo>
                    <a:lnTo>
                      <a:pt x="143" y="125"/>
                    </a:lnTo>
                    <a:lnTo>
                      <a:pt x="146" y="113"/>
                    </a:lnTo>
                    <a:lnTo>
                      <a:pt x="149" y="101"/>
                    </a:lnTo>
                    <a:lnTo>
                      <a:pt x="152" y="89"/>
                    </a:lnTo>
                    <a:lnTo>
                      <a:pt x="154" y="82"/>
                    </a:lnTo>
                    <a:lnTo>
                      <a:pt x="154" y="74"/>
                    </a:lnTo>
                    <a:lnTo>
                      <a:pt x="155" y="68"/>
                    </a:lnTo>
                    <a:lnTo>
                      <a:pt x="158" y="53"/>
                    </a:lnTo>
                    <a:lnTo>
                      <a:pt x="160" y="46"/>
                    </a:lnTo>
                    <a:lnTo>
                      <a:pt x="161" y="37"/>
                    </a:lnTo>
                    <a:lnTo>
                      <a:pt x="164" y="22"/>
                    </a:lnTo>
                    <a:lnTo>
                      <a:pt x="167" y="4"/>
                    </a:lnTo>
                    <a:lnTo>
                      <a:pt x="16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14" name="Freeform 47"/>
              <p:cNvSpPr>
                <a:spLocks/>
              </p:cNvSpPr>
              <p:nvPr/>
            </p:nvSpPr>
            <p:spPr bwMode="auto">
              <a:xfrm>
                <a:off x="3754" y="2641"/>
                <a:ext cx="174" cy="350"/>
              </a:xfrm>
              <a:custGeom>
                <a:avLst/>
                <a:gdLst>
                  <a:gd name="T0" fmla="*/ 1 w 347"/>
                  <a:gd name="T1" fmla="*/ 1 h 700"/>
                  <a:gd name="T2" fmla="*/ 1 w 347"/>
                  <a:gd name="T3" fmla="*/ 1 h 700"/>
                  <a:gd name="T4" fmla="*/ 1 w 347"/>
                  <a:gd name="T5" fmla="*/ 1 h 700"/>
                  <a:gd name="T6" fmla="*/ 1 w 347"/>
                  <a:gd name="T7" fmla="*/ 1 h 700"/>
                  <a:gd name="T8" fmla="*/ 1 w 347"/>
                  <a:gd name="T9" fmla="*/ 1 h 700"/>
                  <a:gd name="T10" fmla="*/ 1 w 347"/>
                  <a:gd name="T11" fmla="*/ 1 h 700"/>
                  <a:gd name="T12" fmla="*/ 1 w 347"/>
                  <a:gd name="T13" fmla="*/ 1 h 700"/>
                  <a:gd name="T14" fmla="*/ 1 w 347"/>
                  <a:gd name="T15" fmla="*/ 1 h 700"/>
                  <a:gd name="T16" fmla="*/ 1 w 347"/>
                  <a:gd name="T17" fmla="*/ 1 h 700"/>
                  <a:gd name="T18" fmla="*/ 1 w 347"/>
                  <a:gd name="T19" fmla="*/ 1 h 700"/>
                  <a:gd name="T20" fmla="*/ 1 w 347"/>
                  <a:gd name="T21" fmla="*/ 1 h 700"/>
                  <a:gd name="T22" fmla="*/ 1 w 347"/>
                  <a:gd name="T23" fmla="*/ 1 h 700"/>
                  <a:gd name="T24" fmla="*/ 1 w 347"/>
                  <a:gd name="T25" fmla="*/ 1 h 700"/>
                  <a:gd name="T26" fmla="*/ 1 w 347"/>
                  <a:gd name="T27" fmla="*/ 1 h 700"/>
                  <a:gd name="T28" fmla="*/ 1 w 347"/>
                  <a:gd name="T29" fmla="*/ 1 h 700"/>
                  <a:gd name="T30" fmla="*/ 1 w 347"/>
                  <a:gd name="T31" fmla="*/ 1 h 700"/>
                  <a:gd name="T32" fmla="*/ 1 w 347"/>
                  <a:gd name="T33" fmla="*/ 1 h 700"/>
                  <a:gd name="T34" fmla="*/ 1 w 347"/>
                  <a:gd name="T35" fmla="*/ 1 h 700"/>
                  <a:gd name="T36" fmla="*/ 1 w 347"/>
                  <a:gd name="T37" fmla="*/ 1 h 700"/>
                  <a:gd name="T38" fmla="*/ 1 w 347"/>
                  <a:gd name="T39" fmla="*/ 1 h 700"/>
                  <a:gd name="T40" fmla="*/ 1 w 347"/>
                  <a:gd name="T41" fmla="*/ 1 h 700"/>
                  <a:gd name="T42" fmla="*/ 1 w 347"/>
                  <a:gd name="T43" fmla="*/ 1 h 700"/>
                  <a:gd name="T44" fmla="*/ 1 w 347"/>
                  <a:gd name="T45" fmla="*/ 1 h 700"/>
                  <a:gd name="T46" fmla="*/ 1 w 347"/>
                  <a:gd name="T47" fmla="*/ 1 h 700"/>
                  <a:gd name="T48" fmla="*/ 1 w 347"/>
                  <a:gd name="T49" fmla="*/ 1 h 700"/>
                  <a:gd name="T50" fmla="*/ 1 w 347"/>
                  <a:gd name="T51" fmla="*/ 1 h 700"/>
                  <a:gd name="T52" fmla="*/ 1 w 347"/>
                  <a:gd name="T53" fmla="*/ 1 h 700"/>
                  <a:gd name="T54" fmla="*/ 1 w 347"/>
                  <a:gd name="T55" fmla="*/ 1 h 700"/>
                  <a:gd name="T56" fmla="*/ 1 w 347"/>
                  <a:gd name="T57" fmla="*/ 1 h 700"/>
                  <a:gd name="T58" fmla="*/ 1 w 347"/>
                  <a:gd name="T59" fmla="*/ 1 h 700"/>
                  <a:gd name="T60" fmla="*/ 1 w 347"/>
                  <a:gd name="T61" fmla="*/ 1 h 700"/>
                  <a:gd name="T62" fmla="*/ 1 w 347"/>
                  <a:gd name="T63" fmla="*/ 1 h 700"/>
                  <a:gd name="T64" fmla="*/ 1 w 347"/>
                  <a:gd name="T65" fmla="*/ 1 h 700"/>
                  <a:gd name="T66" fmla="*/ 1 w 347"/>
                  <a:gd name="T67" fmla="*/ 1 h 700"/>
                  <a:gd name="T68" fmla="*/ 1 w 347"/>
                  <a:gd name="T69" fmla="*/ 0 h 700"/>
                  <a:gd name="T70" fmla="*/ 1 w 347"/>
                  <a:gd name="T71" fmla="*/ 1 h 700"/>
                  <a:gd name="T72" fmla="*/ 1 w 347"/>
                  <a:gd name="T73" fmla="*/ 1 h 700"/>
                  <a:gd name="T74" fmla="*/ 1 w 347"/>
                  <a:gd name="T75" fmla="*/ 1 h 700"/>
                  <a:gd name="T76" fmla="*/ 1 w 347"/>
                  <a:gd name="T77" fmla="*/ 1 h 700"/>
                  <a:gd name="T78" fmla="*/ 1 w 347"/>
                  <a:gd name="T79" fmla="*/ 1 h 700"/>
                  <a:gd name="T80" fmla="*/ 1 w 347"/>
                  <a:gd name="T81" fmla="*/ 1 h 700"/>
                  <a:gd name="T82" fmla="*/ 1 w 347"/>
                  <a:gd name="T83" fmla="*/ 1 h 700"/>
                  <a:gd name="T84" fmla="*/ 1 w 347"/>
                  <a:gd name="T85" fmla="*/ 1 h 700"/>
                  <a:gd name="T86" fmla="*/ 1 w 347"/>
                  <a:gd name="T87" fmla="*/ 1 h 700"/>
                  <a:gd name="T88" fmla="*/ 1 w 347"/>
                  <a:gd name="T89" fmla="*/ 1 h 700"/>
                  <a:gd name="T90" fmla="*/ 1 w 347"/>
                  <a:gd name="T91" fmla="*/ 1 h 70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47"/>
                  <a:gd name="T139" fmla="*/ 0 h 700"/>
                  <a:gd name="T140" fmla="*/ 347 w 347"/>
                  <a:gd name="T141" fmla="*/ 700 h 70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47" h="700">
                    <a:moveTo>
                      <a:pt x="0" y="588"/>
                    </a:moveTo>
                    <a:lnTo>
                      <a:pt x="1" y="592"/>
                    </a:lnTo>
                    <a:lnTo>
                      <a:pt x="1" y="597"/>
                    </a:lnTo>
                    <a:lnTo>
                      <a:pt x="3" y="601"/>
                    </a:lnTo>
                    <a:lnTo>
                      <a:pt x="3" y="606"/>
                    </a:lnTo>
                    <a:lnTo>
                      <a:pt x="6" y="615"/>
                    </a:lnTo>
                    <a:lnTo>
                      <a:pt x="6" y="618"/>
                    </a:lnTo>
                    <a:lnTo>
                      <a:pt x="9" y="627"/>
                    </a:lnTo>
                    <a:lnTo>
                      <a:pt x="9" y="630"/>
                    </a:lnTo>
                    <a:lnTo>
                      <a:pt x="10" y="634"/>
                    </a:lnTo>
                    <a:lnTo>
                      <a:pt x="13" y="640"/>
                    </a:lnTo>
                    <a:lnTo>
                      <a:pt x="13" y="645"/>
                    </a:lnTo>
                    <a:lnTo>
                      <a:pt x="16" y="651"/>
                    </a:lnTo>
                    <a:lnTo>
                      <a:pt x="19" y="657"/>
                    </a:lnTo>
                    <a:lnTo>
                      <a:pt x="19" y="660"/>
                    </a:lnTo>
                    <a:lnTo>
                      <a:pt x="22" y="665"/>
                    </a:lnTo>
                    <a:lnTo>
                      <a:pt x="24" y="667"/>
                    </a:lnTo>
                    <a:lnTo>
                      <a:pt x="27" y="673"/>
                    </a:lnTo>
                    <a:lnTo>
                      <a:pt x="28" y="674"/>
                    </a:lnTo>
                    <a:lnTo>
                      <a:pt x="28" y="677"/>
                    </a:lnTo>
                    <a:lnTo>
                      <a:pt x="31" y="680"/>
                    </a:lnTo>
                    <a:lnTo>
                      <a:pt x="33" y="683"/>
                    </a:lnTo>
                    <a:lnTo>
                      <a:pt x="36" y="686"/>
                    </a:lnTo>
                    <a:lnTo>
                      <a:pt x="39" y="689"/>
                    </a:lnTo>
                    <a:lnTo>
                      <a:pt x="42" y="692"/>
                    </a:lnTo>
                    <a:lnTo>
                      <a:pt x="43" y="694"/>
                    </a:lnTo>
                    <a:lnTo>
                      <a:pt x="45" y="694"/>
                    </a:lnTo>
                    <a:lnTo>
                      <a:pt x="48" y="697"/>
                    </a:lnTo>
                    <a:lnTo>
                      <a:pt x="50" y="697"/>
                    </a:lnTo>
                    <a:lnTo>
                      <a:pt x="52" y="698"/>
                    </a:lnTo>
                    <a:lnTo>
                      <a:pt x="55" y="698"/>
                    </a:lnTo>
                    <a:lnTo>
                      <a:pt x="56" y="700"/>
                    </a:lnTo>
                    <a:lnTo>
                      <a:pt x="91" y="700"/>
                    </a:lnTo>
                    <a:lnTo>
                      <a:pt x="92" y="698"/>
                    </a:lnTo>
                    <a:lnTo>
                      <a:pt x="97" y="698"/>
                    </a:lnTo>
                    <a:lnTo>
                      <a:pt x="100" y="697"/>
                    </a:lnTo>
                    <a:lnTo>
                      <a:pt x="101" y="695"/>
                    </a:lnTo>
                    <a:lnTo>
                      <a:pt x="104" y="695"/>
                    </a:lnTo>
                    <a:lnTo>
                      <a:pt x="106" y="694"/>
                    </a:lnTo>
                    <a:lnTo>
                      <a:pt x="112" y="691"/>
                    </a:lnTo>
                    <a:lnTo>
                      <a:pt x="113" y="689"/>
                    </a:lnTo>
                    <a:lnTo>
                      <a:pt x="116" y="688"/>
                    </a:lnTo>
                    <a:lnTo>
                      <a:pt x="118" y="685"/>
                    </a:lnTo>
                    <a:lnTo>
                      <a:pt x="121" y="683"/>
                    </a:lnTo>
                    <a:lnTo>
                      <a:pt x="122" y="680"/>
                    </a:lnTo>
                    <a:lnTo>
                      <a:pt x="128" y="674"/>
                    </a:lnTo>
                    <a:lnTo>
                      <a:pt x="129" y="671"/>
                    </a:lnTo>
                    <a:lnTo>
                      <a:pt x="132" y="668"/>
                    </a:lnTo>
                    <a:lnTo>
                      <a:pt x="134" y="665"/>
                    </a:lnTo>
                    <a:lnTo>
                      <a:pt x="137" y="661"/>
                    </a:lnTo>
                    <a:lnTo>
                      <a:pt x="138" y="657"/>
                    </a:lnTo>
                    <a:lnTo>
                      <a:pt x="141" y="654"/>
                    </a:lnTo>
                    <a:lnTo>
                      <a:pt x="144" y="648"/>
                    </a:lnTo>
                    <a:lnTo>
                      <a:pt x="146" y="643"/>
                    </a:lnTo>
                    <a:lnTo>
                      <a:pt x="149" y="639"/>
                    </a:lnTo>
                    <a:lnTo>
                      <a:pt x="150" y="633"/>
                    </a:lnTo>
                    <a:lnTo>
                      <a:pt x="153" y="627"/>
                    </a:lnTo>
                    <a:lnTo>
                      <a:pt x="155" y="621"/>
                    </a:lnTo>
                    <a:lnTo>
                      <a:pt x="158" y="615"/>
                    </a:lnTo>
                    <a:lnTo>
                      <a:pt x="159" y="607"/>
                    </a:lnTo>
                    <a:lnTo>
                      <a:pt x="162" y="600"/>
                    </a:lnTo>
                    <a:lnTo>
                      <a:pt x="164" y="597"/>
                    </a:lnTo>
                    <a:lnTo>
                      <a:pt x="167" y="579"/>
                    </a:lnTo>
                    <a:lnTo>
                      <a:pt x="170" y="569"/>
                    </a:lnTo>
                    <a:lnTo>
                      <a:pt x="171" y="558"/>
                    </a:lnTo>
                    <a:lnTo>
                      <a:pt x="174" y="546"/>
                    </a:lnTo>
                    <a:lnTo>
                      <a:pt x="176" y="534"/>
                    </a:lnTo>
                    <a:lnTo>
                      <a:pt x="179" y="521"/>
                    </a:lnTo>
                    <a:lnTo>
                      <a:pt x="180" y="508"/>
                    </a:lnTo>
                    <a:lnTo>
                      <a:pt x="183" y="494"/>
                    </a:lnTo>
                    <a:lnTo>
                      <a:pt x="185" y="479"/>
                    </a:lnTo>
                    <a:lnTo>
                      <a:pt x="188" y="463"/>
                    </a:lnTo>
                    <a:lnTo>
                      <a:pt x="189" y="448"/>
                    </a:lnTo>
                    <a:lnTo>
                      <a:pt x="192" y="432"/>
                    </a:lnTo>
                    <a:lnTo>
                      <a:pt x="194" y="415"/>
                    </a:lnTo>
                    <a:lnTo>
                      <a:pt x="197" y="397"/>
                    </a:lnTo>
                    <a:lnTo>
                      <a:pt x="198" y="381"/>
                    </a:lnTo>
                    <a:lnTo>
                      <a:pt x="201" y="363"/>
                    </a:lnTo>
                    <a:lnTo>
                      <a:pt x="202" y="347"/>
                    </a:lnTo>
                    <a:lnTo>
                      <a:pt x="205" y="329"/>
                    </a:lnTo>
                    <a:lnTo>
                      <a:pt x="208" y="293"/>
                    </a:lnTo>
                    <a:lnTo>
                      <a:pt x="211" y="275"/>
                    </a:lnTo>
                    <a:lnTo>
                      <a:pt x="213" y="259"/>
                    </a:lnTo>
                    <a:lnTo>
                      <a:pt x="216" y="241"/>
                    </a:lnTo>
                    <a:lnTo>
                      <a:pt x="217" y="223"/>
                    </a:lnTo>
                    <a:lnTo>
                      <a:pt x="220" y="207"/>
                    </a:lnTo>
                    <a:lnTo>
                      <a:pt x="222" y="190"/>
                    </a:lnTo>
                    <a:lnTo>
                      <a:pt x="225" y="174"/>
                    </a:lnTo>
                    <a:lnTo>
                      <a:pt x="226" y="157"/>
                    </a:lnTo>
                    <a:lnTo>
                      <a:pt x="229" y="143"/>
                    </a:lnTo>
                    <a:lnTo>
                      <a:pt x="232" y="113"/>
                    </a:lnTo>
                    <a:lnTo>
                      <a:pt x="235" y="99"/>
                    </a:lnTo>
                    <a:lnTo>
                      <a:pt x="237" y="86"/>
                    </a:lnTo>
                    <a:lnTo>
                      <a:pt x="240" y="74"/>
                    </a:lnTo>
                    <a:lnTo>
                      <a:pt x="241" y="62"/>
                    </a:lnTo>
                    <a:lnTo>
                      <a:pt x="244" y="52"/>
                    </a:lnTo>
                    <a:lnTo>
                      <a:pt x="246" y="41"/>
                    </a:lnTo>
                    <a:lnTo>
                      <a:pt x="247" y="32"/>
                    </a:lnTo>
                    <a:lnTo>
                      <a:pt x="250" y="25"/>
                    </a:lnTo>
                    <a:lnTo>
                      <a:pt x="252" y="17"/>
                    </a:lnTo>
                    <a:lnTo>
                      <a:pt x="253" y="11"/>
                    </a:lnTo>
                    <a:lnTo>
                      <a:pt x="256" y="7"/>
                    </a:lnTo>
                    <a:lnTo>
                      <a:pt x="258" y="3"/>
                    </a:lnTo>
                    <a:lnTo>
                      <a:pt x="259" y="0"/>
                    </a:lnTo>
                    <a:lnTo>
                      <a:pt x="265" y="0"/>
                    </a:lnTo>
                    <a:lnTo>
                      <a:pt x="268" y="1"/>
                    </a:lnTo>
                    <a:lnTo>
                      <a:pt x="274" y="7"/>
                    </a:lnTo>
                    <a:lnTo>
                      <a:pt x="277" y="13"/>
                    </a:lnTo>
                    <a:lnTo>
                      <a:pt x="278" y="17"/>
                    </a:lnTo>
                    <a:lnTo>
                      <a:pt x="281" y="22"/>
                    </a:lnTo>
                    <a:lnTo>
                      <a:pt x="284" y="34"/>
                    </a:lnTo>
                    <a:lnTo>
                      <a:pt x="286" y="40"/>
                    </a:lnTo>
                    <a:lnTo>
                      <a:pt x="289" y="47"/>
                    </a:lnTo>
                    <a:lnTo>
                      <a:pt x="292" y="62"/>
                    </a:lnTo>
                    <a:lnTo>
                      <a:pt x="293" y="71"/>
                    </a:lnTo>
                    <a:lnTo>
                      <a:pt x="296" y="80"/>
                    </a:lnTo>
                    <a:lnTo>
                      <a:pt x="299" y="101"/>
                    </a:lnTo>
                    <a:lnTo>
                      <a:pt x="301" y="111"/>
                    </a:lnTo>
                    <a:lnTo>
                      <a:pt x="304" y="123"/>
                    </a:lnTo>
                    <a:lnTo>
                      <a:pt x="307" y="147"/>
                    </a:lnTo>
                    <a:lnTo>
                      <a:pt x="310" y="174"/>
                    </a:lnTo>
                    <a:lnTo>
                      <a:pt x="313" y="189"/>
                    </a:lnTo>
                    <a:lnTo>
                      <a:pt x="316" y="219"/>
                    </a:lnTo>
                    <a:lnTo>
                      <a:pt x="319" y="251"/>
                    </a:lnTo>
                    <a:lnTo>
                      <a:pt x="322" y="268"/>
                    </a:lnTo>
                    <a:lnTo>
                      <a:pt x="325" y="303"/>
                    </a:lnTo>
                    <a:lnTo>
                      <a:pt x="326" y="321"/>
                    </a:lnTo>
                    <a:lnTo>
                      <a:pt x="328" y="341"/>
                    </a:lnTo>
                    <a:lnTo>
                      <a:pt x="329" y="362"/>
                    </a:lnTo>
                    <a:lnTo>
                      <a:pt x="331" y="381"/>
                    </a:lnTo>
                    <a:lnTo>
                      <a:pt x="334" y="402"/>
                    </a:lnTo>
                    <a:lnTo>
                      <a:pt x="335" y="424"/>
                    </a:lnTo>
                    <a:lnTo>
                      <a:pt x="337" y="445"/>
                    </a:lnTo>
                    <a:lnTo>
                      <a:pt x="338" y="467"/>
                    </a:lnTo>
                    <a:lnTo>
                      <a:pt x="341" y="515"/>
                    </a:lnTo>
                    <a:lnTo>
                      <a:pt x="343" y="539"/>
                    </a:lnTo>
                    <a:lnTo>
                      <a:pt x="346" y="590"/>
                    </a:lnTo>
                    <a:lnTo>
                      <a:pt x="347" y="60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15" name="Freeform 48"/>
              <p:cNvSpPr>
                <a:spLocks/>
              </p:cNvSpPr>
              <p:nvPr/>
            </p:nvSpPr>
            <p:spPr bwMode="auto">
              <a:xfrm>
                <a:off x="3927" y="2929"/>
                <a:ext cx="87" cy="293"/>
              </a:xfrm>
              <a:custGeom>
                <a:avLst/>
                <a:gdLst>
                  <a:gd name="T0" fmla="*/ 1 w 172"/>
                  <a:gd name="T1" fmla="*/ 1 h 585"/>
                  <a:gd name="T2" fmla="*/ 1 w 172"/>
                  <a:gd name="T3" fmla="*/ 1 h 585"/>
                  <a:gd name="T4" fmla="*/ 1 w 172"/>
                  <a:gd name="T5" fmla="*/ 1 h 585"/>
                  <a:gd name="T6" fmla="*/ 1 w 172"/>
                  <a:gd name="T7" fmla="*/ 1 h 585"/>
                  <a:gd name="T8" fmla="*/ 1 w 172"/>
                  <a:gd name="T9" fmla="*/ 1 h 585"/>
                  <a:gd name="T10" fmla="*/ 1 w 172"/>
                  <a:gd name="T11" fmla="*/ 1 h 585"/>
                  <a:gd name="T12" fmla="*/ 1 w 172"/>
                  <a:gd name="T13" fmla="*/ 1 h 585"/>
                  <a:gd name="T14" fmla="*/ 1 w 172"/>
                  <a:gd name="T15" fmla="*/ 1 h 585"/>
                  <a:gd name="T16" fmla="*/ 1 w 172"/>
                  <a:gd name="T17" fmla="*/ 1 h 585"/>
                  <a:gd name="T18" fmla="*/ 1 w 172"/>
                  <a:gd name="T19" fmla="*/ 1 h 585"/>
                  <a:gd name="T20" fmla="*/ 1 w 172"/>
                  <a:gd name="T21" fmla="*/ 1 h 585"/>
                  <a:gd name="T22" fmla="*/ 1 w 172"/>
                  <a:gd name="T23" fmla="*/ 1 h 585"/>
                  <a:gd name="T24" fmla="*/ 1 w 172"/>
                  <a:gd name="T25" fmla="*/ 1 h 585"/>
                  <a:gd name="T26" fmla="*/ 1 w 172"/>
                  <a:gd name="T27" fmla="*/ 1 h 585"/>
                  <a:gd name="T28" fmla="*/ 1 w 172"/>
                  <a:gd name="T29" fmla="*/ 1 h 585"/>
                  <a:gd name="T30" fmla="*/ 1 w 172"/>
                  <a:gd name="T31" fmla="*/ 1 h 585"/>
                  <a:gd name="T32" fmla="*/ 1 w 172"/>
                  <a:gd name="T33" fmla="*/ 1 h 585"/>
                  <a:gd name="T34" fmla="*/ 1 w 172"/>
                  <a:gd name="T35" fmla="*/ 1 h 585"/>
                  <a:gd name="T36" fmla="*/ 1 w 172"/>
                  <a:gd name="T37" fmla="*/ 1 h 585"/>
                  <a:gd name="T38" fmla="*/ 1 w 172"/>
                  <a:gd name="T39" fmla="*/ 1 h 585"/>
                  <a:gd name="T40" fmla="*/ 1 w 172"/>
                  <a:gd name="T41" fmla="*/ 1 h 585"/>
                  <a:gd name="T42" fmla="*/ 1 w 172"/>
                  <a:gd name="T43" fmla="*/ 1 h 585"/>
                  <a:gd name="T44" fmla="*/ 1 w 172"/>
                  <a:gd name="T45" fmla="*/ 1 h 585"/>
                  <a:gd name="T46" fmla="*/ 1 w 172"/>
                  <a:gd name="T47" fmla="*/ 1 h 585"/>
                  <a:gd name="T48" fmla="*/ 1 w 172"/>
                  <a:gd name="T49" fmla="*/ 1 h 585"/>
                  <a:gd name="T50" fmla="*/ 1 w 172"/>
                  <a:gd name="T51" fmla="*/ 1 h 585"/>
                  <a:gd name="T52" fmla="*/ 1 w 172"/>
                  <a:gd name="T53" fmla="*/ 1 h 585"/>
                  <a:gd name="T54" fmla="*/ 1 w 172"/>
                  <a:gd name="T55" fmla="*/ 1 h 585"/>
                  <a:gd name="T56" fmla="*/ 1 w 172"/>
                  <a:gd name="T57" fmla="*/ 1 h 585"/>
                  <a:gd name="T58" fmla="*/ 1 w 172"/>
                  <a:gd name="T59" fmla="*/ 1 h 585"/>
                  <a:gd name="T60" fmla="*/ 1 w 172"/>
                  <a:gd name="T61" fmla="*/ 1 h 585"/>
                  <a:gd name="T62" fmla="*/ 1 w 172"/>
                  <a:gd name="T63" fmla="*/ 1 h 585"/>
                  <a:gd name="T64" fmla="*/ 1 w 172"/>
                  <a:gd name="T65" fmla="*/ 1 h 585"/>
                  <a:gd name="T66" fmla="*/ 1 w 172"/>
                  <a:gd name="T67" fmla="*/ 1 h 585"/>
                  <a:gd name="T68" fmla="*/ 1 w 172"/>
                  <a:gd name="T69" fmla="*/ 1 h 585"/>
                  <a:gd name="T70" fmla="*/ 1 w 172"/>
                  <a:gd name="T71" fmla="*/ 1 h 585"/>
                  <a:gd name="T72" fmla="*/ 1 w 172"/>
                  <a:gd name="T73" fmla="*/ 1 h 585"/>
                  <a:gd name="T74" fmla="*/ 1 w 172"/>
                  <a:gd name="T75" fmla="*/ 1 h 585"/>
                  <a:gd name="T76" fmla="*/ 1 w 172"/>
                  <a:gd name="T77" fmla="*/ 0 h 58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72"/>
                  <a:gd name="T118" fmla="*/ 0 h 585"/>
                  <a:gd name="T119" fmla="*/ 172 w 172"/>
                  <a:gd name="T120" fmla="*/ 585 h 58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72" h="585">
                    <a:moveTo>
                      <a:pt x="0" y="0"/>
                    </a:moveTo>
                    <a:lnTo>
                      <a:pt x="3" y="25"/>
                    </a:lnTo>
                    <a:lnTo>
                      <a:pt x="4" y="49"/>
                    </a:lnTo>
                    <a:lnTo>
                      <a:pt x="7" y="73"/>
                    </a:lnTo>
                    <a:lnTo>
                      <a:pt x="8" y="96"/>
                    </a:lnTo>
                    <a:lnTo>
                      <a:pt x="11" y="119"/>
                    </a:lnTo>
                    <a:lnTo>
                      <a:pt x="13" y="141"/>
                    </a:lnTo>
                    <a:lnTo>
                      <a:pt x="16" y="162"/>
                    </a:lnTo>
                    <a:lnTo>
                      <a:pt x="17" y="183"/>
                    </a:lnTo>
                    <a:lnTo>
                      <a:pt x="23" y="225"/>
                    </a:lnTo>
                    <a:lnTo>
                      <a:pt x="25" y="244"/>
                    </a:lnTo>
                    <a:lnTo>
                      <a:pt x="28" y="263"/>
                    </a:lnTo>
                    <a:lnTo>
                      <a:pt x="29" y="281"/>
                    </a:lnTo>
                    <a:lnTo>
                      <a:pt x="32" y="299"/>
                    </a:lnTo>
                    <a:lnTo>
                      <a:pt x="34" y="315"/>
                    </a:lnTo>
                    <a:lnTo>
                      <a:pt x="35" y="333"/>
                    </a:lnTo>
                    <a:lnTo>
                      <a:pt x="38" y="350"/>
                    </a:lnTo>
                    <a:lnTo>
                      <a:pt x="40" y="365"/>
                    </a:lnTo>
                    <a:lnTo>
                      <a:pt x="43" y="380"/>
                    </a:lnTo>
                    <a:lnTo>
                      <a:pt x="44" y="394"/>
                    </a:lnTo>
                    <a:lnTo>
                      <a:pt x="47" y="409"/>
                    </a:lnTo>
                    <a:lnTo>
                      <a:pt x="49" y="423"/>
                    </a:lnTo>
                    <a:lnTo>
                      <a:pt x="52" y="435"/>
                    </a:lnTo>
                    <a:lnTo>
                      <a:pt x="53" y="448"/>
                    </a:lnTo>
                    <a:lnTo>
                      <a:pt x="55" y="460"/>
                    </a:lnTo>
                    <a:lnTo>
                      <a:pt x="58" y="470"/>
                    </a:lnTo>
                    <a:lnTo>
                      <a:pt x="59" y="482"/>
                    </a:lnTo>
                    <a:lnTo>
                      <a:pt x="62" y="493"/>
                    </a:lnTo>
                    <a:lnTo>
                      <a:pt x="65" y="511"/>
                    </a:lnTo>
                    <a:lnTo>
                      <a:pt x="68" y="520"/>
                    </a:lnTo>
                    <a:lnTo>
                      <a:pt x="70" y="528"/>
                    </a:lnTo>
                    <a:lnTo>
                      <a:pt x="71" y="536"/>
                    </a:lnTo>
                    <a:lnTo>
                      <a:pt x="74" y="542"/>
                    </a:lnTo>
                    <a:lnTo>
                      <a:pt x="76" y="549"/>
                    </a:lnTo>
                    <a:lnTo>
                      <a:pt x="77" y="555"/>
                    </a:lnTo>
                    <a:lnTo>
                      <a:pt x="80" y="560"/>
                    </a:lnTo>
                    <a:lnTo>
                      <a:pt x="82" y="566"/>
                    </a:lnTo>
                    <a:lnTo>
                      <a:pt x="83" y="570"/>
                    </a:lnTo>
                    <a:lnTo>
                      <a:pt x="86" y="573"/>
                    </a:lnTo>
                    <a:lnTo>
                      <a:pt x="89" y="579"/>
                    </a:lnTo>
                    <a:lnTo>
                      <a:pt x="92" y="582"/>
                    </a:lnTo>
                    <a:lnTo>
                      <a:pt x="95" y="585"/>
                    </a:lnTo>
                    <a:lnTo>
                      <a:pt x="99" y="585"/>
                    </a:lnTo>
                    <a:lnTo>
                      <a:pt x="101" y="584"/>
                    </a:lnTo>
                    <a:lnTo>
                      <a:pt x="104" y="582"/>
                    </a:lnTo>
                    <a:lnTo>
                      <a:pt x="105" y="581"/>
                    </a:lnTo>
                    <a:lnTo>
                      <a:pt x="108" y="575"/>
                    </a:lnTo>
                    <a:lnTo>
                      <a:pt x="111" y="572"/>
                    </a:lnTo>
                    <a:lnTo>
                      <a:pt x="114" y="563"/>
                    </a:lnTo>
                    <a:lnTo>
                      <a:pt x="116" y="558"/>
                    </a:lnTo>
                    <a:lnTo>
                      <a:pt x="119" y="546"/>
                    </a:lnTo>
                    <a:lnTo>
                      <a:pt x="122" y="539"/>
                    </a:lnTo>
                    <a:lnTo>
                      <a:pt x="125" y="524"/>
                    </a:lnTo>
                    <a:lnTo>
                      <a:pt x="126" y="517"/>
                    </a:lnTo>
                    <a:lnTo>
                      <a:pt x="128" y="508"/>
                    </a:lnTo>
                    <a:lnTo>
                      <a:pt x="129" y="497"/>
                    </a:lnTo>
                    <a:lnTo>
                      <a:pt x="131" y="488"/>
                    </a:lnTo>
                    <a:lnTo>
                      <a:pt x="132" y="476"/>
                    </a:lnTo>
                    <a:lnTo>
                      <a:pt x="135" y="466"/>
                    </a:lnTo>
                    <a:lnTo>
                      <a:pt x="138" y="442"/>
                    </a:lnTo>
                    <a:lnTo>
                      <a:pt x="140" y="430"/>
                    </a:lnTo>
                    <a:lnTo>
                      <a:pt x="141" y="417"/>
                    </a:lnTo>
                    <a:lnTo>
                      <a:pt x="143" y="402"/>
                    </a:lnTo>
                    <a:lnTo>
                      <a:pt x="144" y="388"/>
                    </a:lnTo>
                    <a:lnTo>
                      <a:pt x="146" y="374"/>
                    </a:lnTo>
                    <a:lnTo>
                      <a:pt x="147" y="357"/>
                    </a:lnTo>
                    <a:lnTo>
                      <a:pt x="149" y="342"/>
                    </a:lnTo>
                    <a:lnTo>
                      <a:pt x="150" y="326"/>
                    </a:lnTo>
                    <a:lnTo>
                      <a:pt x="153" y="290"/>
                    </a:lnTo>
                    <a:lnTo>
                      <a:pt x="156" y="254"/>
                    </a:lnTo>
                    <a:lnTo>
                      <a:pt x="159" y="216"/>
                    </a:lnTo>
                    <a:lnTo>
                      <a:pt x="162" y="174"/>
                    </a:lnTo>
                    <a:lnTo>
                      <a:pt x="163" y="153"/>
                    </a:lnTo>
                    <a:lnTo>
                      <a:pt x="166" y="108"/>
                    </a:lnTo>
                    <a:lnTo>
                      <a:pt x="168" y="86"/>
                    </a:lnTo>
                    <a:lnTo>
                      <a:pt x="171" y="38"/>
                    </a:lnTo>
                    <a:lnTo>
                      <a:pt x="172" y="13"/>
                    </a:lnTo>
                    <a:lnTo>
                      <a:pt x="17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16" name="Freeform 49"/>
              <p:cNvSpPr>
                <a:spLocks/>
              </p:cNvSpPr>
              <p:nvPr/>
            </p:nvSpPr>
            <p:spPr bwMode="auto">
              <a:xfrm>
                <a:off x="3880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17" name="Freeform 50"/>
              <p:cNvSpPr>
                <a:spLocks/>
              </p:cNvSpPr>
              <p:nvPr/>
            </p:nvSpPr>
            <p:spPr bwMode="auto">
              <a:xfrm>
                <a:off x="3872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18" name="Freeform 51"/>
              <p:cNvSpPr>
                <a:spLocks/>
              </p:cNvSpPr>
              <p:nvPr/>
            </p:nvSpPr>
            <p:spPr bwMode="auto">
              <a:xfrm>
                <a:off x="3865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19" name="Freeform 52"/>
              <p:cNvSpPr>
                <a:spLocks/>
              </p:cNvSpPr>
              <p:nvPr/>
            </p:nvSpPr>
            <p:spPr bwMode="auto">
              <a:xfrm>
                <a:off x="3857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20" name="Freeform 53"/>
              <p:cNvSpPr>
                <a:spLocks/>
              </p:cNvSpPr>
              <p:nvPr/>
            </p:nvSpPr>
            <p:spPr bwMode="auto">
              <a:xfrm>
                <a:off x="3850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21" name="Freeform 54"/>
              <p:cNvSpPr>
                <a:spLocks/>
              </p:cNvSpPr>
              <p:nvPr/>
            </p:nvSpPr>
            <p:spPr bwMode="auto">
              <a:xfrm>
                <a:off x="3842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22" name="Freeform 55"/>
              <p:cNvSpPr>
                <a:spLocks/>
              </p:cNvSpPr>
              <p:nvPr/>
            </p:nvSpPr>
            <p:spPr bwMode="auto">
              <a:xfrm>
                <a:off x="3835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23" name="Freeform 56"/>
              <p:cNvSpPr>
                <a:spLocks/>
              </p:cNvSpPr>
              <p:nvPr/>
            </p:nvSpPr>
            <p:spPr bwMode="auto">
              <a:xfrm>
                <a:off x="3827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24" name="Freeform 57"/>
              <p:cNvSpPr>
                <a:spLocks/>
              </p:cNvSpPr>
              <p:nvPr/>
            </p:nvSpPr>
            <p:spPr bwMode="auto">
              <a:xfrm>
                <a:off x="3820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25" name="Freeform 58"/>
              <p:cNvSpPr>
                <a:spLocks/>
              </p:cNvSpPr>
              <p:nvPr/>
            </p:nvSpPr>
            <p:spPr bwMode="auto">
              <a:xfrm>
                <a:off x="3813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26" name="Freeform 59"/>
              <p:cNvSpPr>
                <a:spLocks/>
              </p:cNvSpPr>
              <p:nvPr/>
            </p:nvSpPr>
            <p:spPr bwMode="auto">
              <a:xfrm>
                <a:off x="3805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27" name="Freeform 60"/>
              <p:cNvSpPr>
                <a:spLocks/>
              </p:cNvSpPr>
              <p:nvPr/>
            </p:nvSpPr>
            <p:spPr bwMode="auto">
              <a:xfrm>
                <a:off x="3798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28" name="Freeform 61"/>
              <p:cNvSpPr>
                <a:spLocks/>
              </p:cNvSpPr>
              <p:nvPr/>
            </p:nvSpPr>
            <p:spPr bwMode="auto">
              <a:xfrm>
                <a:off x="3790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29" name="Freeform 62"/>
              <p:cNvSpPr>
                <a:spLocks/>
              </p:cNvSpPr>
              <p:nvPr/>
            </p:nvSpPr>
            <p:spPr bwMode="auto">
              <a:xfrm>
                <a:off x="3783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30" name="Freeform 63"/>
              <p:cNvSpPr>
                <a:spLocks/>
              </p:cNvSpPr>
              <p:nvPr/>
            </p:nvSpPr>
            <p:spPr bwMode="auto">
              <a:xfrm>
                <a:off x="3775" y="2989"/>
                <a:ext cx="5" cy="3"/>
              </a:xfrm>
              <a:custGeom>
                <a:avLst/>
                <a:gdLst>
                  <a:gd name="T0" fmla="*/ 1 w 8"/>
                  <a:gd name="T1" fmla="*/ 1 h 6"/>
                  <a:gd name="T2" fmla="*/ 1 w 8"/>
                  <a:gd name="T3" fmla="*/ 1 h 6"/>
                  <a:gd name="T4" fmla="*/ 1 w 8"/>
                  <a:gd name="T5" fmla="*/ 1 h 6"/>
                  <a:gd name="T6" fmla="*/ 1 w 8"/>
                  <a:gd name="T7" fmla="*/ 1 h 6"/>
                  <a:gd name="T8" fmla="*/ 1 w 8"/>
                  <a:gd name="T9" fmla="*/ 1 h 6"/>
                  <a:gd name="T10" fmla="*/ 1 w 8"/>
                  <a:gd name="T11" fmla="*/ 1 h 6"/>
                  <a:gd name="T12" fmla="*/ 1 w 8"/>
                  <a:gd name="T13" fmla="*/ 0 h 6"/>
                  <a:gd name="T14" fmla="*/ 1 w 8"/>
                  <a:gd name="T15" fmla="*/ 0 h 6"/>
                  <a:gd name="T16" fmla="*/ 1 w 8"/>
                  <a:gd name="T17" fmla="*/ 1 h 6"/>
                  <a:gd name="T18" fmla="*/ 0 w 8"/>
                  <a:gd name="T19" fmla="*/ 1 h 6"/>
                  <a:gd name="T20" fmla="*/ 0 w 8"/>
                  <a:gd name="T21" fmla="*/ 1 h 6"/>
                  <a:gd name="T22" fmla="*/ 1 w 8"/>
                  <a:gd name="T23" fmla="*/ 1 h 6"/>
                  <a:gd name="T24" fmla="*/ 1 w 8"/>
                  <a:gd name="T25" fmla="*/ 1 h 6"/>
                  <a:gd name="T26" fmla="*/ 1 w 8"/>
                  <a:gd name="T27" fmla="*/ 1 h 6"/>
                  <a:gd name="T28" fmla="*/ 1 w 8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6"/>
                  <a:gd name="T47" fmla="*/ 8 w 8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31" name="Freeform 64"/>
              <p:cNvSpPr>
                <a:spLocks/>
              </p:cNvSpPr>
              <p:nvPr/>
            </p:nvSpPr>
            <p:spPr bwMode="auto">
              <a:xfrm>
                <a:off x="3768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32" name="Freeform 65"/>
              <p:cNvSpPr>
                <a:spLocks/>
              </p:cNvSpPr>
              <p:nvPr/>
            </p:nvSpPr>
            <p:spPr bwMode="auto">
              <a:xfrm>
                <a:off x="3760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33" name="Freeform 66"/>
              <p:cNvSpPr>
                <a:spLocks/>
              </p:cNvSpPr>
              <p:nvPr/>
            </p:nvSpPr>
            <p:spPr bwMode="auto">
              <a:xfrm>
                <a:off x="3753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34" name="Freeform 67"/>
              <p:cNvSpPr>
                <a:spLocks/>
              </p:cNvSpPr>
              <p:nvPr/>
            </p:nvSpPr>
            <p:spPr bwMode="auto">
              <a:xfrm>
                <a:off x="3745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35" name="Freeform 68"/>
              <p:cNvSpPr>
                <a:spLocks/>
              </p:cNvSpPr>
              <p:nvPr/>
            </p:nvSpPr>
            <p:spPr bwMode="auto">
              <a:xfrm>
                <a:off x="3738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36" name="Freeform 69"/>
              <p:cNvSpPr>
                <a:spLocks/>
              </p:cNvSpPr>
              <p:nvPr/>
            </p:nvSpPr>
            <p:spPr bwMode="auto">
              <a:xfrm>
                <a:off x="3731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37" name="Freeform 70"/>
              <p:cNvSpPr>
                <a:spLocks/>
              </p:cNvSpPr>
              <p:nvPr/>
            </p:nvSpPr>
            <p:spPr bwMode="auto">
              <a:xfrm>
                <a:off x="3723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38" name="Freeform 71"/>
              <p:cNvSpPr>
                <a:spLocks/>
              </p:cNvSpPr>
              <p:nvPr/>
            </p:nvSpPr>
            <p:spPr bwMode="auto">
              <a:xfrm>
                <a:off x="3716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39" name="Freeform 72"/>
              <p:cNvSpPr>
                <a:spLocks/>
              </p:cNvSpPr>
              <p:nvPr/>
            </p:nvSpPr>
            <p:spPr bwMode="auto">
              <a:xfrm>
                <a:off x="3708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40" name="Freeform 73"/>
              <p:cNvSpPr>
                <a:spLocks/>
              </p:cNvSpPr>
              <p:nvPr/>
            </p:nvSpPr>
            <p:spPr bwMode="auto">
              <a:xfrm>
                <a:off x="3701" y="2989"/>
                <a:ext cx="4" cy="3"/>
              </a:xfrm>
              <a:custGeom>
                <a:avLst/>
                <a:gdLst>
                  <a:gd name="T0" fmla="*/ 1 w 8"/>
                  <a:gd name="T1" fmla="*/ 1 h 6"/>
                  <a:gd name="T2" fmla="*/ 1 w 8"/>
                  <a:gd name="T3" fmla="*/ 1 h 6"/>
                  <a:gd name="T4" fmla="*/ 1 w 8"/>
                  <a:gd name="T5" fmla="*/ 1 h 6"/>
                  <a:gd name="T6" fmla="*/ 1 w 8"/>
                  <a:gd name="T7" fmla="*/ 1 h 6"/>
                  <a:gd name="T8" fmla="*/ 1 w 8"/>
                  <a:gd name="T9" fmla="*/ 1 h 6"/>
                  <a:gd name="T10" fmla="*/ 1 w 8"/>
                  <a:gd name="T11" fmla="*/ 1 h 6"/>
                  <a:gd name="T12" fmla="*/ 1 w 8"/>
                  <a:gd name="T13" fmla="*/ 0 h 6"/>
                  <a:gd name="T14" fmla="*/ 1 w 8"/>
                  <a:gd name="T15" fmla="*/ 0 h 6"/>
                  <a:gd name="T16" fmla="*/ 1 w 8"/>
                  <a:gd name="T17" fmla="*/ 1 h 6"/>
                  <a:gd name="T18" fmla="*/ 0 w 8"/>
                  <a:gd name="T19" fmla="*/ 1 h 6"/>
                  <a:gd name="T20" fmla="*/ 0 w 8"/>
                  <a:gd name="T21" fmla="*/ 1 h 6"/>
                  <a:gd name="T22" fmla="*/ 1 w 8"/>
                  <a:gd name="T23" fmla="*/ 1 h 6"/>
                  <a:gd name="T24" fmla="*/ 1 w 8"/>
                  <a:gd name="T25" fmla="*/ 1 h 6"/>
                  <a:gd name="T26" fmla="*/ 1 w 8"/>
                  <a:gd name="T27" fmla="*/ 1 h 6"/>
                  <a:gd name="T28" fmla="*/ 1 w 8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6"/>
                  <a:gd name="T47" fmla="*/ 8 w 8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6">
                    <a:moveTo>
                      <a:pt x="5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41" name="Freeform 74"/>
              <p:cNvSpPr>
                <a:spLocks/>
              </p:cNvSpPr>
              <p:nvPr/>
            </p:nvSpPr>
            <p:spPr bwMode="auto">
              <a:xfrm>
                <a:off x="3693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42" name="Freeform 75"/>
              <p:cNvSpPr>
                <a:spLocks/>
              </p:cNvSpPr>
              <p:nvPr/>
            </p:nvSpPr>
            <p:spPr bwMode="auto">
              <a:xfrm>
                <a:off x="3686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43" name="Freeform 76"/>
              <p:cNvSpPr>
                <a:spLocks/>
              </p:cNvSpPr>
              <p:nvPr/>
            </p:nvSpPr>
            <p:spPr bwMode="auto">
              <a:xfrm>
                <a:off x="3678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44" name="Freeform 77"/>
              <p:cNvSpPr>
                <a:spLocks/>
              </p:cNvSpPr>
              <p:nvPr/>
            </p:nvSpPr>
            <p:spPr bwMode="auto">
              <a:xfrm>
                <a:off x="3671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45" name="Freeform 78"/>
              <p:cNvSpPr>
                <a:spLocks/>
              </p:cNvSpPr>
              <p:nvPr/>
            </p:nvSpPr>
            <p:spPr bwMode="auto">
              <a:xfrm>
                <a:off x="3664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46" name="Freeform 79"/>
              <p:cNvSpPr>
                <a:spLocks/>
              </p:cNvSpPr>
              <p:nvPr/>
            </p:nvSpPr>
            <p:spPr bwMode="auto">
              <a:xfrm>
                <a:off x="3656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47" name="Freeform 80"/>
              <p:cNvSpPr>
                <a:spLocks/>
              </p:cNvSpPr>
              <p:nvPr/>
            </p:nvSpPr>
            <p:spPr bwMode="auto">
              <a:xfrm>
                <a:off x="3649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48" name="Freeform 81"/>
              <p:cNvSpPr>
                <a:spLocks/>
              </p:cNvSpPr>
              <p:nvPr/>
            </p:nvSpPr>
            <p:spPr bwMode="auto">
              <a:xfrm>
                <a:off x="3641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49" name="Freeform 82"/>
              <p:cNvSpPr>
                <a:spLocks/>
              </p:cNvSpPr>
              <p:nvPr/>
            </p:nvSpPr>
            <p:spPr bwMode="auto">
              <a:xfrm>
                <a:off x="3634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50" name="Freeform 83"/>
              <p:cNvSpPr>
                <a:spLocks/>
              </p:cNvSpPr>
              <p:nvPr/>
            </p:nvSpPr>
            <p:spPr bwMode="auto">
              <a:xfrm>
                <a:off x="3626" y="2989"/>
                <a:ext cx="5" cy="3"/>
              </a:xfrm>
              <a:custGeom>
                <a:avLst/>
                <a:gdLst>
                  <a:gd name="T0" fmla="*/ 1 w 8"/>
                  <a:gd name="T1" fmla="*/ 1 h 6"/>
                  <a:gd name="T2" fmla="*/ 1 w 8"/>
                  <a:gd name="T3" fmla="*/ 1 h 6"/>
                  <a:gd name="T4" fmla="*/ 1 w 8"/>
                  <a:gd name="T5" fmla="*/ 1 h 6"/>
                  <a:gd name="T6" fmla="*/ 1 w 8"/>
                  <a:gd name="T7" fmla="*/ 1 h 6"/>
                  <a:gd name="T8" fmla="*/ 1 w 8"/>
                  <a:gd name="T9" fmla="*/ 1 h 6"/>
                  <a:gd name="T10" fmla="*/ 1 w 8"/>
                  <a:gd name="T11" fmla="*/ 1 h 6"/>
                  <a:gd name="T12" fmla="*/ 1 w 8"/>
                  <a:gd name="T13" fmla="*/ 0 h 6"/>
                  <a:gd name="T14" fmla="*/ 1 w 8"/>
                  <a:gd name="T15" fmla="*/ 0 h 6"/>
                  <a:gd name="T16" fmla="*/ 1 w 8"/>
                  <a:gd name="T17" fmla="*/ 1 h 6"/>
                  <a:gd name="T18" fmla="*/ 0 w 8"/>
                  <a:gd name="T19" fmla="*/ 1 h 6"/>
                  <a:gd name="T20" fmla="*/ 0 w 8"/>
                  <a:gd name="T21" fmla="*/ 1 h 6"/>
                  <a:gd name="T22" fmla="*/ 1 w 8"/>
                  <a:gd name="T23" fmla="*/ 1 h 6"/>
                  <a:gd name="T24" fmla="*/ 1 w 8"/>
                  <a:gd name="T25" fmla="*/ 1 h 6"/>
                  <a:gd name="T26" fmla="*/ 1 w 8"/>
                  <a:gd name="T27" fmla="*/ 1 h 6"/>
                  <a:gd name="T28" fmla="*/ 1 w 8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6"/>
                  <a:gd name="T47" fmla="*/ 8 w 8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6">
                    <a:moveTo>
                      <a:pt x="5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51" name="Freeform 84"/>
              <p:cNvSpPr>
                <a:spLocks/>
              </p:cNvSpPr>
              <p:nvPr/>
            </p:nvSpPr>
            <p:spPr bwMode="auto">
              <a:xfrm>
                <a:off x="3619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52" name="Freeform 85"/>
              <p:cNvSpPr>
                <a:spLocks/>
              </p:cNvSpPr>
              <p:nvPr/>
            </p:nvSpPr>
            <p:spPr bwMode="auto">
              <a:xfrm>
                <a:off x="3611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53" name="Freeform 86"/>
              <p:cNvSpPr>
                <a:spLocks/>
              </p:cNvSpPr>
              <p:nvPr/>
            </p:nvSpPr>
            <p:spPr bwMode="auto">
              <a:xfrm>
                <a:off x="3604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54" name="Freeform 87"/>
              <p:cNvSpPr>
                <a:spLocks/>
              </p:cNvSpPr>
              <p:nvPr/>
            </p:nvSpPr>
            <p:spPr bwMode="auto">
              <a:xfrm>
                <a:off x="3596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55" name="Freeform 88"/>
              <p:cNvSpPr>
                <a:spLocks/>
              </p:cNvSpPr>
              <p:nvPr/>
            </p:nvSpPr>
            <p:spPr bwMode="auto">
              <a:xfrm>
                <a:off x="3589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56" name="Freeform 89"/>
              <p:cNvSpPr>
                <a:spLocks/>
              </p:cNvSpPr>
              <p:nvPr/>
            </p:nvSpPr>
            <p:spPr bwMode="auto">
              <a:xfrm>
                <a:off x="3582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57" name="Freeform 90"/>
              <p:cNvSpPr>
                <a:spLocks/>
              </p:cNvSpPr>
              <p:nvPr/>
            </p:nvSpPr>
            <p:spPr bwMode="auto">
              <a:xfrm>
                <a:off x="3574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58" name="Freeform 91"/>
              <p:cNvSpPr>
                <a:spLocks/>
              </p:cNvSpPr>
              <p:nvPr/>
            </p:nvSpPr>
            <p:spPr bwMode="auto">
              <a:xfrm>
                <a:off x="3567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59" name="Freeform 92"/>
              <p:cNvSpPr>
                <a:spLocks/>
              </p:cNvSpPr>
              <p:nvPr/>
            </p:nvSpPr>
            <p:spPr bwMode="auto">
              <a:xfrm>
                <a:off x="3559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60" name="Freeform 93"/>
              <p:cNvSpPr>
                <a:spLocks/>
              </p:cNvSpPr>
              <p:nvPr/>
            </p:nvSpPr>
            <p:spPr bwMode="auto">
              <a:xfrm>
                <a:off x="3552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61" name="Freeform 94"/>
              <p:cNvSpPr>
                <a:spLocks/>
              </p:cNvSpPr>
              <p:nvPr/>
            </p:nvSpPr>
            <p:spPr bwMode="auto">
              <a:xfrm>
                <a:off x="3544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62" name="Freeform 95"/>
              <p:cNvSpPr>
                <a:spLocks/>
              </p:cNvSpPr>
              <p:nvPr/>
            </p:nvSpPr>
            <p:spPr bwMode="auto">
              <a:xfrm>
                <a:off x="3537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63" name="Freeform 96"/>
              <p:cNvSpPr>
                <a:spLocks/>
              </p:cNvSpPr>
              <p:nvPr/>
            </p:nvSpPr>
            <p:spPr bwMode="auto">
              <a:xfrm>
                <a:off x="3529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64" name="Freeform 97"/>
              <p:cNvSpPr>
                <a:spLocks/>
              </p:cNvSpPr>
              <p:nvPr/>
            </p:nvSpPr>
            <p:spPr bwMode="auto">
              <a:xfrm>
                <a:off x="3522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65" name="Freeform 98"/>
              <p:cNvSpPr>
                <a:spLocks/>
              </p:cNvSpPr>
              <p:nvPr/>
            </p:nvSpPr>
            <p:spPr bwMode="auto">
              <a:xfrm>
                <a:off x="3514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66" name="Freeform 99"/>
              <p:cNvSpPr>
                <a:spLocks/>
              </p:cNvSpPr>
              <p:nvPr/>
            </p:nvSpPr>
            <p:spPr bwMode="auto">
              <a:xfrm>
                <a:off x="3507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67" name="Freeform 100"/>
              <p:cNvSpPr>
                <a:spLocks/>
              </p:cNvSpPr>
              <p:nvPr/>
            </p:nvSpPr>
            <p:spPr bwMode="auto">
              <a:xfrm>
                <a:off x="3500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68" name="Freeform 101"/>
              <p:cNvSpPr>
                <a:spLocks/>
              </p:cNvSpPr>
              <p:nvPr/>
            </p:nvSpPr>
            <p:spPr bwMode="auto">
              <a:xfrm>
                <a:off x="3492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69" name="Freeform 102"/>
              <p:cNvSpPr>
                <a:spLocks/>
              </p:cNvSpPr>
              <p:nvPr/>
            </p:nvSpPr>
            <p:spPr bwMode="auto">
              <a:xfrm>
                <a:off x="3485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70" name="Freeform 103"/>
              <p:cNvSpPr>
                <a:spLocks/>
              </p:cNvSpPr>
              <p:nvPr/>
            </p:nvSpPr>
            <p:spPr bwMode="auto">
              <a:xfrm>
                <a:off x="3477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71" name="Freeform 104"/>
              <p:cNvSpPr>
                <a:spLocks/>
              </p:cNvSpPr>
              <p:nvPr/>
            </p:nvSpPr>
            <p:spPr bwMode="auto">
              <a:xfrm>
                <a:off x="3470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72" name="Freeform 105"/>
              <p:cNvSpPr>
                <a:spLocks/>
              </p:cNvSpPr>
              <p:nvPr/>
            </p:nvSpPr>
            <p:spPr bwMode="auto">
              <a:xfrm>
                <a:off x="3462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73" name="Freeform 106"/>
              <p:cNvSpPr>
                <a:spLocks/>
              </p:cNvSpPr>
              <p:nvPr/>
            </p:nvSpPr>
            <p:spPr bwMode="auto">
              <a:xfrm>
                <a:off x="3455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74" name="Freeform 107"/>
              <p:cNvSpPr>
                <a:spLocks/>
              </p:cNvSpPr>
              <p:nvPr/>
            </p:nvSpPr>
            <p:spPr bwMode="auto">
              <a:xfrm>
                <a:off x="3447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75" name="Freeform 108"/>
              <p:cNvSpPr>
                <a:spLocks/>
              </p:cNvSpPr>
              <p:nvPr/>
            </p:nvSpPr>
            <p:spPr bwMode="auto">
              <a:xfrm>
                <a:off x="3440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76" name="Freeform 109"/>
              <p:cNvSpPr>
                <a:spLocks/>
              </p:cNvSpPr>
              <p:nvPr/>
            </p:nvSpPr>
            <p:spPr bwMode="auto">
              <a:xfrm>
                <a:off x="3433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77" name="Freeform 110"/>
              <p:cNvSpPr>
                <a:spLocks/>
              </p:cNvSpPr>
              <p:nvPr/>
            </p:nvSpPr>
            <p:spPr bwMode="auto">
              <a:xfrm>
                <a:off x="3425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78" name="Freeform 111"/>
              <p:cNvSpPr>
                <a:spLocks/>
              </p:cNvSpPr>
              <p:nvPr/>
            </p:nvSpPr>
            <p:spPr bwMode="auto">
              <a:xfrm>
                <a:off x="3418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79" name="Freeform 112"/>
              <p:cNvSpPr>
                <a:spLocks/>
              </p:cNvSpPr>
              <p:nvPr/>
            </p:nvSpPr>
            <p:spPr bwMode="auto">
              <a:xfrm>
                <a:off x="3410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80" name="Freeform 113"/>
              <p:cNvSpPr>
                <a:spLocks/>
              </p:cNvSpPr>
              <p:nvPr/>
            </p:nvSpPr>
            <p:spPr bwMode="auto">
              <a:xfrm>
                <a:off x="3403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81" name="Freeform 114"/>
              <p:cNvSpPr>
                <a:spLocks/>
              </p:cNvSpPr>
              <p:nvPr/>
            </p:nvSpPr>
            <p:spPr bwMode="auto">
              <a:xfrm>
                <a:off x="3395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82" name="Freeform 115"/>
              <p:cNvSpPr>
                <a:spLocks/>
              </p:cNvSpPr>
              <p:nvPr/>
            </p:nvSpPr>
            <p:spPr bwMode="auto">
              <a:xfrm>
                <a:off x="3388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83" name="Freeform 116"/>
              <p:cNvSpPr>
                <a:spLocks/>
              </p:cNvSpPr>
              <p:nvPr/>
            </p:nvSpPr>
            <p:spPr bwMode="auto">
              <a:xfrm>
                <a:off x="3380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84" name="Freeform 117"/>
              <p:cNvSpPr>
                <a:spLocks/>
              </p:cNvSpPr>
              <p:nvPr/>
            </p:nvSpPr>
            <p:spPr bwMode="auto">
              <a:xfrm>
                <a:off x="3373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85" name="Freeform 118"/>
              <p:cNvSpPr>
                <a:spLocks/>
              </p:cNvSpPr>
              <p:nvPr/>
            </p:nvSpPr>
            <p:spPr bwMode="auto">
              <a:xfrm>
                <a:off x="3365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86" name="Freeform 119"/>
              <p:cNvSpPr>
                <a:spLocks/>
              </p:cNvSpPr>
              <p:nvPr/>
            </p:nvSpPr>
            <p:spPr bwMode="auto">
              <a:xfrm>
                <a:off x="3358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87" name="Freeform 120"/>
              <p:cNvSpPr>
                <a:spLocks/>
              </p:cNvSpPr>
              <p:nvPr/>
            </p:nvSpPr>
            <p:spPr bwMode="auto">
              <a:xfrm>
                <a:off x="3351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88" name="Freeform 121"/>
              <p:cNvSpPr>
                <a:spLocks/>
              </p:cNvSpPr>
              <p:nvPr/>
            </p:nvSpPr>
            <p:spPr bwMode="auto">
              <a:xfrm>
                <a:off x="3343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89" name="Freeform 122"/>
              <p:cNvSpPr>
                <a:spLocks/>
              </p:cNvSpPr>
              <p:nvPr/>
            </p:nvSpPr>
            <p:spPr bwMode="auto">
              <a:xfrm>
                <a:off x="3336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90" name="Freeform 123"/>
              <p:cNvSpPr>
                <a:spLocks/>
              </p:cNvSpPr>
              <p:nvPr/>
            </p:nvSpPr>
            <p:spPr bwMode="auto">
              <a:xfrm>
                <a:off x="3328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91" name="Freeform 124"/>
              <p:cNvSpPr>
                <a:spLocks/>
              </p:cNvSpPr>
              <p:nvPr/>
            </p:nvSpPr>
            <p:spPr bwMode="auto">
              <a:xfrm>
                <a:off x="3321" y="2989"/>
                <a:ext cx="4" cy="3"/>
              </a:xfrm>
              <a:custGeom>
                <a:avLst/>
                <a:gdLst>
                  <a:gd name="T0" fmla="*/ 1 w 8"/>
                  <a:gd name="T1" fmla="*/ 1 h 6"/>
                  <a:gd name="T2" fmla="*/ 1 w 8"/>
                  <a:gd name="T3" fmla="*/ 1 h 6"/>
                  <a:gd name="T4" fmla="*/ 1 w 8"/>
                  <a:gd name="T5" fmla="*/ 1 h 6"/>
                  <a:gd name="T6" fmla="*/ 1 w 8"/>
                  <a:gd name="T7" fmla="*/ 1 h 6"/>
                  <a:gd name="T8" fmla="*/ 1 w 8"/>
                  <a:gd name="T9" fmla="*/ 1 h 6"/>
                  <a:gd name="T10" fmla="*/ 1 w 8"/>
                  <a:gd name="T11" fmla="*/ 1 h 6"/>
                  <a:gd name="T12" fmla="*/ 1 w 8"/>
                  <a:gd name="T13" fmla="*/ 0 h 6"/>
                  <a:gd name="T14" fmla="*/ 1 w 8"/>
                  <a:gd name="T15" fmla="*/ 0 h 6"/>
                  <a:gd name="T16" fmla="*/ 1 w 8"/>
                  <a:gd name="T17" fmla="*/ 1 h 6"/>
                  <a:gd name="T18" fmla="*/ 0 w 8"/>
                  <a:gd name="T19" fmla="*/ 1 h 6"/>
                  <a:gd name="T20" fmla="*/ 0 w 8"/>
                  <a:gd name="T21" fmla="*/ 1 h 6"/>
                  <a:gd name="T22" fmla="*/ 1 w 8"/>
                  <a:gd name="T23" fmla="*/ 1 h 6"/>
                  <a:gd name="T24" fmla="*/ 1 w 8"/>
                  <a:gd name="T25" fmla="*/ 1 h 6"/>
                  <a:gd name="T26" fmla="*/ 1 w 8"/>
                  <a:gd name="T27" fmla="*/ 1 h 6"/>
                  <a:gd name="T28" fmla="*/ 1 w 8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6"/>
                  <a:gd name="T47" fmla="*/ 8 w 8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92" name="Freeform 125"/>
              <p:cNvSpPr>
                <a:spLocks/>
              </p:cNvSpPr>
              <p:nvPr/>
            </p:nvSpPr>
            <p:spPr bwMode="auto">
              <a:xfrm>
                <a:off x="3313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93" name="Freeform 126"/>
              <p:cNvSpPr>
                <a:spLocks/>
              </p:cNvSpPr>
              <p:nvPr/>
            </p:nvSpPr>
            <p:spPr bwMode="auto">
              <a:xfrm>
                <a:off x="3306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94" name="Freeform 127"/>
              <p:cNvSpPr>
                <a:spLocks/>
              </p:cNvSpPr>
              <p:nvPr/>
            </p:nvSpPr>
            <p:spPr bwMode="auto">
              <a:xfrm>
                <a:off x="3298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95" name="Freeform 128"/>
              <p:cNvSpPr>
                <a:spLocks/>
              </p:cNvSpPr>
              <p:nvPr/>
            </p:nvSpPr>
            <p:spPr bwMode="auto">
              <a:xfrm>
                <a:off x="3291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96" name="Freeform 129"/>
              <p:cNvSpPr>
                <a:spLocks/>
              </p:cNvSpPr>
              <p:nvPr/>
            </p:nvSpPr>
            <p:spPr bwMode="auto">
              <a:xfrm>
                <a:off x="3284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97" name="Freeform 130"/>
              <p:cNvSpPr>
                <a:spLocks/>
              </p:cNvSpPr>
              <p:nvPr/>
            </p:nvSpPr>
            <p:spPr bwMode="auto">
              <a:xfrm>
                <a:off x="3276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98" name="Freeform 131"/>
              <p:cNvSpPr>
                <a:spLocks/>
              </p:cNvSpPr>
              <p:nvPr/>
            </p:nvSpPr>
            <p:spPr bwMode="auto">
              <a:xfrm>
                <a:off x="3269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99" name="Freeform 132"/>
              <p:cNvSpPr>
                <a:spLocks/>
              </p:cNvSpPr>
              <p:nvPr/>
            </p:nvSpPr>
            <p:spPr bwMode="auto">
              <a:xfrm>
                <a:off x="3261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00" name="Freeform 133"/>
              <p:cNvSpPr>
                <a:spLocks/>
              </p:cNvSpPr>
              <p:nvPr/>
            </p:nvSpPr>
            <p:spPr bwMode="auto">
              <a:xfrm>
                <a:off x="3254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01" name="Freeform 134"/>
              <p:cNvSpPr>
                <a:spLocks/>
              </p:cNvSpPr>
              <p:nvPr/>
            </p:nvSpPr>
            <p:spPr bwMode="auto">
              <a:xfrm>
                <a:off x="3246" y="2989"/>
                <a:ext cx="5" cy="3"/>
              </a:xfrm>
              <a:custGeom>
                <a:avLst/>
                <a:gdLst>
                  <a:gd name="T0" fmla="*/ 1 w 8"/>
                  <a:gd name="T1" fmla="*/ 1 h 6"/>
                  <a:gd name="T2" fmla="*/ 1 w 8"/>
                  <a:gd name="T3" fmla="*/ 1 h 6"/>
                  <a:gd name="T4" fmla="*/ 1 w 8"/>
                  <a:gd name="T5" fmla="*/ 1 h 6"/>
                  <a:gd name="T6" fmla="*/ 1 w 8"/>
                  <a:gd name="T7" fmla="*/ 1 h 6"/>
                  <a:gd name="T8" fmla="*/ 1 w 8"/>
                  <a:gd name="T9" fmla="*/ 1 h 6"/>
                  <a:gd name="T10" fmla="*/ 1 w 8"/>
                  <a:gd name="T11" fmla="*/ 1 h 6"/>
                  <a:gd name="T12" fmla="*/ 1 w 8"/>
                  <a:gd name="T13" fmla="*/ 0 h 6"/>
                  <a:gd name="T14" fmla="*/ 1 w 8"/>
                  <a:gd name="T15" fmla="*/ 0 h 6"/>
                  <a:gd name="T16" fmla="*/ 1 w 8"/>
                  <a:gd name="T17" fmla="*/ 1 h 6"/>
                  <a:gd name="T18" fmla="*/ 0 w 8"/>
                  <a:gd name="T19" fmla="*/ 1 h 6"/>
                  <a:gd name="T20" fmla="*/ 0 w 8"/>
                  <a:gd name="T21" fmla="*/ 1 h 6"/>
                  <a:gd name="T22" fmla="*/ 1 w 8"/>
                  <a:gd name="T23" fmla="*/ 1 h 6"/>
                  <a:gd name="T24" fmla="*/ 1 w 8"/>
                  <a:gd name="T25" fmla="*/ 1 h 6"/>
                  <a:gd name="T26" fmla="*/ 1 w 8"/>
                  <a:gd name="T27" fmla="*/ 1 h 6"/>
                  <a:gd name="T28" fmla="*/ 1 w 8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6"/>
                  <a:gd name="T47" fmla="*/ 8 w 8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6">
                    <a:moveTo>
                      <a:pt x="5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02" name="Freeform 135"/>
              <p:cNvSpPr>
                <a:spLocks/>
              </p:cNvSpPr>
              <p:nvPr/>
            </p:nvSpPr>
            <p:spPr bwMode="auto">
              <a:xfrm>
                <a:off x="3239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03" name="Freeform 136"/>
              <p:cNvSpPr>
                <a:spLocks/>
              </p:cNvSpPr>
              <p:nvPr/>
            </p:nvSpPr>
            <p:spPr bwMode="auto">
              <a:xfrm>
                <a:off x="3231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04" name="Freeform 137"/>
              <p:cNvSpPr>
                <a:spLocks/>
              </p:cNvSpPr>
              <p:nvPr/>
            </p:nvSpPr>
            <p:spPr bwMode="auto">
              <a:xfrm>
                <a:off x="3224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05" name="Freeform 138"/>
              <p:cNvSpPr>
                <a:spLocks/>
              </p:cNvSpPr>
              <p:nvPr/>
            </p:nvSpPr>
            <p:spPr bwMode="auto">
              <a:xfrm>
                <a:off x="3216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06" name="Freeform 139"/>
              <p:cNvSpPr>
                <a:spLocks/>
              </p:cNvSpPr>
              <p:nvPr/>
            </p:nvSpPr>
            <p:spPr bwMode="auto">
              <a:xfrm>
                <a:off x="3209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07" name="Freeform 140"/>
              <p:cNvSpPr>
                <a:spLocks/>
              </p:cNvSpPr>
              <p:nvPr/>
            </p:nvSpPr>
            <p:spPr bwMode="auto">
              <a:xfrm>
                <a:off x="3202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08" name="Freeform 141"/>
              <p:cNvSpPr>
                <a:spLocks/>
              </p:cNvSpPr>
              <p:nvPr/>
            </p:nvSpPr>
            <p:spPr bwMode="auto">
              <a:xfrm>
                <a:off x="3194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09" name="Freeform 142"/>
              <p:cNvSpPr>
                <a:spLocks/>
              </p:cNvSpPr>
              <p:nvPr/>
            </p:nvSpPr>
            <p:spPr bwMode="auto">
              <a:xfrm>
                <a:off x="3187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10" name="Freeform 143"/>
              <p:cNvSpPr>
                <a:spLocks/>
              </p:cNvSpPr>
              <p:nvPr/>
            </p:nvSpPr>
            <p:spPr bwMode="auto">
              <a:xfrm>
                <a:off x="3179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11" name="Freeform 144"/>
              <p:cNvSpPr>
                <a:spLocks/>
              </p:cNvSpPr>
              <p:nvPr/>
            </p:nvSpPr>
            <p:spPr bwMode="auto">
              <a:xfrm>
                <a:off x="3172" y="2989"/>
                <a:ext cx="4" cy="3"/>
              </a:xfrm>
              <a:custGeom>
                <a:avLst/>
                <a:gdLst>
                  <a:gd name="T0" fmla="*/ 1 w 8"/>
                  <a:gd name="T1" fmla="*/ 1 h 6"/>
                  <a:gd name="T2" fmla="*/ 1 w 8"/>
                  <a:gd name="T3" fmla="*/ 1 h 6"/>
                  <a:gd name="T4" fmla="*/ 1 w 8"/>
                  <a:gd name="T5" fmla="*/ 1 h 6"/>
                  <a:gd name="T6" fmla="*/ 1 w 8"/>
                  <a:gd name="T7" fmla="*/ 1 h 6"/>
                  <a:gd name="T8" fmla="*/ 1 w 8"/>
                  <a:gd name="T9" fmla="*/ 1 h 6"/>
                  <a:gd name="T10" fmla="*/ 1 w 8"/>
                  <a:gd name="T11" fmla="*/ 1 h 6"/>
                  <a:gd name="T12" fmla="*/ 1 w 8"/>
                  <a:gd name="T13" fmla="*/ 0 h 6"/>
                  <a:gd name="T14" fmla="*/ 1 w 8"/>
                  <a:gd name="T15" fmla="*/ 0 h 6"/>
                  <a:gd name="T16" fmla="*/ 1 w 8"/>
                  <a:gd name="T17" fmla="*/ 1 h 6"/>
                  <a:gd name="T18" fmla="*/ 0 w 8"/>
                  <a:gd name="T19" fmla="*/ 1 h 6"/>
                  <a:gd name="T20" fmla="*/ 0 w 8"/>
                  <a:gd name="T21" fmla="*/ 1 h 6"/>
                  <a:gd name="T22" fmla="*/ 1 w 8"/>
                  <a:gd name="T23" fmla="*/ 1 h 6"/>
                  <a:gd name="T24" fmla="*/ 1 w 8"/>
                  <a:gd name="T25" fmla="*/ 1 h 6"/>
                  <a:gd name="T26" fmla="*/ 1 w 8"/>
                  <a:gd name="T27" fmla="*/ 1 h 6"/>
                  <a:gd name="T28" fmla="*/ 1 w 8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6"/>
                  <a:gd name="T47" fmla="*/ 8 w 8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6">
                    <a:moveTo>
                      <a:pt x="5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12" name="Freeform 145"/>
              <p:cNvSpPr>
                <a:spLocks/>
              </p:cNvSpPr>
              <p:nvPr/>
            </p:nvSpPr>
            <p:spPr bwMode="auto">
              <a:xfrm>
                <a:off x="3164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13" name="Freeform 146"/>
              <p:cNvSpPr>
                <a:spLocks/>
              </p:cNvSpPr>
              <p:nvPr/>
            </p:nvSpPr>
            <p:spPr bwMode="auto">
              <a:xfrm>
                <a:off x="3157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14" name="Freeform 147"/>
              <p:cNvSpPr>
                <a:spLocks/>
              </p:cNvSpPr>
              <p:nvPr/>
            </p:nvSpPr>
            <p:spPr bwMode="auto">
              <a:xfrm>
                <a:off x="3149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15" name="Freeform 148"/>
              <p:cNvSpPr>
                <a:spLocks/>
              </p:cNvSpPr>
              <p:nvPr/>
            </p:nvSpPr>
            <p:spPr bwMode="auto">
              <a:xfrm>
                <a:off x="3142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16" name="Freeform 149"/>
              <p:cNvSpPr>
                <a:spLocks/>
              </p:cNvSpPr>
              <p:nvPr/>
            </p:nvSpPr>
            <p:spPr bwMode="auto">
              <a:xfrm>
                <a:off x="3135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17" name="Freeform 150"/>
              <p:cNvSpPr>
                <a:spLocks/>
              </p:cNvSpPr>
              <p:nvPr/>
            </p:nvSpPr>
            <p:spPr bwMode="auto">
              <a:xfrm>
                <a:off x="3127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18" name="Freeform 151"/>
              <p:cNvSpPr>
                <a:spLocks/>
              </p:cNvSpPr>
              <p:nvPr/>
            </p:nvSpPr>
            <p:spPr bwMode="auto">
              <a:xfrm>
                <a:off x="3120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19" name="Freeform 152"/>
              <p:cNvSpPr>
                <a:spLocks/>
              </p:cNvSpPr>
              <p:nvPr/>
            </p:nvSpPr>
            <p:spPr bwMode="auto">
              <a:xfrm>
                <a:off x="3112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20" name="Freeform 153"/>
              <p:cNvSpPr>
                <a:spLocks/>
              </p:cNvSpPr>
              <p:nvPr/>
            </p:nvSpPr>
            <p:spPr bwMode="auto">
              <a:xfrm>
                <a:off x="3105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21" name="Freeform 154"/>
              <p:cNvSpPr>
                <a:spLocks/>
              </p:cNvSpPr>
              <p:nvPr/>
            </p:nvSpPr>
            <p:spPr bwMode="auto">
              <a:xfrm>
                <a:off x="3097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22" name="Freeform 155"/>
              <p:cNvSpPr>
                <a:spLocks/>
              </p:cNvSpPr>
              <p:nvPr/>
            </p:nvSpPr>
            <p:spPr bwMode="auto">
              <a:xfrm>
                <a:off x="3090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23" name="Freeform 156"/>
              <p:cNvSpPr>
                <a:spLocks/>
              </p:cNvSpPr>
              <p:nvPr/>
            </p:nvSpPr>
            <p:spPr bwMode="auto">
              <a:xfrm>
                <a:off x="3082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24" name="Freeform 157"/>
              <p:cNvSpPr>
                <a:spLocks/>
              </p:cNvSpPr>
              <p:nvPr/>
            </p:nvSpPr>
            <p:spPr bwMode="auto">
              <a:xfrm>
                <a:off x="3075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25" name="Freeform 158"/>
              <p:cNvSpPr>
                <a:spLocks/>
              </p:cNvSpPr>
              <p:nvPr/>
            </p:nvSpPr>
            <p:spPr bwMode="auto">
              <a:xfrm>
                <a:off x="3067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26" name="Freeform 159"/>
              <p:cNvSpPr>
                <a:spLocks/>
              </p:cNvSpPr>
              <p:nvPr/>
            </p:nvSpPr>
            <p:spPr bwMode="auto">
              <a:xfrm>
                <a:off x="3060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27" name="Freeform 160"/>
              <p:cNvSpPr>
                <a:spLocks/>
              </p:cNvSpPr>
              <p:nvPr/>
            </p:nvSpPr>
            <p:spPr bwMode="auto">
              <a:xfrm>
                <a:off x="3053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28" name="Freeform 161"/>
              <p:cNvSpPr>
                <a:spLocks/>
              </p:cNvSpPr>
              <p:nvPr/>
            </p:nvSpPr>
            <p:spPr bwMode="auto">
              <a:xfrm>
                <a:off x="3045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29" name="Freeform 162"/>
              <p:cNvSpPr>
                <a:spLocks/>
              </p:cNvSpPr>
              <p:nvPr/>
            </p:nvSpPr>
            <p:spPr bwMode="auto">
              <a:xfrm>
                <a:off x="3038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30" name="Freeform 163"/>
              <p:cNvSpPr>
                <a:spLocks/>
              </p:cNvSpPr>
              <p:nvPr/>
            </p:nvSpPr>
            <p:spPr bwMode="auto">
              <a:xfrm>
                <a:off x="3030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31" name="Freeform 164"/>
              <p:cNvSpPr>
                <a:spLocks/>
              </p:cNvSpPr>
              <p:nvPr/>
            </p:nvSpPr>
            <p:spPr bwMode="auto">
              <a:xfrm>
                <a:off x="3023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32" name="Freeform 165"/>
              <p:cNvSpPr>
                <a:spLocks/>
              </p:cNvSpPr>
              <p:nvPr/>
            </p:nvSpPr>
            <p:spPr bwMode="auto">
              <a:xfrm>
                <a:off x="3015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33" name="Freeform 166"/>
              <p:cNvSpPr>
                <a:spLocks/>
              </p:cNvSpPr>
              <p:nvPr/>
            </p:nvSpPr>
            <p:spPr bwMode="auto">
              <a:xfrm>
                <a:off x="3008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34" name="Freeform 167"/>
              <p:cNvSpPr>
                <a:spLocks/>
              </p:cNvSpPr>
              <p:nvPr/>
            </p:nvSpPr>
            <p:spPr bwMode="auto">
              <a:xfrm>
                <a:off x="3000" y="2989"/>
                <a:ext cx="5" cy="3"/>
              </a:xfrm>
              <a:custGeom>
                <a:avLst/>
                <a:gdLst>
                  <a:gd name="T0" fmla="*/ 1 w 9"/>
                  <a:gd name="T1" fmla="*/ 1 h 6"/>
                  <a:gd name="T2" fmla="*/ 1 w 9"/>
                  <a:gd name="T3" fmla="*/ 1 h 6"/>
                  <a:gd name="T4" fmla="*/ 1 w 9"/>
                  <a:gd name="T5" fmla="*/ 1 h 6"/>
                  <a:gd name="T6" fmla="*/ 1 w 9"/>
                  <a:gd name="T7" fmla="*/ 1 h 6"/>
                  <a:gd name="T8" fmla="*/ 1 w 9"/>
                  <a:gd name="T9" fmla="*/ 1 h 6"/>
                  <a:gd name="T10" fmla="*/ 1 w 9"/>
                  <a:gd name="T11" fmla="*/ 1 h 6"/>
                  <a:gd name="T12" fmla="*/ 1 w 9"/>
                  <a:gd name="T13" fmla="*/ 0 h 6"/>
                  <a:gd name="T14" fmla="*/ 1 w 9"/>
                  <a:gd name="T15" fmla="*/ 0 h 6"/>
                  <a:gd name="T16" fmla="*/ 1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1 w 9"/>
                  <a:gd name="T23" fmla="*/ 1 h 6"/>
                  <a:gd name="T24" fmla="*/ 1 w 9"/>
                  <a:gd name="T25" fmla="*/ 1 h 6"/>
                  <a:gd name="T26" fmla="*/ 1 w 9"/>
                  <a:gd name="T27" fmla="*/ 1 h 6"/>
                  <a:gd name="T28" fmla="*/ 1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35" name="Freeform 168"/>
              <p:cNvSpPr>
                <a:spLocks/>
              </p:cNvSpPr>
              <p:nvPr/>
            </p:nvSpPr>
            <p:spPr bwMode="auto">
              <a:xfrm>
                <a:off x="2993" y="2989"/>
                <a:ext cx="4" cy="3"/>
              </a:xfrm>
              <a:custGeom>
                <a:avLst/>
                <a:gdLst>
                  <a:gd name="T0" fmla="*/ 0 w 9"/>
                  <a:gd name="T1" fmla="*/ 1 h 6"/>
                  <a:gd name="T2" fmla="*/ 0 w 9"/>
                  <a:gd name="T3" fmla="*/ 1 h 6"/>
                  <a:gd name="T4" fmla="*/ 0 w 9"/>
                  <a:gd name="T5" fmla="*/ 1 h 6"/>
                  <a:gd name="T6" fmla="*/ 0 w 9"/>
                  <a:gd name="T7" fmla="*/ 1 h 6"/>
                  <a:gd name="T8" fmla="*/ 0 w 9"/>
                  <a:gd name="T9" fmla="*/ 1 h 6"/>
                  <a:gd name="T10" fmla="*/ 0 w 9"/>
                  <a:gd name="T11" fmla="*/ 1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1 h 6"/>
                  <a:gd name="T18" fmla="*/ 0 w 9"/>
                  <a:gd name="T19" fmla="*/ 1 h 6"/>
                  <a:gd name="T20" fmla="*/ 0 w 9"/>
                  <a:gd name="T21" fmla="*/ 1 h 6"/>
                  <a:gd name="T22" fmla="*/ 0 w 9"/>
                  <a:gd name="T23" fmla="*/ 1 h 6"/>
                  <a:gd name="T24" fmla="*/ 0 w 9"/>
                  <a:gd name="T25" fmla="*/ 1 h 6"/>
                  <a:gd name="T26" fmla="*/ 0 w 9"/>
                  <a:gd name="T27" fmla="*/ 1 h 6"/>
                  <a:gd name="T28" fmla="*/ 0 w 9"/>
                  <a:gd name="T29" fmla="*/ 1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"/>
                  <a:gd name="T46" fmla="*/ 0 h 6"/>
                  <a:gd name="T47" fmla="*/ 9 w 9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" h="6">
                    <a:moveTo>
                      <a:pt x="6" y="6"/>
                    </a:moveTo>
                    <a:lnTo>
                      <a:pt x="7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36" name="Rectangle 169"/>
              <p:cNvSpPr>
                <a:spLocks noChangeArrowheads="1"/>
              </p:cNvSpPr>
              <p:nvPr/>
            </p:nvSpPr>
            <p:spPr bwMode="auto">
              <a:xfrm>
                <a:off x="2792" y="2960"/>
                <a:ext cx="12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6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W</a:t>
                </a: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8237" name="Rectangle 170"/>
              <p:cNvSpPr>
                <a:spLocks noChangeArrowheads="1"/>
              </p:cNvSpPr>
              <p:nvPr/>
            </p:nvSpPr>
            <p:spPr bwMode="auto">
              <a:xfrm>
                <a:off x="2911" y="2999"/>
                <a:ext cx="2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9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8238" name="Rectangle 171"/>
              <p:cNvSpPr>
                <a:spLocks noChangeArrowheads="1"/>
              </p:cNvSpPr>
              <p:nvPr/>
            </p:nvSpPr>
            <p:spPr bwMode="auto">
              <a:xfrm>
                <a:off x="2931" y="2880"/>
                <a:ext cx="4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-</a:t>
                </a: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8239" name="Freeform 172"/>
              <p:cNvSpPr>
                <a:spLocks/>
              </p:cNvSpPr>
              <p:nvPr/>
            </p:nvSpPr>
            <p:spPr bwMode="auto">
              <a:xfrm>
                <a:off x="4186" y="2641"/>
                <a:ext cx="142" cy="3"/>
              </a:xfrm>
              <a:custGeom>
                <a:avLst/>
                <a:gdLst>
                  <a:gd name="T0" fmla="*/ 1 w 284"/>
                  <a:gd name="T1" fmla="*/ 0 h 6"/>
                  <a:gd name="T2" fmla="*/ 1 w 284"/>
                  <a:gd name="T3" fmla="*/ 0 h 6"/>
                  <a:gd name="T4" fmla="*/ 1 w 284"/>
                  <a:gd name="T5" fmla="*/ 1 h 6"/>
                  <a:gd name="T6" fmla="*/ 0 w 284"/>
                  <a:gd name="T7" fmla="*/ 1 h 6"/>
                  <a:gd name="T8" fmla="*/ 0 w 284"/>
                  <a:gd name="T9" fmla="*/ 1 h 6"/>
                  <a:gd name="T10" fmla="*/ 1 w 284"/>
                  <a:gd name="T11" fmla="*/ 1 h 6"/>
                  <a:gd name="T12" fmla="*/ 1 w 284"/>
                  <a:gd name="T13" fmla="*/ 1 h 6"/>
                  <a:gd name="T14" fmla="*/ 1 w 284"/>
                  <a:gd name="T15" fmla="*/ 1 h 6"/>
                  <a:gd name="T16" fmla="*/ 1 w 284"/>
                  <a:gd name="T17" fmla="*/ 1 h 6"/>
                  <a:gd name="T18" fmla="*/ 1 w 284"/>
                  <a:gd name="T19" fmla="*/ 1 h 6"/>
                  <a:gd name="T20" fmla="*/ 1 w 284"/>
                  <a:gd name="T21" fmla="*/ 1 h 6"/>
                  <a:gd name="T22" fmla="*/ 1 w 284"/>
                  <a:gd name="T23" fmla="*/ 1 h 6"/>
                  <a:gd name="T24" fmla="*/ 1 w 284"/>
                  <a:gd name="T25" fmla="*/ 0 h 6"/>
                  <a:gd name="T26" fmla="*/ 1 w 284"/>
                  <a:gd name="T27" fmla="*/ 0 h 6"/>
                  <a:gd name="T28" fmla="*/ 1 w 284"/>
                  <a:gd name="T29" fmla="*/ 0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84"/>
                  <a:gd name="T46" fmla="*/ 0 h 6"/>
                  <a:gd name="T47" fmla="*/ 284 w 284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84" h="6">
                    <a:moveTo>
                      <a:pt x="3" y="0"/>
                    </a:move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83" y="6"/>
                    </a:lnTo>
                    <a:lnTo>
                      <a:pt x="283" y="5"/>
                    </a:lnTo>
                    <a:lnTo>
                      <a:pt x="284" y="5"/>
                    </a:lnTo>
                    <a:lnTo>
                      <a:pt x="284" y="2"/>
                    </a:lnTo>
                    <a:lnTo>
                      <a:pt x="283" y="2"/>
                    </a:lnTo>
                    <a:lnTo>
                      <a:pt x="283" y="0"/>
                    </a:lnTo>
                    <a:lnTo>
                      <a:pt x="28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40" name="Rectangle 173"/>
              <p:cNvSpPr>
                <a:spLocks noChangeArrowheads="1"/>
              </p:cNvSpPr>
              <p:nvPr/>
            </p:nvSpPr>
            <p:spPr bwMode="auto">
              <a:xfrm>
                <a:off x="4072" y="2544"/>
                <a:ext cx="12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6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W</a:t>
                </a:r>
                <a:endParaRPr lang="en-US" alt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8241" name="Rectangle 174"/>
              <p:cNvSpPr>
                <a:spLocks noChangeArrowheads="1"/>
              </p:cNvSpPr>
              <p:nvPr/>
            </p:nvSpPr>
            <p:spPr bwMode="auto">
              <a:xfrm>
                <a:off x="4191" y="2464"/>
                <a:ext cx="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+</a:t>
                </a: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8242" name="Line 175"/>
              <p:cNvSpPr>
                <a:spLocks noChangeShapeType="1"/>
              </p:cNvSpPr>
              <p:nvPr/>
            </p:nvSpPr>
            <p:spPr bwMode="auto">
              <a:xfrm flipH="1">
                <a:off x="3026" y="3171"/>
                <a:ext cx="8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43" name="Freeform 176"/>
              <p:cNvSpPr>
                <a:spLocks/>
              </p:cNvSpPr>
              <p:nvPr/>
            </p:nvSpPr>
            <p:spPr bwMode="auto">
              <a:xfrm>
                <a:off x="3026" y="3157"/>
                <a:ext cx="27" cy="27"/>
              </a:xfrm>
              <a:custGeom>
                <a:avLst/>
                <a:gdLst>
                  <a:gd name="T0" fmla="*/ 0 w 56"/>
                  <a:gd name="T1" fmla="*/ 0 h 56"/>
                  <a:gd name="T2" fmla="*/ 0 w 56"/>
                  <a:gd name="T3" fmla="*/ 0 h 56"/>
                  <a:gd name="T4" fmla="*/ 0 w 56"/>
                  <a:gd name="T5" fmla="*/ 0 h 56"/>
                  <a:gd name="T6" fmla="*/ 0 w 56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56"/>
                  <a:gd name="T14" fmla="*/ 56 w 56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56">
                    <a:moveTo>
                      <a:pt x="56" y="56"/>
                    </a:moveTo>
                    <a:lnTo>
                      <a:pt x="0" y="29"/>
                    </a:lnTo>
                    <a:lnTo>
                      <a:pt x="56" y="0"/>
                    </a:lnTo>
                    <a:lnTo>
                      <a:pt x="56" y="5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44" name="Rectangle 177"/>
              <p:cNvSpPr>
                <a:spLocks noChangeArrowheads="1"/>
              </p:cNvSpPr>
              <p:nvPr/>
            </p:nvSpPr>
            <p:spPr bwMode="auto">
              <a:xfrm>
                <a:off x="3134" y="3132"/>
                <a:ext cx="36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8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d</a:t>
                </a: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8245" name="Freeform 178"/>
              <p:cNvSpPr>
                <a:spLocks/>
              </p:cNvSpPr>
              <p:nvPr/>
            </p:nvSpPr>
            <p:spPr bwMode="auto">
              <a:xfrm>
                <a:off x="4014" y="2639"/>
                <a:ext cx="178" cy="582"/>
              </a:xfrm>
              <a:custGeom>
                <a:avLst/>
                <a:gdLst>
                  <a:gd name="T0" fmla="*/ 1 w 355"/>
                  <a:gd name="T1" fmla="*/ 1 h 1164"/>
                  <a:gd name="T2" fmla="*/ 1 w 355"/>
                  <a:gd name="T3" fmla="*/ 1 h 1164"/>
                  <a:gd name="T4" fmla="*/ 1 w 355"/>
                  <a:gd name="T5" fmla="*/ 1 h 1164"/>
                  <a:gd name="T6" fmla="*/ 1 w 355"/>
                  <a:gd name="T7" fmla="*/ 1 h 1164"/>
                  <a:gd name="T8" fmla="*/ 1 w 355"/>
                  <a:gd name="T9" fmla="*/ 1 h 1164"/>
                  <a:gd name="T10" fmla="*/ 1 w 355"/>
                  <a:gd name="T11" fmla="*/ 1 h 1164"/>
                  <a:gd name="T12" fmla="*/ 1 w 355"/>
                  <a:gd name="T13" fmla="*/ 1 h 1164"/>
                  <a:gd name="T14" fmla="*/ 1 w 355"/>
                  <a:gd name="T15" fmla="*/ 1 h 1164"/>
                  <a:gd name="T16" fmla="*/ 1 w 355"/>
                  <a:gd name="T17" fmla="*/ 1 h 1164"/>
                  <a:gd name="T18" fmla="*/ 1 w 355"/>
                  <a:gd name="T19" fmla="*/ 1 h 1164"/>
                  <a:gd name="T20" fmla="*/ 1 w 355"/>
                  <a:gd name="T21" fmla="*/ 1 h 1164"/>
                  <a:gd name="T22" fmla="*/ 1 w 355"/>
                  <a:gd name="T23" fmla="*/ 1 h 1164"/>
                  <a:gd name="T24" fmla="*/ 1 w 355"/>
                  <a:gd name="T25" fmla="*/ 1 h 1164"/>
                  <a:gd name="T26" fmla="*/ 1 w 355"/>
                  <a:gd name="T27" fmla="*/ 0 h 1164"/>
                  <a:gd name="T28" fmla="*/ 1 w 355"/>
                  <a:gd name="T29" fmla="*/ 1 h 1164"/>
                  <a:gd name="T30" fmla="*/ 1 w 355"/>
                  <a:gd name="T31" fmla="*/ 1 h 1164"/>
                  <a:gd name="T32" fmla="*/ 1 w 355"/>
                  <a:gd name="T33" fmla="*/ 1 h 1164"/>
                  <a:gd name="T34" fmla="*/ 1 w 355"/>
                  <a:gd name="T35" fmla="*/ 1 h 1164"/>
                  <a:gd name="T36" fmla="*/ 1 w 355"/>
                  <a:gd name="T37" fmla="*/ 1 h 1164"/>
                  <a:gd name="T38" fmla="*/ 1 w 355"/>
                  <a:gd name="T39" fmla="*/ 1 h 1164"/>
                  <a:gd name="T40" fmla="*/ 1 w 355"/>
                  <a:gd name="T41" fmla="*/ 1 h 1164"/>
                  <a:gd name="T42" fmla="*/ 1 w 355"/>
                  <a:gd name="T43" fmla="*/ 1 h 1164"/>
                  <a:gd name="T44" fmla="*/ 1 w 355"/>
                  <a:gd name="T45" fmla="*/ 1 h 1164"/>
                  <a:gd name="T46" fmla="*/ 1 w 355"/>
                  <a:gd name="T47" fmla="*/ 1 h 1164"/>
                  <a:gd name="T48" fmla="*/ 1 w 355"/>
                  <a:gd name="T49" fmla="*/ 1 h 1164"/>
                  <a:gd name="T50" fmla="*/ 1 w 355"/>
                  <a:gd name="T51" fmla="*/ 1 h 1164"/>
                  <a:gd name="T52" fmla="*/ 1 w 355"/>
                  <a:gd name="T53" fmla="*/ 1 h 1164"/>
                  <a:gd name="T54" fmla="*/ 1 w 355"/>
                  <a:gd name="T55" fmla="*/ 1 h 1164"/>
                  <a:gd name="T56" fmla="*/ 1 w 355"/>
                  <a:gd name="T57" fmla="*/ 1 h 1164"/>
                  <a:gd name="T58" fmla="*/ 1 w 355"/>
                  <a:gd name="T59" fmla="*/ 1 h 1164"/>
                  <a:gd name="T60" fmla="*/ 1 w 355"/>
                  <a:gd name="T61" fmla="*/ 1 h 1164"/>
                  <a:gd name="T62" fmla="*/ 1 w 355"/>
                  <a:gd name="T63" fmla="*/ 1 h 1164"/>
                  <a:gd name="T64" fmla="*/ 1 w 355"/>
                  <a:gd name="T65" fmla="*/ 1 h 1164"/>
                  <a:gd name="T66" fmla="*/ 1 w 355"/>
                  <a:gd name="T67" fmla="*/ 1 h 1164"/>
                  <a:gd name="T68" fmla="*/ 1 w 355"/>
                  <a:gd name="T69" fmla="*/ 1 h 1164"/>
                  <a:gd name="T70" fmla="*/ 1 w 355"/>
                  <a:gd name="T71" fmla="*/ 1 h 1164"/>
                  <a:gd name="T72" fmla="*/ 1 w 355"/>
                  <a:gd name="T73" fmla="*/ 1 h 1164"/>
                  <a:gd name="T74" fmla="*/ 1 w 355"/>
                  <a:gd name="T75" fmla="*/ 1 h 1164"/>
                  <a:gd name="T76" fmla="*/ 1 w 355"/>
                  <a:gd name="T77" fmla="*/ 1 h 1164"/>
                  <a:gd name="T78" fmla="*/ 1 w 355"/>
                  <a:gd name="T79" fmla="*/ 1 h 1164"/>
                  <a:gd name="T80" fmla="*/ 1 w 355"/>
                  <a:gd name="T81" fmla="*/ 1 h 1164"/>
                  <a:gd name="T82" fmla="*/ 1 w 355"/>
                  <a:gd name="T83" fmla="*/ 1 h 1164"/>
                  <a:gd name="T84" fmla="*/ 1 w 355"/>
                  <a:gd name="T85" fmla="*/ 1 h 1164"/>
                  <a:gd name="T86" fmla="*/ 1 w 355"/>
                  <a:gd name="T87" fmla="*/ 1 h 1164"/>
                  <a:gd name="T88" fmla="*/ 1 w 355"/>
                  <a:gd name="T89" fmla="*/ 1 h 1164"/>
                  <a:gd name="T90" fmla="*/ 1 w 355"/>
                  <a:gd name="T91" fmla="*/ 1 h 1164"/>
                  <a:gd name="T92" fmla="*/ 1 w 355"/>
                  <a:gd name="T93" fmla="*/ 1 h 1164"/>
                  <a:gd name="T94" fmla="*/ 1 w 355"/>
                  <a:gd name="T95" fmla="*/ 1 h 1164"/>
                  <a:gd name="T96" fmla="*/ 1 w 355"/>
                  <a:gd name="T97" fmla="*/ 1 h 1164"/>
                  <a:gd name="T98" fmla="*/ 1 w 355"/>
                  <a:gd name="T99" fmla="*/ 1 h 1164"/>
                  <a:gd name="T100" fmla="*/ 1 w 355"/>
                  <a:gd name="T101" fmla="*/ 1 h 1164"/>
                  <a:gd name="T102" fmla="*/ 1 w 355"/>
                  <a:gd name="T103" fmla="*/ 1 h 1164"/>
                  <a:gd name="T104" fmla="*/ 1 w 355"/>
                  <a:gd name="T105" fmla="*/ 1 h 1164"/>
                  <a:gd name="T106" fmla="*/ 1 w 355"/>
                  <a:gd name="T107" fmla="*/ 1 h 116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55"/>
                  <a:gd name="T163" fmla="*/ 0 h 1164"/>
                  <a:gd name="T164" fmla="*/ 355 w 355"/>
                  <a:gd name="T165" fmla="*/ 1164 h 116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55" h="1164">
                    <a:moveTo>
                      <a:pt x="0" y="614"/>
                    </a:moveTo>
                    <a:lnTo>
                      <a:pt x="1" y="589"/>
                    </a:lnTo>
                    <a:lnTo>
                      <a:pt x="4" y="563"/>
                    </a:lnTo>
                    <a:lnTo>
                      <a:pt x="6" y="538"/>
                    </a:lnTo>
                    <a:lnTo>
                      <a:pt x="9" y="490"/>
                    </a:lnTo>
                    <a:lnTo>
                      <a:pt x="12" y="466"/>
                    </a:lnTo>
                    <a:lnTo>
                      <a:pt x="15" y="422"/>
                    </a:lnTo>
                    <a:lnTo>
                      <a:pt x="18" y="401"/>
                    </a:lnTo>
                    <a:lnTo>
                      <a:pt x="21" y="359"/>
                    </a:lnTo>
                    <a:lnTo>
                      <a:pt x="22" y="340"/>
                    </a:lnTo>
                    <a:lnTo>
                      <a:pt x="25" y="320"/>
                    </a:lnTo>
                    <a:lnTo>
                      <a:pt x="27" y="301"/>
                    </a:lnTo>
                    <a:lnTo>
                      <a:pt x="28" y="283"/>
                    </a:lnTo>
                    <a:lnTo>
                      <a:pt x="31" y="265"/>
                    </a:lnTo>
                    <a:lnTo>
                      <a:pt x="34" y="233"/>
                    </a:lnTo>
                    <a:lnTo>
                      <a:pt x="36" y="216"/>
                    </a:lnTo>
                    <a:lnTo>
                      <a:pt x="39" y="201"/>
                    </a:lnTo>
                    <a:lnTo>
                      <a:pt x="40" y="186"/>
                    </a:lnTo>
                    <a:lnTo>
                      <a:pt x="42" y="173"/>
                    </a:lnTo>
                    <a:lnTo>
                      <a:pt x="45" y="158"/>
                    </a:lnTo>
                    <a:lnTo>
                      <a:pt x="46" y="146"/>
                    </a:lnTo>
                    <a:lnTo>
                      <a:pt x="48" y="133"/>
                    </a:lnTo>
                    <a:lnTo>
                      <a:pt x="51" y="121"/>
                    </a:lnTo>
                    <a:lnTo>
                      <a:pt x="52" y="110"/>
                    </a:lnTo>
                    <a:lnTo>
                      <a:pt x="54" y="98"/>
                    </a:lnTo>
                    <a:lnTo>
                      <a:pt x="55" y="88"/>
                    </a:lnTo>
                    <a:lnTo>
                      <a:pt x="58" y="79"/>
                    </a:lnTo>
                    <a:lnTo>
                      <a:pt x="61" y="61"/>
                    </a:lnTo>
                    <a:lnTo>
                      <a:pt x="64" y="54"/>
                    </a:lnTo>
                    <a:lnTo>
                      <a:pt x="67" y="39"/>
                    </a:lnTo>
                    <a:lnTo>
                      <a:pt x="68" y="33"/>
                    </a:lnTo>
                    <a:lnTo>
                      <a:pt x="71" y="27"/>
                    </a:lnTo>
                    <a:lnTo>
                      <a:pt x="73" y="21"/>
                    </a:lnTo>
                    <a:lnTo>
                      <a:pt x="74" y="16"/>
                    </a:lnTo>
                    <a:lnTo>
                      <a:pt x="77" y="14"/>
                    </a:lnTo>
                    <a:lnTo>
                      <a:pt x="79" y="9"/>
                    </a:lnTo>
                    <a:lnTo>
                      <a:pt x="80" y="6"/>
                    </a:lnTo>
                    <a:lnTo>
                      <a:pt x="82" y="5"/>
                    </a:lnTo>
                    <a:lnTo>
                      <a:pt x="85" y="2"/>
                    </a:lnTo>
                    <a:lnTo>
                      <a:pt x="86" y="2"/>
                    </a:lnTo>
                    <a:lnTo>
                      <a:pt x="88" y="0"/>
                    </a:lnTo>
                    <a:lnTo>
                      <a:pt x="91" y="0"/>
                    </a:lnTo>
                    <a:lnTo>
                      <a:pt x="92" y="2"/>
                    </a:lnTo>
                    <a:lnTo>
                      <a:pt x="94" y="5"/>
                    </a:lnTo>
                    <a:lnTo>
                      <a:pt x="97" y="8"/>
                    </a:lnTo>
                    <a:lnTo>
                      <a:pt x="98" y="12"/>
                    </a:lnTo>
                    <a:lnTo>
                      <a:pt x="100" y="18"/>
                    </a:lnTo>
                    <a:lnTo>
                      <a:pt x="103" y="24"/>
                    </a:lnTo>
                    <a:lnTo>
                      <a:pt x="104" y="31"/>
                    </a:lnTo>
                    <a:lnTo>
                      <a:pt x="107" y="49"/>
                    </a:lnTo>
                    <a:lnTo>
                      <a:pt x="110" y="58"/>
                    </a:lnTo>
                    <a:lnTo>
                      <a:pt x="112" y="69"/>
                    </a:lnTo>
                    <a:lnTo>
                      <a:pt x="113" y="81"/>
                    </a:lnTo>
                    <a:lnTo>
                      <a:pt x="116" y="92"/>
                    </a:lnTo>
                    <a:lnTo>
                      <a:pt x="118" y="104"/>
                    </a:lnTo>
                    <a:lnTo>
                      <a:pt x="121" y="131"/>
                    </a:lnTo>
                    <a:lnTo>
                      <a:pt x="124" y="146"/>
                    </a:lnTo>
                    <a:lnTo>
                      <a:pt x="125" y="160"/>
                    </a:lnTo>
                    <a:lnTo>
                      <a:pt x="127" y="174"/>
                    </a:lnTo>
                    <a:lnTo>
                      <a:pt x="130" y="191"/>
                    </a:lnTo>
                    <a:lnTo>
                      <a:pt x="131" y="206"/>
                    </a:lnTo>
                    <a:lnTo>
                      <a:pt x="133" y="222"/>
                    </a:lnTo>
                    <a:lnTo>
                      <a:pt x="135" y="238"/>
                    </a:lnTo>
                    <a:lnTo>
                      <a:pt x="137" y="255"/>
                    </a:lnTo>
                    <a:lnTo>
                      <a:pt x="138" y="273"/>
                    </a:lnTo>
                    <a:lnTo>
                      <a:pt x="140" y="289"/>
                    </a:lnTo>
                    <a:lnTo>
                      <a:pt x="143" y="307"/>
                    </a:lnTo>
                    <a:lnTo>
                      <a:pt x="144" y="323"/>
                    </a:lnTo>
                    <a:lnTo>
                      <a:pt x="146" y="341"/>
                    </a:lnTo>
                    <a:lnTo>
                      <a:pt x="149" y="358"/>
                    </a:lnTo>
                    <a:lnTo>
                      <a:pt x="150" y="376"/>
                    </a:lnTo>
                    <a:lnTo>
                      <a:pt x="152" y="392"/>
                    </a:lnTo>
                    <a:lnTo>
                      <a:pt x="153" y="410"/>
                    </a:lnTo>
                    <a:lnTo>
                      <a:pt x="156" y="426"/>
                    </a:lnTo>
                    <a:lnTo>
                      <a:pt x="158" y="444"/>
                    </a:lnTo>
                    <a:lnTo>
                      <a:pt x="159" y="460"/>
                    </a:lnTo>
                    <a:lnTo>
                      <a:pt x="162" y="477"/>
                    </a:lnTo>
                    <a:lnTo>
                      <a:pt x="164" y="493"/>
                    </a:lnTo>
                    <a:lnTo>
                      <a:pt x="165" y="508"/>
                    </a:lnTo>
                    <a:lnTo>
                      <a:pt x="167" y="524"/>
                    </a:lnTo>
                    <a:lnTo>
                      <a:pt x="170" y="539"/>
                    </a:lnTo>
                    <a:lnTo>
                      <a:pt x="171" y="553"/>
                    </a:lnTo>
                    <a:lnTo>
                      <a:pt x="173" y="568"/>
                    </a:lnTo>
                    <a:lnTo>
                      <a:pt x="176" y="581"/>
                    </a:lnTo>
                    <a:lnTo>
                      <a:pt x="177" y="595"/>
                    </a:lnTo>
                    <a:lnTo>
                      <a:pt x="179" y="602"/>
                    </a:lnTo>
                    <a:lnTo>
                      <a:pt x="180" y="614"/>
                    </a:lnTo>
                    <a:lnTo>
                      <a:pt x="183" y="641"/>
                    </a:lnTo>
                    <a:lnTo>
                      <a:pt x="186" y="654"/>
                    </a:lnTo>
                    <a:lnTo>
                      <a:pt x="189" y="684"/>
                    </a:lnTo>
                    <a:lnTo>
                      <a:pt x="191" y="699"/>
                    </a:lnTo>
                    <a:lnTo>
                      <a:pt x="194" y="714"/>
                    </a:lnTo>
                    <a:lnTo>
                      <a:pt x="195" y="729"/>
                    </a:lnTo>
                    <a:lnTo>
                      <a:pt x="197" y="745"/>
                    </a:lnTo>
                    <a:lnTo>
                      <a:pt x="200" y="761"/>
                    </a:lnTo>
                    <a:lnTo>
                      <a:pt x="201" y="776"/>
                    </a:lnTo>
                    <a:lnTo>
                      <a:pt x="204" y="809"/>
                    </a:lnTo>
                    <a:lnTo>
                      <a:pt x="207" y="825"/>
                    </a:lnTo>
                    <a:lnTo>
                      <a:pt x="209" y="840"/>
                    </a:lnTo>
                    <a:lnTo>
                      <a:pt x="211" y="873"/>
                    </a:lnTo>
                    <a:lnTo>
                      <a:pt x="214" y="888"/>
                    </a:lnTo>
                    <a:lnTo>
                      <a:pt x="217" y="921"/>
                    </a:lnTo>
                    <a:lnTo>
                      <a:pt x="219" y="936"/>
                    </a:lnTo>
                    <a:lnTo>
                      <a:pt x="222" y="951"/>
                    </a:lnTo>
                    <a:lnTo>
                      <a:pt x="225" y="980"/>
                    </a:lnTo>
                    <a:lnTo>
                      <a:pt x="228" y="994"/>
                    </a:lnTo>
                    <a:lnTo>
                      <a:pt x="229" y="1009"/>
                    </a:lnTo>
                    <a:lnTo>
                      <a:pt x="232" y="1035"/>
                    </a:lnTo>
                    <a:lnTo>
                      <a:pt x="235" y="1047"/>
                    </a:lnTo>
                    <a:lnTo>
                      <a:pt x="238" y="1071"/>
                    </a:lnTo>
                    <a:lnTo>
                      <a:pt x="240" y="1083"/>
                    </a:lnTo>
                    <a:lnTo>
                      <a:pt x="243" y="1094"/>
                    </a:lnTo>
                    <a:lnTo>
                      <a:pt x="244" y="1103"/>
                    </a:lnTo>
                    <a:lnTo>
                      <a:pt x="246" y="1113"/>
                    </a:lnTo>
                    <a:lnTo>
                      <a:pt x="247" y="1120"/>
                    </a:lnTo>
                    <a:lnTo>
                      <a:pt x="250" y="1129"/>
                    </a:lnTo>
                    <a:lnTo>
                      <a:pt x="252" y="1137"/>
                    </a:lnTo>
                    <a:lnTo>
                      <a:pt x="255" y="1149"/>
                    </a:lnTo>
                    <a:lnTo>
                      <a:pt x="258" y="1153"/>
                    </a:lnTo>
                    <a:lnTo>
                      <a:pt x="261" y="1159"/>
                    </a:lnTo>
                    <a:lnTo>
                      <a:pt x="264" y="1162"/>
                    </a:lnTo>
                    <a:lnTo>
                      <a:pt x="265" y="1162"/>
                    </a:lnTo>
                    <a:lnTo>
                      <a:pt x="267" y="1164"/>
                    </a:lnTo>
                    <a:lnTo>
                      <a:pt x="268" y="1164"/>
                    </a:lnTo>
                    <a:lnTo>
                      <a:pt x="271" y="1162"/>
                    </a:lnTo>
                    <a:lnTo>
                      <a:pt x="274" y="1159"/>
                    </a:lnTo>
                    <a:lnTo>
                      <a:pt x="276" y="1158"/>
                    </a:lnTo>
                    <a:lnTo>
                      <a:pt x="279" y="1155"/>
                    </a:lnTo>
                    <a:lnTo>
                      <a:pt x="280" y="1150"/>
                    </a:lnTo>
                    <a:lnTo>
                      <a:pt x="282" y="1147"/>
                    </a:lnTo>
                    <a:lnTo>
                      <a:pt x="283" y="1143"/>
                    </a:lnTo>
                    <a:lnTo>
                      <a:pt x="286" y="1138"/>
                    </a:lnTo>
                    <a:lnTo>
                      <a:pt x="289" y="1126"/>
                    </a:lnTo>
                    <a:lnTo>
                      <a:pt x="290" y="1120"/>
                    </a:lnTo>
                    <a:lnTo>
                      <a:pt x="293" y="1113"/>
                    </a:lnTo>
                    <a:lnTo>
                      <a:pt x="295" y="1106"/>
                    </a:lnTo>
                    <a:lnTo>
                      <a:pt x="296" y="1097"/>
                    </a:lnTo>
                    <a:lnTo>
                      <a:pt x="299" y="1089"/>
                    </a:lnTo>
                    <a:lnTo>
                      <a:pt x="301" y="1080"/>
                    </a:lnTo>
                    <a:lnTo>
                      <a:pt x="304" y="1059"/>
                    </a:lnTo>
                    <a:lnTo>
                      <a:pt x="307" y="1049"/>
                    </a:lnTo>
                    <a:lnTo>
                      <a:pt x="308" y="1038"/>
                    </a:lnTo>
                    <a:lnTo>
                      <a:pt x="311" y="1015"/>
                    </a:lnTo>
                    <a:lnTo>
                      <a:pt x="314" y="1001"/>
                    </a:lnTo>
                    <a:lnTo>
                      <a:pt x="317" y="974"/>
                    </a:lnTo>
                    <a:lnTo>
                      <a:pt x="319" y="961"/>
                    </a:lnTo>
                    <a:lnTo>
                      <a:pt x="322" y="946"/>
                    </a:lnTo>
                    <a:lnTo>
                      <a:pt x="323" y="930"/>
                    </a:lnTo>
                    <a:lnTo>
                      <a:pt x="325" y="915"/>
                    </a:lnTo>
                    <a:lnTo>
                      <a:pt x="328" y="898"/>
                    </a:lnTo>
                    <a:lnTo>
                      <a:pt x="329" y="881"/>
                    </a:lnTo>
                    <a:lnTo>
                      <a:pt x="331" y="864"/>
                    </a:lnTo>
                    <a:lnTo>
                      <a:pt x="332" y="846"/>
                    </a:lnTo>
                    <a:lnTo>
                      <a:pt x="335" y="827"/>
                    </a:lnTo>
                    <a:lnTo>
                      <a:pt x="337" y="809"/>
                    </a:lnTo>
                    <a:lnTo>
                      <a:pt x="338" y="790"/>
                    </a:lnTo>
                    <a:lnTo>
                      <a:pt x="340" y="769"/>
                    </a:lnTo>
                    <a:lnTo>
                      <a:pt x="343" y="749"/>
                    </a:lnTo>
                    <a:lnTo>
                      <a:pt x="344" y="727"/>
                    </a:lnTo>
                    <a:lnTo>
                      <a:pt x="346" y="706"/>
                    </a:lnTo>
                    <a:lnTo>
                      <a:pt x="349" y="684"/>
                    </a:lnTo>
                    <a:lnTo>
                      <a:pt x="352" y="639"/>
                    </a:lnTo>
                    <a:lnTo>
                      <a:pt x="353" y="615"/>
                    </a:lnTo>
                    <a:lnTo>
                      <a:pt x="355" y="60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46" name="Freeform 179"/>
              <p:cNvSpPr>
                <a:spLocks/>
              </p:cNvSpPr>
              <p:nvPr/>
            </p:nvSpPr>
            <p:spPr bwMode="auto">
              <a:xfrm>
                <a:off x="4193" y="2645"/>
                <a:ext cx="178" cy="583"/>
              </a:xfrm>
              <a:custGeom>
                <a:avLst/>
                <a:gdLst>
                  <a:gd name="T0" fmla="*/ 1 w 356"/>
                  <a:gd name="T1" fmla="*/ 1 h 1165"/>
                  <a:gd name="T2" fmla="*/ 1 w 356"/>
                  <a:gd name="T3" fmla="*/ 1 h 1165"/>
                  <a:gd name="T4" fmla="*/ 1 w 356"/>
                  <a:gd name="T5" fmla="*/ 1 h 1165"/>
                  <a:gd name="T6" fmla="*/ 1 w 356"/>
                  <a:gd name="T7" fmla="*/ 1 h 1165"/>
                  <a:gd name="T8" fmla="*/ 1 w 356"/>
                  <a:gd name="T9" fmla="*/ 1 h 1165"/>
                  <a:gd name="T10" fmla="*/ 1 w 356"/>
                  <a:gd name="T11" fmla="*/ 1 h 1165"/>
                  <a:gd name="T12" fmla="*/ 1 w 356"/>
                  <a:gd name="T13" fmla="*/ 1 h 1165"/>
                  <a:gd name="T14" fmla="*/ 1 w 356"/>
                  <a:gd name="T15" fmla="*/ 1 h 1165"/>
                  <a:gd name="T16" fmla="*/ 1 w 356"/>
                  <a:gd name="T17" fmla="*/ 1 h 1165"/>
                  <a:gd name="T18" fmla="*/ 1 w 356"/>
                  <a:gd name="T19" fmla="*/ 1 h 1165"/>
                  <a:gd name="T20" fmla="*/ 1 w 356"/>
                  <a:gd name="T21" fmla="*/ 1 h 1165"/>
                  <a:gd name="T22" fmla="*/ 1 w 356"/>
                  <a:gd name="T23" fmla="*/ 1 h 1165"/>
                  <a:gd name="T24" fmla="*/ 1 w 356"/>
                  <a:gd name="T25" fmla="*/ 1 h 1165"/>
                  <a:gd name="T26" fmla="*/ 1 w 356"/>
                  <a:gd name="T27" fmla="*/ 0 h 1165"/>
                  <a:gd name="T28" fmla="*/ 1 w 356"/>
                  <a:gd name="T29" fmla="*/ 1 h 1165"/>
                  <a:gd name="T30" fmla="*/ 1 w 356"/>
                  <a:gd name="T31" fmla="*/ 1 h 1165"/>
                  <a:gd name="T32" fmla="*/ 1 w 356"/>
                  <a:gd name="T33" fmla="*/ 1 h 1165"/>
                  <a:gd name="T34" fmla="*/ 1 w 356"/>
                  <a:gd name="T35" fmla="*/ 1 h 1165"/>
                  <a:gd name="T36" fmla="*/ 1 w 356"/>
                  <a:gd name="T37" fmla="*/ 1 h 1165"/>
                  <a:gd name="T38" fmla="*/ 1 w 356"/>
                  <a:gd name="T39" fmla="*/ 1 h 1165"/>
                  <a:gd name="T40" fmla="*/ 1 w 356"/>
                  <a:gd name="T41" fmla="*/ 1 h 1165"/>
                  <a:gd name="T42" fmla="*/ 1 w 356"/>
                  <a:gd name="T43" fmla="*/ 1 h 1165"/>
                  <a:gd name="T44" fmla="*/ 1 w 356"/>
                  <a:gd name="T45" fmla="*/ 1 h 1165"/>
                  <a:gd name="T46" fmla="*/ 1 w 356"/>
                  <a:gd name="T47" fmla="*/ 1 h 1165"/>
                  <a:gd name="T48" fmla="*/ 1 w 356"/>
                  <a:gd name="T49" fmla="*/ 1 h 1165"/>
                  <a:gd name="T50" fmla="*/ 1 w 356"/>
                  <a:gd name="T51" fmla="*/ 1 h 1165"/>
                  <a:gd name="T52" fmla="*/ 1 w 356"/>
                  <a:gd name="T53" fmla="*/ 1 h 1165"/>
                  <a:gd name="T54" fmla="*/ 1 w 356"/>
                  <a:gd name="T55" fmla="*/ 1 h 1165"/>
                  <a:gd name="T56" fmla="*/ 1 w 356"/>
                  <a:gd name="T57" fmla="*/ 1 h 1165"/>
                  <a:gd name="T58" fmla="*/ 1 w 356"/>
                  <a:gd name="T59" fmla="*/ 1 h 1165"/>
                  <a:gd name="T60" fmla="*/ 1 w 356"/>
                  <a:gd name="T61" fmla="*/ 1 h 1165"/>
                  <a:gd name="T62" fmla="*/ 1 w 356"/>
                  <a:gd name="T63" fmla="*/ 1 h 1165"/>
                  <a:gd name="T64" fmla="*/ 1 w 356"/>
                  <a:gd name="T65" fmla="*/ 1 h 1165"/>
                  <a:gd name="T66" fmla="*/ 1 w 356"/>
                  <a:gd name="T67" fmla="*/ 1 h 1165"/>
                  <a:gd name="T68" fmla="*/ 1 w 356"/>
                  <a:gd name="T69" fmla="*/ 1 h 1165"/>
                  <a:gd name="T70" fmla="*/ 1 w 356"/>
                  <a:gd name="T71" fmla="*/ 1 h 1165"/>
                  <a:gd name="T72" fmla="*/ 1 w 356"/>
                  <a:gd name="T73" fmla="*/ 1 h 1165"/>
                  <a:gd name="T74" fmla="*/ 1 w 356"/>
                  <a:gd name="T75" fmla="*/ 1 h 1165"/>
                  <a:gd name="T76" fmla="*/ 1 w 356"/>
                  <a:gd name="T77" fmla="*/ 1 h 1165"/>
                  <a:gd name="T78" fmla="*/ 1 w 356"/>
                  <a:gd name="T79" fmla="*/ 1 h 1165"/>
                  <a:gd name="T80" fmla="*/ 1 w 356"/>
                  <a:gd name="T81" fmla="*/ 1 h 1165"/>
                  <a:gd name="T82" fmla="*/ 1 w 356"/>
                  <a:gd name="T83" fmla="*/ 1 h 1165"/>
                  <a:gd name="T84" fmla="*/ 1 w 356"/>
                  <a:gd name="T85" fmla="*/ 1 h 1165"/>
                  <a:gd name="T86" fmla="*/ 1 w 356"/>
                  <a:gd name="T87" fmla="*/ 1 h 1165"/>
                  <a:gd name="T88" fmla="*/ 1 w 356"/>
                  <a:gd name="T89" fmla="*/ 1 h 1165"/>
                  <a:gd name="T90" fmla="*/ 1 w 356"/>
                  <a:gd name="T91" fmla="*/ 1 h 1165"/>
                  <a:gd name="T92" fmla="*/ 1 w 356"/>
                  <a:gd name="T93" fmla="*/ 1 h 1165"/>
                  <a:gd name="T94" fmla="*/ 1 w 356"/>
                  <a:gd name="T95" fmla="*/ 1 h 1165"/>
                  <a:gd name="T96" fmla="*/ 1 w 356"/>
                  <a:gd name="T97" fmla="*/ 1 h 1165"/>
                  <a:gd name="T98" fmla="*/ 1 w 356"/>
                  <a:gd name="T99" fmla="*/ 1 h 1165"/>
                  <a:gd name="T100" fmla="*/ 1 w 356"/>
                  <a:gd name="T101" fmla="*/ 1 h 1165"/>
                  <a:gd name="T102" fmla="*/ 1 w 356"/>
                  <a:gd name="T103" fmla="*/ 1 h 1165"/>
                  <a:gd name="T104" fmla="*/ 1 w 356"/>
                  <a:gd name="T105" fmla="*/ 1 h 1165"/>
                  <a:gd name="T106" fmla="*/ 1 w 356"/>
                  <a:gd name="T107" fmla="*/ 1 h 116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56"/>
                  <a:gd name="T163" fmla="*/ 0 h 1165"/>
                  <a:gd name="T164" fmla="*/ 356 w 356"/>
                  <a:gd name="T165" fmla="*/ 1165 h 116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56" h="1165">
                    <a:moveTo>
                      <a:pt x="0" y="615"/>
                    </a:moveTo>
                    <a:lnTo>
                      <a:pt x="2" y="590"/>
                    </a:lnTo>
                    <a:lnTo>
                      <a:pt x="5" y="563"/>
                    </a:lnTo>
                    <a:lnTo>
                      <a:pt x="6" y="539"/>
                    </a:lnTo>
                    <a:lnTo>
                      <a:pt x="7" y="514"/>
                    </a:lnTo>
                    <a:lnTo>
                      <a:pt x="9" y="490"/>
                    </a:lnTo>
                    <a:lnTo>
                      <a:pt x="12" y="468"/>
                    </a:lnTo>
                    <a:lnTo>
                      <a:pt x="15" y="423"/>
                    </a:lnTo>
                    <a:lnTo>
                      <a:pt x="18" y="401"/>
                    </a:lnTo>
                    <a:lnTo>
                      <a:pt x="19" y="380"/>
                    </a:lnTo>
                    <a:lnTo>
                      <a:pt x="21" y="361"/>
                    </a:lnTo>
                    <a:lnTo>
                      <a:pt x="22" y="340"/>
                    </a:lnTo>
                    <a:lnTo>
                      <a:pt x="25" y="320"/>
                    </a:lnTo>
                    <a:lnTo>
                      <a:pt x="28" y="285"/>
                    </a:lnTo>
                    <a:lnTo>
                      <a:pt x="31" y="267"/>
                    </a:lnTo>
                    <a:lnTo>
                      <a:pt x="33" y="249"/>
                    </a:lnTo>
                    <a:lnTo>
                      <a:pt x="34" y="232"/>
                    </a:lnTo>
                    <a:lnTo>
                      <a:pt x="36" y="218"/>
                    </a:lnTo>
                    <a:lnTo>
                      <a:pt x="39" y="201"/>
                    </a:lnTo>
                    <a:lnTo>
                      <a:pt x="40" y="188"/>
                    </a:lnTo>
                    <a:lnTo>
                      <a:pt x="42" y="173"/>
                    </a:lnTo>
                    <a:lnTo>
                      <a:pt x="45" y="159"/>
                    </a:lnTo>
                    <a:lnTo>
                      <a:pt x="46" y="146"/>
                    </a:lnTo>
                    <a:lnTo>
                      <a:pt x="48" y="134"/>
                    </a:lnTo>
                    <a:lnTo>
                      <a:pt x="51" y="122"/>
                    </a:lnTo>
                    <a:lnTo>
                      <a:pt x="52" y="110"/>
                    </a:lnTo>
                    <a:lnTo>
                      <a:pt x="55" y="89"/>
                    </a:lnTo>
                    <a:lnTo>
                      <a:pt x="58" y="79"/>
                    </a:lnTo>
                    <a:lnTo>
                      <a:pt x="61" y="61"/>
                    </a:lnTo>
                    <a:lnTo>
                      <a:pt x="64" y="54"/>
                    </a:lnTo>
                    <a:lnTo>
                      <a:pt x="67" y="39"/>
                    </a:lnTo>
                    <a:lnTo>
                      <a:pt x="69" y="33"/>
                    </a:lnTo>
                    <a:lnTo>
                      <a:pt x="72" y="27"/>
                    </a:lnTo>
                    <a:lnTo>
                      <a:pt x="73" y="22"/>
                    </a:lnTo>
                    <a:lnTo>
                      <a:pt x="75" y="16"/>
                    </a:lnTo>
                    <a:lnTo>
                      <a:pt x="78" y="13"/>
                    </a:lnTo>
                    <a:lnTo>
                      <a:pt x="79" y="9"/>
                    </a:lnTo>
                    <a:lnTo>
                      <a:pt x="81" y="6"/>
                    </a:lnTo>
                    <a:lnTo>
                      <a:pt x="82" y="4"/>
                    </a:lnTo>
                    <a:lnTo>
                      <a:pt x="85" y="2"/>
                    </a:lnTo>
                    <a:lnTo>
                      <a:pt x="86" y="2"/>
                    </a:lnTo>
                    <a:lnTo>
                      <a:pt x="88" y="0"/>
                    </a:lnTo>
                    <a:lnTo>
                      <a:pt x="91" y="0"/>
                    </a:lnTo>
                    <a:lnTo>
                      <a:pt x="92" y="2"/>
                    </a:lnTo>
                    <a:lnTo>
                      <a:pt x="94" y="4"/>
                    </a:lnTo>
                    <a:lnTo>
                      <a:pt x="97" y="7"/>
                    </a:lnTo>
                    <a:lnTo>
                      <a:pt x="98" y="12"/>
                    </a:lnTo>
                    <a:lnTo>
                      <a:pt x="100" y="18"/>
                    </a:lnTo>
                    <a:lnTo>
                      <a:pt x="103" y="24"/>
                    </a:lnTo>
                    <a:lnTo>
                      <a:pt x="104" y="31"/>
                    </a:lnTo>
                    <a:lnTo>
                      <a:pt x="107" y="49"/>
                    </a:lnTo>
                    <a:lnTo>
                      <a:pt x="110" y="58"/>
                    </a:lnTo>
                    <a:lnTo>
                      <a:pt x="112" y="69"/>
                    </a:lnTo>
                    <a:lnTo>
                      <a:pt x="113" y="80"/>
                    </a:lnTo>
                    <a:lnTo>
                      <a:pt x="116" y="92"/>
                    </a:lnTo>
                    <a:lnTo>
                      <a:pt x="118" y="104"/>
                    </a:lnTo>
                    <a:lnTo>
                      <a:pt x="121" y="131"/>
                    </a:lnTo>
                    <a:lnTo>
                      <a:pt x="124" y="146"/>
                    </a:lnTo>
                    <a:lnTo>
                      <a:pt x="125" y="159"/>
                    </a:lnTo>
                    <a:lnTo>
                      <a:pt x="127" y="174"/>
                    </a:lnTo>
                    <a:lnTo>
                      <a:pt x="130" y="191"/>
                    </a:lnTo>
                    <a:lnTo>
                      <a:pt x="131" y="206"/>
                    </a:lnTo>
                    <a:lnTo>
                      <a:pt x="133" y="222"/>
                    </a:lnTo>
                    <a:lnTo>
                      <a:pt x="136" y="238"/>
                    </a:lnTo>
                    <a:lnTo>
                      <a:pt x="137" y="255"/>
                    </a:lnTo>
                    <a:lnTo>
                      <a:pt x="139" y="273"/>
                    </a:lnTo>
                    <a:lnTo>
                      <a:pt x="140" y="289"/>
                    </a:lnTo>
                    <a:lnTo>
                      <a:pt x="143" y="305"/>
                    </a:lnTo>
                    <a:lnTo>
                      <a:pt x="146" y="341"/>
                    </a:lnTo>
                    <a:lnTo>
                      <a:pt x="149" y="358"/>
                    </a:lnTo>
                    <a:lnTo>
                      <a:pt x="151" y="375"/>
                    </a:lnTo>
                    <a:lnTo>
                      <a:pt x="152" y="392"/>
                    </a:lnTo>
                    <a:lnTo>
                      <a:pt x="154" y="410"/>
                    </a:lnTo>
                    <a:lnTo>
                      <a:pt x="157" y="426"/>
                    </a:lnTo>
                    <a:lnTo>
                      <a:pt x="158" y="444"/>
                    </a:lnTo>
                    <a:lnTo>
                      <a:pt x="159" y="460"/>
                    </a:lnTo>
                    <a:lnTo>
                      <a:pt x="162" y="477"/>
                    </a:lnTo>
                    <a:lnTo>
                      <a:pt x="164" y="492"/>
                    </a:lnTo>
                    <a:lnTo>
                      <a:pt x="165" y="508"/>
                    </a:lnTo>
                    <a:lnTo>
                      <a:pt x="167" y="523"/>
                    </a:lnTo>
                    <a:lnTo>
                      <a:pt x="170" y="539"/>
                    </a:lnTo>
                    <a:lnTo>
                      <a:pt x="171" y="553"/>
                    </a:lnTo>
                    <a:lnTo>
                      <a:pt x="173" y="568"/>
                    </a:lnTo>
                    <a:lnTo>
                      <a:pt x="176" y="581"/>
                    </a:lnTo>
                    <a:lnTo>
                      <a:pt x="177" y="594"/>
                    </a:lnTo>
                    <a:lnTo>
                      <a:pt x="179" y="602"/>
                    </a:lnTo>
                    <a:lnTo>
                      <a:pt x="180" y="614"/>
                    </a:lnTo>
                    <a:lnTo>
                      <a:pt x="183" y="641"/>
                    </a:lnTo>
                    <a:lnTo>
                      <a:pt x="186" y="654"/>
                    </a:lnTo>
                    <a:lnTo>
                      <a:pt x="189" y="684"/>
                    </a:lnTo>
                    <a:lnTo>
                      <a:pt x="191" y="699"/>
                    </a:lnTo>
                    <a:lnTo>
                      <a:pt x="194" y="714"/>
                    </a:lnTo>
                    <a:lnTo>
                      <a:pt x="195" y="730"/>
                    </a:lnTo>
                    <a:lnTo>
                      <a:pt x="197" y="745"/>
                    </a:lnTo>
                    <a:lnTo>
                      <a:pt x="198" y="761"/>
                    </a:lnTo>
                    <a:lnTo>
                      <a:pt x="201" y="776"/>
                    </a:lnTo>
                    <a:lnTo>
                      <a:pt x="204" y="809"/>
                    </a:lnTo>
                    <a:lnTo>
                      <a:pt x="207" y="825"/>
                    </a:lnTo>
                    <a:lnTo>
                      <a:pt x="209" y="842"/>
                    </a:lnTo>
                    <a:lnTo>
                      <a:pt x="210" y="857"/>
                    </a:lnTo>
                    <a:lnTo>
                      <a:pt x="212" y="873"/>
                    </a:lnTo>
                    <a:lnTo>
                      <a:pt x="215" y="889"/>
                    </a:lnTo>
                    <a:lnTo>
                      <a:pt x="216" y="906"/>
                    </a:lnTo>
                    <a:lnTo>
                      <a:pt x="219" y="936"/>
                    </a:lnTo>
                    <a:lnTo>
                      <a:pt x="222" y="952"/>
                    </a:lnTo>
                    <a:lnTo>
                      <a:pt x="225" y="982"/>
                    </a:lnTo>
                    <a:lnTo>
                      <a:pt x="227" y="995"/>
                    </a:lnTo>
                    <a:lnTo>
                      <a:pt x="230" y="1010"/>
                    </a:lnTo>
                    <a:lnTo>
                      <a:pt x="231" y="1023"/>
                    </a:lnTo>
                    <a:lnTo>
                      <a:pt x="233" y="1035"/>
                    </a:lnTo>
                    <a:lnTo>
                      <a:pt x="234" y="1049"/>
                    </a:lnTo>
                    <a:lnTo>
                      <a:pt x="237" y="1061"/>
                    </a:lnTo>
                    <a:lnTo>
                      <a:pt x="240" y="1085"/>
                    </a:lnTo>
                    <a:lnTo>
                      <a:pt x="243" y="1095"/>
                    </a:lnTo>
                    <a:lnTo>
                      <a:pt x="244" y="1104"/>
                    </a:lnTo>
                    <a:lnTo>
                      <a:pt x="246" y="1114"/>
                    </a:lnTo>
                    <a:lnTo>
                      <a:pt x="247" y="1122"/>
                    </a:lnTo>
                    <a:lnTo>
                      <a:pt x="250" y="1131"/>
                    </a:lnTo>
                    <a:lnTo>
                      <a:pt x="252" y="1138"/>
                    </a:lnTo>
                    <a:lnTo>
                      <a:pt x="255" y="1150"/>
                    </a:lnTo>
                    <a:lnTo>
                      <a:pt x="258" y="1155"/>
                    </a:lnTo>
                    <a:lnTo>
                      <a:pt x="261" y="1161"/>
                    </a:lnTo>
                    <a:lnTo>
                      <a:pt x="264" y="1164"/>
                    </a:lnTo>
                    <a:lnTo>
                      <a:pt x="265" y="1164"/>
                    </a:lnTo>
                    <a:lnTo>
                      <a:pt x="267" y="1165"/>
                    </a:lnTo>
                    <a:lnTo>
                      <a:pt x="268" y="1165"/>
                    </a:lnTo>
                    <a:lnTo>
                      <a:pt x="271" y="1164"/>
                    </a:lnTo>
                    <a:lnTo>
                      <a:pt x="274" y="1161"/>
                    </a:lnTo>
                    <a:lnTo>
                      <a:pt x="276" y="1159"/>
                    </a:lnTo>
                    <a:lnTo>
                      <a:pt x="279" y="1156"/>
                    </a:lnTo>
                    <a:lnTo>
                      <a:pt x="280" y="1152"/>
                    </a:lnTo>
                    <a:lnTo>
                      <a:pt x="282" y="1149"/>
                    </a:lnTo>
                    <a:lnTo>
                      <a:pt x="285" y="1144"/>
                    </a:lnTo>
                    <a:lnTo>
                      <a:pt x="286" y="1140"/>
                    </a:lnTo>
                    <a:lnTo>
                      <a:pt x="289" y="1128"/>
                    </a:lnTo>
                    <a:lnTo>
                      <a:pt x="292" y="1122"/>
                    </a:lnTo>
                    <a:lnTo>
                      <a:pt x="295" y="1107"/>
                    </a:lnTo>
                    <a:lnTo>
                      <a:pt x="298" y="1098"/>
                    </a:lnTo>
                    <a:lnTo>
                      <a:pt x="300" y="1091"/>
                    </a:lnTo>
                    <a:lnTo>
                      <a:pt x="301" y="1080"/>
                    </a:lnTo>
                    <a:lnTo>
                      <a:pt x="303" y="1071"/>
                    </a:lnTo>
                    <a:lnTo>
                      <a:pt x="306" y="1061"/>
                    </a:lnTo>
                    <a:lnTo>
                      <a:pt x="309" y="1040"/>
                    </a:lnTo>
                    <a:lnTo>
                      <a:pt x="311" y="1028"/>
                    </a:lnTo>
                    <a:lnTo>
                      <a:pt x="313" y="1016"/>
                    </a:lnTo>
                    <a:lnTo>
                      <a:pt x="316" y="989"/>
                    </a:lnTo>
                    <a:lnTo>
                      <a:pt x="319" y="976"/>
                    </a:lnTo>
                    <a:lnTo>
                      <a:pt x="322" y="946"/>
                    </a:lnTo>
                    <a:lnTo>
                      <a:pt x="325" y="931"/>
                    </a:lnTo>
                    <a:lnTo>
                      <a:pt x="328" y="898"/>
                    </a:lnTo>
                    <a:lnTo>
                      <a:pt x="329" y="882"/>
                    </a:lnTo>
                    <a:lnTo>
                      <a:pt x="332" y="864"/>
                    </a:lnTo>
                    <a:lnTo>
                      <a:pt x="335" y="828"/>
                    </a:lnTo>
                    <a:lnTo>
                      <a:pt x="338" y="809"/>
                    </a:lnTo>
                    <a:lnTo>
                      <a:pt x="341" y="770"/>
                    </a:lnTo>
                    <a:lnTo>
                      <a:pt x="344" y="749"/>
                    </a:lnTo>
                    <a:lnTo>
                      <a:pt x="346" y="729"/>
                    </a:lnTo>
                    <a:lnTo>
                      <a:pt x="349" y="684"/>
                    </a:lnTo>
                    <a:lnTo>
                      <a:pt x="352" y="661"/>
                    </a:lnTo>
                    <a:lnTo>
                      <a:pt x="353" y="639"/>
                    </a:lnTo>
                    <a:lnTo>
                      <a:pt x="355" y="615"/>
                    </a:lnTo>
                    <a:lnTo>
                      <a:pt x="356" y="60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47" name="Freeform 180"/>
              <p:cNvSpPr>
                <a:spLocks/>
              </p:cNvSpPr>
              <p:nvPr/>
            </p:nvSpPr>
            <p:spPr bwMode="auto">
              <a:xfrm>
                <a:off x="4373" y="2637"/>
                <a:ext cx="177" cy="582"/>
              </a:xfrm>
              <a:custGeom>
                <a:avLst/>
                <a:gdLst>
                  <a:gd name="T0" fmla="*/ 1 w 354"/>
                  <a:gd name="T1" fmla="*/ 0 h 1165"/>
                  <a:gd name="T2" fmla="*/ 1 w 354"/>
                  <a:gd name="T3" fmla="*/ 0 h 1165"/>
                  <a:gd name="T4" fmla="*/ 1 w 354"/>
                  <a:gd name="T5" fmla="*/ 0 h 1165"/>
                  <a:gd name="T6" fmla="*/ 1 w 354"/>
                  <a:gd name="T7" fmla="*/ 0 h 1165"/>
                  <a:gd name="T8" fmla="*/ 1 w 354"/>
                  <a:gd name="T9" fmla="*/ 0 h 1165"/>
                  <a:gd name="T10" fmla="*/ 1 w 354"/>
                  <a:gd name="T11" fmla="*/ 0 h 1165"/>
                  <a:gd name="T12" fmla="*/ 1 w 354"/>
                  <a:gd name="T13" fmla="*/ 0 h 1165"/>
                  <a:gd name="T14" fmla="*/ 1 w 354"/>
                  <a:gd name="T15" fmla="*/ 0 h 1165"/>
                  <a:gd name="T16" fmla="*/ 1 w 354"/>
                  <a:gd name="T17" fmla="*/ 0 h 1165"/>
                  <a:gd name="T18" fmla="*/ 1 w 354"/>
                  <a:gd name="T19" fmla="*/ 0 h 1165"/>
                  <a:gd name="T20" fmla="*/ 1 w 354"/>
                  <a:gd name="T21" fmla="*/ 0 h 1165"/>
                  <a:gd name="T22" fmla="*/ 1 w 354"/>
                  <a:gd name="T23" fmla="*/ 0 h 1165"/>
                  <a:gd name="T24" fmla="*/ 1 w 354"/>
                  <a:gd name="T25" fmla="*/ 0 h 1165"/>
                  <a:gd name="T26" fmla="*/ 1 w 354"/>
                  <a:gd name="T27" fmla="*/ 0 h 1165"/>
                  <a:gd name="T28" fmla="*/ 1 w 354"/>
                  <a:gd name="T29" fmla="*/ 0 h 1165"/>
                  <a:gd name="T30" fmla="*/ 1 w 354"/>
                  <a:gd name="T31" fmla="*/ 0 h 1165"/>
                  <a:gd name="T32" fmla="*/ 1 w 354"/>
                  <a:gd name="T33" fmla="*/ 0 h 1165"/>
                  <a:gd name="T34" fmla="*/ 1 w 354"/>
                  <a:gd name="T35" fmla="*/ 0 h 1165"/>
                  <a:gd name="T36" fmla="*/ 1 w 354"/>
                  <a:gd name="T37" fmla="*/ 0 h 1165"/>
                  <a:gd name="T38" fmla="*/ 1 w 354"/>
                  <a:gd name="T39" fmla="*/ 0 h 1165"/>
                  <a:gd name="T40" fmla="*/ 1 w 354"/>
                  <a:gd name="T41" fmla="*/ 0 h 1165"/>
                  <a:gd name="T42" fmla="*/ 1 w 354"/>
                  <a:gd name="T43" fmla="*/ 0 h 1165"/>
                  <a:gd name="T44" fmla="*/ 1 w 354"/>
                  <a:gd name="T45" fmla="*/ 0 h 1165"/>
                  <a:gd name="T46" fmla="*/ 1 w 354"/>
                  <a:gd name="T47" fmla="*/ 0 h 1165"/>
                  <a:gd name="T48" fmla="*/ 1 w 354"/>
                  <a:gd name="T49" fmla="*/ 0 h 1165"/>
                  <a:gd name="T50" fmla="*/ 1 w 354"/>
                  <a:gd name="T51" fmla="*/ 0 h 1165"/>
                  <a:gd name="T52" fmla="*/ 1 w 354"/>
                  <a:gd name="T53" fmla="*/ 0 h 1165"/>
                  <a:gd name="T54" fmla="*/ 1 w 354"/>
                  <a:gd name="T55" fmla="*/ 0 h 1165"/>
                  <a:gd name="T56" fmla="*/ 1 w 354"/>
                  <a:gd name="T57" fmla="*/ 0 h 1165"/>
                  <a:gd name="T58" fmla="*/ 1 w 354"/>
                  <a:gd name="T59" fmla="*/ 0 h 1165"/>
                  <a:gd name="T60" fmla="*/ 1 w 354"/>
                  <a:gd name="T61" fmla="*/ 0 h 1165"/>
                  <a:gd name="T62" fmla="*/ 1 w 354"/>
                  <a:gd name="T63" fmla="*/ 0 h 1165"/>
                  <a:gd name="T64" fmla="*/ 1 w 354"/>
                  <a:gd name="T65" fmla="*/ 0 h 1165"/>
                  <a:gd name="T66" fmla="*/ 1 w 354"/>
                  <a:gd name="T67" fmla="*/ 0 h 1165"/>
                  <a:gd name="T68" fmla="*/ 1 w 354"/>
                  <a:gd name="T69" fmla="*/ 0 h 1165"/>
                  <a:gd name="T70" fmla="*/ 1 w 354"/>
                  <a:gd name="T71" fmla="*/ 0 h 1165"/>
                  <a:gd name="T72" fmla="*/ 1 w 354"/>
                  <a:gd name="T73" fmla="*/ 0 h 1165"/>
                  <a:gd name="T74" fmla="*/ 1 w 354"/>
                  <a:gd name="T75" fmla="*/ 0 h 1165"/>
                  <a:gd name="T76" fmla="*/ 1 w 354"/>
                  <a:gd name="T77" fmla="*/ 0 h 1165"/>
                  <a:gd name="T78" fmla="*/ 1 w 354"/>
                  <a:gd name="T79" fmla="*/ 0 h 1165"/>
                  <a:gd name="T80" fmla="*/ 1 w 354"/>
                  <a:gd name="T81" fmla="*/ 0 h 1165"/>
                  <a:gd name="T82" fmla="*/ 1 w 354"/>
                  <a:gd name="T83" fmla="*/ 0 h 1165"/>
                  <a:gd name="T84" fmla="*/ 1 w 354"/>
                  <a:gd name="T85" fmla="*/ 0 h 1165"/>
                  <a:gd name="T86" fmla="*/ 1 w 354"/>
                  <a:gd name="T87" fmla="*/ 0 h 1165"/>
                  <a:gd name="T88" fmla="*/ 1 w 354"/>
                  <a:gd name="T89" fmla="*/ 0 h 1165"/>
                  <a:gd name="T90" fmla="*/ 1 w 354"/>
                  <a:gd name="T91" fmla="*/ 0 h 1165"/>
                  <a:gd name="T92" fmla="*/ 1 w 354"/>
                  <a:gd name="T93" fmla="*/ 0 h 1165"/>
                  <a:gd name="T94" fmla="*/ 1 w 354"/>
                  <a:gd name="T95" fmla="*/ 0 h 1165"/>
                  <a:gd name="T96" fmla="*/ 1 w 354"/>
                  <a:gd name="T97" fmla="*/ 0 h 1165"/>
                  <a:gd name="T98" fmla="*/ 1 w 354"/>
                  <a:gd name="T99" fmla="*/ 0 h 1165"/>
                  <a:gd name="T100" fmla="*/ 1 w 354"/>
                  <a:gd name="T101" fmla="*/ 0 h 1165"/>
                  <a:gd name="T102" fmla="*/ 1 w 354"/>
                  <a:gd name="T103" fmla="*/ 0 h 1165"/>
                  <a:gd name="T104" fmla="*/ 1 w 354"/>
                  <a:gd name="T105" fmla="*/ 0 h 116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54"/>
                  <a:gd name="T160" fmla="*/ 0 h 1165"/>
                  <a:gd name="T161" fmla="*/ 354 w 354"/>
                  <a:gd name="T162" fmla="*/ 1165 h 116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54" h="1165">
                    <a:moveTo>
                      <a:pt x="0" y="615"/>
                    </a:moveTo>
                    <a:lnTo>
                      <a:pt x="1" y="590"/>
                    </a:lnTo>
                    <a:lnTo>
                      <a:pt x="4" y="563"/>
                    </a:lnTo>
                    <a:lnTo>
                      <a:pt x="6" y="539"/>
                    </a:lnTo>
                    <a:lnTo>
                      <a:pt x="7" y="514"/>
                    </a:lnTo>
                    <a:lnTo>
                      <a:pt x="9" y="490"/>
                    </a:lnTo>
                    <a:lnTo>
                      <a:pt x="12" y="467"/>
                    </a:lnTo>
                    <a:lnTo>
                      <a:pt x="15" y="423"/>
                    </a:lnTo>
                    <a:lnTo>
                      <a:pt x="18" y="400"/>
                    </a:lnTo>
                    <a:lnTo>
                      <a:pt x="19" y="380"/>
                    </a:lnTo>
                    <a:lnTo>
                      <a:pt x="21" y="360"/>
                    </a:lnTo>
                    <a:lnTo>
                      <a:pt x="22" y="339"/>
                    </a:lnTo>
                    <a:lnTo>
                      <a:pt x="25" y="320"/>
                    </a:lnTo>
                    <a:lnTo>
                      <a:pt x="28" y="284"/>
                    </a:lnTo>
                    <a:lnTo>
                      <a:pt x="31" y="266"/>
                    </a:lnTo>
                    <a:lnTo>
                      <a:pt x="32" y="248"/>
                    </a:lnTo>
                    <a:lnTo>
                      <a:pt x="34" y="232"/>
                    </a:lnTo>
                    <a:lnTo>
                      <a:pt x="35" y="217"/>
                    </a:lnTo>
                    <a:lnTo>
                      <a:pt x="38" y="201"/>
                    </a:lnTo>
                    <a:lnTo>
                      <a:pt x="40" y="186"/>
                    </a:lnTo>
                    <a:lnTo>
                      <a:pt x="41" y="172"/>
                    </a:lnTo>
                    <a:lnTo>
                      <a:pt x="44" y="159"/>
                    </a:lnTo>
                    <a:lnTo>
                      <a:pt x="47" y="132"/>
                    </a:lnTo>
                    <a:lnTo>
                      <a:pt x="50" y="120"/>
                    </a:lnTo>
                    <a:lnTo>
                      <a:pt x="53" y="99"/>
                    </a:lnTo>
                    <a:lnTo>
                      <a:pt x="55" y="89"/>
                    </a:lnTo>
                    <a:lnTo>
                      <a:pt x="58" y="79"/>
                    </a:lnTo>
                    <a:lnTo>
                      <a:pt x="61" y="61"/>
                    </a:lnTo>
                    <a:lnTo>
                      <a:pt x="64" y="53"/>
                    </a:lnTo>
                    <a:lnTo>
                      <a:pt x="67" y="38"/>
                    </a:lnTo>
                    <a:lnTo>
                      <a:pt x="68" y="32"/>
                    </a:lnTo>
                    <a:lnTo>
                      <a:pt x="71" y="26"/>
                    </a:lnTo>
                    <a:lnTo>
                      <a:pt x="73" y="22"/>
                    </a:lnTo>
                    <a:lnTo>
                      <a:pt x="74" y="16"/>
                    </a:lnTo>
                    <a:lnTo>
                      <a:pt x="77" y="13"/>
                    </a:lnTo>
                    <a:lnTo>
                      <a:pt x="79" y="9"/>
                    </a:lnTo>
                    <a:lnTo>
                      <a:pt x="80" y="6"/>
                    </a:lnTo>
                    <a:lnTo>
                      <a:pt x="82" y="4"/>
                    </a:lnTo>
                    <a:lnTo>
                      <a:pt x="85" y="1"/>
                    </a:lnTo>
                    <a:lnTo>
                      <a:pt x="86" y="1"/>
                    </a:lnTo>
                    <a:lnTo>
                      <a:pt x="88" y="0"/>
                    </a:lnTo>
                    <a:lnTo>
                      <a:pt x="91" y="0"/>
                    </a:lnTo>
                    <a:lnTo>
                      <a:pt x="92" y="1"/>
                    </a:lnTo>
                    <a:lnTo>
                      <a:pt x="94" y="4"/>
                    </a:lnTo>
                    <a:lnTo>
                      <a:pt x="97" y="7"/>
                    </a:lnTo>
                    <a:lnTo>
                      <a:pt x="98" y="12"/>
                    </a:lnTo>
                    <a:lnTo>
                      <a:pt x="100" y="18"/>
                    </a:lnTo>
                    <a:lnTo>
                      <a:pt x="102" y="23"/>
                    </a:lnTo>
                    <a:lnTo>
                      <a:pt x="104" y="31"/>
                    </a:lnTo>
                    <a:lnTo>
                      <a:pt x="107" y="49"/>
                    </a:lnTo>
                    <a:lnTo>
                      <a:pt x="110" y="58"/>
                    </a:lnTo>
                    <a:lnTo>
                      <a:pt x="111" y="70"/>
                    </a:lnTo>
                    <a:lnTo>
                      <a:pt x="113" y="80"/>
                    </a:lnTo>
                    <a:lnTo>
                      <a:pt x="116" y="92"/>
                    </a:lnTo>
                    <a:lnTo>
                      <a:pt x="117" y="104"/>
                    </a:lnTo>
                    <a:lnTo>
                      <a:pt x="120" y="131"/>
                    </a:lnTo>
                    <a:lnTo>
                      <a:pt x="123" y="146"/>
                    </a:lnTo>
                    <a:lnTo>
                      <a:pt x="126" y="175"/>
                    </a:lnTo>
                    <a:lnTo>
                      <a:pt x="129" y="190"/>
                    </a:lnTo>
                    <a:lnTo>
                      <a:pt x="132" y="223"/>
                    </a:lnTo>
                    <a:lnTo>
                      <a:pt x="135" y="239"/>
                    </a:lnTo>
                    <a:lnTo>
                      <a:pt x="138" y="272"/>
                    </a:lnTo>
                    <a:lnTo>
                      <a:pt x="140" y="290"/>
                    </a:lnTo>
                    <a:lnTo>
                      <a:pt x="143" y="307"/>
                    </a:lnTo>
                    <a:lnTo>
                      <a:pt x="144" y="324"/>
                    </a:lnTo>
                    <a:lnTo>
                      <a:pt x="146" y="341"/>
                    </a:lnTo>
                    <a:lnTo>
                      <a:pt x="149" y="359"/>
                    </a:lnTo>
                    <a:lnTo>
                      <a:pt x="150" y="377"/>
                    </a:lnTo>
                    <a:lnTo>
                      <a:pt x="152" y="393"/>
                    </a:lnTo>
                    <a:lnTo>
                      <a:pt x="153" y="411"/>
                    </a:lnTo>
                    <a:lnTo>
                      <a:pt x="156" y="427"/>
                    </a:lnTo>
                    <a:lnTo>
                      <a:pt x="158" y="444"/>
                    </a:lnTo>
                    <a:lnTo>
                      <a:pt x="159" y="461"/>
                    </a:lnTo>
                    <a:lnTo>
                      <a:pt x="162" y="478"/>
                    </a:lnTo>
                    <a:lnTo>
                      <a:pt x="164" y="493"/>
                    </a:lnTo>
                    <a:lnTo>
                      <a:pt x="165" y="509"/>
                    </a:lnTo>
                    <a:lnTo>
                      <a:pt x="167" y="524"/>
                    </a:lnTo>
                    <a:lnTo>
                      <a:pt x="170" y="540"/>
                    </a:lnTo>
                    <a:lnTo>
                      <a:pt x="171" y="554"/>
                    </a:lnTo>
                    <a:lnTo>
                      <a:pt x="173" y="569"/>
                    </a:lnTo>
                    <a:lnTo>
                      <a:pt x="176" y="582"/>
                    </a:lnTo>
                    <a:lnTo>
                      <a:pt x="177" y="596"/>
                    </a:lnTo>
                    <a:lnTo>
                      <a:pt x="178" y="603"/>
                    </a:lnTo>
                    <a:lnTo>
                      <a:pt x="180" y="615"/>
                    </a:lnTo>
                    <a:lnTo>
                      <a:pt x="183" y="642"/>
                    </a:lnTo>
                    <a:lnTo>
                      <a:pt x="186" y="655"/>
                    </a:lnTo>
                    <a:lnTo>
                      <a:pt x="189" y="685"/>
                    </a:lnTo>
                    <a:lnTo>
                      <a:pt x="190" y="700"/>
                    </a:lnTo>
                    <a:lnTo>
                      <a:pt x="193" y="715"/>
                    </a:lnTo>
                    <a:lnTo>
                      <a:pt x="195" y="731"/>
                    </a:lnTo>
                    <a:lnTo>
                      <a:pt x="196" y="746"/>
                    </a:lnTo>
                    <a:lnTo>
                      <a:pt x="199" y="762"/>
                    </a:lnTo>
                    <a:lnTo>
                      <a:pt x="201" y="777"/>
                    </a:lnTo>
                    <a:lnTo>
                      <a:pt x="204" y="810"/>
                    </a:lnTo>
                    <a:lnTo>
                      <a:pt x="207" y="826"/>
                    </a:lnTo>
                    <a:lnTo>
                      <a:pt x="208" y="841"/>
                    </a:lnTo>
                    <a:lnTo>
                      <a:pt x="211" y="874"/>
                    </a:lnTo>
                    <a:lnTo>
                      <a:pt x="214" y="891"/>
                    </a:lnTo>
                    <a:lnTo>
                      <a:pt x="216" y="905"/>
                    </a:lnTo>
                    <a:lnTo>
                      <a:pt x="217" y="922"/>
                    </a:lnTo>
                    <a:lnTo>
                      <a:pt x="219" y="937"/>
                    </a:lnTo>
                    <a:lnTo>
                      <a:pt x="222" y="952"/>
                    </a:lnTo>
                    <a:lnTo>
                      <a:pt x="225" y="981"/>
                    </a:lnTo>
                    <a:lnTo>
                      <a:pt x="228" y="996"/>
                    </a:lnTo>
                    <a:lnTo>
                      <a:pt x="231" y="1023"/>
                    </a:lnTo>
                    <a:lnTo>
                      <a:pt x="232" y="1037"/>
                    </a:lnTo>
                    <a:lnTo>
                      <a:pt x="235" y="1048"/>
                    </a:lnTo>
                    <a:lnTo>
                      <a:pt x="238" y="1072"/>
                    </a:lnTo>
                    <a:lnTo>
                      <a:pt x="240" y="1084"/>
                    </a:lnTo>
                    <a:lnTo>
                      <a:pt x="243" y="1095"/>
                    </a:lnTo>
                    <a:lnTo>
                      <a:pt x="244" y="1105"/>
                    </a:lnTo>
                    <a:lnTo>
                      <a:pt x="247" y="1123"/>
                    </a:lnTo>
                    <a:lnTo>
                      <a:pt x="250" y="1130"/>
                    </a:lnTo>
                    <a:lnTo>
                      <a:pt x="252" y="1138"/>
                    </a:lnTo>
                    <a:lnTo>
                      <a:pt x="254" y="1150"/>
                    </a:lnTo>
                    <a:lnTo>
                      <a:pt x="257" y="1154"/>
                    </a:lnTo>
                    <a:lnTo>
                      <a:pt x="260" y="1160"/>
                    </a:lnTo>
                    <a:lnTo>
                      <a:pt x="263" y="1163"/>
                    </a:lnTo>
                    <a:lnTo>
                      <a:pt x="265" y="1163"/>
                    </a:lnTo>
                    <a:lnTo>
                      <a:pt x="266" y="1165"/>
                    </a:lnTo>
                    <a:lnTo>
                      <a:pt x="268" y="1165"/>
                    </a:lnTo>
                    <a:lnTo>
                      <a:pt x="271" y="1163"/>
                    </a:lnTo>
                    <a:lnTo>
                      <a:pt x="274" y="1160"/>
                    </a:lnTo>
                    <a:lnTo>
                      <a:pt x="275" y="1159"/>
                    </a:lnTo>
                    <a:lnTo>
                      <a:pt x="278" y="1156"/>
                    </a:lnTo>
                    <a:lnTo>
                      <a:pt x="280" y="1151"/>
                    </a:lnTo>
                    <a:lnTo>
                      <a:pt x="281" y="1148"/>
                    </a:lnTo>
                    <a:lnTo>
                      <a:pt x="283" y="1144"/>
                    </a:lnTo>
                    <a:lnTo>
                      <a:pt x="286" y="1139"/>
                    </a:lnTo>
                    <a:lnTo>
                      <a:pt x="289" y="1127"/>
                    </a:lnTo>
                    <a:lnTo>
                      <a:pt x="290" y="1121"/>
                    </a:lnTo>
                    <a:lnTo>
                      <a:pt x="293" y="1114"/>
                    </a:lnTo>
                    <a:lnTo>
                      <a:pt x="295" y="1107"/>
                    </a:lnTo>
                    <a:lnTo>
                      <a:pt x="296" y="1098"/>
                    </a:lnTo>
                    <a:lnTo>
                      <a:pt x="299" y="1090"/>
                    </a:lnTo>
                    <a:lnTo>
                      <a:pt x="301" y="1081"/>
                    </a:lnTo>
                    <a:lnTo>
                      <a:pt x="304" y="1060"/>
                    </a:lnTo>
                    <a:lnTo>
                      <a:pt x="307" y="1050"/>
                    </a:lnTo>
                    <a:lnTo>
                      <a:pt x="308" y="1039"/>
                    </a:lnTo>
                    <a:lnTo>
                      <a:pt x="311" y="1016"/>
                    </a:lnTo>
                    <a:lnTo>
                      <a:pt x="314" y="1002"/>
                    </a:lnTo>
                    <a:lnTo>
                      <a:pt x="317" y="975"/>
                    </a:lnTo>
                    <a:lnTo>
                      <a:pt x="319" y="962"/>
                    </a:lnTo>
                    <a:lnTo>
                      <a:pt x="322" y="947"/>
                    </a:lnTo>
                    <a:lnTo>
                      <a:pt x="323" y="931"/>
                    </a:lnTo>
                    <a:lnTo>
                      <a:pt x="325" y="916"/>
                    </a:lnTo>
                    <a:lnTo>
                      <a:pt x="328" y="899"/>
                    </a:lnTo>
                    <a:lnTo>
                      <a:pt x="329" y="882"/>
                    </a:lnTo>
                    <a:lnTo>
                      <a:pt x="330" y="865"/>
                    </a:lnTo>
                    <a:lnTo>
                      <a:pt x="332" y="847"/>
                    </a:lnTo>
                    <a:lnTo>
                      <a:pt x="335" y="828"/>
                    </a:lnTo>
                    <a:lnTo>
                      <a:pt x="336" y="810"/>
                    </a:lnTo>
                    <a:lnTo>
                      <a:pt x="338" y="791"/>
                    </a:lnTo>
                    <a:lnTo>
                      <a:pt x="339" y="770"/>
                    </a:lnTo>
                    <a:lnTo>
                      <a:pt x="342" y="750"/>
                    </a:lnTo>
                    <a:lnTo>
                      <a:pt x="344" y="728"/>
                    </a:lnTo>
                    <a:lnTo>
                      <a:pt x="345" y="707"/>
                    </a:lnTo>
                    <a:lnTo>
                      <a:pt x="348" y="685"/>
                    </a:lnTo>
                    <a:lnTo>
                      <a:pt x="351" y="640"/>
                    </a:lnTo>
                    <a:lnTo>
                      <a:pt x="353" y="616"/>
                    </a:lnTo>
                    <a:lnTo>
                      <a:pt x="354" y="60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48" name="Freeform 181"/>
              <p:cNvSpPr>
                <a:spLocks/>
              </p:cNvSpPr>
              <p:nvPr/>
            </p:nvSpPr>
            <p:spPr bwMode="auto">
              <a:xfrm>
                <a:off x="2907" y="2925"/>
                <a:ext cx="8" cy="9"/>
              </a:xfrm>
              <a:custGeom>
                <a:avLst/>
                <a:gdLst>
                  <a:gd name="T0" fmla="*/ 0 w 18"/>
                  <a:gd name="T1" fmla="*/ 0 h 18"/>
                  <a:gd name="T2" fmla="*/ 0 w 18"/>
                  <a:gd name="T3" fmla="*/ 0 h 18"/>
                  <a:gd name="T4" fmla="*/ 0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0 w 18"/>
                  <a:gd name="T11" fmla="*/ 1 h 18"/>
                  <a:gd name="T12" fmla="*/ 0 w 18"/>
                  <a:gd name="T13" fmla="*/ 1 h 18"/>
                  <a:gd name="T14" fmla="*/ 0 w 18"/>
                  <a:gd name="T15" fmla="*/ 1 h 18"/>
                  <a:gd name="T16" fmla="*/ 0 w 18"/>
                  <a:gd name="T17" fmla="*/ 1 h 18"/>
                  <a:gd name="T18" fmla="*/ 0 w 18"/>
                  <a:gd name="T19" fmla="*/ 1 h 18"/>
                  <a:gd name="T20" fmla="*/ 0 w 18"/>
                  <a:gd name="T21" fmla="*/ 1 h 18"/>
                  <a:gd name="T22" fmla="*/ 0 w 18"/>
                  <a:gd name="T23" fmla="*/ 1 h 18"/>
                  <a:gd name="T24" fmla="*/ 0 w 18"/>
                  <a:gd name="T25" fmla="*/ 0 h 18"/>
                  <a:gd name="T26" fmla="*/ 0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49" name="Freeform 182"/>
              <p:cNvSpPr>
                <a:spLocks/>
              </p:cNvSpPr>
              <p:nvPr/>
            </p:nvSpPr>
            <p:spPr bwMode="auto">
              <a:xfrm>
                <a:off x="2924" y="2921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50" name="Freeform 183"/>
              <p:cNvSpPr>
                <a:spLocks/>
              </p:cNvSpPr>
              <p:nvPr/>
            </p:nvSpPr>
            <p:spPr bwMode="auto">
              <a:xfrm>
                <a:off x="2941" y="2915"/>
                <a:ext cx="9" cy="9"/>
              </a:xfrm>
              <a:custGeom>
                <a:avLst/>
                <a:gdLst>
                  <a:gd name="T0" fmla="*/ 1 w 17"/>
                  <a:gd name="T1" fmla="*/ 0 h 18"/>
                  <a:gd name="T2" fmla="*/ 1 w 17"/>
                  <a:gd name="T3" fmla="*/ 0 h 18"/>
                  <a:gd name="T4" fmla="*/ 1 w 17"/>
                  <a:gd name="T5" fmla="*/ 1 h 18"/>
                  <a:gd name="T6" fmla="*/ 0 w 17"/>
                  <a:gd name="T7" fmla="*/ 1 h 18"/>
                  <a:gd name="T8" fmla="*/ 0 w 17"/>
                  <a:gd name="T9" fmla="*/ 1 h 18"/>
                  <a:gd name="T10" fmla="*/ 1 w 17"/>
                  <a:gd name="T11" fmla="*/ 1 h 18"/>
                  <a:gd name="T12" fmla="*/ 1 w 17"/>
                  <a:gd name="T13" fmla="*/ 1 h 18"/>
                  <a:gd name="T14" fmla="*/ 1 w 17"/>
                  <a:gd name="T15" fmla="*/ 1 h 18"/>
                  <a:gd name="T16" fmla="*/ 1 w 17"/>
                  <a:gd name="T17" fmla="*/ 1 h 18"/>
                  <a:gd name="T18" fmla="*/ 1 w 17"/>
                  <a:gd name="T19" fmla="*/ 1 h 18"/>
                  <a:gd name="T20" fmla="*/ 1 w 17"/>
                  <a:gd name="T21" fmla="*/ 1 h 18"/>
                  <a:gd name="T22" fmla="*/ 1 w 17"/>
                  <a:gd name="T23" fmla="*/ 1 h 18"/>
                  <a:gd name="T24" fmla="*/ 1 w 17"/>
                  <a:gd name="T25" fmla="*/ 0 h 18"/>
                  <a:gd name="T26" fmla="*/ 1 w 17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7"/>
                  <a:gd name="T43" fmla="*/ 0 h 18"/>
                  <a:gd name="T44" fmla="*/ 17 w 17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7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1" y="18"/>
                    </a:lnTo>
                    <a:lnTo>
                      <a:pt x="14" y="15"/>
                    </a:lnTo>
                    <a:lnTo>
                      <a:pt x="17" y="12"/>
                    </a:lnTo>
                    <a:lnTo>
                      <a:pt x="17" y="6"/>
                    </a:lnTo>
                    <a:lnTo>
                      <a:pt x="14" y="3"/>
                    </a:lnTo>
                    <a:lnTo>
                      <a:pt x="11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51" name="Freeform 184"/>
              <p:cNvSpPr>
                <a:spLocks/>
              </p:cNvSpPr>
              <p:nvPr/>
            </p:nvSpPr>
            <p:spPr bwMode="auto">
              <a:xfrm>
                <a:off x="2959" y="2911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52" name="Freeform 185"/>
              <p:cNvSpPr>
                <a:spLocks/>
              </p:cNvSpPr>
              <p:nvPr/>
            </p:nvSpPr>
            <p:spPr bwMode="auto">
              <a:xfrm>
                <a:off x="2976" y="2906"/>
                <a:ext cx="9" cy="9"/>
              </a:xfrm>
              <a:custGeom>
                <a:avLst/>
                <a:gdLst>
                  <a:gd name="T0" fmla="*/ 1 w 17"/>
                  <a:gd name="T1" fmla="*/ 0 h 18"/>
                  <a:gd name="T2" fmla="*/ 1 w 17"/>
                  <a:gd name="T3" fmla="*/ 0 h 18"/>
                  <a:gd name="T4" fmla="*/ 1 w 17"/>
                  <a:gd name="T5" fmla="*/ 1 h 18"/>
                  <a:gd name="T6" fmla="*/ 0 w 17"/>
                  <a:gd name="T7" fmla="*/ 1 h 18"/>
                  <a:gd name="T8" fmla="*/ 0 w 17"/>
                  <a:gd name="T9" fmla="*/ 1 h 18"/>
                  <a:gd name="T10" fmla="*/ 1 w 17"/>
                  <a:gd name="T11" fmla="*/ 1 h 18"/>
                  <a:gd name="T12" fmla="*/ 1 w 17"/>
                  <a:gd name="T13" fmla="*/ 1 h 18"/>
                  <a:gd name="T14" fmla="*/ 1 w 17"/>
                  <a:gd name="T15" fmla="*/ 1 h 18"/>
                  <a:gd name="T16" fmla="*/ 1 w 17"/>
                  <a:gd name="T17" fmla="*/ 1 h 18"/>
                  <a:gd name="T18" fmla="*/ 1 w 17"/>
                  <a:gd name="T19" fmla="*/ 1 h 18"/>
                  <a:gd name="T20" fmla="*/ 1 w 17"/>
                  <a:gd name="T21" fmla="*/ 1 h 18"/>
                  <a:gd name="T22" fmla="*/ 1 w 17"/>
                  <a:gd name="T23" fmla="*/ 1 h 18"/>
                  <a:gd name="T24" fmla="*/ 1 w 17"/>
                  <a:gd name="T25" fmla="*/ 0 h 18"/>
                  <a:gd name="T26" fmla="*/ 1 w 17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7"/>
                  <a:gd name="T43" fmla="*/ 0 h 18"/>
                  <a:gd name="T44" fmla="*/ 17 w 17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7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4" y="15"/>
                    </a:lnTo>
                    <a:lnTo>
                      <a:pt x="17" y="12"/>
                    </a:lnTo>
                    <a:lnTo>
                      <a:pt x="17" y="6"/>
                    </a:lnTo>
                    <a:lnTo>
                      <a:pt x="14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53" name="Freeform 186"/>
              <p:cNvSpPr>
                <a:spLocks/>
              </p:cNvSpPr>
              <p:nvPr/>
            </p:nvSpPr>
            <p:spPr bwMode="auto">
              <a:xfrm>
                <a:off x="2993" y="2902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54" name="Freeform 187"/>
              <p:cNvSpPr>
                <a:spLocks/>
              </p:cNvSpPr>
              <p:nvPr/>
            </p:nvSpPr>
            <p:spPr bwMode="auto">
              <a:xfrm>
                <a:off x="3010" y="2897"/>
                <a:ext cx="9" cy="9"/>
              </a:xfrm>
              <a:custGeom>
                <a:avLst/>
                <a:gdLst>
                  <a:gd name="T0" fmla="*/ 1 w 18"/>
                  <a:gd name="T1" fmla="*/ 0 h 17"/>
                  <a:gd name="T2" fmla="*/ 1 w 18"/>
                  <a:gd name="T3" fmla="*/ 0 h 17"/>
                  <a:gd name="T4" fmla="*/ 1 w 18"/>
                  <a:gd name="T5" fmla="*/ 1 h 17"/>
                  <a:gd name="T6" fmla="*/ 0 w 18"/>
                  <a:gd name="T7" fmla="*/ 1 h 17"/>
                  <a:gd name="T8" fmla="*/ 0 w 18"/>
                  <a:gd name="T9" fmla="*/ 1 h 17"/>
                  <a:gd name="T10" fmla="*/ 1 w 18"/>
                  <a:gd name="T11" fmla="*/ 1 h 17"/>
                  <a:gd name="T12" fmla="*/ 1 w 18"/>
                  <a:gd name="T13" fmla="*/ 1 h 17"/>
                  <a:gd name="T14" fmla="*/ 1 w 18"/>
                  <a:gd name="T15" fmla="*/ 1 h 17"/>
                  <a:gd name="T16" fmla="*/ 1 w 18"/>
                  <a:gd name="T17" fmla="*/ 1 h 17"/>
                  <a:gd name="T18" fmla="*/ 1 w 18"/>
                  <a:gd name="T19" fmla="*/ 1 h 17"/>
                  <a:gd name="T20" fmla="*/ 1 w 18"/>
                  <a:gd name="T21" fmla="*/ 1 h 17"/>
                  <a:gd name="T22" fmla="*/ 1 w 18"/>
                  <a:gd name="T23" fmla="*/ 1 h 17"/>
                  <a:gd name="T24" fmla="*/ 1 w 18"/>
                  <a:gd name="T25" fmla="*/ 0 h 17"/>
                  <a:gd name="T26" fmla="*/ 1 w 18"/>
                  <a:gd name="T27" fmla="*/ 0 h 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7"/>
                  <a:gd name="T44" fmla="*/ 18 w 18"/>
                  <a:gd name="T45" fmla="*/ 17 h 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7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3" y="14"/>
                    </a:lnTo>
                    <a:lnTo>
                      <a:pt x="6" y="17"/>
                    </a:lnTo>
                    <a:lnTo>
                      <a:pt x="12" y="17"/>
                    </a:lnTo>
                    <a:lnTo>
                      <a:pt x="15" y="14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55" name="Freeform 188"/>
              <p:cNvSpPr>
                <a:spLocks/>
              </p:cNvSpPr>
              <p:nvPr/>
            </p:nvSpPr>
            <p:spPr bwMode="auto">
              <a:xfrm>
                <a:off x="3027" y="2892"/>
                <a:ext cx="9" cy="9"/>
              </a:xfrm>
              <a:custGeom>
                <a:avLst/>
                <a:gdLst>
                  <a:gd name="T0" fmla="*/ 1 w 18"/>
                  <a:gd name="T1" fmla="*/ 0 h 17"/>
                  <a:gd name="T2" fmla="*/ 1 w 18"/>
                  <a:gd name="T3" fmla="*/ 0 h 17"/>
                  <a:gd name="T4" fmla="*/ 1 w 18"/>
                  <a:gd name="T5" fmla="*/ 1 h 17"/>
                  <a:gd name="T6" fmla="*/ 0 w 18"/>
                  <a:gd name="T7" fmla="*/ 1 h 17"/>
                  <a:gd name="T8" fmla="*/ 0 w 18"/>
                  <a:gd name="T9" fmla="*/ 1 h 17"/>
                  <a:gd name="T10" fmla="*/ 1 w 18"/>
                  <a:gd name="T11" fmla="*/ 1 h 17"/>
                  <a:gd name="T12" fmla="*/ 1 w 18"/>
                  <a:gd name="T13" fmla="*/ 1 h 17"/>
                  <a:gd name="T14" fmla="*/ 1 w 18"/>
                  <a:gd name="T15" fmla="*/ 1 h 17"/>
                  <a:gd name="T16" fmla="*/ 1 w 18"/>
                  <a:gd name="T17" fmla="*/ 1 h 17"/>
                  <a:gd name="T18" fmla="*/ 1 w 18"/>
                  <a:gd name="T19" fmla="*/ 1 h 17"/>
                  <a:gd name="T20" fmla="*/ 1 w 18"/>
                  <a:gd name="T21" fmla="*/ 1 h 17"/>
                  <a:gd name="T22" fmla="*/ 1 w 18"/>
                  <a:gd name="T23" fmla="*/ 1 h 17"/>
                  <a:gd name="T24" fmla="*/ 1 w 18"/>
                  <a:gd name="T25" fmla="*/ 0 h 17"/>
                  <a:gd name="T26" fmla="*/ 1 w 18"/>
                  <a:gd name="T27" fmla="*/ 0 h 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7"/>
                  <a:gd name="T44" fmla="*/ 18 w 18"/>
                  <a:gd name="T45" fmla="*/ 17 h 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7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7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56" name="Freeform 189"/>
              <p:cNvSpPr>
                <a:spLocks/>
              </p:cNvSpPr>
              <p:nvPr/>
            </p:nvSpPr>
            <p:spPr bwMode="auto">
              <a:xfrm>
                <a:off x="3044" y="2888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57" name="Freeform 190"/>
              <p:cNvSpPr>
                <a:spLocks/>
              </p:cNvSpPr>
              <p:nvPr/>
            </p:nvSpPr>
            <p:spPr bwMode="auto">
              <a:xfrm>
                <a:off x="3062" y="2883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58" name="Freeform 191"/>
              <p:cNvSpPr>
                <a:spLocks/>
              </p:cNvSpPr>
              <p:nvPr/>
            </p:nvSpPr>
            <p:spPr bwMode="auto">
              <a:xfrm>
                <a:off x="3079" y="2878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59" name="Freeform 192"/>
              <p:cNvSpPr>
                <a:spLocks/>
              </p:cNvSpPr>
              <p:nvPr/>
            </p:nvSpPr>
            <p:spPr bwMode="auto">
              <a:xfrm>
                <a:off x="3097" y="2874"/>
                <a:ext cx="8" cy="9"/>
              </a:xfrm>
              <a:custGeom>
                <a:avLst/>
                <a:gdLst>
                  <a:gd name="T0" fmla="*/ 0 w 18"/>
                  <a:gd name="T1" fmla="*/ 0 h 18"/>
                  <a:gd name="T2" fmla="*/ 0 w 18"/>
                  <a:gd name="T3" fmla="*/ 0 h 18"/>
                  <a:gd name="T4" fmla="*/ 0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0 w 18"/>
                  <a:gd name="T11" fmla="*/ 1 h 18"/>
                  <a:gd name="T12" fmla="*/ 0 w 18"/>
                  <a:gd name="T13" fmla="*/ 1 h 18"/>
                  <a:gd name="T14" fmla="*/ 0 w 18"/>
                  <a:gd name="T15" fmla="*/ 1 h 18"/>
                  <a:gd name="T16" fmla="*/ 0 w 18"/>
                  <a:gd name="T17" fmla="*/ 1 h 18"/>
                  <a:gd name="T18" fmla="*/ 0 w 18"/>
                  <a:gd name="T19" fmla="*/ 1 h 18"/>
                  <a:gd name="T20" fmla="*/ 0 w 18"/>
                  <a:gd name="T21" fmla="*/ 1 h 18"/>
                  <a:gd name="T22" fmla="*/ 0 w 18"/>
                  <a:gd name="T23" fmla="*/ 1 h 18"/>
                  <a:gd name="T24" fmla="*/ 0 w 18"/>
                  <a:gd name="T25" fmla="*/ 0 h 18"/>
                  <a:gd name="T26" fmla="*/ 0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60" name="Freeform 193"/>
              <p:cNvSpPr>
                <a:spLocks/>
              </p:cNvSpPr>
              <p:nvPr/>
            </p:nvSpPr>
            <p:spPr bwMode="auto">
              <a:xfrm>
                <a:off x="3114" y="2869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61" name="Freeform 194"/>
              <p:cNvSpPr>
                <a:spLocks/>
              </p:cNvSpPr>
              <p:nvPr/>
            </p:nvSpPr>
            <p:spPr bwMode="auto">
              <a:xfrm>
                <a:off x="3131" y="2865"/>
                <a:ext cx="9" cy="9"/>
              </a:xfrm>
              <a:custGeom>
                <a:avLst/>
                <a:gdLst>
                  <a:gd name="T0" fmla="*/ 1 w 17"/>
                  <a:gd name="T1" fmla="*/ 0 h 18"/>
                  <a:gd name="T2" fmla="*/ 1 w 17"/>
                  <a:gd name="T3" fmla="*/ 0 h 18"/>
                  <a:gd name="T4" fmla="*/ 1 w 17"/>
                  <a:gd name="T5" fmla="*/ 1 h 18"/>
                  <a:gd name="T6" fmla="*/ 0 w 17"/>
                  <a:gd name="T7" fmla="*/ 1 h 18"/>
                  <a:gd name="T8" fmla="*/ 0 w 17"/>
                  <a:gd name="T9" fmla="*/ 1 h 18"/>
                  <a:gd name="T10" fmla="*/ 1 w 17"/>
                  <a:gd name="T11" fmla="*/ 1 h 18"/>
                  <a:gd name="T12" fmla="*/ 1 w 17"/>
                  <a:gd name="T13" fmla="*/ 1 h 18"/>
                  <a:gd name="T14" fmla="*/ 1 w 17"/>
                  <a:gd name="T15" fmla="*/ 1 h 18"/>
                  <a:gd name="T16" fmla="*/ 1 w 17"/>
                  <a:gd name="T17" fmla="*/ 1 h 18"/>
                  <a:gd name="T18" fmla="*/ 1 w 17"/>
                  <a:gd name="T19" fmla="*/ 1 h 18"/>
                  <a:gd name="T20" fmla="*/ 1 w 17"/>
                  <a:gd name="T21" fmla="*/ 1 h 18"/>
                  <a:gd name="T22" fmla="*/ 1 w 17"/>
                  <a:gd name="T23" fmla="*/ 1 h 18"/>
                  <a:gd name="T24" fmla="*/ 1 w 17"/>
                  <a:gd name="T25" fmla="*/ 0 h 18"/>
                  <a:gd name="T26" fmla="*/ 1 w 17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7"/>
                  <a:gd name="T43" fmla="*/ 0 h 18"/>
                  <a:gd name="T44" fmla="*/ 17 w 17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7" h="18">
                    <a:moveTo>
                      <a:pt x="8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1" y="18"/>
                    </a:lnTo>
                    <a:lnTo>
                      <a:pt x="14" y="15"/>
                    </a:lnTo>
                    <a:lnTo>
                      <a:pt x="17" y="12"/>
                    </a:lnTo>
                    <a:lnTo>
                      <a:pt x="17" y="6"/>
                    </a:lnTo>
                    <a:lnTo>
                      <a:pt x="14" y="3"/>
                    </a:lnTo>
                    <a:lnTo>
                      <a:pt x="11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62" name="Freeform 195"/>
              <p:cNvSpPr>
                <a:spLocks/>
              </p:cNvSpPr>
              <p:nvPr/>
            </p:nvSpPr>
            <p:spPr bwMode="auto">
              <a:xfrm>
                <a:off x="3148" y="2860"/>
                <a:ext cx="9" cy="8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0 h 18"/>
                  <a:gd name="T6" fmla="*/ 0 w 18"/>
                  <a:gd name="T7" fmla="*/ 0 h 18"/>
                  <a:gd name="T8" fmla="*/ 0 w 18"/>
                  <a:gd name="T9" fmla="*/ 0 h 18"/>
                  <a:gd name="T10" fmla="*/ 1 w 18"/>
                  <a:gd name="T11" fmla="*/ 0 h 18"/>
                  <a:gd name="T12" fmla="*/ 1 w 18"/>
                  <a:gd name="T13" fmla="*/ 0 h 18"/>
                  <a:gd name="T14" fmla="*/ 1 w 18"/>
                  <a:gd name="T15" fmla="*/ 0 h 18"/>
                  <a:gd name="T16" fmla="*/ 1 w 18"/>
                  <a:gd name="T17" fmla="*/ 0 h 18"/>
                  <a:gd name="T18" fmla="*/ 1 w 18"/>
                  <a:gd name="T19" fmla="*/ 0 h 18"/>
                  <a:gd name="T20" fmla="*/ 1 w 18"/>
                  <a:gd name="T21" fmla="*/ 0 h 18"/>
                  <a:gd name="T22" fmla="*/ 1 w 18"/>
                  <a:gd name="T23" fmla="*/ 0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63" name="Freeform 196"/>
              <p:cNvSpPr>
                <a:spLocks/>
              </p:cNvSpPr>
              <p:nvPr/>
            </p:nvSpPr>
            <p:spPr bwMode="auto">
              <a:xfrm>
                <a:off x="3166" y="2855"/>
                <a:ext cx="9" cy="9"/>
              </a:xfrm>
              <a:custGeom>
                <a:avLst/>
                <a:gdLst>
                  <a:gd name="T0" fmla="*/ 1 w 17"/>
                  <a:gd name="T1" fmla="*/ 0 h 18"/>
                  <a:gd name="T2" fmla="*/ 1 w 17"/>
                  <a:gd name="T3" fmla="*/ 0 h 18"/>
                  <a:gd name="T4" fmla="*/ 1 w 17"/>
                  <a:gd name="T5" fmla="*/ 1 h 18"/>
                  <a:gd name="T6" fmla="*/ 0 w 17"/>
                  <a:gd name="T7" fmla="*/ 1 h 18"/>
                  <a:gd name="T8" fmla="*/ 0 w 17"/>
                  <a:gd name="T9" fmla="*/ 1 h 18"/>
                  <a:gd name="T10" fmla="*/ 1 w 17"/>
                  <a:gd name="T11" fmla="*/ 1 h 18"/>
                  <a:gd name="T12" fmla="*/ 1 w 17"/>
                  <a:gd name="T13" fmla="*/ 1 h 18"/>
                  <a:gd name="T14" fmla="*/ 1 w 17"/>
                  <a:gd name="T15" fmla="*/ 1 h 18"/>
                  <a:gd name="T16" fmla="*/ 1 w 17"/>
                  <a:gd name="T17" fmla="*/ 1 h 18"/>
                  <a:gd name="T18" fmla="*/ 1 w 17"/>
                  <a:gd name="T19" fmla="*/ 1 h 18"/>
                  <a:gd name="T20" fmla="*/ 1 w 17"/>
                  <a:gd name="T21" fmla="*/ 1 h 18"/>
                  <a:gd name="T22" fmla="*/ 1 w 17"/>
                  <a:gd name="T23" fmla="*/ 1 h 18"/>
                  <a:gd name="T24" fmla="*/ 1 w 17"/>
                  <a:gd name="T25" fmla="*/ 0 h 18"/>
                  <a:gd name="T26" fmla="*/ 1 w 17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7"/>
                  <a:gd name="T43" fmla="*/ 0 h 18"/>
                  <a:gd name="T44" fmla="*/ 17 w 17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7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4" y="15"/>
                    </a:lnTo>
                    <a:lnTo>
                      <a:pt x="17" y="12"/>
                    </a:lnTo>
                    <a:lnTo>
                      <a:pt x="17" y="6"/>
                    </a:lnTo>
                    <a:lnTo>
                      <a:pt x="14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64" name="Freeform 197"/>
              <p:cNvSpPr>
                <a:spLocks/>
              </p:cNvSpPr>
              <p:nvPr/>
            </p:nvSpPr>
            <p:spPr bwMode="auto">
              <a:xfrm>
                <a:off x="3183" y="2851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65" name="Freeform 198"/>
              <p:cNvSpPr>
                <a:spLocks/>
              </p:cNvSpPr>
              <p:nvPr/>
            </p:nvSpPr>
            <p:spPr bwMode="auto">
              <a:xfrm>
                <a:off x="3200" y="284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66" name="Freeform 199"/>
              <p:cNvSpPr>
                <a:spLocks/>
              </p:cNvSpPr>
              <p:nvPr/>
            </p:nvSpPr>
            <p:spPr bwMode="auto">
              <a:xfrm>
                <a:off x="3217" y="2841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67" name="Freeform 200"/>
              <p:cNvSpPr>
                <a:spLocks/>
              </p:cNvSpPr>
              <p:nvPr/>
            </p:nvSpPr>
            <p:spPr bwMode="auto">
              <a:xfrm>
                <a:off x="3234" y="283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68" name="Freeform 201"/>
              <p:cNvSpPr>
                <a:spLocks/>
              </p:cNvSpPr>
              <p:nvPr/>
            </p:nvSpPr>
            <p:spPr bwMode="auto">
              <a:xfrm>
                <a:off x="3251" y="2832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69" name="Freeform 202"/>
              <p:cNvSpPr>
                <a:spLocks/>
              </p:cNvSpPr>
              <p:nvPr/>
            </p:nvSpPr>
            <p:spPr bwMode="auto">
              <a:xfrm>
                <a:off x="3269" y="2828"/>
                <a:ext cx="9" cy="8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0 h 18"/>
                  <a:gd name="T6" fmla="*/ 0 w 18"/>
                  <a:gd name="T7" fmla="*/ 0 h 18"/>
                  <a:gd name="T8" fmla="*/ 0 w 18"/>
                  <a:gd name="T9" fmla="*/ 0 h 18"/>
                  <a:gd name="T10" fmla="*/ 1 w 18"/>
                  <a:gd name="T11" fmla="*/ 0 h 18"/>
                  <a:gd name="T12" fmla="*/ 1 w 18"/>
                  <a:gd name="T13" fmla="*/ 0 h 18"/>
                  <a:gd name="T14" fmla="*/ 1 w 18"/>
                  <a:gd name="T15" fmla="*/ 0 h 18"/>
                  <a:gd name="T16" fmla="*/ 1 w 18"/>
                  <a:gd name="T17" fmla="*/ 0 h 18"/>
                  <a:gd name="T18" fmla="*/ 1 w 18"/>
                  <a:gd name="T19" fmla="*/ 0 h 18"/>
                  <a:gd name="T20" fmla="*/ 1 w 18"/>
                  <a:gd name="T21" fmla="*/ 0 h 18"/>
                  <a:gd name="T22" fmla="*/ 1 w 18"/>
                  <a:gd name="T23" fmla="*/ 0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70" name="Freeform 203"/>
              <p:cNvSpPr>
                <a:spLocks/>
              </p:cNvSpPr>
              <p:nvPr/>
            </p:nvSpPr>
            <p:spPr bwMode="auto">
              <a:xfrm>
                <a:off x="3286" y="2822"/>
                <a:ext cx="9" cy="9"/>
              </a:xfrm>
              <a:custGeom>
                <a:avLst/>
                <a:gdLst>
                  <a:gd name="T0" fmla="*/ 1 w 18"/>
                  <a:gd name="T1" fmla="*/ 0 h 17"/>
                  <a:gd name="T2" fmla="*/ 1 w 18"/>
                  <a:gd name="T3" fmla="*/ 0 h 17"/>
                  <a:gd name="T4" fmla="*/ 1 w 18"/>
                  <a:gd name="T5" fmla="*/ 1 h 17"/>
                  <a:gd name="T6" fmla="*/ 0 w 18"/>
                  <a:gd name="T7" fmla="*/ 1 h 17"/>
                  <a:gd name="T8" fmla="*/ 0 w 18"/>
                  <a:gd name="T9" fmla="*/ 1 h 17"/>
                  <a:gd name="T10" fmla="*/ 1 w 18"/>
                  <a:gd name="T11" fmla="*/ 1 h 17"/>
                  <a:gd name="T12" fmla="*/ 1 w 18"/>
                  <a:gd name="T13" fmla="*/ 1 h 17"/>
                  <a:gd name="T14" fmla="*/ 1 w 18"/>
                  <a:gd name="T15" fmla="*/ 1 h 17"/>
                  <a:gd name="T16" fmla="*/ 1 w 18"/>
                  <a:gd name="T17" fmla="*/ 1 h 17"/>
                  <a:gd name="T18" fmla="*/ 1 w 18"/>
                  <a:gd name="T19" fmla="*/ 1 h 17"/>
                  <a:gd name="T20" fmla="*/ 1 w 18"/>
                  <a:gd name="T21" fmla="*/ 1 h 17"/>
                  <a:gd name="T22" fmla="*/ 1 w 18"/>
                  <a:gd name="T23" fmla="*/ 1 h 17"/>
                  <a:gd name="T24" fmla="*/ 1 w 18"/>
                  <a:gd name="T25" fmla="*/ 0 h 17"/>
                  <a:gd name="T26" fmla="*/ 1 w 18"/>
                  <a:gd name="T27" fmla="*/ 0 h 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7"/>
                  <a:gd name="T44" fmla="*/ 18 w 18"/>
                  <a:gd name="T45" fmla="*/ 17 h 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7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4"/>
                    </a:lnTo>
                    <a:lnTo>
                      <a:pt x="6" y="17"/>
                    </a:lnTo>
                    <a:lnTo>
                      <a:pt x="12" y="17"/>
                    </a:lnTo>
                    <a:lnTo>
                      <a:pt x="15" y="14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71" name="Freeform 204"/>
              <p:cNvSpPr>
                <a:spLocks/>
              </p:cNvSpPr>
              <p:nvPr/>
            </p:nvSpPr>
            <p:spPr bwMode="auto">
              <a:xfrm>
                <a:off x="3304" y="2818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72" name="Freeform 205"/>
              <p:cNvSpPr>
                <a:spLocks/>
              </p:cNvSpPr>
              <p:nvPr/>
            </p:nvSpPr>
            <p:spPr bwMode="auto">
              <a:xfrm>
                <a:off x="3321" y="2813"/>
                <a:ext cx="9" cy="9"/>
              </a:xfrm>
              <a:custGeom>
                <a:avLst/>
                <a:gdLst>
                  <a:gd name="T0" fmla="*/ 1 w 17"/>
                  <a:gd name="T1" fmla="*/ 0 h 18"/>
                  <a:gd name="T2" fmla="*/ 1 w 17"/>
                  <a:gd name="T3" fmla="*/ 0 h 18"/>
                  <a:gd name="T4" fmla="*/ 1 w 17"/>
                  <a:gd name="T5" fmla="*/ 1 h 18"/>
                  <a:gd name="T6" fmla="*/ 0 w 17"/>
                  <a:gd name="T7" fmla="*/ 1 h 18"/>
                  <a:gd name="T8" fmla="*/ 0 w 17"/>
                  <a:gd name="T9" fmla="*/ 1 h 18"/>
                  <a:gd name="T10" fmla="*/ 1 w 17"/>
                  <a:gd name="T11" fmla="*/ 1 h 18"/>
                  <a:gd name="T12" fmla="*/ 1 w 17"/>
                  <a:gd name="T13" fmla="*/ 1 h 18"/>
                  <a:gd name="T14" fmla="*/ 1 w 17"/>
                  <a:gd name="T15" fmla="*/ 1 h 18"/>
                  <a:gd name="T16" fmla="*/ 1 w 17"/>
                  <a:gd name="T17" fmla="*/ 1 h 18"/>
                  <a:gd name="T18" fmla="*/ 1 w 17"/>
                  <a:gd name="T19" fmla="*/ 1 h 18"/>
                  <a:gd name="T20" fmla="*/ 1 w 17"/>
                  <a:gd name="T21" fmla="*/ 1 h 18"/>
                  <a:gd name="T22" fmla="*/ 1 w 17"/>
                  <a:gd name="T23" fmla="*/ 1 h 18"/>
                  <a:gd name="T24" fmla="*/ 1 w 17"/>
                  <a:gd name="T25" fmla="*/ 0 h 18"/>
                  <a:gd name="T26" fmla="*/ 1 w 17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7"/>
                  <a:gd name="T43" fmla="*/ 0 h 18"/>
                  <a:gd name="T44" fmla="*/ 17 w 17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7" h="18">
                    <a:moveTo>
                      <a:pt x="8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1" y="18"/>
                    </a:lnTo>
                    <a:lnTo>
                      <a:pt x="14" y="15"/>
                    </a:lnTo>
                    <a:lnTo>
                      <a:pt x="17" y="12"/>
                    </a:lnTo>
                    <a:lnTo>
                      <a:pt x="17" y="6"/>
                    </a:lnTo>
                    <a:lnTo>
                      <a:pt x="14" y="3"/>
                    </a:lnTo>
                    <a:lnTo>
                      <a:pt x="11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73" name="Freeform 206"/>
              <p:cNvSpPr>
                <a:spLocks/>
              </p:cNvSpPr>
              <p:nvPr/>
            </p:nvSpPr>
            <p:spPr bwMode="auto">
              <a:xfrm>
                <a:off x="3338" y="2809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74" name="Freeform 207"/>
              <p:cNvSpPr>
                <a:spLocks/>
              </p:cNvSpPr>
              <p:nvPr/>
            </p:nvSpPr>
            <p:spPr bwMode="auto">
              <a:xfrm>
                <a:off x="3355" y="2804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75" name="Freeform 208"/>
              <p:cNvSpPr>
                <a:spLocks/>
              </p:cNvSpPr>
              <p:nvPr/>
            </p:nvSpPr>
            <p:spPr bwMode="auto">
              <a:xfrm>
                <a:off x="3373" y="2799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76" name="Freeform 209"/>
              <p:cNvSpPr>
                <a:spLocks/>
              </p:cNvSpPr>
              <p:nvPr/>
            </p:nvSpPr>
            <p:spPr bwMode="auto">
              <a:xfrm>
                <a:off x="3390" y="2795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77" name="Freeform 210"/>
              <p:cNvSpPr>
                <a:spLocks/>
              </p:cNvSpPr>
              <p:nvPr/>
            </p:nvSpPr>
            <p:spPr bwMode="auto">
              <a:xfrm>
                <a:off x="3407" y="2790"/>
                <a:ext cx="9" cy="9"/>
              </a:xfrm>
              <a:custGeom>
                <a:avLst/>
                <a:gdLst>
                  <a:gd name="T0" fmla="*/ 1 w 18"/>
                  <a:gd name="T1" fmla="*/ 0 h 17"/>
                  <a:gd name="T2" fmla="*/ 1 w 18"/>
                  <a:gd name="T3" fmla="*/ 0 h 17"/>
                  <a:gd name="T4" fmla="*/ 1 w 18"/>
                  <a:gd name="T5" fmla="*/ 1 h 17"/>
                  <a:gd name="T6" fmla="*/ 0 w 18"/>
                  <a:gd name="T7" fmla="*/ 1 h 17"/>
                  <a:gd name="T8" fmla="*/ 0 w 18"/>
                  <a:gd name="T9" fmla="*/ 1 h 17"/>
                  <a:gd name="T10" fmla="*/ 1 w 18"/>
                  <a:gd name="T11" fmla="*/ 1 h 17"/>
                  <a:gd name="T12" fmla="*/ 1 w 18"/>
                  <a:gd name="T13" fmla="*/ 1 h 17"/>
                  <a:gd name="T14" fmla="*/ 1 w 18"/>
                  <a:gd name="T15" fmla="*/ 1 h 17"/>
                  <a:gd name="T16" fmla="*/ 1 w 18"/>
                  <a:gd name="T17" fmla="*/ 1 h 17"/>
                  <a:gd name="T18" fmla="*/ 1 w 18"/>
                  <a:gd name="T19" fmla="*/ 1 h 17"/>
                  <a:gd name="T20" fmla="*/ 1 w 18"/>
                  <a:gd name="T21" fmla="*/ 1 h 17"/>
                  <a:gd name="T22" fmla="*/ 1 w 18"/>
                  <a:gd name="T23" fmla="*/ 1 h 17"/>
                  <a:gd name="T24" fmla="*/ 1 w 18"/>
                  <a:gd name="T25" fmla="*/ 0 h 17"/>
                  <a:gd name="T26" fmla="*/ 1 w 18"/>
                  <a:gd name="T27" fmla="*/ 0 h 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7"/>
                  <a:gd name="T44" fmla="*/ 18 w 18"/>
                  <a:gd name="T45" fmla="*/ 17 h 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7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3" y="14"/>
                    </a:lnTo>
                    <a:lnTo>
                      <a:pt x="6" y="17"/>
                    </a:lnTo>
                    <a:lnTo>
                      <a:pt x="12" y="17"/>
                    </a:lnTo>
                    <a:lnTo>
                      <a:pt x="15" y="14"/>
                    </a:lnTo>
                    <a:lnTo>
                      <a:pt x="18" y="11"/>
                    </a:lnTo>
                    <a:lnTo>
                      <a:pt x="18" y="5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78" name="Freeform 211"/>
              <p:cNvSpPr>
                <a:spLocks/>
              </p:cNvSpPr>
              <p:nvPr/>
            </p:nvSpPr>
            <p:spPr bwMode="auto">
              <a:xfrm>
                <a:off x="3424" y="2785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79" name="Freeform 212"/>
              <p:cNvSpPr>
                <a:spLocks/>
              </p:cNvSpPr>
              <p:nvPr/>
            </p:nvSpPr>
            <p:spPr bwMode="auto">
              <a:xfrm>
                <a:off x="3441" y="2781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80" name="Freeform 213"/>
              <p:cNvSpPr>
                <a:spLocks/>
              </p:cNvSpPr>
              <p:nvPr/>
            </p:nvSpPr>
            <p:spPr bwMode="auto">
              <a:xfrm>
                <a:off x="3459" y="277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81" name="Freeform 214"/>
              <p:cNvSpPr>
                <a:spLocks/>
              </p:cNvSpPr>
              <p:nvPr/>
            </p:nvSpPr>
            <p:spPr bwMode="auto">
              <a:xfrm>
                <a:off x="3476" y="2772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82" name="Freeform 215"/>
              <p:cNvSpPr>
                <a:spLocks/>
              </p:cNvSpPr>
              <p:nvPr/>
            </p:nvSpPr>
            <p:spPr bwMode="auto">
              <a:xfrm>
                <a:off x="3494" y="276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83" name="Freeform 216"/>
              <p:cNvSpPr>
                <a:spLocks/>
              </p:cNvSpPr>
              <p:nvPr/>
            </p:nvSpPr>
            <p:spPr bwMode="auto">
              <a:xfrm>
                <a:off x="3511" y="2762"/>
                <a:ext cx="9" cy="9"/>
              </a:xfrm>
              <a:custGeom>
                <a:avLst/>
                <a:gdLst>
                  <a:gd name="T0" fmla="*/ 1 w 17"/>
                  <a:gd name="T1" fmla="*/ 0 h 18"/>
                  <a:gd name="T2" fmla="*/ 1 w 17"/>
                  <a:gd name="T3" fmla="*/ 0 h 18"/>
                  <a:gd name="T4" fmla="*/ 1 w 17"/>
                  <a:gd name="T5" fmla="*/ 1 h 18"/>
                  <a:gd name="T6" fmla="*/ 0 w 17"/>
                  <a:gd name="T7" fmla="*/ 1 h 18"/>
                  <a:gd name="T8" fmla="*/ 0 w 17"/>
                  <a:gd name="T9" fmla="*/ 1 h 18"/>
                  <a:gd name="T10" fmla="*/ 1 w 17"/>
                  <a:gd name="T11" fmla="*/ 1 h 18"/>
                  <a:gd name="T12" fmla="*/ 1 w 17"/>
                  <a:gd name="T13" fmla="*/ 1 h 18"/>
                  <a:gd name="T14" fmla="*/ 1 w 17"/>
                  <a:gd name="T15" fmla="*/ 1 h 18"/>
                  <a:gd name="T16" fmla="*/ 1 w 17"/>
                  <a:gd name="T17" fmla="*/ 1 h 18"/>
                  <a:gd name="T18" fmla="*/ 1 w 17"/>
                  <a:gd name="T19" fmla="*/ 1 h 18"/>
                  <a:gd name="T20" fmla="*/ 1 w 17"/>
                  <a:gd name="T21" fmla="*/ 1 h 18"/>
                  <a:gd name="T22" fmla="*/ 1 w 17"/>
                  <a:gd name="T23" fmla="*/ 1 h 18"/>
                  <a:gd name="T24" fmla="*/ 1 w 17"/>
                  <a:gd name="T25" fmla="*/ 0 h 18"/>
                  <a:gd name="T26" fmla="*/ 1 w 17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7"/>
                  <a:gd name="T43" fmla="*/ 0 h 18"/>
                  <a:gd name="T44" fmla="*/ 17 w 17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7" h="18">
                    <a:moveTo>
                      <a:pt x="8" y="0"/>
                    </a:moveTo>
                    <a:lnTo>
                      <a:pt x="5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5" y="18"/>
                    </a:lnTo>
                    <a:lnTo>
                      <a:pt x="11" y="18"/>
                    </a:lnTo>
                    <a:lnTo>
                      <a:pt x="14" y="15"/>
                    </a:lnTo>
                    <a:lnTo>
                      <a:pt x="17" y="12"/>
                    </a:lnTo>
                    <a:lnTo>
                      <a:pt x="17" y="6"/>
                    </a:lnTo>
                    <a:lnTo>
                      <a:pt x="14" y="3"/>
                    </a:lnTo>
                    <a:lnTo>
                      <a:pt x="11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84" name="Freeform 217"/>
              <p:cNvSpPr>
                <a:spLocks/>
              </p:cNvSpPr>
              <p:nvPr/>
            </p:nvSpPr>
            <p:spPr bwMode="auto">
              <a:xfrm>
                <a:off x="3528" y="2757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85" name="Freeform 218"/>
              <p:cNvSpPr>
                <a:spLocks/>
              </p:cNvSpPr>
              <p:nvPr/>
            </p:nvSpPr>
            <p:spPr bwMode="auto">
              <a:xfrm>
                <a:off x="3545" y="2753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86" name="Freeform 219"/>
              <p:cNvSpPr>
                <a:spLocks/>
              </p:cNvSpPr>
              <p:nvPr/>
            </p:nvSpPr>
            <p:spPr bwMode="auto">
              <a:xfrm>
                <a:off x="3562" y="2748"/>
                <a:ext cx="9" cy="9"/>
              </a:xfrm>
              <a:custGeom>
                <a:avLst/>
                <a:gdLst>
                  <a:gd name="T0" fmla="*/ 1 w 18"/>
                  <a:gd name="T1" fmla="*/ 0 h 17"/>
                  <a:gd name="T2" fmla="*/ 1 w 18"/>
                  <a:gd name="T3" fmla="*/ 0 h 17"/>
                  <a:gd name="T4" fmla="*/ 1 w 18"/>
                  <a:gd name="T5" fmla="*/ 1 h 17"/>
                  <a:gd name="T6" fmla="*/ 0 w 18"/>
                  <a:gd name="T7" fmla="*/ 1 h 17"/>
                  <a:gd name="T8" fmla="*/ 0 w 18"/>
                  <a:gd name="T9" fmla="*/ 1 h 17"/>
                  <a:gd name="T10" fmla="*/ 1 w 18"/>
                  <a:gd name="T11" fmla="*/ 1 h 17"/>
                  <a:gd name="T12" fmla="*/ 1 w 18"/>
                  <a:gd name="T13" fmla="*/ 1 h 17"/>
                  <a:gd name="T14" fmla="*/ 1 w 18"/>
                  <a:gd name="T15" fmla="*/ 1 h 17"/>
                  <a:gd name="T16" fmla="*/ 1 w 18"/>
                  <a:gd name="T17" fmla="*/ 1 h 17"/>
                  <a:gd name="T18" fmla="*/ 1 w 18"/>
                  <a:gd name="T19" fmla="*/ 1 h 17"/>
                  <a:gd name="T20" fmla="*/ 1 w 18"/>
                  <a:gd name="T21" fmla="*/ 1 h 17"/>
                  <a:gd name="T22" fmla="*/ 1 w 18"/>
                  <a:gd name="T23" fmla="*/ 1 h 17"/>
                  <a:gd name="T24" fmla="*/ 1 w 18"/>
                  <a:gd name="T25" fmla="*/ 0 h 17"/>
                  <a:gd name="T26" fmla="*/ 1 w 18"/>
                  <a:gd name="T27" fmla="*/ 0 h 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7"/>
                  <a:gd name="T44" fmla="*/ 18 w 18"/>
                  <a:gd name="T45" fmla="*/ 17 h 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7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7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87" name="Freeform 220"/>
              <p:cNvSpPr>
                <a:spLocks/>
              </p:cNvSpPr>
              <p:nvPr/>
            </p:nvSpPr>
            <p:spPr bwMode="auto">
              <a:xfrm>
                <a:off x="3580" y="2743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88" name="Freeform 221"/>
              <p:cNvSpPr>
                <a:spLocks/>
              </p:cNvSpPr>
              <p:nvPr/>
            </p:nvSpPr>
            <p:spPr bwMode="auto">
              <a:xfrm>
                <a:off x="3597" y="2739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89" name="Freeform 222"/>
              <p:cNvSpPr>
                <a:spLocks/>
              </p:cNvSpPr>
              <p:nvPr/>
            </p:nvSpPr>
            <p:spPr bwMode="auto">
              <a:xfrm>
                <a:off x="3614" y="2734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90" name="Freeform 223"/>
              <p:cNvSpPr>
                <a:spLocks/>
              </p:cNvSpPr>
              <p:nvPr/>
            </p:nvSpPr>
            <p:spPr bwMode="auto">
              <a:xfrm>
                <a:off x="3631" y="2729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91" name="Freeform 224"/>
              <p:cNvSpPr>
                <a:spLocks/>
              </p:cNvSpPr>
              <p:nvPr/>
            </p:nvSpPr>
            <p:spPr bwMode="auto">
              <a:xfrm>
                <a:off x="3649" y="2725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92" name="Freeform 225"/>
              <p:cNvSpPr>
                <a:spLocks/>
              </p:cNvSpPr>
              <p:nvPr/>
            </p:nvSpPr>
            <p:spPr bwMode="auto">
              <a:xfrm>
                <a:off x="3666" y="2720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93" name="Freeform 226"/>
              <p:cNvSpPr>
                <a:spLocks/>
              </p:cNvSpPr>
              <p:nvPr/>
            </p:nvSpPr>
            <p:spPr bwMode="auto">
              <a:xfrm>
                <a:off x="3684" y="2716"/>
                <a:ext cx="9" cy="9"/>
              </a:xfrm>
              <a:custGeom>
                <a:avLst/>
                <a:gdLst>
                  <a:gd name="T0" fmla="*/ 1 w 18"/>
                  <a:gd name="T1" fmla="*/ 0 h 17"/>
                  <a:gd name="T2" fmla="*/ 1 w 18"/>
                  <a:gd name="T3" fmla="*/ 0 h 17"/>
                  <a:gd name="T4" fmla="*/ 1 w 18"/>
                  <a:gd name="T5" fmla="*/ 1 h 17"/>
                  <a:gd name="T6" fmla="*/ 0 w 18"/>
                  <a:gd name="T7" fmla="*/ 1 h 17"/>
                  <a:gd name="T8" fmla="*/ 0 w 18"/>
                  <a:gd name="T9" fmla="*/ 1 h 17"/>
                  <a:gd name="T10" fmla="*/ 1 w 18"/>
                  <a:gd name="T11" fmla="*/ 1 h 17"/>
                  <a:gd name="T12" fmla="*/ 1 w 18"/>
                  <a:gd name="T13" fmla="*/ 1 h 17"/>
                  <a:gd name="T14" fmla="*/ 1 w 18"/>
                  <a:gd name="T15" fmla="*/ 1 h 17"/>
                  <a:gd name="T16" fmla="*/ 1 w 18"/>
                  <a:gd name="T17" fmla="*/ 1 h 17"/>
                  <a:gd name="T18" fmla="*/ 1 w 18"/>
                  <a:gd name="T19" fmla="*/ 1 h 17"/>
                  <a:gd name="T20" fmla="*/ 1 w 18"/>
                  <a:gd name="T21" fmla="*/ 1 h 17"/>
                  <a:gd name="T22" fmla="*/ 1 w 18"/>
                  <a:gd name="T23" fmla="*/ 1 h 17"/>
                  <a:gd name="T24" fmla="*/ 1 w 18"/>
                  <a:gd name="T25" fmla="*/ 0 h 17"/>
                  <a:gd name="T26" fmla="*/ 1 w 18"/>
                  <a:gd name="T27" fmla="*/ 0 h 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7"/>
                  <a:gd name="T44" fmla="*/ 18 w 18"/>
                  <a:gd name="T45" fmla="*/ 17 h 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7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3" y="14"/>
                    </a:lnTo>
                    <a:lnTo>
                      <a:pt x="6" y="17"/>
                    </a:lnTo>
                    <a:lnTo>
                      <a:pt x="12" y="17"/>
                    </a:lnTo>
                    <a:lnTo>
                      <a:pt x="15" y="14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94" name="Freeform 227"/>
              <p:cNvSpPr>
                <a:spLocks/>
              </p:cNvSpPr>
              <p:nvPr/>
            </p:nvSpPr>
            <p:spPr bwMode="auto">
              <a:xfrm>
                <a:off x="3701" y="2711"/>
                <a:ext cx="9" cy="8"/>
              </a:xfrm>
              <a:custGeom>
                <a:avLst/>
                <a:gdLst>
                  <a:gd name="T0" fmla="*/ 1 w 17"/>
                  <a:gd name="T1" fmla="*/ 0 h 18"/>
                  <a:gd name="T2" fmla="*/ 1 w 17"/>
                  <a:gd name="T3" fmla="*/ 0 h 18"/>
                  <a:gd name="T4" fmla="*/ 1 w 17"/>
                  <a:gd name="T5" fmla="*/ 0 h 18"/>
                  <a:gd name="T6" fmla="*/ 0 w 17"/>
                  <a:gd name="T7" fmla="*/ 0 h 18"/>
                  <a:gd name="T8" fmla="*/ 0 w 17"/>
                  <a:gd name="T9" fmla="*/ 0 h 18"/>
                  <a:gd name="T10" fmla="*/ 1 w 17"/>
                  <a:gd name="T11" fmla="*/ 0 h 18"/>
                  <a:gd name="T12" fmla="*/ 1 w 17"/>
                  <a:gd name="T13" fmla="*/ 0 h 18"/>
                  <a:gd name="T14" fmla="*/ 1 w 17"/>
                  <a:gd name="T15" fmla="*/ 0 h 18"/>
                  <a:gd name="T16" fmla="*/ 1 w 17"/>
                  <a:gd name="T17" fmla="*/ 0 h 18"/>
                  <a:gd name="T18" fmla="*/ 1 w 17"/>
                  <a:gd name="T19" fmla="*/ 0 h 18"/>
                  <a:gd name="T20" fmla="*/ 1 w 17"/>
                  <a:gd name="T21" fmla="*/ 0 h 18"/>
                  <a:gd name="T22" fmla="*/ 1 w 17"/>
                  <a:gd name="T23" fmla="*/ 0 h 18"/>
                  <a:gd name="T24" fmla="*/ 1 w 17"/>
                  <a:gd name="T25" fmla="*/ 0 h 18"/>
                  <a:gd name="T26" fmla="*/ 1 w 17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7"/>
                  <a:gd name="T43" fmla="*/ 0 h 18"/>
                  <a:gd name="T44" fmla="*/ 17 w 17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7" h="18">
                    <a:moveTo>
                      <a:pt x="8" y="0"/>
                    </a:moveTo>
                    <a:lnTo>
                      <a:pt x="5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5" y="18"/>
                    </a:lnTo>
                    <a:lnTo>
                      <a:pt x="11" y="18"/>
                    </a:lnTo>
                    <a:lnTo>
                      <a:pt x="14" y="15"/>
                    </a:lnTo>
                    <a:lnTo>
                      <a:pt x="17" y="12"/>
                    </a:lnTo>
                    <a:lnTo>
                      <a:pt x="17" y="6"/>
                    </a:lnTo>
                    <a:lnTo>
                      <a:pt x="14" y="3"/>
                    </a:lnTo>
                    <a:lnTo>
                      <a:pt x="11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95" name="Freeform 228"/>
              <p:cNvSpPr>
                <a:spLocks/>
              </p:cNvSpPr>
              <p:nvPr/>
            </p:nvSpPr>
            <p:spPr bwMode="auto">
              <a:xfrm>
                <a:off x="3718" y="270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96" name="Freeform 229"/>
              <p:cNvSpPr>
                <a:spLocks/>
              </p:cNvSpPr>
              <p:nvPr/>
            </p:nvSpPr>
            <p:spPr bwMode="auto">
              <a:xfrm>
                <a:off x="3735" y="2702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97" name="Freeform 230"/>
              <p:cNvSpPr>
                <a:spLocks/>
              </p:cNvSpPr>
              <p:nvPr/>
            </p:nvSpPr>
            <p:spPr bwMode="auto">
              <a:xfrm>
                <a:off x="3752" y="2697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98" name="Freeform 231"/>
              <p:cNvSpPr>
                <a:spLocks/>
              </p:cNvSpPr>
              <p:nvPr/>
            </p:nvSpPr>
            <p:spPr bwMode="auto">
              <a:xfrm>
                <a:off x="3770" y="2692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99" name="Freeform 232"/>
              <p:cNvSpPr>
                <a:spLocks/>
              </p:cNvSpPr>
              <p:nvPr/>
            </p:nvSpPr>
            <p:spPr bwMode="auto">
              <a:xfrm>
                <a:off x="3787" y="2687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00" name="Freeform 233"/>
              <p:cNvSpPr>
                <a:spLocks/>
              </p:cNvSpPr>
              <p:nvPr/>
            </p:nvSpPr>
            <p:spPr bwMode="auto">
              <a:xfrm>
                <a:off x="3804" y="2683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01" name="Freeform 234"/>
              <p:cNvSpPr>
                <a:spLocks/>
              </p:cNvSpPr>
              <p:nvPr/>
            </p:nvSpPr>
            <p:spPr bwMode="auto">
              <a:xfrm>
                <a:off x="3821" y="2679"/>
                <a:ext cx="9" cy="8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0 h 18"/>
                  <a:gd name="T6" fmla="*/ 0 w 18"/>
                  <a:gd name="T7" fmla="*/ 0 h 18"/>
                  <a:gd name="T8" fmla="*/ 0 w 18"/>
                  <a:gd name="T9" fmla="*/ 0 h 18"/>
                  <a:gd name="T10" fmla="*/ 1 w 18"/>
                  <a:gd name="T11" fmla="*/ 0 h 18"/>
                  <a:gd name="T12" fmla="*/ 1 w 18"/>
                  <a:gd name="T13" fmla="*/ 0 h 18"/>
                  <a:gd name="T14" fmla="*/ 1 w 18"/>
                  <a:gd name="T15" fmla="*/ 0 h 18"/>
                  <a:gd name="T16" fmla="*/ 1 w 18"/>
                  <a:gd name="T17" fmla="*/ 0 h 18"/>
                  <a:gd name="T18" fmla="*/ 1 w 18"/>
                  <a:gd name="T19" fmla="*/ 0 h 18"/>
                  <a:gd name="T20" fmla="*/ 1 w 18"/>
                  <a:gd name="T21" fmla="*/ 0 h 18"/>
                  <a:gd name="T22" fmla="*/ 1 w 18"/>
                  <a:gd name="T23" fmla="*/ 0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02" name="Freeform 235"/>
              <p:cNvSpPr>
                <a:spLocks/>
              </p:cNvSpPr>
              <p:nvPr/>
            </p:nvSpPr>
            <p:spPr bwMode="auto">
              <a:xfrm>
                <a:off x="3839" y="2673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03" name="Freeform 236"/>
              <p:cNvSpPr>
                <a:spLocks/>
              </p:cNvSpPr>
              <p:nvPr/>
            </p:nvSpPr>
            <p:spPr bwMode="auto">
              <a:xfrm>
                <a:off x="3856" y="2669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04" name="Freeform 237"/>
              <p:cNvSpPr>
                <a:spLocks/>
              </p:cNvSpPr>
              <p:nvPr/>
            </p:nvSpPr>
            <p:spPr bwMode="auto">
              <a:xfrm>
                <a:off x="3874" y="2664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05" name="Freeform 238"/>
              <p:cNvSpPr>
                <a:spLocks/>
              </p:cNvSpPr>
              <p:nvPr/>
            </p:nvSpPr>
            <p:spPr bwMode="auto">
              <a:xfrm>
                <a:off x="3883" y="2670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06" name="Freeform 239"/>
              <p:cNvSpPr>
                <a:spLocks/>
              </p:cNvSpPr>
              <p:nvPr/>
            </p:nvSpPr>
            <p:spPr bwMode="auto">
              <a:xfrm>
                <a:off x="3883" y="2687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07" name="Freeform 240"/>
              <p:cNvSpPr>
                <a:spLocks/>
              </p:cNvSpPr>
              <p:nvPr/>
            </p:nvSpPr>
            <p:spPr bwMode="auto">
              <a:xfrm>
                <a:off x="3883" y="2705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08" name="Freeform 241"/>
              <p:cNvSpPr>
                <a:spLocks/>
              </p:cNvSpPr>
              <p:nvPr/>
            </p:nvSpPr>
            <p:spPr bwMode="auto">
              <a:xfrm>
                <a:off x="3883" y="2723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09" name="Freeform 242"/>
              <p:cNvSpPr>
                <a:spLocks/>
              </p:cNvSpPr>
              <p:nvPr/>
            </p:nvSpPr>
            <p:spPr bwMode="auto">
              <a:xfrm>
                <a:off x="3883" y="2741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10" name="Freeform 243"/>
              <p:cNvSpPr>
                <a:spLocks/>
              </p:cNvSpPr>
              <p:nvPr/>
            </p:nvSpPr>
            <p:spPr bwMode="auto">
              <a:xfrm>
                <a:off x="3883" y="2759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11" name="Freeform 244"/>
              <p:cNvSpPr>
                <a:spLocks/>
              </p:cNvSpPr>
              <p:nvPr/>
            </p:nvSpPr>
            <p:spPr bwMode="auto">
              <a:xfrm>
                <a:off x="3884" y="2777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12" name="Freeform 245"/>
              <p:cNvSpPr>
                <a:spLocks/>
              </p:cNvSpPr>
              <p:nvPr/>
            </p:nvSpPr>
            <p:spPr bwMode="auto">
              <a:xfrm>
                <a:off x="3884" y="2795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13" name="Freeform 246"/>
              <p:cNvSpPr>
                <a:spLocks/>
              </p:cNvSpPr>
              <p:nvPr/>
            </p:nvSpPr>
            <p:spPr bwMode="auto">
              <a:xfrm>
                <a:off x="3884" y="2813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14" name="Freeform 247"/>
              <p:cNvSpPr>
                <a:spLocks/>
              </p:cNvSpPr>
              <p:nvPr/>
            </p:nvSpPr>
            <p:spPr bwMode="auto">
              <a:xfrm>
                <a:off x="3884" y="2830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15" name="Freeform 248"/>
              <p:cNvSpPr>
                <a:spLocks/>
              </p:cNvSpPr>
              <p:nvPr/>
            </p:nvSpPr>
            <p:spPr bwMode="auto">
              <a:xfrm>
                <a:off x="3884" y="2848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16" name="Freeform 249"/>
              <p:cNvSpPr>
                <a:spLocks/>
              </p:cNvSpPr>
              <p:nvPr/>
            </p:nvSpPr>
            <p:spPr bwMode="auto">
              <a:xfrm>
                <a:off x="3884" y="286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17" name="Freeform 250"/>
              <p:cNvSpPr>
                <a:spLocks/>
              </p:cNvSpPr>
              <p:nvPr/>
            </p:nvSpPr>
            <p:spPr bwMode="auto">
              <a:xfrm>
                <a:off x="3884" y="2884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18" name="Freeform 251"/>
              <p:cNvSpPr>
                <a:spLocks/>
              </p:cNvSpPr>
              <p:nvPr/>
            </p:nvSpPr>
            <p:spPr bwMode="auto">
              <a:xfrm>
                <a:off x="3884" y="2902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19" name="Freeform 252"/>
              <p:cNvSpPr>
                <a:spLocks/>
              </p:cNvSpPr>
              <p:nvPr/>
            </p:nvSpPr>
            <p:spPr bwMode="auto">
              <a:xfrm>
                <a:off x="3884" y="2920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20" name="Freeform 253"/>
              <p:cNvSpPr>
                <a:spLocks/>
              </p:cNvSpPr>
              <p:nvPr/>
            </p:nvSpPr>
            <p:spPr bwMode="auto">
              <a:xfrm>
                <a:off x="2918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21" name="Freeform 254"/>
              <p:cNvSpPr>
                <a:spLocks/>
              </p:cNvSpPr>
              <p:nvPr/>
            </p:nvSpPr>
            <p:spPr bwMode="auto">
              <a:xfrm>
                <a:off x="2936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22" name="Freeform 255"/>
              <p:cNvSpPr>
                <a:spLocks/>
              </p:cNvSpPr>
              <p:nvPr/>
            </p:nvSpPr>
            <p:spPr bwMode="auto">
              <a:xfrm>
                <a:off x="2954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23" name="Freeform 256"/>
              <p:cNvSpPr>
                <a:spLocks/>
              </p:cNvSpPr>
              <p:nvPr/>
            </p:nvSpPr>
            <p:spPr bwMode="auto">
              <a:xfrm>
                <a:off x="2972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24" name="Freeform 257"/>
              <p:cNvSpPr>
                <a:spLocks/>
              </p:cNvSpPr>
              <p:nvPr/>
            </p:nvSpPr>
            <p:spPr bwMode="auto">
              <a:xfrm>
                <a:off x="2990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25" name="Freeform 258"/>
              <p:cNvSpPr>
                <a:spLocks/>
              </p:cNvSpPr>
              <p:nvPr/>
            </p:nvSpPr>
            <p:spPr bwMode="auto">
              <a:xfrm>
                <a:off x="3008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26" name="Freeform 259"/>
              <p:cNvSpPr>
                <a:spLocks/>
              </p:cNvSpPr>
              <p:nvPr/>
            </p:nvSpPr>
            <p:spPr bwMode="auto">
              <a:xfrm>
                <a:off x="3026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27" name="Freeform 260"/>
              <p:cNvSpPr>
                <a:spLocks/>
              </p:cNvSpPr>
              <p:nvPr/>
            </p:nvSpPr>
            <p:spPr bwMode="auto">
              <a:xfrm>
                <a:off x="3044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28" name="Freeform 261"/>
              <p:cNvSpPr>
                <a:spLocks/>
              </p:cNvSpPr>
              <p:nvPr/>
            </p:nvSpPr>
            <p:spPr bwMode="auto">
              <a:xfrm>
                <a:off x="3061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29" name="Freeform 262"/>
              <p:cNvSpPr>
                <a:spLocks/>
              </p:cNvSpPr>
              <p:nvPr/>
            </p:nvSpPr>
            <p:spPr bwMode="auto">
              <a:xfrm>
                <a:off x="3079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30" name="Freeform 263"/>
              <p:cNvSpPr>
                <a:spLocks/>
              </p:cNvSpPr>
              <p:nvPr/>
            </p:nvSpPr>
            <p:spPr bwMode="auto">
              <a:xfrm>
                <a:off x="3097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31" name="Freeform 264"/>
              <p:cNvSpPr>
                <a:spLocks/>
              </p:cNvSpPr>
              <p:nvPr/>
            </p:nvSpPr>
            <p:spPr bwMode="auto">
              <a:xfrm>
                <a:off x="3115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32" name="Freeform 265"/>
              <p:cNvSpPr>
                <a:spLocks/>
              </p:cNvSpPr>
              <p:nvPr/>
            </p:nvSpPr>
            <p:spPr bwMode="auto">
              <a:xfrm>
                <a:off x="3133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33" name="Freeform 266"/>
              <p:cNvSpPr>
                <a:spLocks/>
              </p:cNvSpPr>
              <p:nvPr/>
            </p:nvSpPr>
            <p:spPr bwMode="auto">
              <a:xfrm>
                <a:off x="3151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34" name="Freeform 267"/>
              <p:cNvSpPr>
                <a:spLocks/>
              </p:cNvSpPr>
              <p:nvPr/>
            </p:nvSpPr>
            <p:spPr bwMode="auto">
              <a:xfrm>
                <a:off x="3169" y="2926"/>
                <a:ext cx="9" cy="9"/>
              </a:xfrm>
              <a:custGeom>
                <a:avLst/>
                <a:gdLst>
                  <a:gd name="T0" fmla="*/ 1 w 17"/>
                  <a:gd name="T1" fmla="*/ 0 h 18"/>
                  <a:gd name="T2" fmla="*/ 1 w 17"/>
                  <a:gd name="T3" fmla="*/ 0 h 18"/>
                  <a:gd name="T4" fmla="*/ 1 w 17"/>
                  <a:gd name="T5" fmla="*/ 1 h 18"/>
                  <a:gd name="T6" fmla="*/ 0 w 17"/>
                  <a:gd name="T7" fmla="*/ 1 h 18"/>
                  <a:gd name="T8" fmla="*/ 0 w 17"/>
                  <a:gd name="T9" fmla="*/ 1 h 18"/>
                  <a:gd name="T10" fmla="*/ 1 w 17"/>
                  <a:gd name="T11" fmla="*/ 1 h 18"/>
                  <a:gd name="T12" fmla="*/ 1 w 17"/>
                  <a:gd name="T13" fmla="*/ 1 h 18"/>
                  <a:gd name="T14" fmla="*/ 1 w 17"/>
                  <a:gd name="T15" fmla="*/ 1 h 18"/>
                  <a:gd name="T16" fmla="*/ 1 w 17"/>
                  <a:gd name="T17" fmla="*/ 1 h 18"/>
                  <a:gd name="T18" fmla="*/ 1 w 17"/>
                  <a:gd name="T19" fmla="*/ 1 h 18"/>
                  <a:gd name="T20" fmla="*/ 1 w 17"/>
                  <a:gd name="T21" fmla="*/ 1 h 18"/>
                  <a:gd name="T22" fmla="*/ 1 w 17"/>
                  <a:gd name="T23" fmla="*/ 1 h 18"/>
                  <a:gd name="T24" fmla="*/ 1 w 17"/>
                  <a:gd name="T25" fmla="*/ 0 h 18"/>
                  <a:gd name="T26" fmla="*/ 1 w 17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7"/>
                  <a:gd name="T43" fmla="*/ 0 h 18"/>
                  <a:gd name="T44" fmla="*/ 17 w 17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7" h="18">
                    <a:moveTo>
                      <a:pt x="8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1" y="18"/>
                    </a:lnTo>
                    <a:lnTo>
                      <a:pt x="14" y="15"/>
                    </a:lnTo>
                    <a:lnTo>
                      <a:pt x="17" y="12"/>
                    </a:lnTo>
                    <a:lnTo>
                      <a:pt x="17" y="6"/>
                    </a:lnTo>
                    <a:lnTo>
                      <a:pt x="14" y="3"/>
                    </a:lnTo>
                    <a:lnTo>
                      <a:pt x="11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35" name="Freeform 268"/>
              <p:cNvSpPr>
                <a:spLocks/>
              </p:cNvSpPr>
              <p:nvPr/>
            </p:nvSpPr>
            <p:spPr bwMode="auto">
              <a:xfrm>
                <a:off x="3187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36" name="Freeform 269"/>
              <p:cNvSpPr>
                <a:spLocks/>
              </p:cNvSpPr>
              <p:nvPr/>
            </p:nvSpPr>
            <p:spPr bwMode="auto">
              <a:xfrm>
                <a:off x="3205" y="2926"/>
                <a:ext cx="8" cy="9"/>
              </a:xfrm>
              <a:custGeom>
                <a:avLst/>
                <a:gdLst>
                  <a:gd name="T0" fmla="*/ 0 w 18"/>
                  <a:gd name="T1" fmla="*/ 0 h 18"/>
                  <a:gd name="T2" fmla="*/ 0 w 18"/>
                  <a:gd name="T3" fmla="*/ 0 h 18"/>
                  <a:gd name="T4" fmla="*/ 0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0 w 18"/>
                  <a:gd name="T11" fmla="*/ 1 h 18"/>
                  <a:gd name="T12" fmla="*/ 0 w 18"/>
                  <a:gd name="T13" fmla="*/ 1 h 18"/>
                  <a:gd name="T14" fmla="*/ 0 w 18"/>
                  <a:gd name="T15" fmla="*/ 1 h 18"/>
                  <a:gd name="T16" fmla="*/ 0 w 18"/>
                  <a:gd name="T17" fmla="*/ 1 h 18"/>
                  <a:gd name="T18" fmla="*/ 0 w 18"/>
                  <a:gd name="T19" fmla="*/ 1 h 18"/>
                  <a:gd name="T20" fmla="*/ 0 w 18"/>
                  <a:gd name="T21" fmla="*/ 1 h 18"/>
                  <a:gd name="T22" fmla="*/ 0 w 18"/>
                  <a:gd name="T23" fmla="*/ 1 h 18"/>
                  <a:gd name="T24" fmla="*/ 0 w 18"/>
                  <a:gd name="T25" fmla="*/ 0 h 18"/>
                  <a:gd name="T26" fmla="*/ 0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37" name="Freeform 270"/>
              <p:cNvSpPr>
                <a:spLocks/>
              </p:cNvSpPr>
              <p:nvPr/>
            </p:nvSpPr>
            <p:spPr bwMode="auto">
              <a:xfrm>
                <a:off x="3222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38" name="Freeform 271"/>
              <p:cNvSpPr>
                <a:spLocks/>
              </p:cNvSpPr>
              <p:nvPr/>
            </p:nvSpPr>
            <p:spPr bwMode="auto">
              <a:xfrm>
                <a:off x="3240" y="2926"/>
                <a:ext cx="9" cy="9"/>
              </a:xfrm>
              <a:custGeom>
                <a:avLst/>
                <a:gdLst>
                  <a:gd name="T0" fmla="*/ 1 w 17"/>
                  <a:gd name="T1" fmla="*/ 0 h 18"/>
                  <a:gd name="T2" fmla="*/ 1 w 17"/>
                  <a:gd name="T3" fmla="*/ 0 h 18"/>
                  <a:gd name="T4" fmla="*/ 1 w 17"/>
                  <a:gd name="T5" fmla="*/ 1 h 18"/>
                  <a:gd name="T6" fmla="*/ 0 w 17"/>
                  <a:gd name="T7" fmla="*/ 1 h 18"/>
                  <a:gd name="T8" fmla="*/ 0 w 17"/>
                  <a:gd name="T9" fmla="*/ 1 h 18"/>
                  <a:gd name="T10" fmla="*/ 1 w 17"/>
                  <a:gd name="T11" fmla="*/ 1 h 18"/>
                  <a:gd name="T12" fmla="*/ 1 w 17"/>
                  <a:gd name="T13" fmla="*/ 1 h 18"/>
                  <a:gd name="T14" fmla="*/ 1 w 17"/>
                  <a:gd name="T15" fmla="*/ 1 h 18"/>
                  <a:gd name="T16" fmla="*/ 1 w 17"/>
                  <a:gd name="T17" fmla="*/ 1 h 18"/>
                  <a:gd name="T18" fmla="*/ 1 w 17"/>
                  <a:gd name="T19" fmla="*/ 1 h 18"/>
                  <a:gd name="T20" fmla="*/ 1 w 17"/>
                  <a:gd name="T21" fmla="*/ 1 h 18"/>
                  <a:gd name="T22" fmla="*/ 1 w 17"/>
                  <a:gd name="T23" fmla="*/ 1 h 18"/>
                  <a:gd name="T24" fmla="*/ 1 w 17"/>
                  <a:gd name="T25" fmla="*/ 0 h 18"/>
                  <a:gd name="T26" fmla="*/ 1 w 17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7"/>
                  <a:gd name="T43" fmla="*/ 0 h 18"/>
                  <a:gd name="T44" fmla="*/ 17 w 17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7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7" y="12"/>
                    </a:lnTo>
                    <a:lnTo>
                      <a:pt x="17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39" name="Freeform 272"/>
              <p:cNvSpPr>
                <a:spLocks/>
              </p:cNvSpPr>
              <p:nvPr/>
            </p:nvSpPr>
            <p:spPr bwMode="auto">
              <a:xfrm>
                <a:off x="3258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40" name="Freeform 273"/>
              <p:cNvSpPr>
                <a:spLocks/>
              </p:cNvSpPr>
              <p:nvPr/>
            </p:nvSpPr>
            <p:spPr bwMode="auto">
              <a:xfrm>
                <a:off x="3276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41" name="Freeform 274"/>
              <p:cNvSpPr>
                <a:spLocks/>
              </p:cNvSpPr>
              <p:nvPr/>
            </p:nvSpPr>
            <p:spPr bwMode="auto">
              <a:xfrm>
                <a:off x="3294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42" name="Freeform 275"/>
              <p:cNvSpPr>
                <a:spLocks/>
              </p:cNvSpPr>
              <p:nvPr/>
            </p:nvSpPr>
            <p:spPr bwMode="auto">
              <a:xfrm>
                <a:off x="3312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43" name="Freeform 276"/>
              <p:cNvSpPr>
                <a:spLocks/>
              </p:cNvSpPr>
              <p:nvPr/>
            </p:nvSpPr>
            <p:spPr bwMode="auto">
              <a:xfrm>
                <a:off x="3330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44" name="Freeform 277"/>
              <p:cNvSpPr>
                <a:spLocks/>
              </p:cNvSpPr>
              <p:nvPr/>
            </p:nvSpPr>
            <p:spPr bwMode="auto">
              <a:xfrm>
                <a:off x="3348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45" name="Freeform 278"/>
              <p:cNvSpPr>
                <a:spLocks/>
              </p:cNvSpPr>
              <p:nvPr/>
            </p:nvSpPr>
            <p:spPr bwMode="auto">
              <a:xfrm>
                <a:off x="3365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46" name="Freeform 279"/>
              <p:cNvSpPr>
                <a:spLocks/>
              </p:cNvSpPr>
              <p:nvPr/>
            </p:nvSpPr>
            <p:spPr bwMode="auto">
              <a:xfrm>
                <a:off x="3383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47" name="Freeform 280"/>
              <p:cNvSpPr>
                <a:spLocks/>
              </p:cNvSpPr>
              <p:nvPr/>
            </p:nvSpPr>
            <p:spPr bwMode="auto">
              <a:xfrm>
                <a:off x="3401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48" name="Freeform 281"/>
              <p:cNvSpPr>
                <a:spLocks/>
              </p:cNvSpPr>
              <p:nvPr/>
            </p:nvSpPr>
            <p:spPr bwMode="auto">
              <a:xfrm>
                <a:off x="3419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49" name="Freeform 282"/>
              <p:cNvSpPr>
                <a:spLocks/>
              </p:cNvSpPr>
              <p:nvPr/>
            </p:nvSpPr>
            <p:spPr bwMode="auto">
              <a:xfrm>
                <a:off x="3437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50" name="Freeform 283"/>
              <p:cNvSpPr>
                <a:spLocks/>
              </p:cNvSpPr>
              <p:nvPr/>
            </p:nvSpPr>
            <p:spPr bwMode="auto">
              <a:xfrm>
                <a:off x="3455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51" name="Freeform 284"/>
              <p:cNvSpPr>
                <a:spLocks/>
              </p:cNvSpPr>
              <p:nvPr/>
            </p:nvSpPr>
            <p:spPr bwMode="auto">
              <a:xfrm>
                <a:off x="3473" y="2926"/>
                <a:ext cx="9" cy="9"/>
              </a:xfrm>
              <a:custGeom>
                <a:avLst/>
                <a:gdLst>
                  <a:gd name="T0" fmla="*/ 1 w 17"/>
                  <a:gd name="T1" fmla="*/ 0 h 18"/>
                  <a:gd name="T2" fmla="*/ 1 w 17"/>
                  <a:gd name="T3" fmla="*/ 0 h 18"/>
                  <a:gd name="T4" fmla="*/ 1 w 17"/>
                  <a:gd name="T5" fmla="*/ 1 h 18"/>
                  <a:gd name="T6" fmla="*/ 0 w 17"/>
                  <a:gd name="T7" fmla="*/ 1 h 18"/>
                  <a:gd name="T8" fmla="*/ 0 w 17"/>
                  <a:gd name="T9" fmla="*/ 1 h 18"/>
                  <a:gd name="T10" fmla="*/ 1 w 17"/>
                  <a:gd name="T11" fmla="*/ 1 h 18"/>
                  <a:gd name="T12" fmla="*/ 1 w 17"/>
                  <a:gd name="T13" fmla="*/ 1 h 18"/>
                  <a:gd name="T14" fmla="*/ 1 w 17"/>
                  <a:gd name="T15" fmla="*/ 1 h 18"/>
                  <a:gd name="T16" fmla="*/ 1 w 17"/>
                  <a:gd name="T17" fmla="*/ 1 h 18"/>
                  <a:gd name="T18" fmla="*/ 1 w 17"/>
                  <a:gd name="T19" fmla="*/ 1 h 18"/>
                  <a:gd name="T20" fmla="*/ 1 w 17"/>
                  <a:gd name="T21" fmla="*/ 1 h 18"/>
                  <a:gd name="T22" fmla="*/ 1 w 17"/>
                  <a:gd name="T23" fmla="*/ 1 h 18"/>
                  <a:gd name="T24" fmla="*/ 1 w 17"/>
                  <a:gd name="T25" fmla="*/ 0 h 18"/>
                  <a:gd name="T26" fmla="*/ 1 w 17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7"/>
                  <a:gd name="T43" fmla="*/ 0 h 18"/>
                  <a:gd name="T44" fmla="*/ 17 w 17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7" h="18">
                    <a:moveTo>
                      <a:pt x="8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1" y="18"/>
                    </a:lnTo>
                    <a:lnTo>
                      <a:pt x="14" y="15"/>
                    </a:lnTo>
                    <a:lnTo>
                      <a:pt x="17" y="12"/>
                    </a:lnTo>
                    <a:lnTo>
                      <a:pt x="17" y="6"/>
                    </a:lnTo>
                    <a:lnTo>
                      <a:pt x="14" y="3"/>
                    </a:lnTo>
                    <a:lnTo>
                      <a:pt x="11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52" name="Freeform 285"/>
              <p:cNvSpPr>
                <a:spLocks/>
              </p:cNvSpPr>
              <p:nvPr/>
            </p:nvSpPr>
            <p:spPr bwMode="auto">
              <a:xfrm>
                <a:off x="3491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53" name="Freeform 286"/>
              <p:cNvSpPr>
                <a:spLocks/>
              </p:cNvSpPr>
              <p:nvPr/>
            </p:nvSpPr>
            <p:spPr bwMode="auto">
              <a:xfrm>
                <a:off x="3509" y="2926"/>
                <a:ext cx="8" cy="9"/>
              </a:xfrm>
              <a:custGeom>
                <a:avLst/>
                <a:gdLst>
                  <a:gd name="T0" fmla="*/ 0 w 18"/>
                  <a:gd name="T1" fmla="*/ 0 h 18"/>
                  <a:gd name="T2" fmla="*/ 0 w 18"/>
                  <a:gd name="T3" fmla="*/ 0 h 18"/>
                  <a:gd name="T4" fmla="*/ 0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0 w 18"/>
                  <a:gd name="T11" fmla="*/ 1 h 18"/>
                  <a:gd name="T12" fmla="*/ 0 w 18"/>
                  <a:gd name="T13" fmla="*/ 1 h 18"/>
                  <a:gd name="T14" fmla="*/ 0 w 18"/>
                  <a:gd name="T15" fmla="*/ 1 h 18"/>
                  <a:gd name="T16" fmla="*/ 0 w 18"/>
                  <a:gd name="T17" fmla="*/ 1 h 18"/>
                  <a:gd name="T18" fmla="*/ 0 w 18"/>
                  <a:gd name="T19" fmla="*/ 1 h 18"/>
                  <a:gd name="T20" fmla="*/ 0 w 18"/>
                  <a:gd name="T21" fmla="*/ 1 h 18"/>
                  <a:gd name="T22" fmla="*/ 0 w 18"/>
                  <a:gd name="T23" fmla="*/ 1 h 18"/>
                  <a:gd name="T24" fmla="*/ 0 w 18"/>
                  <a:gd name="T25" fmla="*/ 0 h 18"/>
                  <a:gd name="T26" fmla="*/ 0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54" name="Freeform 287"/>
              <p:cNvSpPr>
                <a:spLocks/>
              </p:cNvSpPr>
              <p:nvPr/>
            </p:nvSpPr>
            <p:spPr bwMode="auto">
              <a:xfrm>
                <a:off x="3526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55" name="Freeform 288"/>
              <p:cNvSpPr>
                <a:spLocks/>
              </p:cNvSpPr>
              <p:nvPr/>
            </p:nvSpPr>
            <p:spPr bwMode="auto">
              <a:xfrm>
                <a:off x="3544" y="2926"/>
                <a:ext cx="9" cy="9"/>
              </a:xfrm>
              <a:custGeom>
                <a:avLst/>
                <a:gdLst>
                  <a:gd name="T0" fmla="*/ 1 w 17"/>
                  <a:gd name="T1" fmla="*/ 0 h 18"/>
                  <a:gd name="T2" fmla="*/ 1 w 17"/>
                  <a:gd name="T3" fmla="*/ 0 h 18"/>
                  <a:gd name="T4" fmla="*/ 1 w 17"/>
                  <a:gd name="T5" fmla="*/ 1 h 18"/>
                  <a:gd name="T6" fmla="*/ 0 w 17"/>
                  <a:gd name="T7" fmla="*/ 1 h 18"/>
                  <a:gd name="T8" fmla="*/ 0 w 17"/>
                  <a:gd name="T9" fmla="*/ 1 h 18"/>
                  <a:gd name="T10" fmla="*/ 1 w 17"/>
                  <a:gd name="T11" fmla="*/ 1 h 18"/>
                  <a:gd name="T12" fmla="*/ 1 w 17"/>
                  <a:gd name="T13" fmla="*/ 1 h 18"/>
                  <a:gd name="T14" fmla="*/ 1 w 17"/>
                  <a:gd name="T15" fmla="*/ 1 h 18"/>
                  <a:gd name="T16" fmla="*/ 1 w 17"/>
                  <a:gd name="T17" fmla="*/ 1 h 18"/>
                  <a:gd name="T18" fmla="*/ 1 w 17"/>
                  <a:gd name="T19" fmla="*/ 1 h 18"/>
                  <a:gd name="T20" fmla="*/ 1 w 17"/>
                  <a:gd name="T21" fmla="*/ 1 h 18"/>
                  <a:gd name="T22" fmla="*/ 1 w 17"/>
                  <a:gd name="T23" fmla="*/ 1 h 18"/>
                  <a:gd name="T24" fmla="*/ 1 w 17"/>
                  <a:gd name="T25" fmla="*/ 0 h 18"/>
                  <a:gd name="T26" fmla="*/ 1 w 17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7"/>
                  <a:gd name="T43" fmla="*/ 0 h 18"/>
                  <a:gd name="T44" fmla="*/ 17 w 17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7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4" y="15"/>
                    </a:lnTo>
                    <a:lnTo>
                      <a:pt x="17" y="12"/>
                    </a:lnTo>
                    <a:lnTo>
                      <a:pt x="17" y="6"/>
                    </a:lnTo>
                    <a:lnTo>
                      <a:pt x="14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56" name="Freeform 289"/>
              <p:cNvSpPr>
                <a:spLocks/>
              </p:cNvSpPr>
              <p:nvPr/>
            </p:nvSpPr>
            <p:spPr bwMode="auto">
              <a:xfrm>
                <a:off x="3562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57" name="Freeform 290"/>
              <p:cNvSpPr>
                <a:spLocks/>
              </p:cNvSpPr>
              <p:nvPr/>
            </p:nvSpPr>
            <p:spPr bwMode="auto">
              <a:xfrm>
                <a:off x="3580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58" name="Freeform 291"/>
              <p:cNvSpPr>
                <a:spLocks/>
              </p:cNvSpPr>
              <p:nvPr/>
            </p:nvSpPr>
            <p:spPr bwMode="auto">
              <a:xfrm>
                <a:off x="3598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59" name="Freeform 292"/>
              <p:cNvSpPr>
                <a:spLocks/>
              </p:cNvSpPr>
              <p:nvPr/>
            </p:nvSpPr>
            <p:spPr bwMode="auto">
              <a:xfrm>
                <a:off x="3616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60" name="Freeform 293"/>
              <p:cNvSpPr>
                <a:spLocks/>
              </p:cNvSpPr>
              <p:nvPr/>
            </p:nvSpPr>
            <p:spPr bwMode="auto">
              <a:xfrm>
                <a:off x="3634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61" name="Freeform 294"/>
              <p:cNvSpPr>
                <a:spLocks/>
              </p:cNvSpPr>
              <p:nvPr/>
            </p:nvSpPr>
            <p:spPr bwMode="auto">
              <a:xfrm>
                <a:off x="3652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62" name="Freeform 295"/>
              <p:cNvSpPr>
                <a:spLocks/>
              </p:cNvSpPr>
              <p:nvPr/>
            </p:nvSpPr>
            <p:spPr bwMode="auto">
              <a:xfrm>
                <a:off x="3669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63" name="Freeform 296"/>
              <p:cNvSpPr>
                <a:spLocks/>
              </p:cNvSpPr>
              <p:nvPr/>
            </p:nvSpPr>
            <p:spPr bwMode="auto">
              <a:xfrm>
                <a:off x="3687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64" name="Freeform 297"/>
              <p:cNvSpPr>
                <a:spLocks/>
              </p:cNvSpPr>
              <p:nvPr/>
            </p:nvSpPr>
            <p:spPr bwMode="auto">
              <a:xfrm>
                <a:off x="3705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65" name="Freeform 298"/>
              <p:cNvSpPr>
                <a:spLocks/>
              </p:cNvSpPr>
              <p:nvPr/>
            </p:nvSpPr>
            <p:spPr bwMode="auto">
              <a:xfrm>
                <a:off x="3723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66" name="Freeform 299"/>
              <p:cNvSpPr>
                <a:spLocks/>
              </p:cNvSpPr>
              <p:nvPr/>
            </p:nvSpPr>
            <p:spPr bwMode="auto">
              <a:xfrm>
                <a:off x="3741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67" name="Freeform 300"/>
              <p:cNvSpPr>
                <a:spLocks/>
              </p:cNvSpPr>
              <p:nvPr/>
            </p:nvSpPr>
            <p:spPr bwMode="auto">
              <a:xfrm>
                <a:off x="3759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68" name="Freeform 301"/>
              <p:cNvSpPr>
                <a:spLocks/>
              </p:cNvSpPr>
              <p:nvPr/>
            </p:nvSpPr>
            <p:spPr bwMode="auto">
              <a:xfrm>
                <a:off x="3777" y="2926"/>
                <a:ext cx="9" cy="9"/>
              </a:xfrm>
              <a:custGeom>
                <a:avLst/>
                <a:gdLst>
                  <a:gd name="T0" fmla="*/ 1 w 17"/>
                  <a:gd name="T1" fmla="*/ 0 h 18"/>
                  <a:gd name="T2" fmla="*/ 1 w 17"/>
                  <a:gd name="T3" fmla="*/ 0 h 18"/>
                  <a:gd name="T4" fmla="*/ 1 w 17"/>
                  <a:gd name="T5" fmla="*/ 1 h 18"/>
                  <a:gd name="T6" fmla="*/ 0 w 17"/>
                  <a:gd name="T7" fmla="*/ 1 h 18"/>
                  <a:gd name="T8" fmla="*/ 0 w 17"/>
                  <a:gd name="T9" fmla="*/ 1 h 18"/>
                  <a:gd name="T10" fmla="*/ 1 w 17"/>
                  <a:gd name="T11" fmla="*/ 1 h 18"/>
                  <a:gd name="T12" fmla="*/ 1 w 17"/>
                  <a:gd name="T13" fmla="*/ 1 h 18"/>
                  <a:gd name="T14" fmla="*/ 1 w 17"/>
                  <a:gd name="T15" fmla="*/ 1 h 18"/>
                  <a:gd name="T16" fmla="*/ 1 w 17"/>
                  <a:gd name="T17" fmla="*/ 1 h 18"/>
                  <a:gd name="T18" fmla="*/ 1 w 17"/>
                  <a:gd name="T19" fmla="*/ 1 h 18"/>
                  <a:gd name="T20" fmla="*/ 1 w 17"/>
                  <a:gd name="T21" fmla="*/ 1 h 18"/>
                  <a:gd name="T22" fmla="*/ 1 w 17"/>
                  <a:gd name="T23" fmla="*/ 1 h 18"/>
                  <a:gd name="T24" fmla="*/ 1 w 17"/>
                  <a:gd name="T25" fmla="*/ 0 h 18"/>
                  <a:gd name="T26" fmla="*/ 1 w 17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7"/>
                  <a:gd name="T43" fmla="*/ 0 h 18"/>
                  <a:gd name="T44" fmla="*/ 17 w 17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7" h="18">
                    <a:moveTo>
                      <a:pt x="8" y="0"/>
                    </a:moveTo>
                    <a:lnTo>
                      <a:pt x="5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5" y="18"/>
                    </a:lnTo>
                    <a:lnTo>
                      <a:pt x="11" y="18"/>
                    </a:lnTo>
                    <a:lnTo>
                      <a:pt x="14" y="15"/>
                    </a:lnTo>
                    <a:lnTo>
                      <a:pt x="17" y="12"/>
                    </a:lnTo>
                    <a:lnTo>
                      <a:pt x="17" y="6"/>
                    </a:lnTo>
                    <a:lnTo>
                      <a:pt x="14" y="3"/>
                    </a:lnTo>
                    <a:lnTo>
                      <a:pt x="11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69" name="Freeform 302"/>
              <p:cNvSpPr>
                <a:spLocks/>
              </p:cNvSpPr>
              <p:nvPr/>
            </p:nvSpPr>
            <p:spPr bwMode="auto">
              <a:xfrm>
                <a:off x="3795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70" name="Freeform 303"/>
              <p:cNvSpPr>
                <a:spLocks/>
              </p:cNvSpPr>
              <p:nvPr/>
            </p:nvSpPr>
            <p:spPr bwMode="auto">
              <a:xfrm>
                <a:off x="3813" y="2926"/>
                <a:ext cx="8" cy="9"/>
              </a:xfrm>
              <a:custGeom>
                <a:avLst/>
                <a:gdLst>
                  <a:gd name="T0" fmla="*/ 0 w 18"/>
                  <a:gd name="T1" fmla="*/ 0 h 18"/>
                  <a:gd name="T2" fmla="*/ 0 w 18"/>
                  <a:gd name="T3" fmla="*/ 0 h 18"/>
                  <a:gd name="T4" fmla="*/ 0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0 w 18"/>
                  <a:gd name="T11" fmla="*/ 1 h 18"/>
                  <a:gd name="T12" fmla="*/ 0 w 18"/>
                  <a:gd name="T13" fmla="*/ 1 h 18"/>
                  <a:gd name="T14" fmla="*/ 0 w 18"/>
                  <a:gd name="T15" fmla="*/ 1 h 18"/>
                  <a:gd name="T16" fmla="*/ 0 w 18"/>
                  <a:gd name="T17" fmla="*/ 1 h 18"/>
                  <a:gd name="T18" fmla="*/ 0 w 18"/>
                  <a:gd name="T19" fmla="*/ 1 h 18"/>
                  <a:gd name="T20" fmla="*/ 0 w 18"/>
                  <a:gd name="T21" fmla="*/ 1 h 18"/>
                  <a:gd name="T22" fmla="*/ 0 w 18"/>
                  <a:gd name="T23" fmla="*/ 1 h 18"/>
                  <a:gd name="T24" fmla="*/ 0 w 18"/>
                  <a:gd name="T25" fmla="*/ 0 h 18"/>
                  <a:gd name="T26" fmla="*/ 0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71" name="Freeform 304"/>
              <p:cNvSpPr>
                <a:spLocks/>
              </p:cNvSpPr>
              <p:nvPr/>
            </p:nvSpPr>
            <p:spPr bwMode="auto">
              <a:xfrm>
                <a:off x="3830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72" name="Freeform 305"/>
              <p:cNvSpPr>
                <a:spLocks/>
              </p:cNvSpPr>
              <p:nvPr/>
            </p:nvSpPr>
            <p:spPr bwMode="auto">
              <a:xfrm>
                <a:off x="3848" y="2926"/>
                <a:ext cx="9" cy="9"/>
              </a:xfrm>
              <a:custGeom>
                <a:avLst/>
                <a:gdLst>
                  <a:gd name="T0" fmla="*/ 1 w 17"/>
                  <a:gd name="T1" fmla="*/ 0 h 18"/>
                  <a:gd name="T2" fmla="*/ 1 w 17"/>
                  <a:gd name="T3" fmla="*/ 0 h 18"/>
                  <a:gd name="T4" fmla="*/ 1 w 17"/>
                  <a:gd name="T5" fmla="*/ 1 h 18"/>
                  <a:gd name="T6" fmla="*/ 0 w 17"/>
                  <a:gd name="T7" fmla="*/ 1 h 18"/>
                  <a:gd name="T8" fmla="*/ 0 w 17"/>
                  <a:gd name="T9" fmla="*/ 1 h 18"/>
                  <a:gd name="T10" fmla="*/ 1 w 17"/>
                  <a:gd name="T11" fmla="*/ 1 h 18"/>
                  <a:gd name="T12" fmla="*/ 1 w 17"/>
                  <a:gd name="T13" fmla="*/ 1 h 18"/>
                  <a:gd name="T14" fmla="*/ 1 w 17"/>
                  <a:gd name="T15" fmla="*/ 1 h 18"/>
                  <a:gd name="T16" fmla="*/ 1 w 17"/>
                  <a:gd name="T17" fmla="*/ 1 h 18"/>
                  <a:gd name="T18" fmla="*/ 1 w 17"/>
                  <a:gd name="T19" fmla="*/ 1 h 18"/>
                  <a:gd name="T20" fmla="*/ 1 w 17"/>
                  <a:gd name="T21" fmla="*/ 1 h 18"/>
                  <a:gd name="T22" fmla="*/ 1 w 17"/>
                  <a:gd name="T23" fmla="*/ 1 h 18"/>
                  <a:gd name="T24" fmla="*/ 1 w 17"/>
                  <a:gd name="T25" fmla="*/ 0 h 18"/>
                  <a:gd name="T26" fmla="*/ 1 w 17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7"/>
                  <a:gd name="T43" fmla="*/ 0 h 18"/>
                  <a:gd name="T44" fmla="*/ 17 w 17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7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4" y="15"/>
                    </a:lnTo>
                    <a:lnTo>
                      <a:pt x="17" y="12"/>
                    </a:lnTo>
                    <a:lnTo>
                      <a:pt x="17" y="6"/>
                    </a:lnTo>
                    <a:lnTo>
                      <a:pt x="14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73" name="Freeform 306"/>
              <p:cNvSpPr>
                <a:spLocks/>
              </p:cNvSpPr>
              <p:nvPr/>
            </p:nvSpPr>
            <p:spPr bwMode="auto">
              <a:xfrm>
                <a:off x="3866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74" name="Freeform 307"/>
              <p:cNvSpPr>
                <a:spLocks/>
              </p:cNvSpPr>
              <p:nvPr/>
            </p:nvSpPr>
            <p:spPr bwMode="auto">
              <a:xfrm>
                <a:off x="3884" y="2926"/>
                <a:ext cx="9" cy="9"/>
              </a:xfrm>
              <a:custGeom>
                <a:avLst/>
                <a:gdLst>
                  <a:gd name="T0" fmla="*/ 1 w 18"/>
                  <a:gd name="T1" fmla="*/ 0 h 18"/>
                  <a:gd name="T2" fmla="*/ 1 w 18"/>
                  <a:gd name="T3" fmla="*/ 0 h 18"/>
                  <a:gd name="T4" fmla="*/ 1 w 18"/>
                  <a:gd name="T5" fmla="*/ 1 h 18"/>
                  <a:gd name="T6" fmla="*/ 0 w 18"/>
                  <a:gd name="T7" fmla="*/ 1 h 18"/>
                  <a:gd name="T8" fmla="*/ 0 w 18"/>
                  <a:gd name="T9" fmla="*/ 1 h 18"/>
                  <a:gd name="T10" fmla="*/ 1 w 18"/>
                  <a:gd name="T11" fmla="*/ 1 h 18"/>
                  <a:gd name="T12" fmla="*/ 1 w 18"/>
                  <a:gd name="T13" fmla="*/ 1 h 18"/>
                  <a:gd name="T14" fmla="*/ 1 w 18"/>
                  <a:gd name="T15" fmla="*/ 1 h 18"/>
                  <a:gd name="T16" fmla="*/ 1 w 18"/>
                  <a:gd name="T17" fmla="*/ 1 h 18"/>
                  <a:gd name="T18" fmla="*/ 1 w 18"/>
                  <a:gd name="T19" fmla="*/ 1 h 18"/>
                  <a:gd name="T20" fmla="*/ 1 w 18"/>
                  <a:gd name="T21" fmla="*/ 1 h 18"/>
                  <a:gd name="T22" fmla="*/ 1 w 18"/>
                  <a:gd name="T23" fmla="*/ 1 h 18"/>
                  <a:gd name="T24" fmla="*/ 1 w 18"/>
                  <a:gd name="T25" fmla="*/ 0 h 18"/>
                  <a:gd name="T26" fmla="*/ 1 w 18"/>
                  <a:gd name="T27" fmla="*/ 0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18"/>
                  <a:gd name="T44" fmla="*/ 18 w 18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18">
                    <a:moveTo>
                      <a:pt x="9" y="0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5" y="15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75" name="Line 308"/>
              <p:cNvSpPr>
                <a:spLocks noChangeShapeType="1"/>
              </p:cNvSpPr>
              <p:nvPr/>
            </p:nvSpPr>
            <p:spPr bwMode="auto">
              <a:xfrm>
                <a:off x="3439" y="3169"/>
                <a:ext cx="8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76" name="Freeform 309"/>
              <p:cNvSpPr>
                <a:spLocks/>
              </p:cNvSpPr>
              <p:nvPr/>
            </p:nvSpPr>
            <p:spPr bwMode="auto">
              <a:xfrm>
                <a:off x="3499" y="3155"/>
                <a:ext cx="27" cy="29"/>
              </a:xfrm>
              <a:custGeom>
                <a:avLst/>
                <a:gdLst>
                  <a:gd name="T0" fmla="*/ 0 w 55"/>
                  <a:gd name="T1" fmla="*/ 0 h 56"/>
                  <a:gd name="T2" fmla="*/ 0 w 55"/>
                  <a:gd name="T3" fmla="*/ 1 h 56"/>
                  <a:gd name="T4" fmla="*/ 0 w 55"/>
                  <a:gd name="T5" fmla="*/ 1 h 56"/>
                  <a:gd name="T6" fmla="*/ 0 w 55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"/>
                  <a:gd name="T13" fmla="*/ 0 h 56"/>
                  <a:gd name="T14" fmla="*/ 55 w 55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" h="56">
                    <a:moveTo>
                      <a:pt x="0" y="0"/>
                    </a:moveTo>
                    <a:lnTo>
                      <a:pt x="55" y="28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77" name="Line 310"/>
              <p:cNvSpPr>
                <a:spLocks noChangeShapeType="1"/>
              </p:cNvSpPr>
              <p:nvPr/>
            </p:nvSpPr>
            <p:spPr bwMode="auto">
              <a:xfrm flipH="1">
                <a:off x="3279" y="3170"/>
                <a:ext cx="8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78" name="Freeform 311"/>
              <p:cNvSpPr>
                <a:spLocks/>
              </p:cNvSpPr>
              <p:nvPr/>
            </p:nvSpPr>
            <p:spPr bwMode="auto">
              <a:xfrm>
                <a:off x="3279" y="3156"/>
                <a:ext cx="28" cy="28"/>
              </a:xfrm>
              <a:custGeom>
                <a:avLst/>
                <a:gdLst>
                  <a:gd name="T0" fmla="*/ 0 w 57"/>
                  <a:gd name="T1" fmla="*/ 0 h 57"/>
                  <a:gd name="T2" fmla="*/ 0 w 57"/>
                  <a:gd name="T3" fmla="*/ 0 h 57"/>
                  <a:gd name="T4" fmla="*/ 0 w 57"/>
                  <a:gd name="T5" fmla="*/ 0 h 57"/>
                  <a:gd name="T6" fmla="*/ 0 w 57"/>
                  <a:gd name="T7" fmla="*/ 0 h 5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7"/>
                  <a:gd name="T13" fmla="*/ 0 h 57"/>
                  <a:gd name="T14" fmla="*/ 57 w 57"/>
                  <a:gd name="T15" fmla="*/ 57 h 5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7" h="57">
                    <a:moveTo>
                      <a:pt x="57" y="57"/>
                    </a:moveTo>
                    <a:lnTo>
                      <a:pt x="0" y="28"/>
                    </a:lnTo>
                    <a:lnTo>
                      <a:pt x="57" y="0"/>
                    </a:lnTo>
                    <a:lnTo>
                      <a:pt x="57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79" name="Line 312"/>
              <p:cNvSpPr>
                <a:spLocks noChangeShapeType="1"/>
              </p:cNvSpPr>
              <p:nvPr/>
            </p:nvSpPr>
            <p:spPr bwMode="auto">
              <a:xfrm>
                <a:off x="3694" y="3171"/>
                <a:ext cx="8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80" name="Freeform 313"/>
              <p:cNvSpPr>
                <a:spLocks/>
              </p:cNvSpPr>
              <p:nvPr/>
            </p:nvSpPr>
            <p:spPr bwMode="auto">
              <a:xfrm>
                <a:off x="3756" y="3157"/>
                <a:ext cx="27" cy="27"/>
              </a:xfrm>
              <a:custGeom>
                <a:avLst/>
                <a:gdLst>
                  <a:gd name="T0" fmla="*/ 0 w 55"/>
                  <a:gd name="T1" fmla="*/ 0 h 56"/>
                  <a:gd name="T2" fmla="*/ 0 w 55"/>
                  <a:gd name="T3" fmla="*/ 0 h 56"/>
                  <a:gd name="T4" fmla="*/ 0 w 55"/>
                  <a:gd name="T5" fmla="*/ 0 h 56"/>
                  <a:gd name="T6" fmla="*/ 0 w 55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"/>
                  <a:gd name="T13" fmla="*/ 0 h 56"/>
                  <a:gd name="T14" fmla="*/ 55 w 55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" h="56">
                    <a:moveTo>
                      <a:pt x="0" y="0"/>
                    </a:moveTo>
                    <a:lnTo>
                      <a:pt x="55" y="29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81" name="Line 314"/>
              <p:cNvSpPr>
                <a:spLocks noChangeShapeType="1"/>
              </p:cNvSpPr>
              <p:nvPr/>
            </p:nvSpPr>
            <p:spPr bwMode="auto">
              <a:xfrm flipH="1">
                <a:off x="3530" y="3172"/>
                <a:ext cx="8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82" name="Freeform 315"/>
              <p:cNvSpPr>
                <a:spLocks/>
              </p:cNvSpPr>
              <p:nvPr/>
            </p:nvSpPr>
            <p:spPr bwMode="auto">
              <a:xfrm>
                <a:off x="3530" y="3157"/>
                <a:ext cx="28" cy="29"/>
              </a:xfrm>
              <a:custGeom>
                <a:avLst/>
                <a:gdLst>
                  <a:gd name="T0" fmla="*/ 1 w 55"/>
                  <a:gd name="T1" fmla="*/ 1 h 57"/>
                  <a:gd name="T2" fmla="*/ 0 w 55"/>
                  <a:gd name="T3" fmla="*/ 1 h 57"/>
                  <a:gd name="T4" fmla="*/ 1 w 55"/>
                  <a:gd name="T5" fmla="*/ 0 h 57"/>
                  <a:gd name="T6" fmla="*/ 1 w 55"/>
                  <a:gd name="T7" fmla="*/ 1 h 5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"/>
                  <a:gd name="T13" fmla="*/ 0 h 57"/>
                  <a:gd name="T14" fmla="*/ 55 w 55"/>
                  <a:gd name="T15" fmla="*/ 57 h 5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" h="57">
                    <a:moveTo>
                      <a:pt x="55" y="57"/>
                    </a:moveTo>
                    <a:lnTo>
                      <a:pt x="0" y="28"/>
                    </a:lnTo>
                    <a:lnTo>
                      <a:pt x="55" y="0"/>
                    </a:lnTo>
                    <a:lnTo>
                      <a:pt x="55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83" name="Rectangle 316"/>
              <p:cNvSpPr>
                <a:spLocks noChangeArrowheads="1"/>
              </p:cNvSpPr>
              <p:nvPr/>
            </p:nvSpPr>
            <p:spPr bwMode="auto">
              <a:xfrm>
                <a:off x="4649" y="2466"/>
                <a:ext cx="92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100" b="1">
                    <a:solidFill>
                      <a:srgbClr val="000000"/>
                    </a:solidFill>
                    <a:latin typeface="Symbol" panose="05050102010706020507" pitchFamily="18" charset="2"/>
                  </a:rPr>
                  <a:t>r</a:t>
                </a: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8384" name="Rectangle 317"/>
              <p:cNvSpPr>
                <a:spLocks noChangeArrowheads="1"/>
              </p:cNvSpPr>
              <p:nvPr/>
            </p:nvSpPr>
            <p:spPr bwMode="auto">
              <a:xfrm>
                <a:off x="4743" y="2543"/>
                <a:ext cx="107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2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(z)</a:t>
                </a: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6058107" y="4859362"/>
            <a:ext cx="3034882" cy="147732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rgbClr val="0082CA"/>
                </a:solidFill>
                <a:latin typeface="Times New Roman" pitchFamily="18" charset="0"/>
                <a:cs typeface="Times New Roman" pitchFamily="18" charset="0"/>
              </a:rPr>
              <a:t>C. Jing et al., </a:t>
            </a:r>
            <a:r>
              <a:rPr lang="en-US" altLang="ko-KR" b="1" dirty="0" smtClean="0">
                <a:solidFill>
                  <a:srgbClr val="0082CA"/>
                </a:solidFill>
                <a:latin typeface="Times New Roman" pitchFamily="18" charset="0"/>
                <a:cs typeface="Times New Roman" pitchFamily="18" charset="0"/>
              </a:rPr>
              <a:t>PRAB </a:t>
            </a:r>
            <a:r>
              <a:rPr lang="en-US" altLang="ko-KR" b="1" dirty="0">
                <a:solidFill>
                  <a:srgbClr val="0082CA"/>
                </a:solidFill>
                <a:latin typeface="Times New Roman" pitchFamily="18" charset="0"/>
                <a:cs typeface="Times New Roman" pitchFamily="18" charset="0"/>
              </a:rPr>
              <a:t>14, 021302 (</a:t>
            </a:r>
            <a:r>
              <a:rPr lang="en-US" altLang="ko-KR" b="1" dirty="0" smtClean="0">
                <a:solidFill>
                  <a:srgbClr val="0082CA"/>
                </a:solidFill>
                <a:latin typeface="Times New Roman" pitchFamily="18" charset="0"/>
                <a:cs typeface="Times New Roman" pitchFamily="18" charset="0"/>
              </a:rPr>
              <a:t>2011)</a:t>
            </a:r>
          </a:p>
          <a:p>
            <a:r>
              <a:rPr lang="en-US" altLang="ko-KR" b="1" dirty="0">
                <a:solidFill>
                  <a:srgbClr val="0082CA"/>
                </a:solidFill>
                <a:latin typeface="Times New Roman" pitchFamily="18" charset="0"/>
                <a:cs typeface="Times New Roman" pitchFamily="18" charset="0"/>
              </a:rPr>
              <a:t>B. Jiang et al., </a:t>
            </a:r>
            <a:r>
              <a:rPr lang="en-US" altLang="ko-KR" b="1" dirty="0" smtClean="0">
                <a:solidFill>
                  <a:srgbClr val="0082CA"/>
                </a:solidFill>
                <a:latin typeface="Times New Roman" pitchFamily="18" charset="0"/>
                <a:cs typeface="Times New Roman" pitchFamily="18" charset="0"/>
              </a:rPr>
              <a:t>PRAB </a:t>
            </a:r>
            <a:r>
              <a:rPr lang="en-US" altLang="ko-KR" b="1" dirty="0">
                <a:solidFill>
                  <a:srgbClr val="0082CA"/>
                </a:solidFill>
                <a:latin typeface="Times New Roman" pitchFamily="18" charset="0"/>
                <a:cs typeface="Times New Roman" pitchFamily="18" charset="0"/>
              </a:rPr>
              <a:t>15, 011301 (2012)</a:t>
            </a:r>
          </a:p>
          <a:p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41267" y="3651141"/>
            <a:ext cx="1244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TR=3.4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25" name="직사각형 151"/>
          <p:cNvSpPr/>
          <p:nvPr/>
        </p:nvSpPr>
        <p:spPr>
          <a:xfrm>
            <a:off x="308438" y="5521045"/>
            <a:ext cx="4116255" cy="523220"/>
          </a:xfrm>
          <a:prstGeom prst="rect">
            <a:avLst/>
          </a:prstGeom>
          <a:ln>
            <a:solidFill>
              <a:srgbClr val="0082CA"/>
            </a:solidFill>
          </a:ln>
        </p:spPr>
        <p:txBody>
          <a:bodyPr wrap="non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rgbClr val="0082CA"/>
                </a:solidFill>
                <a:latin typeface="Times New Roman" pitchFamily="18" charset="0"/>
                <a:cs typeface="Times New Roman" pitchFamily="18" charset="0"/>
              </a:rPr>
              <a:t>K. L. F. Bane, SLAC-PUB-3662 (1985</a:t>
            </a:r>
            <a:r>
              <a:rPr lang="en-US" altLang="ko-KR" sz="1400" b="1" dirty="0" smtClean="0">
                <a:solidFill>
                  <a:srgbClr val="0082CA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ko-KR" sz="1400" b="1" dirty="0" smtClean="0">
                <a:solidFill>
                  <a:srgbClr val="0082CA"/>
                </a:solidFill>
                <a:latin typeface="Times New Roman" pitchFamily="18" charset="0"/>
                <a:cs typeface="Times New Roman" pitchFamily="18" charset="0"/>
              </a:rPr>
              <a:t>V.Tsakanov, EPAC </a:t>
            </a:r>
            <a:r>
              <a:rPr lang="en-US" altLang="ko-KR" sz="1400" b="1" dirty="0">
                <a:solidFill>
                  <a:srgbClr val="0082CA"/>
                </a:solidFill>
                <a:latin typeface="Times New Roman" pitchFamily="18" charset="0"/>
                <a:cs typeface="Times New Roman" pitchFamily="18" charset="0"/>
              </a:rPr>
              <a:t>88), Rome</a:t>
            </a:r>
            <a:r>
              <a:rPr lang="en-US" altLang="ko-KR" sz="1400" b="1" dirty="0" smtClean="0">
                <a:solidFill>
                  <a:srgbClr val="0082CA"/>
                </a:solidFill>
                <a:latin typeface="Times New Roman" pitchFamily="18" charset="0"/>
                <a:cs typeface="Times New Roman" pitchFamily="18" charset="0"/>
              </a:rPr>
              <a:t>, Italy</a:t>
            </a:r>
            <a:r>
              <a:rPr lang="en-US" altLang="ko-KR" sz="1400" b="1" dirty="0">
                <a:solidFill>
                  <a:srgbClr val="0082C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ko-KR" sz="1400" b="1" dirty="0" smtClean="0">
                <a:solidFill>
                  <a:srgbClr val="0082CA"/>
                </a:solidFill>
                <a:latin typeface="Times New Roman" pitchFamily="18" charset="0"/>
                <a:cs typeface="Times New Roman" pitchFamily="18" charset="0"/>
              </a:rPr>
              <a:t>1988, </a:t>
            </a:r>
            <a:r>
              <a:rPr lang="en-US" altLang="ko-KR" sz="1400" b="1" dirty="0">
                <a:solidFill>
                  <a:srgbClr val="0082CA"/>
                </a:solidFill>
                <a:latin typeface="Times New Roman" pitchFamily="18" charset="0"/>
                <a:cs typeface="Times New Roman" pitchFamily="18" charset="0"/>
              </a:rPr>
              <a:t>1040 </a:t>
            </a:r>
          </a:p>
        </p:txBody>
      </p:sp>
      <p:sp>
        <p:nvSpPr>
          <p:cNvPr id="7" name="Right Arrow 6"/>
          <p:cNvSpPr/>
          <p:nvPr/>
        </p:nvSpPr>
        <p:spPr bwMode="auto">
          <a:xfrm>
            <a:off x="4806634" y="5467964"/>
            <a:ext cx="957743" cy="379040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26" name="Title 1"/>
          <p:cNvSpPr txBox="1">
            <a:spLocks/>
          </p:cNvSpPr>
          <p:nvPr/>
        </p:nvSpPr>
        <p:spPr>
          <a:xfrm>
            <a:off x="244446" y="229552"/>
            <a:ext cx="85514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Transformer Ratio Enhancement for Collinear Wakefields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08025" y="4662422"/>
            <a:ext cx="1377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Theory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27" name="TextBox 326"/>
          <p:cNvSpPr txBox="1"/>
          <p:nvPr/>
        </p:nvSpPr>
        <p:spPr>
          <a:xfrm>
            <a:off x="3261584" y="4662422"/>
            <a:ext cx="2146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Experiment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29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3"/>
          </p:nvPr>
        </p:nvSpPr>
        <p:spPr>
          <a:xfrm>
            <a:off x="-66660" y="6363222"/>
            <a:ext cx="2133600" cy="365125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197591" y="378812"/>
            <a:ext cx="8372901" cy="557363"/>
          </a:xfrm>
        </p:spPr>
        <p:txBody>
          <a:bodyPr>
            <a:noAutofit/>
          </a:bodyPr>
          <a:lstStyle/>
          <a:p>
            <a:r>
              <a:rPr lang="en-US" altLang="ko-KR" sz="4000" dirty="0"/>
              <a:t>Highest </a:t>
            </a:r>
            <a:r>
              <a:rPr lang="en-US" altLang="ko-KR" sz="4000" dirty="0" smtClean="0"/>
              <a:t>Measured Transformer </a:t>
            </a:r>
            <a:r>
              <a:rPr lang="en-US" altLang="ko-KR" sz="4000" dirty="0"/>
              <a:t>R</a:t>
            </a:r>
            <a:r>
              <a:rPr lang="en-US" altLang="ko-KR" sz="4000" dirty="0" smtClean="0"/>
              <a:t>atio</a:t>
            </a:r>
            <a:endParaRPr lang="ko-KR" altLang="en-US" sz="4000" dirty="0"/>
          </a:p>
        </p:txBody>
      </p:sp>
      <p:pic>
        <p:nvPicPr>
          <p:cNvPr id="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352" y="1270696"/>
            <a:ext cx="4379565" cy="3105317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5132079" y="4162425"/>
            <a:ext cx="1419225" cy="48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5167207" y="1358561"/>
            <a:ext cx="1676401" cy="4733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4584326" y="1629960"/>
            <a:ext cx="184982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1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 @ 122 GHz</a:t>
            </a:r>
          </a:p>
          <a:p>
            <a:pPr>
              <a:spcAft>
                <a:spcPts val="600"/>
              </a:spcAft>
            </a:pPr>
            <a:r>
              <a:rPr lang="en-US" altLang="ko-KR" sz="1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4.65 (measured)</a:t>
            </a:r>
          </a:p>
          <a:p>
            <a:pPr>
              <a:spcAft>
                <a:spcPts val="600"/>
              </a:spcAft>
            </a:pPr>
            <a:r>
              <a:rPr lang="en-US" altLang="ko-KR" sz="1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4.51 (wake </a:t>
            </a:r>
            <a:r>
              <a:rPr lang="en-US" altLang="ko-KR" sz="16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fcn</a:t>
            </a:r>
            <a:r>
              <a:rPr lang="en-US" altLang="ko-KR" sz="1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)</a:t>
            </a:r>
            <a:endParaRPr lang="ko-KR" altLang="en-US" sz="1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41402" y="1609007"/>
            <a:ext cx="184982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1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 @ 131 GHz</a:t>
            </a:r>
          </a:p>
          <a:p>
            <a:pPr>
              <a:spcAft>
                <a:spcPts val="600"/>
              </a:spcAft>
            </a:pPr>
            <a:r>
              <a:rPr lang="en-US" altLang="ko-KR" sz="1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4.94 (measured)</a:t>
            </a:r>
          </a:p>
          <a:p>
            <a:pPr>
              <a:spcAft>
                <a:spcPts val="600"/>
              </a:spcAft>
            </a:pPr>
            <a:r>
              <a:rPr lang="en-US" altLang="ko-KR" sz="1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4.86 (wake </a:t>
            </a:r>
            <a:r>
              <a:rPr lang="en-US" altLang="ko-KR" sz="16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fcn</a:t>
            </a:r>
            <a:r>
              <a:rPr lang="en-US" altLang="ko-KR" sz="1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)</a:t>
            </a:r>
            <a:endParaRPr lang="ko-KR" altLang="en-US" sz="1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376858" y="5962378"/>
            <a:ext cx="3741473" cy="338554"/>
          </a:xfrm>
          <a:prstGeom prst="rect">
            <a:avLst/>
          </a:prstGeom>
          <a:ln>
            <a:solidFill>
              <a:srgbClr val="7AB800"/>
            </a:solidFill>
          </a:ln>
        </p:spPr>
        <p:txBody>
          <a:bodyPr wrap="non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ko-KR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Q. Gao et al., PRL 120, 114801 (2018)</a:t>
            </a:r>
            <a:endParaRPr lang="ko-KR" altLang="en-US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017105" y="3172351"/>
            <a:ext cx="5068397" cy="2648985"/>
            <a:chOff x="-288126" y="523078"/>
            <a:chExt cx="9496475" cy="5109322"/>
          </a:xfrm>
        </p:grpSpPr>
        <p:grpSp>
          <p:nvGrpSpPr>
            <p:cNvPr id="30" name="그룹 143"/>
            <p:cNvGrpSpPr/>
            <p:nvPr/>
          </p:nvGrpSpPr>
          <p:grpSpPr>
            <a:xfrm>
              <a:off x="368252" y="2647917"/>
              <a:ext cx="8763048" cy="1815418"/>
              <a:chOff x="-546311" y="1626901"/>
              <a:chExt cx="9689312" cy="2196656"/>
            </a:xfrm>
          </p:grpSpPr>
          <p:grpSp>
            <p:nvGrpSpPr>
              <p:cNvPr id="158" name="그룹 144"/>
              <p:cNvGrpSpPr>
                <a:grpSpLocks noChangeAspect="1"/>
              </p:cNvGrpSpPr>
              <p:nvPr/>
            </p:nvGrpSpPr>
            <p:grpSpPr>
              <a:xfrm>
                <a:off x="-1000" y="1633571"/>
                <a:ext cx="9144001" cy="2189986"/>
                <a:chOff x="597630" y="15354606"/>
                <a:chExt cx="14726503" cy="3526995"/>
              </a:xfrm>
            </p:grpSpPr>
            <p:grpSp>
              <p:nvGrpSpPr>
                <p:cNvPr id="161" name="그룹 147"/>
                <p:cNvGrpSpPr>
                  <a:grpSpLocks noChangeAspect="1"/>
                </p:cNvGrpSpPr>
                <p:nvPr/>
              </p:nvGrpSpPr>
              <p:grpSpPr>
                <a:xfrm>
                  <a:off x="597630" y="15401593"/>
                  <a:ext cx="14726503" cy="3480008"/>
                  <a:chOff x="12487149" y="14528737"/>
                  <a:chExt cx="13387730" cy="3163644"/>
                </a:xfrm>
              </p:grpSpPr>
              <p:pic>
                <p:nvPicPr>
                  <p:cNvPr id="163" name="Picture 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952" t="23715" r="3214" b="12285"/>
                  <a:stretch/>
                </p:blipFill>
                <p:spPr bwMode="auto">
                  <a:xfrm>
                    <a:off x="12487149" y="14528737"/>
                    <a:ext cx="13387730" cy="311947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64" name="직사각형 151"/>
                  <p:cNvSpPr/>
                  <p:nvPr/>
                </p:nvSpPr>
                <p:spPr>
                  <a:xfrm>
                    <a:off x="15470678" y="15835181"/>
                    <a:ext cx="1946319" cy="181302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65" name="직사각형 152"/>
                  <p:cNvSpPr/>
                  <p:nvPr/>
                </p:nvSpPr>
                <p:spPr>
                  <a:xfrm>
                    <a:off x="17468822" y="16088473"/>
                    <a:ext cx="1946319" cy="12809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66" name="직사각형 153"/>
                  <p:cNvSpPr/>
                  <p:nvPr/>
                </p:nvSpPr>
                <p:spPr>
                  <a:xfrm>
                    <a:off x="17657920" y="16282826"/>
                    <a:ext cx="1946319" cy="12809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67" name="직사각형 154"/>
                  <p:cNvSpPr/>
                  <p:nvPr/>
                </p:nvSpPr>
                <p:spPr>
                  <a:xfrm>
                    <a:off x="18454207" y="16411421"/>
                    <a:ext cx="1946319" cy="12809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68" name="직사각형 155"/>
                  <p:cNvSpPr/>
                  <p:nvPr/>
                </p:nvSpPr>
                <p:spPr>
                  <a:xfrm rot="-4260000">
                    <a:off x="21309756" y="15501275"/>
                    <a:ext cx="45719" cy="1404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69" name="직사각형 156"/>
                  <p:cNvSpPr/>
                  <p:nvPr/>
                </p:nvSpPr>
                <p:spPr>
                  <a:xfrm rot="-4260000">
                    <a:off x="17153708" y="14774382"/>
                    <a:ext cx="45719" cy="1224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162" name="직사각형 148"/>
                <p:cNvSpPr/>
                <p:nvPr/>
              </p:nvSpPr>
              <p:spPr>
                <a:xfrm>
                  <a:off x="738068" y="15354606"/>
                  <a:ext cx="1205474" cy="9633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pic>
            <p:nvPicPr>
              <p:cNvPr id="159" name="Picture 3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75" t="41293" r="44940" b="46909"/>
              <a:stretch/>
            </p:blipFill>
            <p:spPr bwMode="auto">
              <a:xfrm>
                <a:off x="390885" y="1669972"/>
                <a:ext cx="443821" cy="432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0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52" t="23715" r="80807" b="59833"/>
              <a:stretch/>
            </p:blipFill>
            <p:spPr bwMode="auto">
              <a:xfrm>
                <a:off x="-546311" y="1626901"/>
                <a:ext cx="965613" cy="602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2" name="왼쪽 화살표 157"/>
            <p:cNvSpPr/>
            <p:nvPr/>
          </p:nvSpPr>
          <p:spPr>
            <a:xfrm>
              <a:off x="7630591" y="3553403"/>
              <a:ext cx="1069199" cy="125987"/>
            </a:xfrm>
            <a:prstGeom prst="leftArrow">
              <a:avLst/>
            </a:prstGeom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610233" y="3237360"/>
              <a:ext cx="1598116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en-US" altLang="ko-KR" sz="1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nC</a:t>
              </a:r>
              <a:r>
                <a:rPr lang="en-US" altLang="ko-KR" sz="1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/ 48 MeV</a:t>
              </a:r>
              <a:endParaRPr lang="ko-KR" alt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281817" y="2588292"/>
              <a:ext cx="3202262" cy="463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Font typeface="+mj-ea"/>
                <a:buAutoNum type="circleNumDbPlain"/>
              </a:pPr>
              <a:endParaRPr lang="ko-KR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5" name="직선 화살표 연결선 161"/>
            <p:cNvCxnSpPr/>
            <p:nvPr/>
          </p:nvCxnSpPr>
          <p:spPr>
            <a:xfrm flipH="1" flipV="1">
              <a:off x="709422" y="2937254"/>
              <a:ext cx="296769" cy="503135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그림 16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3" t="16188" r="18656" b="25012"/>
            <a:stretch/>
          </p:blipFill>
          <p:spPr>
            <a:xfrm rot="5400000">
              <a:off x="6291286" y="2900975"/>
              <a:ext cx="924395" cy="408682"/>
            </a:xfrm>
            <a:prstGeom prst="rect">
              <a:avLst/>
            </a:prstGeom>
            <a:effectLst>
              <a:softEdge rad="76200"/>
            </a:effectLst>
          </p:spPr>
        </p:pic>
        <p:pic>
          <p:nvPicPr>
            <p:cNvPr id="37" name="그림 16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63" t="29247" r="38776" b="26710"/>
            <a:stretch/>
          </p:blipFill>
          <p:spPr>
            <a:xfrm rot="16200000">
              <a:off x="6758793" y="2877904"/>
              <a:ext cx="926721" cy="430188"/>
            </a:xfrm>
            <a:prstGeom prst="rect">
              <a:avLst/>
            </a:prstGeom>
            <a:effectLst>
              <a:softEdge rad="76200"/>
            </a:effectLst>
          </p:spPr>
        </p:pic>
        <p:grpSp>
          <p:nvGrpSpPr>
            <p:cNvPr id="38" name="그룹 165"/>
            <p:cNvGrpSpPr/>
            <p:nvPr/>
          </p:nvGrpSpPr>
          <p:grpSpPr>
            <a:xfrm>
              <a:off x="2260795" y="526930"/>
              <a:ext cx="2376927" cy="2107926"/>
              <a:chOff x="2173512" y="552492"/>
              <a:chExt cx="2614620" cy="2318719"/>
            </a:xfrm>
          </p:grpSpPr>
          <p:pic>
            <p:nvPicPr>
              <p:cNvPr id="151" name="그림 16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78057" y="926412"/>
                <a:ext cx="2510075" cy="1816815"/>
              </a:xfrm>
              <a:prstGeom prst="rect">
                <a:avLst/>
              </a:prstGeom>
              <a:scene3d>
                <a:camera prst="isometricLeftDown"/>
                <a:lightRig rig="threePt" dir="t"/>
              </a:scene3d>
            </p:spPr>
          </p:pic>
          <p:sp>
            <p:nvSpPr>
              <p:cNvPr id="152" name="TextBox 151"/>
              <p:cNvSpPr txBox="1"/>
              <p:nvPr/>
            </p:nvSpPr>
            <p:spPr>
              <a:xfrm rot="1740000">
                <a:off x="2974137" y="834039"/>
                <a:ext cx="1390808" cy="405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>
                    <a:solidFill>
                      <a:srgbClr val="FF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Triangle</a:t>
                </a:r>
                <a:endParaRPr lang="ko-KR" altLang="en-US" sz="1200" b="1" dirty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53" name="그룹 168"/>
              <p:cNvGrpSpPr/>
              <p:nvPr/>
            </p:nvGrpSpPr>
            <p:grpSpPr>
              <a:xfrm>
                <a:off x="2173512" y="552492"/>
                <a:ext cx="2315613" cy="2318719"/>
                <a:chOff x="3785172" y="549474"/>
                <a:chExt cx="4512476" cy="4518527"/>
              </a:xfrm>
            </p:grpSpPr>
            <p:cxnSp>
              <p:nvCxnSpPr>
                <p:cNvPr id="154" name="직선 화살표 연결선 169"/>
                <p:cNvCxnSpPr/>
                <p:nvPr/>
              </p:nvCxnSpPr>
              <p:spPr>
                <a:xfrm flipH="1">
                  <a:off x="4028273" y="3249817"/>
                  <a:ext cx="1124665" cy="696218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alpha val="8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직선 화살표 연결선 170"/>
                <p:cNvCxnSpPr/>
                <p:nvPr/>
              </p:nvCxnSpPr>
              <p:spPr>
                <a:xfrm>
                  <a:off x="5144886" y="3249160"/>
                  <a:ext cx="3152762" cy="1818841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alpha val="8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직선 화살표 연결선 171"/>
                <p:cNvCxnSpPr/>
                <p:nvPr/>
              </p:nvCxnSpPr>
              <p:spPr>
                <a:xfrm flipV="1">
                  <a:off x="5144886" y="549474"/>
                  <a:ext cx="0" cy="2703786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alpha val="8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7" name="TextBox 156"/>
                <p:cNvSpPr txBox="1"/>
                <p:nvPr/>
              </p:nvSpPr>
              <p:spPr>
                <a:xfrm>
                  <a:off x="3785172" y="3197391"/>
                  <a:ext cx="751848" cy="1053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dirty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endParaRPr lang="ko-KR" altLang="en-US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39" name="그룹 173"/>
            <p:cNvGrpSpPr/>
            <p:nvPr/>
          </p:nvGrpSpPr>
          <p:grpSpPr>
            <a:xfrm>
              <a:off x="142036" y="563620"/>
              <a:ext cx="2377131" cy="2107926"/>
              <a:chOff x="54744" y="589182"/>
              <a:chExt cx="2614844" cy="2318719"/>
            </a:xfrm>
          </p:grpSpPr>
          <p:pic>
            <p:nvPicPr>
              <p:cNvPr id="144" name="그림 17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513" y="958863"/>
                <a:ext cx="2510075" cy="1816815"/>
              </a:xfrm>
              <a:prstGeom prst="rect">
                <a:avLst/>
              </a:prstGeom>
              <a:scene3d>
                <a:camera prst="isometricLeftDown"/>
                <a:lightRig rig="threePt" dir="t"/>
              </a:scene3d>
            </p:spPr>
          </p:pic>
          <p:grpSp>
            <p:nvGrpSpPr>
              <p:cNvPr id="145" name="그룹 175"/>
              <p:cNvGrpSpPr/>
              <p:nvPr/>
            </p:nvGrpSpPr>
            <p:grpSpPr>
              <a:xfrm>
                <a:off x="54744" y="589182"/>
                <a:ext cx="2315613" cy="2318719"/>
                <a:chOff x="3785172" y="549474"/>
                <a:chExt cx="4512476" cy="4518527"/>
              </a:xfrm>
            </p:grpSpPr>
            <p:cxnSp>
              <p:nvCxnSpPr>
                <p:cNvPr id="147" name="직선 화살표 연결선 177"/>
                <p:cNvCxnSpPr/>
                <p:nvPr/>
              </p:nvCxnSpPr>
              <p:spPr>
                <a:xfrm flipH="1">
                  <a:off x="4028273" y="3249817"/>
                  <a:ext cx="1124665" cy="696218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alpha val="8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직선 화살표 연결선 178"/>
                <p:cNvCxnSpPr/>
                <p:nvPr/>
              </p:nvCxnSpPr>
              <p:spPr>
                <a:xfrm>
                  <a:off x="5144886" y="3249160"/>
                  <a:ext cx="3152762" cy="1818841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alpha val="8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직선 화살표 연결선 179"/>
                <p:cNvCxnSpPr/>
                <p:nvPr/>
              </p:nvCxnSpPr>
              <p:spPr>
                <a:xfrm flipV="1">
                  <a:off x="5144886" y="549474"/>
                  <a:ext cx="0" cy="2703786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alpha val="8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0" name="TextBox 149"/>
                <p:cNvSpPr txBox="1"/>
                <p:nvPr/>
              </p:nvSpPr>
              <p:spPr>
                <a:xfrm>
                  <a:off x="3785172" y="3197391"/>
                  <a:ext cx="751848" cy="1053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dirty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endParaRPr lang="ko-KR" altLang="en-US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46" name="TextBox 145"/>
              <p:cNvSpPr txBox="1"/>
              <p:nvPr/>
            </p:nvSpPr>
            <p:spPr>
              <a:xfrm rot="1740000">
                <a:off x="701785" y="871989"/>
                <a:ext cx="1601169" cy="405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>
                    <a:solidFill>
                      <a:srgbClr val="FF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Train</a:t>
                </a:r>
                <a:endParaRPr lang="ko-KR" altLang="en-US" sz="1200" b="1" dirty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0" name="그룹 181"/>
            <p:cNvGrpSpPr/>
            <p:nvPr/>
          </p:nvGrpSpPr>
          <p:grpSpPr>
            <a:xfrm>
              <a:off x="4547790" y="539961"/>
              <a:ext cx="2373543" cy="2107926"/>
              <a:chOff x="4460677" y="565523"/>
              <a:chExt cx="2610896" cy="2318719"/>
            </a:xfrm>
          </p:grpSpPr>
          <p:pic>
            <p:nvPicPr>
              <p:cNvPr id="137" name="그림 18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61498" y="928287"/>
                <a:ext cx="2510075" cy="1816815"/>
              </a:xfrm>
              <a:prstGeom prst="rect">
                <a:avLst/>
              </a:prstGeom>
              <a:scene3d>
                <a:camera prst="isometricLeftDown"/>
                <a:lightRig rig="threePt" dir="t"/>
              </a:scene3d>
            </p:spPr>
          </p:pic>
          <p:sp>
            <p:nvSpPr>
              <p:cNvPr id="138" name="TextBox 137"/>
              <p:cNvSpPr txBox="1"/>
              <p:nvPr/>
            </p:nvSpPr>
            <p:spPr>
              <a:xfrm rot="1740000">
                <a:off x="5133979" y="838787"/>
                <a:ext cx="1549290" cy="405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>
                    <a:solidFill>
                      <a:srgbClr val="FF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Rectangle</a:t>
                </a:r>
                <a:endParaRPr lang="ko-KR" altLang="en-US" sz="1200" b="1" dirty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39" name="그룹 184"/>
              <p:cNvGrpSpPr/>
              <p:nvPr/>
            </p:nvGrpSpPr>
            <p:grpSpPr>
              <a:xfrm>
                <a:off x="4460677" y="565523"/>
                <a:ext cx="2315613" cy="2318719"/>
                <a:chOff x="3785172" y="549474"/>
                <a:chExt cx="4512476" cy="4518527"/>
              </a:xfrm>
            </p:grpSpPr>
            <p:cxnSp>
              <p:nvCxnSpPr>
                <p:cNvPr id="140" name="직선 화살표 연결선 185"/>
                <p:cNvCxnSpPr/>
                <p:nvPr/>
              </p:nvCxnSpPr>
              <p:spPr>
                <a:xfrm flipH="1">
                  <a:off x="4028273" y="3249817"/>
                  <a:ext cx="1124665" cy="696218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alpha val="8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직선 화살표 연결선 186"/>
                <p:cNvCxnSpPr/>
                <p:nvPr/>
              </p:nvCxnSpPr>
              <p:spPr>
                <a:xfrm>
                  <a:off x="5144886" y="3249160"/>
                  <a:ext cx="3152762" cy="1818841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alpha val="8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직선 화살표 연결선 187"/>
                <p:cNvCxnSpPr/>
                <p:nvPr/>
              </p:nvCxnSpPr>
              <p:spPr>
                <a:xfrm flipV="1">
                  <a:off x="5144886" y="549474"/>
                  <a:ext cx="0" cy="2703786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alpha val="8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3" name="TextBox 142"/>
                <p:cNvSpPr txBox="1"/>
                <p:nvPr/>
              </p:nvSpPr>
              <p:spPr>
                <a:xfrm>
                  <a:off x="3785172" y="3197391"/>
                  <a:ext cx="751848" cy="1053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dirty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endParaRPr lang="ko-KR" altLang="en-US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41" name="그룹 189"/>
            <p:cNvGrpSpPr/>
            <p:nvPr/>
          </p:nvGrpSpPr>
          <p:grpSpPr>
            <a:xfrm>
              <a:off x="6836649" y="523078"/>
              <a:ext cx="2371295" cy="2107926"/>
              <a:chOff x="6749647" y="548640"/>
              <a:chExt cx="2608425" cy="2318719"/>
            </a:xfrm>
          </p:grpSpPr>
          <p:pic>
            <p:nvPicPr>
              <p:cNvPr id="130" name="그림 190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47997" y="901764"/>
                <a:ext cx="2510075" cy="1816815"/>
              </a:xfrm>
              <a:prstGeom prst="rect">
                <a:avLst/>
              </a:prstGeom>
              <a:scene3d>
                <a:camera prst="isometricLeftDown"/>
                <a:lightRig rig="threePt" dir="t"/>
              </a:scene3d>
            </p:spPr>
          </p:pic>
          <p:sp>
            <p:nvSpPr>
              <p:cNvPr id="131" name="TextBox 130"/>
              <p:cNvSpPr txBox="1"/>
              <p:nvPr/>
            </p:nvSpPr>
            <p:spPr>
              <a:xfrm rot="1740000">
                <a:off x="7412895" y="837210"/>
                <a:ext cx="1549290" cy="405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>
                    <a:solidFill>
                      <a:srgbClr val="FF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Trapezoid</a:t>
                </a:r>
                <a:endParaRPr lang="ko-KR" altLang="en-US" sz="1200" b="1" dirty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32" name="그룹 192"/>
              <p:cNvGrpSpPr/>
              <p:nvPr/>
            </p:nvGrpSpPr>
            <p:grpSpPr>
              <a:xfrm>
                <a:off x="6749647" y="548640"/>
                <a:ext cx="2315613" cy="2318719"/>
                <a:chOff x="3785172" y="549474"/>
                <a:chExt cx="4512476" cy="4518527"/>
              </a:xfrm>
            </p:grpSpPr>
            <p:cxnSp>
              <p:nvCxnSpPr>
                <p:cNvPr id="133" name="직선 화살표 연결선 193"/>
                <p:cNvCxnSpPr/>
                <p:nvPr/>
              </p:nvCxnSpPr>
              <p:spPr>
                <a:xfrm flipH="1">
                  <a:off x="4028273" y="3249817"/>
                  <a:ext cx="1124665" cy="696218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alpha val="8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직선 화살표 연결선 194"/>
                <p:cNvCxnSpPr/>
                <p:nvPr/>
              </p:nvCxnSpPr>
              <p:spPr>
                <a:xfrm>
                  <a:off x="5144886" y="3249160"/>
                  <a:ext cx="3152762" cy="1818841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alpha val="8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직선 화살표 연결선 195"/>
                <p:cNvCxnSpPr/>
                <p:nvPr/>
              </p:nvCxnSpPr>
              <p:spPr>
                <a:xfrm flipV="1">
                  <a:off x="5144886" y="549474"/>
                  <a:ext cx="0" cy="2703786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alpha val="8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6" name="TextBox 135"/>
                <p:cNvSpPr txBox="1"/>
                <p:nvPr/>
              </p:nvSpPr>
              <p:spPr>
                <a:xfrm>
                  <a:off x="3785172" y="3197391"/>
                  <a:ext cx="751848" cy="1053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dirty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endParaRPr lang="ko-KR" altLang="en-US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42" name="그룹 197"/>
            <p:cNvGrpSpPr/>
            <p:nvPr/>
          </p:nvGrpSpPr>
          <p:grpSpPr>
            <a:xfrm>
              <a:off x="-288126" y="3542440"/>
              <a:ext cx="2899663" cy="1975124"/>
              <a:chOff x="-537278" y="3619689"/>
              <a:chExt cx="3189628" cy="2172636"/>
            </a:xfrm>
          </p:grpSpPr>
          <p:sp>
            <p:nvSpPr>
              <p:cNvPr id="110" name="TextBox 109"/>
              <p:cNvSpPr txBox="1"/>
              <p:nvPr/>
            </p:nvSpPr>
            <p:spPr>
              <a:xfrm rot="1800000">
                <a:off x="-190689" y="5277725"/>
                <a:ext cx="1601167" cy="40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>
                    <a:solidFill>
                      <a:srgbClr val="FF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Train</a:t>
                </a:r>
                <a:endParaRPr lang="ko-KR" altLang="en-US" sz="1200" b="1" dirty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11" name="그룹 199"/>
              <p:cNvGrpSpPr/>
              <p:nvPr/>
            </p:nvGrpSpPr>
            <p:grpSpPr>
              <a:xfrm>
                <a:off x="-537278" y="3619689"/>
                <a:ext cx="3189628" cy="2172636"/>
                <a:chOff x="-545479" y="4015612"/>
                <a:chExt cx="3189628" cy="2172636"/>
              </a:xfrm>
            </p:grpSpPr>
            <p:grpSp>
              <p:nvGrpSpPr>
                <p:cNvPr id="112" name="그룹 200"/>
                <p:cNvGrpSpPr/>
                <p:nvPr/>
              </p:nvGrpSpPr>
              <p:grpSpPr>
                <a:xfrm>
                  <a:off x="61095" y="4239202"/>
                  <a:ext cx="2469689" cy="1355272"/>
                  <a:chOff x="2600367" y="2097946"/>
                  <a:chExt cx="4812727" cy="2641041"/>
                </a:xfrm>
              </p:grpSpPr>
              <p:cxnSp>
                <p:nvCxnSpPr>
                  <p:cNvPr id="126" name="직선 화살표 연결선 214"/>
                  <p:cNvCxnSpPr/>
                  <p:nvPr/>
                </p:nvCxnSpPr>
                <p:spPr>
                  <a:xfrm flipH="1">
                    <a:off x="2600367" y="3249817"/>
                    <a:ext cx="2552573" cy="1489170"/>
                  </a:xfrm>
                  <a:prstGeom prst="straightConnector1">
                    <a:avLst/>
                  </a:prstGeom>
                  <a:ln w="12700">
                    <a:solidFill>
                      <a:schemeClr val="tx1">
                        <a:lumMod val="50000"/>
                        <a:alpha val="80000"/>
                      </a:schemeClr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직선 화살표 연결선 215"/>
                  <p:cNvCxnSpPr/>
                  <p:nvPr/>
                </p:nvCxnSpPr>
                <p:spPr>
                  <a:xfrm>
                    <a:off x="5144886" y="3249160"/>
                    <a:ext cx="2268208" cy="1331227"/>
                  </a:xfrm>
                  <a:prstGeom prst="straightConnector1">
                    <a:avLst/>
                  </a:prstGeom>
                  <a:ln w="12700">
                    <a:solidFill>
                      <a:schemeClr val="tx1">
                        <a:lumMod val="50000"/>
                        <a:alpha val="80000"/>
                      </a:schemeClr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직선 화살표 연결선 216"/>
                  <p:cNvCxnSpPr/>
                  <p:nvPr/>
                </p:nvCxnSpPr>
                <p:spPr>
                  <a:xfrm flipV="1">
                    <a:off x="5144886" y="2404639"/>
                    <a:ext cx="0" cy="848621"/>
                  </a:xfrm>
                  <a:prstGeom prst="straightConnector1">
                    <a:avLst/>
                  </a:prstGeom>
                  <a:ln w="12700">
                    <a:solidFill>
                      <a:schemeClr val="tx1">
                        <a:lumMod val="50000"/>
                        <a:alpha val="80000"/>
                      </a:schemeClr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9" name="TextBox 128"/>
                  <p:cNvSpPr txBox="1"/>
                  <p:nvPr/>
                </p:nvSpPr>
                <p:spPr>
                  <a:xfrm>
                    <a:off x="5031440" y="2097946"/>
                    <a:ext cx="751848" cy="105374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y</a:t>
                    </a:r>
                    <a:endParaRPr lang="ko-KR" altLang="en-US" dirty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13" name="그룹 201"/>
                <p:cNvGrpSpPr/>
                <p:nvPr/>
              </p:nvGrpSpPr>
              <p:grpSpPr>
                <a:xfrm>
                  <a:off x="-545479" y="4015612"/>
                  <a:ext cx="3189628" cy="2172636"/>
                  <a:chOff x="-2400929" y="4150378"/>
                  <a:chExt cx="3189628" cy="2172636"/>
                </a:xfrm>
              </p:grpSpPr>
              <p:grpSp>
                <p:nvGrpSpPr>
                  <p:cNvPr id="114" name="그룹 202"/>
                  <p:cNvGrpSpPr/>
                  <p:nvPr/>
                </p:nvGrpSpPr>
                <p:grpSpPr>
                  <a:xfrm>
                    <a:off x="-107870" y="4150378"/>
                    <a:ext cx="896569" cy="2002726"/>
                    <a:chOff x="-107870" y="4150378"/>
                    <a:chExt cx="896569" cy="2002726"/>
                  </a:xfrm>
                </p:grpSpPr>
                <p:grpSp>
                  <p:nvGrpSpPr>
                    <p:cNvPr id="121" name="그룹 209"/>
                    <p:cNvGrpSpPr/>
                    <p:nvPr/>
                  </p:nvGrpSpPr>
                  <p:grpSpPr>
                    <a:xfrm>
                      <a:off x="-107870" y="4333328"/>
                      <a:ext cx="896569" cy="1819776"/>
                      <a:chOff x="-1446787" y="1422267"/>
                      <a:chExt cx="896569" cy="1819776"/>
                    </a:xfrm>
                  </p:grpSpPr>
                  <p:pic>
                    <p:nvPicPr>
                      <p:cNvPr id="123" name="그림 211"/>
                      <p:cNvPicPr>
                        <a:picLocks/>
                      </p:cNvPicPr>
                      <p:nvPr/>
                    </p:nvPicPr>
                    <p:blipFill rotWithShape="1">
                      <a:blip r:embed="rId12"/>
                      <a:srcRect l="4153" r="87117" b="851"/>
                      <a:stretch/>
                    </p:blipFill>
                    <p:spPr>
                      <a:xfrm>
                        <a:off x="-1263546" y="1422267"/>
                        <a:ext cx="182880" cy="1819776"/>
                      </a:xfrm>
                      <a:prstGeom prst="rect">
                        <a:avLst/>
                      </a:prstGeom>
                      <a:scene3d>
                        <a:camera prst="isometricTopUp"/>
                        <a:lightRig rig="threePt" dir="t"/>
                      </a:scene3d>
                    </p:spPr>
                  </p:pic>
                  <p:sp>
                    <p:nvSpPr>
                      <p:cNvPr id="124" name="직사각형 212"/>
                      <p:cNvSpPr/>
                      <p:nvPr/>
                    </p:nvSpPr>
                    <p:spPr>
                      <a:xfrm rot="1800000">
                        <a:off x="-1446787" y="2313479"/>
                        <a:ext cx="302288" cy="457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  <p:sp>
                    <p:nvSpPr>
                      <p:cNvPr id="125" name="직사각형 213"/>
                      <p:cNvSpPr/>
                      <p:nvPr/>
                    </p:nvSpPr>
                    <p:spPr>
                      <a:xfrm rot="1800000">
                        <a:off x="-653576" y="2560953"/>
                        <a:ext cx="103358" cy="10774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</p:grpSp>
                <p:pic>
                  <p:nvPicPr>
                    <p:cNvPr id="122" name="그림 210"/>
                    <p:cNvPicPr>
                      <a:picLocks/>
                    </p:cNvPicPr>
                    <p:nvPr/>
                  </p:nvPicPr>
                  <p:blipFill rotWithShape="1">
                    <a:blip r:embed="rId12"/>
                    <a:srcRect l="-3915" r="95185" b="851"/>
                    <a:stretch/>
                  </p:blipFill>
                  <p:spPr>
                    <a:xfrm rot="10800000">
                      <a:off x="147667" y="4150378"/>
                      <a:ext cx="182880" cy="1819776"/>
                    </a:xfrm>
                    <a:prstGeom prst="rect">
                      <a:avLst/>
                    </a:prstGeom>
                    <a:scene3d>
                      <a:camera prst="isometricTopUp"/>
                      <a:lightRig rig="threePt" dir="t"/>
                    </a:scene3d>
                  </p:spPr>
                </p:pic>
              </p:grpSp>
              <p:grpSp>
                <p:nvGrpSpPr>
                  <p:cNvPr id="115" name="그룹 203"/>
                  <p:cNvGrpSpPr/>
                  <p:nvPr/>
                </p:nvGrpSpPr>
                <p:grpSpPr>
                  <a:xfrm>
                    <a:off x="-2400929" y="4754425"/>
                    <a:ext cx="2788095" cy="1568589"/>
                    <a:chOff x="-614583" y="4740771"/>
                    <a:chExt cx="2788095" cy="1568589"/>
                  </a:xfrm>
                </p:grpSpPr>
                <p:pic>
                  <p:nvPicPr>
                    <p:cNvPr id="116" name="그림 204"/>
                    <p:cNvPicPr>
                      <a:picLocks/>
                    </p:cNvPicPr>
                    <p:nvPr/>
                  </p:nvPicPr>
                  <p:blipFill rotWithShape="1">
                    <a:blip r:embed="rId12"/>
                    <a:srcRect l="13701" b="14537"/>
                    <a:stretch/>
                  </p:blipFill>
                  <p:spPr>
                    <a:xfrm>
                      <a:off x="365760" y="4740771"/>
                      <a:ext cx="1807752" cy="1568589"/>
                    </a:xfrm>
                    <a:prstGeom prst="rect">
                      <a:avLst/>
                    </a:prstGeom>
                    <a:scene3d>
                      <a:camera prst="isometricTopUp"/>
                      <a:lightRig rig="threePt" dir="t"/>
                    </a:scene3d>
                  </p:spPr>
                </p:pic>
                <p:pic>
                  <p:nvPicPr>
                    <p:cNvPr id="117" name="그림 205"/>
                    <p:cNvPicPr>
                      <a:picLocks/>
                    </p:cNvPicPr>
                    <p:nvPr/>
                  </p:nvPicPr>
                  <p:blipFill rotWithShape="1">
                    <a:blip r:embed="rId12"/>
                    <a:srcRect l="-2239" t="93583" b="851"/>
                    <a:stretch/>
                  </p:blipFill>
                  <p:spPr>
                    <a:xfrm>
                      <a:off x="-614583" y="5120213"/>
                      <a:ext cx="2141653" cy="102167"/>
                    </a:xfrm>
                    <a:prstGeom prst="rect">
                      <a:avLst/>
                    </a:prstGeom>
                    <a:scene3d>
                      <a:camera prst="isometricTopUp"/>
                      <a:lightRig rig="threePt" dir="t"/>
                    </a:scene3d>
                  </p:spPr>
                </p:pic>
                <p:grpSp>
                  <p:nvGrpSpPr>
                    <p:cNvPr id="118" name="그룹 206"/>
                    <p:cNvGrpSpPr/>
                    <p:nvPr/>
                  </p:nvGrpSpPr>
                  <p:grpSpPr>
                    <a:xfrm>
                      <a:off x="-478232" y="5187034"/>
                      <a:ext cx="2141653" cy="405449"/>
                      <a:chOff x="-1489498" y="5246370"/>
                      <a:chExt cx="2141653" cy="405449"/>
                    </a:xfrm>
                  </p:grpSpPr>
                  <p:pic>
                    <p:nvPicPr>
                      <p:cNvPr id="119" name="그림 207"/>
                      <p:cNvPicPr>
                        <a:picLocks/>
                      </p:cNvPicPr>
                      <p:nvPr/>
                    </p:nvPicPr>
                    <p:blipFill rotWithShape="1">
                      <a:blip r:embed="rId12"/>
                      <a:srcRect l="-2239" t="85461" b="7066"/>
                      <a:stretch/>
                    </p:blipFill>
                    <p:spPr>
                      <a:xfrm>
                        <a:off x="-1489498" y="5246370"/>
                        <a:ext cx="2141653" cy="137160"/>
                      </a:xfrm>
                      <a:prstGeom prst="rect">
                        <a:avLst/>
                      </a:prstGeom>
                      <a:scene3d>
                        <a:camera prst="isometricTopUp"/>
                        <a:lightRig rig="threePt" dir="t"/>
                      </a:scene3d>
                    </p:spPr>
                  </p:pic>
                  <p:sp>
                    <p:nvSpPr>
                      <p:cNvPr id="120" name="직사각형 208"/>
                      <p:cNvSpPr/>
                      <p:nvPr/>
                    </p:nvSpPr>
                    <p:spPr>
                      <a:xfrm rot="18900000">
                        <a:off x="-1086811" y="5604380"/>
                        <a:ext cx="91440" cy="4743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</p:grpSp>
              </p:grpSp>
            </p:grpSp>
          </p:grpSp>
        </p:grpSp>
        <p:grpSp>
          <p:nvGrpSpPr>
            <p:cNvPr id="43" name="그룹 218"/>
            <p:cNvGrpSpPr/>
            <p:nvPr/>
          </p:nvGrpSpPr>
          <p:grpSpPr>
            <a:xfrm>
              <a:off x="1870047" y="3526030"/>
              <a:ext cx="2858978" cy="1987995"/>
              <a:chOff x="1699088" y="3819530"/>
              <a:chExt cx="3144876" cy="2186793"/>
            </a:xfrm>
          </p:grpSpPr>
          <p:sp>
            <p:nvSpPr>
              <p:cNvPr id="89" name="TextBox 88"/>
              <p:cNvSpPr txBox="1"/>
              <p:nvPr/>
            </p:nvSpPr>
            <p:spPr>
              <a:xfrm rot="1800000">
                <a:off x="2228698" y="5572087"/>
                <a:ext cx="1390808" cy="40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>
                    <a:solidFill>
                      <a:srgbClr val="FF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Triangle</a:t>
                </a:r>
                <a:endParaRPr lang="ko-KR" altLang="en-US" sz="1200" b="1" dirty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90" name="그룹 220"/>
              <p:cNvGrpSpPr/>
              <p:nvPr/>
            </p:nvGrpSpPr>
            <p:grpSpPr>
              <a:xfrm>
                <a:off x="1699088" y="3819530"/>
                <a:ext cx="3144876" cy="2186793"/>
                <a:chOff x="1662259" y="4197145"/>
                <a:chExt cx="3144876" cy="2186793"/>
              </a:xfrm>
            </p:grpSpPr>
            <p:grpSp>
              <p:nvGrpSpPr>
                <p:cNvPr id="91" name="그룹 221"/>
                <p:cNvGrpSpPr/>
                <p:nvPr/>
              </p:nvGrpSpPr>
              <p:grpSpPr>
                <a:xfrm>
                  <a:off x="1662259" y="4197145"/>
                  <a:ext cx="3144876" cy="2186793"/>
                  <a:chOff x="1681018" y="4076847"/>
                  <a:chExt cx="3144876" cy="2186793"/>
                </a:xfrm>
              </p:grpSpPr>
              <p:grpSp>
                <p:nvGrpSpPr>
                  <p:cNvPr id="97" name="그룹 227"/>
                  <p:cNvGrpSpPr/>
                  <p:nvPr/>
                </p:nvGrpSpPr>
                <p:grpSpPr>
                  <a:xfrm>
                    <a:off x="1681018" y="4713104"/>
                    <a:ext cx="2779052" cy="1550536"/>
                    <a:chOff x="1681018" y="4713104"/>
                    <a:chExt cx="2779052" cy="1550536"/>
                  </a:xfrm>
                </p:grpSpPr>
                <p:pic>
                  <p:nvPicPr>
                    <p:cNvPr id="104" name="그림 234"/>
                    <p:cNvPicPr>
                      <a:picLocks/>
                    </p:cNvPicPr>
                    <p:nvPr/>
                  </p:nvPicPr>
                  <p:blipFill rotWithShape="1">
                    <a:blip r:embed="rId13"/>
                    <a:srcRect l="13674" b="15521"/>
                    <a:stretch/>
                  </p:blipFill>
                  <p:spPr>
                    <a:xfrm>
                      <a:off x="2651760" y="4713104"/>
                      <a:ext cx="1808310" cy="1550536"/>
                    </a:xfrm>
                    <a:prstGeom prst="rect">
                      <a:avLst/>
                    </a:prstGeom>
                    <a:scene3d>
                      <a:camera prst="isometricTopUp"/>
                      <a:lightRig rig="threePt" dir="t"/>
                    </a:scene3d>
                  </p:spPr>
                </p:pic>
                <p:grpSp>
                  <p:nvGrpSpPr>
                    <p:cNvPr id="105" name="그룹 235"/>
                    <p:cNvGrpSpPr/>
                    <p:nvPr/>
                  </p:nvGrpSpPr>
                  <p:grpSpPr>
                    <a:xfrm>
                      <a:off x="1681018" y="5099701"/>
                      <a:ext cx="2278004" cy="472270"/>
                      <a:chOff x="-462183" y="5272613"/>
                      <a:chExt cx="2278004" cy="472270"/>
                    </a:xfrm>
                  </p:grpSpPr>
                  <p:pic>
                    <p:nvPicPr>
                      <p:cNvPr id="106" name="그림 236"/>
                      <p:cNvPicPr>
                        <a:picLocks/>
                      </p:cNvPicPr>
                      <p:nvPr/>
                    </p:nvPicPr>
                    <p:blipFill rotWithShape="1">
                      <a:blip r:embed="rId12"/>
                      <a:srcRect l="-2239" t="93583" b="851"/>
                      <a:stretch/>
                    </p:blipFill>
                    <p:spPr>
                      <a:xfrm>
                        <a:off x="-462183" y="5272613"/>
                        <a:ext cx="2141653" cy="102167"/>
                      </a:xfrm>
                      <a:prstGeom prst="rect">
                        <a:avLst/>
                      </a:prstGeom>
                      <a:scene3d>
                        <a:camera prst="isometricTopUp"/>
                        <a:lightRig rig="threePt" dir="t"/>
                      </a:scene3d>
                    </p:spPr>
                  </p:pic>
                  <p:grpSp>
                    <p:nvGrpSpPr>
                      <p:cNvPr id="107" name="그룹 237"/>
                      <p:cNvGrpSpPr/>
                      <p:nvPr/>
                    </p:nvGrpSpPr>
                    <p:grpSpPr>
                      <a:xfrm>
                        <a:off x="-325832" y="5339434"/>
                        <a:ext cx="2141653" cy="405449"/>
                        <a:chOff x="-1489498" y="5246370"/>
                        <a:chExt cx="2141653" cy="405449"/>
                      </a:xfrm>
                    </p:grpSpPr>
                    <p:pic>
                      <p:nvPicPr>
                        <p:cNvPr id="108" name="그림 238"/>
                        <p:cNvPicPr>
                          <a:picLocks/>
                        </p:cNvPicPr>
                        <p:nvPr/>
                      </p:nvPicPr>
                      <p:blipFill rotWithShape="1">
                        <a:blip r:embed="rId12"/>
                        <a:srcRect l="-2239" t="85461" b="7066"/>
                        <a:stretch/>
                      </p:blipFill>
                      <p:spPr>
                        <a:xfrm>
                          <a:off x="-1489498" y="5246370"/>
                          <a:ext cx="2141653" cy="137160"/>
                        </a:xfrm>
                        <a:prstGeom prst="rect">
                          <a:avLst/>
                        </a:prstGeom>
                        <a:scene3d>
                          <a:camera prst="isometricTopUp"/>
                          <a:lightRig rig="threePt" dir="t"/>
                        </a:scene3d>
                      </p:spPr>
                    </p:pic>
                    <p:sp>
                      <p:nvSpPr>
                        <p:cNvPr id="109" name="직사각형 239"/>
                        <p:cNvSpPr/>
                        <p:nvPr/>
                      </p:nvSpPr>
                      <p:spPr>
                        <a:xfrm rot="18900000">
                          <a:off x="-1086811" y="5604380"/>
                          <a:ext cx="91440" cy="4743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</p:grpSp>
                </p:grpSp>
              </p:grpSp>
              <p:grpSp>
                <p:nvGrpSpPr>
                  <p:cNvPr id="98" name="그룹 228"/>
                  <p:cNvGrpSpPr/>
                  <p:nvPr/>
                </p:nvGrpSpPr>
                <p:grpSpPr>
                  <a:xfrm>
                    <a:off x="3929325" y="4076847"/>
                    <a:ext cx="896569" cy="2002726"/>
                    <a:chOff x="-107870" y="4150378"/>
                    <a:chExt cx="896569" cy="2002726"/>
                  </a:xfrm>
                </p:grpSpPr>
                <p:grpSp>
                  <p:nvGrpSpPr>
                    <p:cNvPr id="99" name="그룹 229"/>
                    <p:cNvGrpSpPr/>
                    <p:nvPr/>
                  </p:nvGrpSpPr>
                  <p:grpSpPr>
                    <a:xfrm>
                      <a:off x="-107870" y="4333328"/>
                      <a:ext cx="896569" cy="1819776"/>
                      <a:chOff x="-1446787" y="1422267"/>
                      <a:chExt cx="896569" cy="1819776"/>
                    </a:xfrm>
                  </p:grpSpPr>
                  <p:pic>
                    <p:nvPicPr>
                      <p:cNvPr id="101" name="그림 231"/>
                      <p:cNvPicPr>
                        <a:picLocks/>
                      </p:cNvPicPr>
                      <p:nvPr/>
                    </p:nvPicPr>
                    <p:blipFill rotWithShape="1">
                      <a:blip r:embed="rId12"/>
                      <a:srcRect l="4153" r="87117" b="851"/>
                      <a:stretch/>
                    </p:blipFill>
                    <p:spPr>
                      <a:xfrm>
                        <a:off x="-1263546" y="1422267"/>
                        <a:ext cx="182880" cy="1819776"/>
                      </a:xfrm>
                      <a:prstGeom prst="rect">
                        <a:avLst/>
                      </a:prstGeom>
                      <a:scene3d>
                        <a:camera prst="isometricTopUp"/>
                        <a:lightRig rig="threePt" dir="t"/>
                      </a:scene3d>
                    </p:spPr>
                  </p:pic>
                  <p:sp>
                    <p:nvSpPr>
                      <p:cNvPr id="102" name="직사각형 232"/>
                      <p:cNvSpPr/>
                      <p:nvPr/>
                    </p:nvSpPr>
                    <p:spPr>
                      <a:xfrm rot="1800000">
                        <a:off x="-1446787" y="2313479"/>
                        <a:ext cx="302288" cy="457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  <p:sp>
                    <p:nvSpPr>
                      <p:cNvPr id="103" name="직사각형 233"/>
                      <p:cNvSpPr/>
                      <p:nvPr/>
                    </p:nvSpPr>
                    <p:spPr>
                      <a:xfrm rot="1800000">
                        <a:off x="-653576" y="2560953"/>
                        <a:ext cx="103358" cy="10774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</p:grpSp>
                <p:pic>
                  <p:nvPicPr>
                    <p:cNvPr id="100" name="그림 230"/>
                    <p:cNvPicPr>
                      <a:picLocks/>
                    </p:cNvPicPr>
                    <p:nvPr/>
                  </p:nvPicPr>
                  <p:blipFill rotWithShape="1">
                    <a:blip r:embed="rId12"/>
                    <a:srcRect l="-3915" r="95185" b="851"/>
                    <a:stretch/>
                  </p:blipFill>
                  <p:spPr>
                    <a:xfrm rot="10800000">
                      <a:off x="147667" y="4150378"/>
                      <a:ext cx="182880" cy="1819776"/>
                    </a:xfrm>
                    <a:prstGeom prst="rect">
                      <a:avLst/>
                    </a:prstGeom>
                    <a:scene3d>
                      <a:camera prst="isometricTopUp"/>
                      <a:lightRig rig="threePt" dir="t"/>
                    </a:scene3d>
                  </p:spPr>
                </p:pic>
              </p:grpSp>
            </p:grpSp>
            <p:grpSp>
              <p:nvGrpSpPr>
                <p:cNvPr id="92" name="그룹 222"/>
                <p:cNvGrpSpPr/>
                <p:nvPr/>
              </p:nvGrpSpPr>
              <p:grpSpPr>
                <a:xfrm>
                  <a:off x="2271971" y="4452624"/>
                  <a:ext cx="2469689" cy="1355272"/>
                  <a:chOff x="2600367" y="2097946"/>
                  <a:chExt cx="4812727" cy="2641041"/>
                </a:xfrm>
              </p:grpSpPr>
              <p:cxnSp>
                <p:nvCxnSpPr>
                  <p:cNvPr id="93" name="직선 화살표 연결선 223"/>
                  <p:cNvCxnSpPr/>
                  <p:nvPr/>
                </p:nvCxnSpPr>
                <p:spPr>
                  <a:xfrm flipH="1">
                    <a:off x="2600367" y="3249817"/>
                    <a:ext cx="2552573" cy="1489170"/>
                  </a:xfrm>
                  <a:prstGeom prst="straightConnector1">
                    <a:avLst/>
                  </a:prstGeom>
                  <a:ln w="12700">
                    <a:solidFill>
                      <a:schemeClr val="tx1">
                        <a:lumMod val="50000"/>
                        <a:alpha val="80000"/>
                      </a:schemeClr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직선 화살표 연결선 224"/>
                  <p:cNvCxnSpPr/>
                  <p:nvPr/>
                </p:nvCxnSpPr>
                <p:spPr>
                  <a:xfrm>
                    <a:off x="5144886" y="3249160"/>
                    <a:ext cx="2268208" cy="1331227"/>
                  </a:xfrm>
                  <a:prstGeom prst="straightConnector1">
                    <a:avLst/>
                  </a:prstGeom>
                  <a:ln w="12700">
                    <a:solidFill>
                      <a:schemeClr val="tx1">
                        <a:lumMod val="50000"/>
                        <a:alpha val="80000"/>
                      </a:schemeClr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직선 화살표 연결선 225"/>
                  <p:cNvCxnSpPr/>
                  <p:nvPr/>
                </p:nvCxnSpPr>
                <p:spPr>
                  <a:xfrm flipV="1">
                    <a:off x="5144886" y="2404639"/>
                    <a:ext cx="0" cy="848621"/>
                  </a:xfrm>
                  <a:prstGeom prst="straightConnector1">
                    <a:avLst/>
                  </a:prstGeom>
                  <a:ln w="12700">
                    <a:solidFill>
                      <a:schemeClr val="tx1">
                        <a:lumMod val="50000"/>
                        <a:alpha val="80000"/>
                      </a:schemeClr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6" name="TextBox 95"/>
                  <p:cNvSpPr txBox="1"/>
                  <p:nvPr/>
                </p:nvSpPr>
                <p:spPr>
                  <a:xfrm>
                    <a:off x="5031440" y="2097946"/>
                    <a:ext cx="751848" cy="10537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y</a:t>
                    </a:r>
                    <a:endParaRPr lang="ko-KR" altLang="en-US" dirty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grpSp>
          <p:nvGrpSpPr>
            <p:cNvPr id="44" name="그룹 240"/>
            <p:cNvGrpSpPr/>
            <p:nvPr/>
          </p:nvGrpSpPr>
          <p:grpSpPr>
            <a:xfrm>
              <a:off x="4044600" y="3602988"/>
              <a:ext cx="2896565" cy="1971195"/>
              <a:chOff x="3910202" y="4189067"/>
              <a:chExt cx="3186220" cy="2168314"/>
            </a:xfrm>
          </p:grpSpPr>
          <p:sp>
            <p:nvSpPr>
              <p:cNvPr id="68" name="TextBox 67"/>
              <p:cNvSpPr txBox="1"/>
              <p:nvPr/>
            </p:nvSpPr>
            <p:spPr>
              <a:xfrm rot="1800000">
                <a:off x="4416369" y="5916536"/>
                <a:ext cx="1549290" cy="40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>
                    <a:solidFill>
                      <a:srgbClr val="FF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Rectangle</a:t>
                </a:r>
                <a:endParaRPr lang="ko-KR" altLang="en-US" sz="1200" b="1" dirty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69" name="그룹 242"/>
              <p:cNvGrpSpPr/>
              <p:nvPr/>
            </p:nvGrpSpPr>
            <p:grpSpPr>
              <a:xfrm>
                <a:off x="3910202" y="4189067"/>
                <a:ext cx="3186220" cy="2168314"/>
                <a:chOff x="4002208" y="4392346"/>
                <a:chExt cx="3186220" cy="2168314"/>
              </a:xfrm>
            </p:grpSpPr>
            <p:grpSp>
              <p:nvGrpSpPr>
                <p:cNvPr id="70" name="그룹 243"/>
                <p:cNvGrpSpPr/>
                <p:nvPr/>
              </p:nvGrpSpPr>
              <p:grpSpPr>
                <a:xfrm>
                  <a:off x="4002208" y="4392346"/>
                  <a:ext cx="3186220" cy="2168314"/>
                  <a:chOff x="3939469" y="4131810"/>
                  <a:chExt cx="3186220" cy="2168314"/>
                </a:xfrm>
              </p:grpSpPr>
              <p:grpSp>
                <p:nvGrpSpPr>
                  <p:cNvPr id="76" name="그룹 249"/>
                  <p:cNvGrpSpPr/>
                  <p:nvPr/>
                </p:nvGrpSpPr>
                <p:grpSpPr>
                  <a:xfrm>
                    <a:off x="3939469" y="4728965"/>
                    <a:ext cx="2785055" cy="1571159"/>
                    <a:chOff x="3939469" y="4728965"/>
                    <a:chExt cx="2785055" cy="1571159"/>
                  </a:xfrm>
                </p:grpSpPr>
                <p:pic>
                  <p:nvPicPr>
                    <p:cNvPr id="83" name="그림 256"/>
                    <p:cNvPicPr>
                      <a:picLocks/>
                    </p:cNvPicPr>
                    <p:nvPr/>
                  </p:nvPicPr>
                  <p:blipFill rotWithShape="1">
                    <a:blip r:embed="rId14"/>
                    <a:srcRect l="12079" b="14397"/>
                    <a:stretch/>
                  </p:blipFill>
                  <p:spPr>
                    <a:xfrm>
                      <a:off x="4882804" y="4728965"/>
                      <a:ext cx="1841720" cy="1571159"/>
                    </a:xfrm>
                    <a:prstGeom prst="rect">
                      <a:avLst/>
                    </a:prstGeom>
                    <a:scene3d>
                      <a:camera prst="isometricTopUp"/>
                      <a:lightRig rig="threePt" dir="t"/>
                    </a:scene3d>
                  </p:spPr>
                </p:pic>
                <p:grpSp>
                  <p:nvGrpSpPr>
                    <p:cNvPr id="84" name="그룹 257"/>
                    <p:cNvGrpSpPr/>
                    <p:nvPr/>
                  </p:nvGrpSpPr>
                  <p:grpSpPr>
                    <a:xfrm>
                      <a:off x="3939469" y="5107815"/>
                      <a:ext cx="2278004" cy="472270"/>
                      <a:chOff x="-462183" y="5272613"/>
                      <a:chExt cx="2278004" cy="472270"/>
                    </a:xfrm>
                  </p:grpSpPr>
                  <p:pic>
                    <p:nvPicPr>
                      <p:cNvPr id="85" name="그림 258"/>
                      <p:cNvPicPr>
                        <a:picLocks/>
                      </p:cNvPicPr>
                      <p:nvPr/>
                    </p:nvPicPr>
                    <p:blipFill rotWithShape="1">
                      <a:blip r:embed="rId12"/>
                      <a:srcRect l="-2239" t="93583" b="851"/>
                      <a:stretch/>
                    </p:blipFill>
                    <p:spPr>
                      <a:xfrm>
                        <a:off x="-462183" y="5272613"/>
                        <a:ext cx="2141653" cy="102167"/>
                      </a:xfrm>
                      <a:prstGeom prst="rect">
                        <a:avLst/>
                      </a:prstGeom>
                      <a:scene3d>
                        <a:camera prst="isometricTopUp"/>
                        <a:lightRig rig="threePt" dir="t"/>
                      </a:scene3d>
                    </p:spPr>
                  </p:pic>
                  <p:grpSp>
                    <p:nvGrpSpPr>
                      <p:cNvPr id="86" name="그룹 259"/>
                      <p:cNvGrpSpPr/>
                      <p:nvPr/>
                    </p:nvGrpSpPr>
                    <p:grpSpPr>
                      <a:xfrm>
                        <a:off x="-325832" y="5339434"/>
                        <a:ext cx="2141653" cy="405449"/>
                        <a:chOff x="-1489498" y="5246370"/>
                        <a:chExt cx="2141653" cy="405449"/>
                      </a:xfrm>
                    </p:grpSpPr>
                    <p:pic>
                      <p:nvPicPr>
                        <p:cNvPr id="87" name="그림 260"/>
                        <p:cNvPicPr>
                          <a:picLocks/>
                        </p:cNvPicPr>
                        <p:nvPr/>
                      </p:nvPicPr>
                      <p:blipFill rotWithShape="1">
                        <a:blip r:embed="rId12"/>
                        <a:srcRect l="-2239" t="85461" b="7066"/>
                        <a:stretch/>
                      </p:blipFill>
                      <p:spPr>
                        <a:xfrm>
                          <a:off x="-1489498" y="5246370"/>
                          <a:ext cx="2141653" cy="137160"/>
                        </a:xfrm>
                        <a:prstGeom prst="rect">
                          <a:avLst/>
                        </a:prstGeom>
                        <a:scene3d>
                          <a:camera prst="isometricTopUp"/>
                          <a:lightRig rig="threePt" dir="t"/>
                        </a:scene3d>
                      </p:spPr>
                    </p:pic>
                    <p:sp>
                      <p:nvSpPr>
                        <p:cNvPr id="88" name="직사각형 261"/>
                        <p:cNvSpPr/>
                        <p:nvPr/>
                      </p:nvSpPr>
                      <p:spPr>
                        <a:xfrm rot="18900000">
                          <a:off x="-1086811" y="5604380"/>
                          <a:ext cx="91440" cy="4743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</p:grpSp>
                </p:grpSp>
              </p:grpSp>
              <p:grpSp>
                <p:nvGrpSpPr>
                  <p:cNvPr id="77" name="그룹 250"/>
                  <p:cNvGrpSpPr/>
                  <p:nvPr/>
                </p:nvGrpSpPr>
                <p:grpSpPr>
                  <a:xfrm>
                    <a:off x="6229120" y="4131810"/>
                    <a:ext cx="896569" cy="2002726"/>
                    <a:chOff x="-107870" y="4150378"/>
                    <a:chExt cx="896569" cy="2002726"/>
                  </a:xfrm>
                </p:grpSpPr>
                <p:grpSp>
                  <p:nvGrpSpPr>
                    <p:cNvPr id="78" name="그룹 251"/>
                    <p:cNvGrpSpPr/>
                    <p:nvPr/>
                  </p:nvGrpSpPr>
                  <p:grpSpPr>
                    <a:xfrm>
                      <a:off x="-107870" y="4333328"/>
                      <a:ext cx="896569" cy="1819776"/>
                      <a:chOff x="-1446787" y="1422267"/>
                      <a:chExt cx="896569" cy="1819776"/>
                    </a:xfrm>
                  </p:grpSpPr>
                  <p:pic>
                    <p:nvPicPr>
                      <p:cNvPr id="80" name="그림 253"/>
                      <p:cNvPicPr>
                        <a:picLocks/>
                      </p:cNvPicPr>
                      <p:nvPr/>
                    </p:nvPicPr>
                    <p:blipFill rotWithShape="1">
                      <a:blip r:embed="rId12"/>
                      <a:srcRect l="4153" r="87117" b="851"/>
                      <a:stretch/>
                    </p:blipFill>
                    <p:spPr>
                      <a:xfrm>
                        <a:off x="-1263546" y="1422267"/>
                        <a:ext cx="182880" cy="1819776"/>
                      </a:xfrm>
                      <a:prstGeom prst="rect">
                        <a:avLst/>
                      </a:prstGeom>
                      <a:scene3d>
                        <a:camera prst="isometricTopUp"/>
                        <a:lightRig rig="threePt" dir="t"/>
                      </a:scene3d>
                    </p:spPr>
                  </p:pic>
                  <p:sp>
                    <p:nvSpPr>
                      <p:cNvPr id="81" name="직사각형 254"/>
                      <p:cNvSpPr/>
                      <p:nvPr/>
                    </p:nvSpPr>
                    <p:spPr>
                      <a:xfrm rot="1800000">
                        <a:off x="-1446787" y="2313479"/>
                        <a:ext cx="302288" cy="457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  <p:sp>
                    <p:nvSpPr>
                      <p:cNvPr id="82" name="직사각형 255"/>
                      <p:cNvSpPr/>
                      <p:nvPr/>
                    </p:nvSpPr>
                    <p:spPr>
                      <a:xfrm rot="1800000">
                        <a:off x="-653576" y="2560953"/>
                        <a:ext cx="103358" cy="10774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</p:grpSp>
                <p:pic>
                  <p:nvPicPr>
                    <p:cNvPr id="79" name="그림 252"/>
                    <p:cNvPicPr>
                      <a:picLocks/>
                    </p:cNvPicPr>
                    <p:nvPr/>
                  </p:nvPicPr>
                  <p:blipFill rotWithShape="1">
                    <a:blip r:embed="rId12"/>
                    <a:srcRect l="-3915" r="95185" b="851"/>
                    <a:stretch/>
                  </p:blipFill>
                  <p:spPr>
                    <a:xfrm rot="10800000">
                      <a:off x="147667" y="4150378"/>
                      <a:ext cx="182880" cy="1819776"/>
                    </a:xfrm>
                    <a:prstGeom prst="rect">
                      <a:avLst/>
                    </a:prstGeom>
                    <a:scene3d>
                      <a:camera prst="isometricTopUp"/>
                      <a:lightRig rig="threePt" dir="t"/>
                    </a:scene3d>
                  </p:spPr>
                </p:pic>
              </p:grpSp>
            </p:grpSp>
            <p:grpSp>
              <p:nvGrpSpPr>
                <p:cNvPr id="71" name="그룹 244"/>
                <p:cNvGrpSpPr/>
                <p:nvPr/>
              </p:nvGrpSpPr>
              <p:grpSpPr>
                <a:xfrm>
                  <a:off x="4608484" y="4617720"/>
                  <a:ext cx="2469689" cy="1355272"/>
                  <a:chOff x="2600367" y="2097946"/>
                  <a:chExt cx="4812727" cy="2641041"/>
                </a:xfrm>
              </p:grpSpPr>
              <p:cxnSp>
                <p:nvCxnSpPr>
                  <p:cNvPr id="72" name="직선 화살표 연결선 245"/>
                  <p:cNvCxnSpPr/>
                  <p:nvPr/>
                </p:nvCxnSpPr>
                <p:spPr>
                  <a:xfrm flipH="1">
                    <a:off x="2600367" y="3249817"/>
                    <a:ext cx="2552573" cy="1489170"/>
                  </a:xfrm>
                  <a:prstGeom prst="straightConnector1">
                    <a:avLst/>
                  </a:prstGeom>
                  <a:ln w="12700">
                    <a:solidFill>
                      <a:schemeClr val="tx1">
                        <a:lumMod val="50000"/>
                        <a:alpha val="80000"/>
                      </a:schemeClr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직선 화살표 연결선 246"/>
                  <p:cNvCxnSpPr/>
                  <p:nvPr/>
                </p:nvCxnSpPr>
                <p:spPr>
                  <a:xfrm>
                    <a:off x="5144886" y="3249160"/>
                    <a:ext cx="2268208" cy="1331227"/>
                  </a:xfrm>
                  <a:prstGeom prst="straightConnector1">
                    <a:avLst/>
                  </a:prstGeom>
                  <a:ln w="12700">
                    <a:solidFill>
                      <a:schemeClr val="tx1">
                        <a:lumMod val="50000"/>
                        <a:alpha val="80000"/>
                      </a:schemeClr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직선 화살표 연결선 247"/>
                  <p:cNvCxnSpPr/>
                  <p:nvPr/>
                </p:nvCxnSpPr>
                <p:spPr>
                  <a:xfrm flipV="1">
                    <a:off x="5144886" y="2404639"/>
                    <a:ext cx="0" cy="848621"/>
                  </a:xfrm>
                  <a:prstGeom prst="straightConnector1">
                    <a:avLst/>
                  </a:prstGeom>
                  <a:ln w="12700">
                    <a:solidFill>
                      <a:schemeClr val="tx1">
                        <a:lumMod val="50000"/>
                        <a:alpha val="80000"/>
                      </a:schemeClr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TextBox 74"/>
                  <p:cNvSpPr txBox="1"/>
                  <p:nvPr/>
                </p:nvSpPr>
                <p:spPr>
                  <a:xfrm>
                    <a:off x="5031440" y="2097946"/>
                    <a:ext cx="751848" cy="105374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y</a:t>
                    </a:r>
                    <a:endParaRPr lang="ko-KR" altLang="en-US" dirty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grpSp>
          <p:nvGrpSpPr>
            <p:cNvPr id="45" name="그룹 262"/>
            <p:cNvGrpSpPr/>
            <p:nvPr/>
          </p:nvGrpSpPr>
          <p:grpSpPr>
            <a:xfrm>
              <a:off x="6164689" y="3610519"/>
              <a:ext cx="2855241" cy="2021881"/>
              <a:chOff x="6057341" y="4500857"/>
              <a:chExt cx="3140764" cy="2224067"/>
            </a:xfrm>
          </p:grpSpPr>
          <p:sp>
            <p:nvSpPr>
              <p:cNvPr id="47" name="TextBox 46"/>
              <p:cNvSpPr txBox="1"/>
              <p:nvPr/>
            </p:nvSpPr>
            <p:spPr>
              <a:xfrm rot="1800000">
                <a:off x="6154898" y="6319370"/>
                <a:ext cx="2228326" cy="40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>
                    <a:solidFill>
                      <a:srgbClr val="FF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Trapezoid</a:t>
                </a:r>
                <a:endParaRPr lang="ko-KR" altLang="en-US" sz="1200" b="1" dirty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48" name="그룹 264"/>
              <p:cNvGrpSpPr/>
              <p:nvPr/>
            </p:nvGrpSpPr>
            <p:grpSpPr>
              <a:xfrm>
                <a:off x="6057341" y="4500857"/>
                <a:ext cx="3140764" cy="2193931"/>
                <a:chOff x="6324671" y="4598394"/>
                <a:chExt cx="3140764" cy="2193931"/>
              </a:xfrm>
            </p:grpSpPr>
            <p:grpSp>
              <p:nvGrpSpPr>
                <p:cNvPr id="49" name="그룹 265"/>
                <p:cNvGrpSpPr/>
                <p:nvPr/>
              </p:nvGrpSpPr>
              <p:grpSpPr>
                <a:xfrm>
                  <a:off x="6324671" y="4598394"/>
                  <a:ext cx="3140764" cy="2193931"/>
                  <a:chOff x="6256116" y="4115429"/>
                  <a:chExt cx="3140764" cy="2193931"/>
                </a:xfrm>
              </p:grpSpPr>
              <p:grpSp>
                <p:nvGrpSpPr>
                  <p:cNvPr id="55" name="그룹 413"/>
                  <p:cNvGrpSpPr/>
                  <p:nvPr/>
                </p:nvGrpSpPr>
                <p:grpSpPr>
                  <a:xfrm>
                    <a:off x="6256116" y="4751952"/>
                    <a:ext cx="2758224" cy="1557408"/>
                    <a:chOff x="6256116" y="4751952"/>
                    <a:chExt cx="2758224" cy="1557408"/>
                  </a:xfrm>
                </p:grpSpPr>
                <p:pic>
                  <p:nvPicPr>
                    <p:cNvPr id="62" name="그림 420"/>
                    <p:cNvPicPr>
                      <a:picLocks/>
                    </p:cNvPicPr>
                    <p:nvPr/>
                  </p:nvPicPr>
                  <p:blipFill rotWithShape="1">
                    <a:blip r:embed="rId15"/>
                    <a:srcRect l="12338" b="15146"/>
                    <a:stretch/>
                  </p:blipFill>
                  <p:spPr>
                    <a:xfrm>
                      <a:off x="7178040" y="4751952"/>
                      <a:ext cx="1836300" cy="1557408"/>
                    </a:xfrm>
                    <a:prstGeom prst="rect">
                      <a:avLst/>
                    </a:prstGeom>
                    <a:scene3d>
                      <a:camera prst="isometricTopUp"/>
                      <a:lightRig rig="threePt" dir="t"/>
                    </a:scene3d>
                  </p:spPr>
                </p:pic>
                <p:grpSp>
                  <p:nvGrpSpPr>
                    <p:cNvPr id="63" name="그룹 421"/>
                    <p:cNvGrpSpPr/>
                    <p:nvPr/>
                  </p:nvGrpSpPr>
                  <p:grpSpPr>
                    <a:xfrm>
                      <a:off x="6256116" y="5135455"/>
                      <a:ext cx="2278004" cy="472270"/>
                      <a:chOff x="-462183" y="5272613"/>
                      <a:chExt cx="2278004" cy="472270"/>
                    </a:xfrm>
                  </p:grpSpPr>
                  <p:pic>
                    <p:nvPicPr>
                      <p:cNvPr id="64" name="그림 422"/>
                      <p:cNvPicPr>
                        <a:picLocks/>
                      </p:cNvPicPr>
                      <p:nvPr/>
                    </p:nvPicPr>
                    <p:blipFill rotWithShape="1">
                      <a:blip r:embed="rId12"/>
                      <a:srcRect l="-2239" t="93583" b="851"/>
                      <a:stretch/>
                    </p:blipFill>
                    <p:spPr>
                      <a:xfrm>
                        <a:off x="-462183" y="5272613"/>
                        <a:ext cx="2141653" cy="102167"/>
                      </a:xfrm>
                      <a:prstGeom prst="rect">
                        <a:avLst/>
                      </a:prstGeom>
                      <a:scene3d>
                        <a:camera prst="isometricTopUp"/>
                        <a:lightRig rig="threePt" dir="t"/>
                      </a:scene3d>
                    </p:spPr>
                  </p:pic>
                  <p:grpSp>
                    <p:nvGrpSpPr>
                      <p:cNvPr id="65" name="그룹 423"/>
                      <p:cNvGrpSpPr/>
                      <p:nvPr/>
                    </p:nvGrpSpPr>
                    <p:grpSpPr>
                      <a:xfrm>
                        <a:off x="-325832" y="5339434"/>
                        <a:ext cx="2141653" cy="405449"/>
                        <a:chOff x="-1489498" y="5246370"/>
                        <a:chExt cx="2141653" cy="405449"/>
                      </a:xfrm>
                    </p:grpSpPr>
                    <p:pic>
                      <p:nvPicPr>
                        <p:cNvPr id="66" name="그림 424"/>
                        <p:cNvPicPr>
                          <a:picLocks/>
                        </p:cNvPicPr>
                        <p:nvPr/>
                      </p:nvPicPr>
                      <p:blipFill rotWithShape="1">
                        <a:blip r:embed="rId12"/>
                        <a:srcRect l="-2239" t="85461" b="7066"/>
                        <a:stretch/>
                      </p:blipFill>
                      <p:spPr>
                        <a:xfrm>
                          <a:off x="-1489498" y="5246370"/>
                          <a:ext cx="2141653" cy="137160"/>
                        </a:xfrm>
                        <a:prstGeom prst="rect">
                          <a:avLst/>
                        </a:prstGeom>
                        <a:scene3d>
                          <a:camera prst="isometricTopUp"/>
                          <a:lightRig rig="threePt" dir="t"/>
                        </a:scene3d>
                      </p:spPr>
                    </p:pic>
                    <p:sp>
                      <p:nvSpPr>
                        <p:cNvPr id="67" name="직사각형 425"/>
                        <p:cNvSpPr/>
                        <p:nvPr/>
                      </p:nvSpPr>
                      <p:spPr>
                        <a:xfrm rot="18900000">
                          <a:off x="-1086811" y="5604380"/>
                          <a:ext cx="91440" cy="4743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</p:grpSp>
                </p:grpSp>
              </p:grpSp>
              <p:grpSp>
                <p:nvGrpSpPr>
                  <p:cNvPr id="56" name="그룹 414"/>
                  <p:cNvGrpSpPr/>
                  <p:nvPr/>
                </p:nvGrpSpPr>
                <p:grpSpPr>
                  <a:xfrm>
                    <a:off x="8500311" y="4115429"/>
                    <a:ext cx="896569" cy="2002726"/>
                    <a:chOff x="-107870" y="4150378"/>
                    <a:chExt cx="896569" cy="2002726"/>
                  </a:xfrm>
                </p:grpSpPr>
                <p:grpSp>
                  <p:nvGrpSpPr>
                    <p:cNvPr id="57" name="그룹 415"/>
                    <p:cNvGrpSpPr/>
                    <p:nvPr/>
                  </p:nvGrpSpPr>
                  <p:grpSpPr>
                    <a:xfrm>
                      <a:off x="-107870" y="4333328"/>
                      <a:ext cx="896569" cy="1819776"/>
                      <a:chOff x="-1446787" y="1422267"/>
                      <a:chExt cx="896569" cy="1819776"/>
                    </a:xfrm>
                  </p:grpSpPr>
                  <p:pic>
                    <p:nvPicPr>
                      <p:cNvPr id="59" name="그림 417"/>
                      <p:cNvPicPr>
                        <a:picLocks/>
                      </p:cNvPicPr>
                      <p:nvPr/>
                    </p:nvPicPr>
                    <p:blipFill rotWithShape="1">
                      <a:blip r:embed="rId12"/>
                      <a:srcRect l="4153" r="87117" b="851"/>
                      <a:stretch/>
                    </p:blipFill>
                    <p:spPr>
                      <a:xfrm>
                        <a:off x="-1263546" y="1422267"/>
                        <a:ext cx="182880" cy="1819776"/>
                      </a:xfrm>
                      <a:prstGeom prst="rect">
                        <a:avLst/>
                      </a:prstGeom>
                      <a:scene3d>
                        <a:camera prst="isometricTopUp"/>
                        <a:lightRig rig="threePt" dir="t"/>
                      </a:scene3d>
                    </p:spPr>
                  </p:pic>
                  <p:sp>
                    <p:nvSpPr>
                      <p:cNvPr id="60" name="직사각형 418"/>
                      <p:cNvSpPr/>
                      <p:nvPr/>
                    </p:nvSpPr>
                    <p:spPr>
                      <a:xfrm rot="1800000">
                        <a:off x="-1446787" y="2313479"/>
                        <a:ext cx="302288" cy="457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  <p:sp>
                    <p:nvSpPr>
                      <p:cNvPr id="61" name="직사각형 419"/>
                      <p:cNvSpPr/>
                      <p:nvPr/>
                    </p:nvSpPr>
                    <p:spPr>
                      <a:xfrm rot="1800000">
                        <a:off x="-653576" y="2560953"/>
                        <a:ext cx="103358" cy="10774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</p:grpSp>
                <p:pic>
                  <p:nvPicPr>
                    <p:cNvPr id="58" name="그림 416"/>
                    <p:cNvPicPr>
                      <a:picLocks/>
                    </p:cNvPicPr>
                    <p:nvPr/>
                  </p:nvPicPr>
                  <p:blipFill rotWithShape="1">
                    <a:blip r:embed="rId12"/>
                    <a:srcRect l="-3915" r="95185" b="851"/>
                    <a:stretch/>
                  </p:blipFill>
                  <p:spPr>
                    <a:xfrm rot="10800000">
                      <a:off x="147667" y="4150378"/>
                      <a:ext cx="182880" cy="1819776"/>
                    </a:xfrm>
                    <a:prstGeom prst="rect">
                      <a:avLst/>
                    </a:prstGeom>
                    <a:scene3d>
                      <a:camera prst="isometricTopUp"/>
                      <a:lightRig rig="threePt" dir="t"/>
                    </a:scene3d>
                  </p:spPr>
                </p:pic>
              </p:grpSp>
            </p:grpSp>
            <p:grpSp>
              <p:nvGrpSpPr>
                <p:cNvPr id="50" name="그룹 266"/>
                <p:cNvGrpSpPr/>
                <p:nvPr/>
              </p:nvGrpSpPr>
              <p:grpSpPr>
                <a:xfrm>
                  <a:off x="6905108" y="4857581"/>
                  <a:ext cx="2469689" cy="1355272"/>
                  <a:chOff x="2600367" y="2097946"/>
                  <a:chExt cx="4812727" cy="2641041"/>
                </a:xfrm>
              </p:grpSpPr>
              <p:cxnSp>
                <p:nvCxnSpPr>
                  <p:cNvPr id="51" name="직선 화살표 연결선 267"/>
                  <p:cNvCxnSpPr/>
                  <p:nvPr/>
                </p:nvCxnSpPr>
                <p:spPr>
                  <a:xfrm flipH="1">
                    <a:off x="2600367" y="3249817"/>
                    <a:ext cx="2552573" cy="1489170"/>
                  </a:xfrm>
                  <a:prstGeom prst="straightConnector1">
                    <a:avLst/>
                  </a:prstGeom>
                  <a:ln w="12700">
                    <a:solidFill>
                      <a:schemeClr val="tx1">
                        <a:lumMod val="50000"/>
                        <a:alpha val="80000"/>
                      </a:schemeClr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직선 화살표 연결선 410"/>
                  <p:cNvCxnSpPr/>
                  <p:nvPr/>
                </p:nvCxnSpPr>
                <p:spPr>
                  <a:xfrm>
                    <a:off x="5144886" y="3249160"/>
                    <a:ext cx="2268208" cy="1331227"/>
                  </a:xfrm>
                  <a:prstGeom prst="straightConnector1">
                    <a:avLst/>
                  </a:prstGeom>
                  <a:ln w="12700">
                    <a:solidFill>
                      <a:schemeClr val="tx1">
                        <a:lumMod val="50000"/>
                        <a:alpha val="80000"/>
                      </a:schemeClr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직선 화살표 연결선 411"/>
                  <p:cNvCxnSpPr/>
                  <p:nvPr/>
                </p:nvCxnSpPr>
                <p:spPr>
                  <a:xfrm flipV="1">
                    <a:off x="5144886" y="2404639"/>
                    <a:ext cx="0" cy="848621"/>
                  </a:xfrm>
                  <a:prstGeom prst="straightConnector1">
                    <a:avLst/>
                  </a:prstGeom>
                  <a:ln w="12700">
                    <a:solidFill>
                      <a:schemeClr val="tx1">
                        <a:lumMod val="50000"/>
                        <a:alpha val="80000"/>
                      </a:schemeClr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5031438" y="2097946"/>
                    <a:ext cx="751847" cy="10537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y</a:t>
                    </a:r>
                    <a:endParaRPr lang="ko-KR" altLang="en-US" dirty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</p:grpSp>
      <p:sp>
        <p:nvSpPr>
          <p:cNvPr id="2" name="TextBox 1"/>
          <p:cNvSpPr txBox="1"/>
          <p:nvPr/>
        </p:nvSpPr>
        <p:spPr>
          <a:xfrm>
            <a:off x="719572" y="5014587"/>
            <a:ext cx="3639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AWA Group, </a:t>
            </a:r>
            <a:r>
              <a:rPr lang="en-US" dirty="0" err="1" smtClean="0"/>
              <a:t>C.Jing</a:t>
            </a:r>
            <a:r>
              <a:rPr lang="en-US" dirty="0" smtClean="0"/>
              <a:t> of Euclid Techlabs</a:t>
            </a:r>
            <a:endParaRPr lang="en-US" dirty="0"/>
          </a:p>
        </p:txBody>
      </p:sp>
      <p:grpSp>
        <p:nvGrpSpPr>
          <p:cNvPr id="170" name="Group 169"/>
          <p:cNvGrpSpPr/>
          <p:nvPr/>
        </p:nvGrpSpPr>
        <p:grpSpPr>
          <a:xfrm>
            <a:off x="0" y="6453336"/>
            <a:ext cx="9144000" cy="432048"/>
            <a:chOff x="0" y="6453336"/>
            <a:chExt cx="9144000" cy="432048"/>
          </a:xfrm>
        </p:grpSpPr>
        <p:pic>
          <p:nvPicPr>
            <p:cNvPr id="171" name="Picture 3"/>
            <p:cNvPicPr>
              <a:picLocks noChangeAspect="1" noChangeArrowheads="1"/>
            </p:cNvPicPr>
            <p:nvPr userDrawn="1"/>
          </p:nvPicPr>
          <p:blipFill>
            <a:blip r:embed="rId16" cstate="print"/>
            <a:srcRect l="12442" t="17457" r="11014" b="17339"/>
            <a:stretch>
              <a:fillRect/>
            </a:stretch>
          </p:blipFill>
          <p:spPr bwMode="auto">
            <a:xfrm>
              <a:off x="62947" y="6453336"/>
              <a:ext cx="927653" cy="395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2" name="Rectangle 171"/>
            <p:cNvSpPr/>
            <p:nvPr userDrawn="1"/>
          </p:nvSpPr>
          <p:spPr>
            <a:xfrm>
              <a:off x="0" y="6504384"/>
              <a:ext cx="9144000" cy="381000"/>
            </a:xfrm>
            <a:prstGeom prst="rect">
              <a:avLst/>
            </a:prstGeom>
            <a:gradFill flip="none" rotWithShape="1">
              <a:gsLst>
                <a:gs pos="600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3" name="Rectangle 172"/>
          <p:cNvSpPr/>
          <p:nvPr/>
        </p:nvSpPr>
        <p:spPr>
          <a:xfrm>
            <a:off x="4752020" y="0"/>
            <a:ext cx="4391980" cy="152636"/>
          </a:xfrm>
          <a:prstGeom prst="rect">
            <a:avLst/>
          </a:prstGeom>
          <a:gradFill flip="none" rotWithShape="1">
            <a:gsLst>
              <a:gs pos="600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lumMod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6348723" y="1880828"/>
            <a:ext cx="2695657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9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6532" y="745898"/>
            <a:ext cx="6319382" cy="367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00662" y="4641692"/>
            <a:ext cx="5551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dirty="0">
                <a:solidFill>
                  <a:srgbClr val="0070C0"/>
                </a:solidFill>
                <a:ea typeface="Times New Roman" panose="02020603050405020304" pitchFamily="18" charset="0"/>
              </a:rPr>
              <a:t>Configuration used for the pulse-shaping simulations using a S-band </a:t>
            </a:r>
            <a:r>
              <a:rPr lang="en-US" dirty="0" err="1">
                <a:solidFill>
                  <a:srgbClr val="0070C0"/>
                </a:solidFill>
                <a:ea typeface="Times New Roman" panose="02020603050405020304" pitchFamily="18" charset="0"/>
              </a:rPr>
              <a:t>rf</a:t>
            </a:r>
            <a:r>
              <a:rPr lang="en-US" dirty="0">
                <a:solidFill>
                  <a:srgbClr val="0070C0"/>
                </a:solidFill>
                <a:ea typeface="Times New Roman" panose="02020603050405020304" pitchFamily="18" charset="0"/>
              </a:rPr>
              <a:t> gun (a). A temporally shaped laser pulse (b) is optimized to result in a </a:t>
            </a:r>
            <a:r>
              <a:rPr lang="en-US" dirty="0" err="1">
                <a:solidFill>
                  <a:srgbClr val="0070C0"/>
                </a:solidFill>
                <a:ea typeface="Times New Roman" panose="02020603050405020304" pitchFamily="18" charset="0"/>
              </a:rPr>
              <a:t>photoemitted</a:t>
            </a:r>
            <a:r>
              <a:rPr lang="en-US" dirty="0">
                <a:solidFill>
                  <a:srgbClr val="0070C0"/>
                </a:solidFill>
                <a:ea typeface="Times New Roman" panose="02020603050405020304" pitchFamily="18" charset="0"/>
              </a:rPr>
              <a:t> electron-beam with current profile (c). </a:t>
            </a:r>
            <a:endParaRPr lang="en-US" baseline="300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402" y="4211780"/>
            <a:ext cx="5564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600" dirty="0" smtClean="0"/>
              <a:t>F</a:t>
            </a:r>
            <a:r>
              <a:rPr lang="en-US" sz="1600" dirty="0"/>
              <a:t>. </a:t>
            </a:r>
            <a:r>
              <a:rPr lang="en-US" sz="1600" dirty="0" err="1"/>
              <a:t>Lemery</a:t>
            </a:r>
            <a:r>
              <a:rPr lang="en-US" sz="1600" dirty="0"/>
              <a:t> and P. </a:t>
            </a:r>
            <a:r>
              <a:rPr lang="en-US" sz="1600" dirty="0" smtClean="0"/>
              <a:t>Piot. Phys</a:t>
            </a:r>
            <a:r>
              <a:rPr lang="en-US" sz="1600" dirty="0"/>
              <a:t>. Rev. </a:t>
            </a:r>
            <a:r>
              <a:rPr lang="en-US" sz="1600" dirty="0" err="1"/>
              <a:t>Accel</a:t>
            </a:r>
            <a:r>
              <a:rPr lang="en-US" sz="1600" dirty="0"/>
              <a:t>. Beams </a:t>
            </a:r>
            <a:r>
              <a:rPr lang="en-US" sz="1600" b="1" dirty="0"/>
              <a:t>18</a:t>
            </a:r>
            <a:r>
              <a:rPr lang="en-US" sz="1600" dirty="0"/>
              <a:t>, 081301 (2015).</a:t>
            </a:r>
          </a:p>
        </p:txBody>
      </p:sp>
      <p:sp>
        <p:nvSpPr>
          <p:cNvPr id="8" name="Rectangle 7"/>
          <p:cNvSpPr/>
          <p:nvPr/>
        </p:nvSpPr>
        <p:spPr>
          <a:xfrm>
            <a:off x="6087687" y="1212076"/>
            <a:ext cx="27360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70C0"/>
                </a:solidFill>
                <a:ea typeface="SimSun" panose="02010600030101010101" pitchFamily="2" charset="-122"/>
              </a:rPr>
              <a:t>The method that relies on the extraction of shaped bunches directly from the photocathode of a </a:t>
            </a:r>
            <a:r>
              <a:rPr lang="en-US" dirty="0" err="1">
                <a:solidFill>
                  <a:srgbClr val="0070C0"/>
                </a:solidFill>
                <a:ea typeface="SimSun" panose="02010600030101010101" pitchFamily="2" charset="-122"/>
              </a:rPr>
              <a:t>photoinjector</a:t>
            </a:r>
            <a:r>
              <a:rPr lang="en-US" dirty="0">
                <a:solidFill>
                  <a:srgbClr val="0070C0"/>
                </a:solidFill>
                <a:ea typeface="SimSun" panose="02010600030101010101" pitchFamily="2" charset="-122"/>
              </a:rPr>
              <a:t>, where it provides full flexibility of bunch shape in the transverse bunch particle distribution as well.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4360" y="102722"/>
            <a:ext cx="8646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Laser Pulse Shaping Method for  TR Increase</a:t>
            </a:r>
            <a:endParaRPr lang="en-US" sz="3600" b="1" dirty="0"/>
          </a:p>
        </p:txBody>
      </p:sp>
      <p:pic>
        <p:nvPicPr>
          <p:cNvPr id="10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340" y="3889883"/>
            <a:ext cx="3489939" cy="26804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870" y="5753044"/>
            <a:ext cx="6478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 </a:t>
            </a:r>
            <a:r>
              <a:rPr lang="en-US" dirty="0" err="1"/>
              <a:t>Kuzmin</a:t>
            </a:r>
            <a:r>
              <a:rPr lang="en-US" dirty="0"/>
              <a:t>, …</a:t>
            </a:r>
            <a:r>
              <a:rPr lang="en-US" dirty="0" err="1"/>
              <a:t>A.Kanareykin</a:t>
            </a:r>
            <a:r>
              <a:rPr lang="en-US" dirty="0"/>
              <a:t> et </a:t>
            </a:r>
            <a:r>
              <a:rPr lang="en-US" dirty="0" smtClean="0"/>
              <a:t>al. Laser </a:t>
            </a:r>
            <a:r>
              <a:rPr lang="en-US" dirty="0"/>
              <a:t>Physics Letters, </a:t>
            </a:r>
            <a:r>
              <a:rPr lang="en-US" dirty="0" smtClean="0"/>
              <a:t>V.16</a:t>
            </a:r>
            <a:r>
              <a:rPr lang="en-US" dirty="0"/>
              <a:t>, </a:t>
            </a:r>
            <a:r>
              <a:rPr lang="en-US" dirty="0" smtClean="0"/>
              <a:t>N1, 2018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70" y="6067399"/>
            <a:ext cx="6033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A.Kanareykin</a:t>
            </a:r>
            <a:r>
              <a:rPr lang="en-US" dirty="0" smtClean="0"/>
              <a:t>, AAC’2018, Breckenridge,</a:t>
            </a:r>
            <a:r>
              <a:rPr lang="en-US" baseline="0" dirty="0" smtClean="0"/>
              <a:t> CO, 12-17 August 2018</a:t>
            </a: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6040270" y="6125697"/>
            <a:ext cx="446297" cy="270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55689" y="3663781"/>
            <a:ext cx="1576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SBIR HEP, 2018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6981" y="6465357"/>
            <a:ext cx="9144000" cy="432048"/>
            <a:chOff x="0" y="6453336"/>
            <a:chExt cx="9144000" cy="432048"/>
          </a:xfrm>
        </p:grpSpPr>
        <p:pic>
          <p:nvPicPr>
            <p:cNvPr id="13" name="Picture 3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l="12442" t="17457" r="11014" b="17339"/>
            <a:stretch>
              <a:fillRect/>
            </a:stretch>
          </p:blipFill>
          <p:spPr bwMode="auto">
            <a:xfrm>
              <a:off x="62947" y="6453336"/>
              <a:ext cx="927653" cy="395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 userDrawn="1"/>
          </p:nvSpPr>
          <p:spPr>
            <a:xfrm>
              <a:off x="0" y="6504384"/>
              <a:ext cx="9144000" cy="381000"/>
            </a:xfrm>
            <a:prstGeom prst="rect">
              <a:avLst/>
            </a:prstGeom>
            <a:gradFill flip="none" rotWithShape="1">
              <a:gsLst>
                <a:gs pos="600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4752020" y="0"/>
            <a:ext cx="4391980" cy="152636"/>
          </a:xfrm>
          <a:prstGeom prst="rect">
            <a:avLst/>
          </a:prstGeom>
          <a:gradFill flip="none" rotWithShape="1">
            <a:gsLst>
              <a:gs pos="600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lumMod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928" y="4033113"/>
            <a:ext cx="5536188" cy="6920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8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10463</TotalTime>
  <Words>2409</Words>
  <Application>Microsoft Office PowerPoint</Application>
  <PresentationFormat>On-screen Show (4:3)</PresentationFormat>
  <Paragraphs>358</Paragraphs>
  <Slides>33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맑은 고딕</vt:lpstr>
      <vt:lpstr>SimSun</vt:lpstr>
      <vt:lpstr>SimSun</vt:lpstr>
      <vt:lpstr>Arial</vt:lpstr>
      <vt:lpstr>Calibri</vt:lpstr>
      <vt:lpstr>CharisSIL</vt:lpstr>
      <vt:lpstr>Comic Sans MS</vt:lpstr>
      <vt:lpstr>Helvetica Neue</vt:lpstr>
      <vt:lpstr>Symbol</vt:lpstr>
      <vt:lpstr>Tahoma</vt:lpstr>
      <vt:lpstr>TeXGyreTermes-Regular</vt:lpstr>
      <vt:lpstr>Times New Roman</vt:lpstr>
      <vt:lpstr>Wingdings</vt:lpstr>
      <vt:lpstr>Office Theme</vt:lpstr>
      <vt:lpstr>Designer Drawing</vt:lpstr>
      <vt:lpstr>Bitmap Image</vt:lpstr>
      <vt:lpstr>EUCLID/AWA COLLABORATIVE WORK ON ADVANCED WAKEFIELD ACCELERATOR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Highest Measured Transformer Ratio</vt:lpstr>
      <vt:lpstr>PowerPoint Presentation</vt:lpstr>
      <vt:lpstr>PowerPoint Presentation</vt:lpstr>
      <vt:lpstr>PowerPoint Presentation</vt:lpstr>
      <vt:lpstr>Staging Demonstration at AWA (2017)</vt:lpstr>
      <vt:lpstr>Two-beam acceleration experiment (2017)</vt:lpstr>
      <vt:lpstr>PowerPoint Presentation</vt:lpstr>
      <vt:lpstr>PowerPoint Presentation</vt:lpstr>
      <vt:lpstr>Dielectric Disk Accelerator (DDA) Collaboration with CERN (12 GHz)</vt:lpstr>
      <vt:lpstr>The Accelerator in a Suitcase for Isotope Replacement and for Active Interrogation Systems</vt:lpstr>
      <vt:lpstr>Diamond Structure High Gradient Test at AWA</vt:lpstr>
      <vt:lpstr>Diamond X-Ray Lens</vt:lpstr>
      <vt:lpstr>ACT AWA TEST OF AN IRIS DIAPHRAGM DETECTOR</vt:lpstr>
      <vt:lpstr>Laser ablation of copper for 250 GHz corrugated waveguide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Ceramic with Increased DC Conductivity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Temperature Reactors used in the development of CSP Receiver material at ANL</dc:title>
  <dc:creator>Chunguang Jing</dc:creator>
  <cp:lastModifiedBy>Rezek, Nancy M.</cp:lastModifiedBy>
  <cp:revision>343</cp:revision>
  <dcterms:created xsi:type="dcterms:W3CDTF">2006-08-16T00:00:00Z</dcterms:created>
  <dcterms:modified xsi:type="dcterms:W3CDTF">2019-08-21T18:01:19Z</dcterms:modified>
</cp:coreProperties>
</file>