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(null)" ContentType="image/x-em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90" r:id="rId4"/>
    <p:sldId id="267" r:id="rId5"/>
    <p:sldId id="312" r:id="rId6"/>
    <p:sldId id="317" r:id="rId7"/>
    <p:sldId id="329" r:id="rId8"/>
    <p:sldId id="328" r:id="rId9"/>
    <p:sldId id="326" r:id="rId10"/>
    <p:sldId id="327" r:id="rId11"/>
    <p:sldId id="334" r:id="rId12"/>
    <p:sldId id="342" r:id="rId13"/>
    <p:sldId id="339" r:id="rId14"/>
    <p:sldId id="346" r:id="rId15"/>
    <p:sldId id="345" r:id="rId16"/>
    <p:sldId id="348" r:id="rId17"/>
    <p:sldId id="343" r:id="rId18"/>
    <p:sldId id="347" r:id="rId19"/>
    <p:sldId id="338" r:id="rId20"/>
    <p:sldId id="331" r:id="rId21"/>
    <p:sldId id="344" r:id="rId22"/>
    <p:sldId id="349" r:id="rId23"/>
    <p:sldId id="34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23"/>
    <p:restoredTop sz="80000" autoAdjust="0"/>
  </p:normalViewPr>
  <p:slideViewPr>
    <p:cSldViewPr snapToObjects="1">
      <p:cViewPr varScale="1">
        <p:scale>
          <a:sx n="50" d="100"/>
          <a:sy n="50" d="100"/>
        </p:scale>
        <p:origin x="72" y="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E7B5E-14A3-9543-9559-B17319497D5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C0FF8-4046-E043-840D-C1ED385560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09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 …To the </a:t>
            </a:r>
            <a:r>
              <a:rPr lang="en-US" dirty="0" err="1"/>
              <a:t>wakefieds</a:t>
            </a:r>
            <a:r>
              <a:rPr lang="en-US" dirty="0"/>
              <a:t> concepts</a:t>
            </a:r>
          </a:p>
          <a:p>
            <a:r>
              <a:rPr lang="en-US" dirty="0"/>
              <a:t>2 … ??? Simple</a:t>
            </a:r>
            <a:r>
              <a:rPr lang="en-US" baseline="0" dirty="0"/>
              <a:t> calculation of the </a:t>
            </a:r>
            <a:r>
              <a:rPr lang="en-US" baseline="0" dirty="0" err="1"/>
              <a:t>wakefields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0FF8-4046-E043-840D-C1ED3855608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35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may measure this two curves.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0FF8-4046-E043-840D-C1ED3855608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82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may measure this two curves.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0FF8-4046-E043-840D-C1ED3855608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33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may measure this two curves.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0FF8-4046-E043-840D-C1ED3855608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22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may measure this two curves.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0FF8-4046-E043-840D-C1ED3855608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80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may measure this two curves.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0FF8-4046-E043-840D-C1ED3855608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35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.. concepts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0FF8-4046-E043-840D-C1ED3855608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41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0FF8-4046-E043-840D-C1ED3855608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59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0FF8-4046-E043-840D-C1ED3855608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72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0FF8-4046-E043-840D-C1ED3855608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87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0FF8-4046-E043-840D-C1ED3855608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56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0FF8-4046-E043-840D-C1ED3855608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54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.. concepts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0FF8-4046-E043-840D-C1ED3855608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13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may measure this two curves.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0FF8-4046-E043-840D-C1ED3855608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1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5F2307C1-E247-E640-9AF1-09BD04CE4E2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8BC4BD0-ABC7-E940-B165-6F93B51F9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07C1-E247-E640-9AF1-09BD04CE4E2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4BD0-ABC7-E940-B165-6F93B51F9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07C1-E247-E640-9AF1-09BD04CE4E2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4BD0-ABC7-E940-B165-6F93B51F9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07C1-E247-E640-9AF1-09BD04CE4E2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4BD0-ABC7-E940-B165-6F93B51F9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07C1-E247-E640-9AF1-09BD04CE4E2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4BD0-ABC7-E940-B165-6F93B51F9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07C1-E247-E640-9AF1-09BD04CE4E2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4BD0-ABC7-E940-B165-6F93B51F9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2307C1-E247-E640-9AF1-09BD04CE4E2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BC4BD0-ABC7-E940-B165-6F93B51F9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5F2307C1-E247-E640-9AF1-09BD04CE4E2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88BC4BD0-ABC7-E940-B165-6F93B51F9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07C1-E247-E640-9AF1-09BD04CE4E2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4BD0-ABC7-E940-B165-6F93B51F9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07C1-E247-E640-9AF1-09BD04CE4E2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4BD0-ABC7-E940-B165-6F93B51F9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07C1-E247-E640-9AF1-09BD04CE4E2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4BD0-ABC7-E940-B165-6F93B51F9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F2307C1-E247-E640-9AF1-09BD04CE4E2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8BC4BD0-ABC7-E940-B165-6F93B51F9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4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47.jp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48.emf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10" Type="http://schemas.openxmlformats.org/officeDocument/2006/relationships/image" Target="../media/image4.png"/><Relationship Id="rId4" Type="http://schemas.openxmlformats.org/officeDocument/2006/relationships/image" Target="../media/image46.jpg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(null)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4D67D1E-33B9-5948-8DC2-A32CF4EEC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451" y="4473483"/>
            <a:ext cx="1232099" cy="1049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Transverse </a:t>
            </a:r>
            <a:r>
              <a:rPr lang="en-US" dirty="0" err="1"/>
              <a:t>wakefiled</a:t>
            </a:r>
            <a:r>
              <a:rPr lang="en-US" dirty="0"/>
              <a:t> suppression using </a:t>
            </a:r>
            <a:br>
              <a:rPr lang="en-US" dirty="0"/>
            </a:br>
            <a:r>
              <a:rPr lang="en-US" dirty="0"/>
              <a:t>Flat-shape Beam in Planar Structure.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870" y="4659432"/>
            <a:ext cx="6604000" cy="2117155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Flat Beam collaboration</a:t>
            </a:r>
          </a:p>
          <a:p>
            <a:endParaRPr lang="en-US" dirty="0"/>
          </a:p>
          <a:p>
            <a:r>
              <a:rPr lang="en-US" dirty="0"/>
              <a:t>Presenter:</a:t>
            </a:r>
          </a:p>
          <a:p>
            <a:r>
              <a:rPr lang="en-US" dirty="0"/>
              <a:t>Stanislav Baturin</a:t>
            </a:r>
          </a:p>
          <a:p>
            <a:endParaRPr lang="en-US" dirty="0"/>
          </a:p>
          <a:p>
            <a:r>
              <a:rPr lang="en-US" dirty="0"/>
              <a:t>Enrico Fermi Institute</a:t>
            </a:r>
          </a:p>
          <a:p>
            <a:r>
              <a:rPr lang="en-US" dirty="0"/>
              <a:t>The University of Chicago</a:t>
            </a:r>
          </a:p>
          <a:p>
            <a:endParaRPr lang="ru-RU" dirty="0"/>
          </a:p>
          <a:p>
            <a:endParaRPr lang="en-US" dirty="0"/>
          </a:p>
          <a:p>
            <a:r>
              <a:rPr lang="en-US" dirty="0"/>
              <a:t>08/22/2019</a:t>
            </a:r>
          </a:p>
        </p:txBody>
      </p:sp>
      <p:pic>
        <p:nvPicPr>
          <p:cNvPr id="7" name="Picture 6" descr="logo.rgb.maroon (1).eps">
            <a:extLst>
              <a:ext uri="{FF2B5EF4-FFF2-40B4-BE49-F238E27FC236}">
                <a16:creationId xmlns:a16="http://schemas.microsoft.com/office/drawing/2014/main" id="{07037761-4699-144F-AE29-61A15A295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790" y="4741073"/>
            <a:ext cx="2680395" cy="538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9903BB-24FC-D047-A830-7E8233A62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525" y="4734770"/>
            <a:ext cx="1634838" cy="54521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7A976FD-930C-0743-B316-B5FEB97D2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464568" y="5600012"/>
            <a:ext cx="2496837" cy="8655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3C8EB4-F863-6344-9033-5EE228C75F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9240" y="5534437"/>
            <a:ext cx="2674872" cy="9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81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02ABF32-0515-C342-BE24-093631A90430}"/>
              </a:ext>
            </a:extLst>
          </p:cNvPr>
          <p:cNvSpPr/>
          <p:nvPr/>
        </p:nvSpPr>
        <p:spPr>
          <a:xfrm>
            <a:off x="488870" y="5665030"/>
            <a:ext cx="4800625" cy="114361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8870" y="43341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Wake decrease rates</a:t>
            </a:r>
          </a:p>
        </p:txBody>
      </p:sp>
      <p:cxnSp>
        <p:nvCxnSpPr>
          <p:cNvPr id="8" name="Прямая соединительная линия 7"/>
          <p:cNvCxnSpPr>
            <a:cxnSpLocks/>
          </p:cNvCxnSpPr>
          <p:nvPr/>
        </p:nvCxnSpPr>
        <p:spPr>
          <a:xfrm>
            <a:off x="450465" y="1355131"/>
            <a:ext cx="495424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4C2EDAF-F75D-7044-828E-CCC843F64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942" y="1470345"/>
            <a:ext cx="7266656" cy="414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E1B0D4-5999-8F47-82B3-495BEBA36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650" y="5906735"/>
            <a:ext cx="4019886" cy="802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6F4A46-05DE-3845-BC0E-931354937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946" y="5881073"/>
            <a:ext cx="5267159" cy="735542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5845389-30CB-9445-8538-C9AA53AD5AD5}"/>
              </a:ext>
            </a:extLst>
          </p:cNvPr>
          <p:cNvSpPr/>
          <p:nvPr/>
        </p:nvSpPr>
        <p:spPr>
          <a:xfrm>
            <a:off x="6057595" y="5665030"/>
            <a:ext cx="5837560" cy="11436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13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02ABF32-0515-C342-BE24-093631A90430}"/>
              </a:ext>
            </a:extLst>
          </p:cNvPr>
          <p:cNvSpPr/>
          <p:nvPr/>
        </p:nvSpPr>
        <p:spPr>
          <a:xfrm>
            <a:off x="719300" y="5771704"/>
            <a:ext cx="4531790" cy="96012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8870" y="43341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Wake decrease rates</a:t>
            </a:r>
          </a:p>
        </p:txBody>
      </p:sp>
      <p:cxnSp>
        <p:nvCxnSpPr>
          <p:cNvPr id="8" name="Прямая соединительная линия 7"/>
          <p:cNvCxnSpPr>
            <a:cxnSpLocks/>
          </p:cNvCxnSpPr>
          <p:nvPr/>
        </p:nvCxnSpPr>
        <p:spPr>
          <a:xfrm>
            <a:off x="450465" y="1355131"/>
            <a:ext cx="495424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2CF5213-93B5-FC4E-B6EA-3BD2A371C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880" y="1556513"/>
            <a:ext cx="7335355" cy="4189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E1B0D4-5999-8F47-82B3-495BEBA36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540" y="5859588"/>
            <a:ext cx="4019886" cy="8021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424437-EE34-8741-ACCB-E5A279D8F5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171" y="5886920"/>
            <a:ext cx="4461138" cy="728178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EB7D2DA-8221-D14B-AFF0-30604AEA0EEF}"/>
              </a:ext>
            </a:extLst>
          </p:cNvPr>
          <p:cNvSpPr/>
          <p:nvPr/>
        </p:nvSpPr>
        <p:spPr>
          <a:xfrm>
            <a:off x="6326429" y="5780591"/>
            <a:ext cx="5031055" cy="9601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4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Experimental studies</a:t>
            </a:r>
          </a:p>
        </p:txBody>
      </p:sp>
    </p:spTree>
    <p:extLst>
      <p:ext uri="{BB962C8B-B14F-4D97-AF65-F5344CB8AC3E}">
        <p14:creationId xmlns:p14="http://schemas.microsoft.com/office/powerpoint/2010/main" val="1122538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21B00D-544A-C043-86B2-6E1B549ED74C}"/>
              </a:ext>
            </a:extLst>
          </p:cNvPr>
          <p:cNvSpPr txBox="1">
            <a:spLocks/>
          </p:cNvSpPr>
          <p:nvPr/>
        </p:nvSpPr>
        <p:spPr>
          <a:xfrm>
            <a:off x="222323" y="464406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Thick dielectric structure</a:t>
            </a:r>
          </a:p>
        </p:txBody>
      </p:sp>
      <p:cxnSp>
        <p:nvCxnSpPr>
          <p:cNvPr id="5" name="Прямая соединительная линия 7">
            <a:extLst>
              <a:ext uri="{FF2B5EF4-FFF2-40B4-BE49-F238E27FC236}">
                <a16:creationId xmlns:a16="http://schemas.microsoft.com/office/drawing/2014/main" id="{6B868E8F-5E9F-E043-BB8A-9BB90E360899}"/>
              </a:ext>
            </a:extLst>
          </p:cNvPr>
          <p:cNvCxnSpPr>
            <a:cxnSpLocks/>
          </p:cNvCxnSpPr>
          <p:nvPr/>
        </p:nvCxnSpPr>
        <p:spPr>
          <a:xfrm>
            <a:off x="450465" y="1355131"/>
            <a:ext cx="6452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881282C-75E2-A040-808C-2EB909E4C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62" y="2008015"/>
            <a:ext cx="2695595" cy="36210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68E652-9C5B-9741-AB23-4CFE57E299F5}"/>
              </a:ext>
            </a:extLst>
          </p:cNvPr>
          <p:cNvSpPr txBox="1"/>
          <p:nvPr/>
        </p:nvSpPr>
        <p:spPr>
          <a:xfrm>
            <a:off x="3023601" y="327538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 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A6758D-9DB8-C246-A7A8-D9DC2D8F3ED8}"/>
              </a:ext>
            </a:extLst>
          </p:cNvPr>
          <p:cNvSpPr txBox="1"/>
          <p:nvPr/>
        </p:nvSpPr>
        <p:spPr>
          <a:xfrm>
            <a:off x="3109030" y="5157225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040564-FDE6-2C40-B017-805F44388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460469" y="2459290"/>
            <a:ext cx="3390595" cy="254294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B13576-3190-F044-8631-01961AB440C1}"/>
              </a:ext>
            </a:extLst>
          </p:cNvPr>
          <p:cNvCxnSpPr>
            <a:cxnSpLocks/>
          </p:cNvCxnSpPr>
          <p:nvPr/>
        </p:nvCxnSpPr>
        <p:spPr>
          <a:xfrm>
            <a:off x="527275" y="5426060"/>
            <a:ext cx="0" cy="729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FF7551-7645-AB47-B1A1-BB487FB20302}"/>
              </a:ext>
            </a:extLst>
          </p:cNvPr>
          <p:cNvCxnSpPr>
            <a:cxnSpLocks/>
          </p:cNvCxnSpPr>
          <p:nvPr/>
        </p:nvCxnSpPr>
        <p:spPr>
          <a:xfrm>
            <a:off x="2293905" y="5426060"/>
            <a:ext cx="0" cy="729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4809D8D-D01B-AD41-B5EB-2BDE2335D718}"/>
              </a:ext>
            </a:extLst>
          </p:cNvPr>
          <p:cNvCxnSpPr/>
          <p:nvPr/>
        </p:nvCxnSpPr>
        <p:spPr>
          <a:xfrm>
            <a:off x="527275" y="6002135"/>
            <a:ext cx="176663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3C7EE92-6FBF-8746-A59A-381DC5D8D8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2075" y="1840502"/>
            <a:ext cx="2686965" cy="35826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62E2A1-AC15-1043-B03D-8BBE8FA57F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7177" y="1854395"/>
            <a:ext cx="2671598" cy="356213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16926BC-F7A8-5542-B2C1-830B8B92943F}"/>
              </a:ext>
            </a:extLst>
          </p:cNvPr>
          <p:cNvSpPr txBox="1"/>
          <p:nvPr/>
        </p:nvSpPr>
        <p:spPr>
          <a:xfrm>
            <a:off x="1162669" y="5925325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cm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B37CB0-7AC2-C84F-A80F-7CB8C923BC10}"/>
              </a:ext>
            </a:extLst>
          </p:cNvPr>
          <p:cNvSpPr txBox="1"/>
          <p:nvPr/>
        </p:nvSpPr>
        <p:spPr>
          <a:xfrm>
            <a:off x="1025708" y="1634920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Al2O3</a:t>
            </a:r>
          </a:p>
        </p:txBody>
      </p:sp>
    </p:spTree>
    <p:extLst>
      <p:ext uri="{BB962C8B-B14F-4D97-AF65-F5344CB8AC3E}">
        <p14:creationId xmlns:p14="http://schemas.microsoft.com/office/powerpoint/2010/main" val="536086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21B00D-544A-C043-86B2-6E1B549ED74C}"/>
              </a:ext>
            </a:extLst>
          </p:cNvPr>
          <p:cNvSpPr txBox="1">
            <a:spLocks/>
          </p:cNvSpPr>
          <p:nvPr/>
        </p:nvSpPr>
        <p:spPr>
          <a:xfrm>
            <a:off x="222323" y="464406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Tradeoff curves measurement</a:t>
            </a:r>
          </a:p>
        </p:txBody>
      </p:sp>
      <p:cxnSp>
        <p:nvCxnSpPr>
          <p:cNvPr id="5" name="Прямая соединительная линия 7">
            <a:extLst>
              <a:ext uri="{FF2B5EF4-FFF2-40B4-BE49-F238E27FC236}">
                <a16:creationId xmlns:a16="http://schemas.microsoft.com/office/drawing/2014/main" id="{6B868E8F-5E9F-E043-BB8A-9BB90E360899}"/>
              </a:ext>
            </a:extLst>
          </p:cNvPr>
          <p:cNvCxnSpPr>
            <a:cxnSpLocks/>
          </p:cNvCxnSpPr>
          <p:nvPr/>
        </p:nvCxnSpPr>
        <p:spPr>
          <a:xfrm>
            <a:off x="450465" y="1355131"/>
            <a:ext cx="6452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52C8171-C054-1149-AADC-A0A598FAD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65" y="2276853"/>
            <a:ext cx="4767708" cy="30915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373612-788F-3049-AB81-31AB0589E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372" y="2276853"/>
            <a:ext cx="6323483" cy="361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52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21B00D-544A-C043-86B2-6E1B549ED74C}"/>
              </a:ext>
            </a:extLst>
          </p:cNvPr>
          <p:cNvSpPr txBox="1">
            <a:spLocks/>
          </p:cNvSpPr>
          <p:nvPr/>
        </p:nvSpPr>
        <p:spPr>
          <a:xfrm>
            <a:off x="222323" y="464406"/>
            <a:ext cx="1097280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Tradeoff curves measurement (preliminary results)</a:t>
            </a:r>
          </a:p>
        </p:txBody>
      </p:sp>
      <p:cxnSp>
        <p:nvCxnSpPr>
          <p:cNvPr id="5" name="Прямая соединительная линия 7">
            <a:extLst>
              <a:ext uri="{FF2B5EF4-FFF2-40B4-BE49-F238E27FC236}">
                <a16:creationId xmlns:a16="http://schemas.microsoft.com/office/drawing/2014/main" id="{6B868E8F-5E9F-E043-BB8A-9BB90E360899}"/>
              </a:ext>
            </a:extLst>
          </p:cNvPr>
          <p:cNvCxnSpPr>
            <a:cxnSpLocks/>
          </p:cNvCxnSpPr>
          <p:nvPr/>
        </p:nvCxnSpPr>
        <p:spPr>
          <a:xfrm>
            <a:off x="450465" y="1355131"/>
            <a:ext cx="1074465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3F0B7FD-AD20-7545-AC45-F03A87A1FE06}"/>
              </a:ext>
            </a:extLst>
          </p:cNvPr>
          <p:cNvSpPr txBox="1"/>
          <p:nvPr/>
        </p:nvSpPr>
        <p:spPr>
          <a:xfrm>
            <a:off x="645704" y="2602728"/>
            <a:ext cx="7264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centered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D508B2-BD29-7344-BA8B-C149A0ACA05D}"/>
              </a:ext>
            </a:extLst>
          </p:cNvPr>
          <p:cNvSpPr txBox="1"/>
          <p:nvPr/>
        </p:nvSpPr>
        <p:spPr>
          <a:xfrm>
            <a:off x="2972983" y="2602728"/>
            <a:ext cx="14622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80 um displacement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55B711-A6C7-704A-9F35-0E5847F6E632}"/>
              </a:ext>
            </a:extLst>
          </p:cNvPr>
          <p:cNvSpPr txBox="1"/>
          <p:nvPr/>
        </p:nvSpPr>
        <p:spPr>
          <a:xfrm>
            <a:off x="604085" y="4983838"/>
            <a:ext cx="15199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160 um displacement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E623D0-75BF-1D4C-854F-31EAC0F05344}"/>
              </a:ext>
            </a:extLst>
          </p:cNvPr>
          <p:cNvSpPr txBox="1"/>
          <p:nvPr/>
        </p:nvSpPr>
        <p:spPr>
          <a:xfrm>
            <a:off x="2980752" y="4991063"/>
            <a:ext cx="15376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240 um displacement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6436BE-09E6-7648-892D-5AE18AFCDB8A}"/>
              </a:ext>
            </a:extLst>
          </p:cNvPr>
          <p:cNvSpPr txBox="1"/>
          <p:nvPr/>
        </p:nvSpPr>
        <p:spPr>
          <a:xfrm>
            <a:off x="194572" y="1811485"/>
            <a:ext cx="557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Transverse projection of the beam after the structure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FD4EDA-8CDE-E248-9124-160C5BC2D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920" y="2238445"/>
            <a:ext cx="4572000" cy="4572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9DEE15F-2402-6C4F-976A-EB52CA436AE9}"/>
              </a:ext>
            </a:extLst>
          </p:cNvPr>
          <p:cNvSpPr txBox="1"/>
          <p:nvPr/>
        </p:nvSpPr>
        <p:spPr>
          <a:xfrm>
            <a:off x="878891" y="2602827"/>
            <a:ext cx="9460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no structure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D817A2-06C5-B748-9F04-A48B94A2600D}"/>
              </a:ext>
            </a:extLst>
          </p:cNvPr>
          <p:cNvSpPr txBox="1"/>
          <p:nvPr/>
        </p:nvSpPr>
        <p:spPr>
          <a:xfrm>
            <a:off x="3206170" y="2602827"/>
            <a:ext cx="11176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Beam centered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C94544-B1B1-6C4F-8D3A-F1DB56070E52}"/>
              </a:ext>
            </a:extLst>
          </p:cNvPr>
          <p:cNvSpPr txBox="1"/>
          <p:nvPr/>
        </p:nvSpPr>
        <p:spPr>
          <a:xfrm>
            <a:off x="837272" y="4983937"/>
            <a:ext cx="14622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80 um displacement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6878DA-33F0-C14F-80B6-A5F2F57718E4}"/>
              </a:ext>
            </a:extLst>
          </p:cNvPr>
          <p:cNvSpPr txBox="1"/>
          <p:nvPr/>
        </p:nvSpPr>
        <p:spPr>
          <a:xfrm>
            <a:off x="3213939" y="4991162"/>
            <a:ext cx="15199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160 um displacement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AD6314A-80EE-4141-914B-A0E4DAD5E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723" y="2602728"/>
            <a:ext cx="5149491" cy="3281800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D4E94A7-0889-F548-9F2C-EC08D2B8D34E}"/>
              </a:ext>
            </a:extLst>
          </p:cNvPr>
          <p:cNvCxnSpPr>
            <a:cxnSpLocks/>
            <a:stCxn id="28" idx="0"/>
          </p:cNvCxnSpPr>
          <p:nvPr/>
        </p:nvCxnSpPr>
        <p:spPr>
          <a:xfrm flipH="1" flipV="1">
            <a:off x="10358955" y="5426060"/>
            <a:ext cx="967170" cy="883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A614B7B-B78E-E147-814D-51075C327385}"/>
              </a:ext>
            </a:extLst>
          </p:cNvPr>
          <p:cNvSpPr txBox="1"/>
          <p:nvPr/>
        </p:nvSpPr>
        <p:spPr>
          <a:xfrm>
            <a:off x="10589385" y="6309375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structure</a:t>
            </a:r>
          </a:p>
        </p:txBody>
      </p:sp>
    </p:spTree>
    <p:extLst>
      <p:ext uri="{BB962C8B-B14F-4D97-AF65-F5344CB8AC3E}">
        <p14:creationId xmlns:p14="http://schemas.microsoft.com/office/powerpoint/2010/main" val="1068284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961A83-D0DC-A24A-B9CD-4847F5772C51}"/>
              </a:ext>
            </a:extLst>
          </p:cNvPr>
          <p:cNvSpPr txBox="1">
            <a:spLocks/>
          </p:cNvSpPr>
          <p:nvPr/>
        </p:nvSpPr>
        <p:spPr>
          <a:xfrm>
            <a:off x="222323" y="464406"/>
            <a:ext cx="1097280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Tradeoff curves measurement (preliminary results)</a:t>
            </a:r>
          </a:p>
        </p:txBody>
      </p:sp>
      <p:cxnSp>
        <p:nvCxnSpPr>
          <p:cNvPr id="5" name="Прямая соединительная линия 7">
            <a:extLst>
              <a:ext uri="{FF2B5EF4-FFF2-40B4-BE49-F238E27FC236}">
                <a16:creationId xmlns:a16="http://schemas.microsoft.com/office/drawing/2014/main" id="{4658E0D8-740B-8149-8D68-C88B42CD6F93}"/>
              </a:ext>
            </a:extLst>
          </p:cNvPr>
          <p:cNvCxnSpPr>
            <a:cxnSpLocks/>
          </p:cNvCxnSpPr>
          <p:nvPr/>
        </p:nvCxnSpPr>
        <p:spPr>
          <a:xfrm>
            <a:off x="450465" y="1355131"/>
            <a:ext cx="1074465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C5EFDD3-3675-934F-A7DA-0FAC27677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730" y="1531206"/>
            <a:ext cx="4445000" cy="25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72FBC6-8830-6248-87F3-B78C5F7CE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30" y="4124498"/>
            <a:ext cx="4445000" cy="254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87160C-CF2A-7946-AF2B-0811DF5EE32F}"/>
              </a:ext>
            </a:extLst>
          </p:cNvPr>
          <p:cNvSpPr txBox="1"/>
          <p:nvPr/>
        </p:nvSpPr>
        <p:spPr>
          <a:xfrm>
            <a:off x="949730" y="1585809"/>
            <a:ext cx="9460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no structure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886BDF-34D2-8448-BA03-BAAAAE613F3B}"/>
              </a:ext>
            </a:extLst>
          </p:cNvPr>
          <p:cNvSpPr txBox="1"/>
          <p:nvPr/>
        </p:nvSpPr>
        <p:spPr>
          <a:xfrm>
            <a:off x="949730" y="4192837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Structure in, beam centered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B6CCF7-3B3E-A348-8D6D-4C496C7C3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37" y="2245857"/>
            <a:ext cx="5338918" cy="354421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9F8F93-0C9D-A24B-869E-A789694D6360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10358955" y="4849985"/>
            <a:ext cx="967170" cy="1459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696B9E8-24F6-DA44-BC4A-3F2F6EE54A51}"/>
              </a:ext>
            </a:extLst>
          </p:cNvPr>
          <p:cNvSpPr txBox="1"/>
          <p:nvPr/>
        </p:nvSpPr>
        <p:spPr>
          <a:xfrm>
            <a:off x="10589385" y="6309375"/>
            <a:ext cx="147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structure</a:t>
            </a:r>
          </a:p>
        </p:txBody>
      </p:sp>
    </p:spTree>
    <p:extLst>
      <p:ext uri="{BB962C8B-B14F-4D97-AF65-F5344CB8AC3E}">
        <p14:creationId xmlns:p14="http://schemas.microsoft.com/office/powerpoint/2010/main" val="4039897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F8F15-FE29-1344-BD1B-1280197D6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30" y="548625"/>
            <a:ext cx="10972800" cy="1066800"/>
          </a:xfrm>
        </p:spPr>
        <p:txBody>
          <a:bodyPr/>
          <a:lstStyle/>
          <a:p>
            <a:r>
              <a:rPr lang="en-US" dirty="0"/>
              <a:t>Transverse structure of the wake</a:t>
            </a:r>
            <a:r>
              <a:rPr lang="ru-RU" dirty="0"/>
              <a:t> (</a:t>
            </a:r>
            <a:r>
              <a:rPr lang="en-US" dirty="0"/>
              <a:t>skew wake</a:t>
            </a:r>
            <a:r>
              <a:rPr lang="ru-RU" dirty="0"/>
              <a:t>)</a:t>
            </a:r>
            <a:endParaRPr lang="en-US" dirty="0"/>
          </a:p>
        </p:txBody>
      </p:sp>
      <p:cxnSp>
        <p:nvCxnSpPr>
          <p:cNvPr id="4" name="Прямая соединительная линия 7">
            <a:extLst>
              <a:ext uri="{FF2B5EF4-FFF2-40B4-BE49-F238E27FC236}">
                <a16:creationId xmlns:a16="http://schemas.microsoft.com/office/drawing/2014/main" id="{042BA98B-807A-A642-952B-106807F73C65}"/>
              </a:ext>
            </a:extLst>
          </p:cNvPr>
          <p:cNvCxnSpPr>
            <a:cxnSpLocks/>
          </p:cNvCxnSpPr>
          <p:nvPr/>
        </p:nvCxnSpPr>
        <p:spPr>
          <a:xfrm>
            <a:off x="450465" y="1355131"/>
            <a:ext cx="6452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BFEE6DE-CB8D-6645-9F5E-6670CB33C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930" y="1608402"/>
            <a:ext cx="7309931" cy="4873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D13F09-51A7-1F47-9FD9-F96743E13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929" y="1605691"/>
            <a:ext cx="7313997" cy="48759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6382D2-FC61-DA42-AA1D-5EC44A516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875" y="3236975"/>
            <a:ext cx="2037588" cy="7681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BA5D556-EC3B-A84B-95B8-6BCA4723569E}"/>
              </a:ext>
            </a:extLst>
          </p:cNvPr>
          <p:cNvGrpSpPr/>
          <p:nvPr/>
        </p:nvGrpSpPr>
        <p:grpSpPr>
          <a:xfrm>
            <a:off x="5131810" y="3390595"/>
            <a:ext cx="2001125" cy="1497795"/>
            <a:chOff x="5131810" y="3390595"/>
            <a:chExt cx="2001125" cy="149779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27CCF7E-CD4A-D144-B02F-ADA2DA698647}"/>
                </a:ext>
              </a:extLst>
            </p:cNvPr>
            <p:cNvCxnSpPr/>
            <p:nvPr/>
          </p:nvCxnSpPr>
          <p:spPr>
            <a:xfrm>
              <a:off x="6172810" y="3736240"/>
              <a:ext cx="614480" cy="11521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C09A678-CD58-9542-818A-54B59F70BF0C}"/>
                </a:ext>
              </a:extLst>
            </p:cNvPr>
            <p:cNvCxnSpPr>
              <a:cxnSpLocks/>
            </p:cNvCxnSpPr>
            <p:nvPr/>
          </p:nvCxnSpPr>
          <p:spPr>
            <a:xfrm>
              <a:off x="5131810" y="3390595"/>
              <a:ext cx="1463455" cy="14977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A230037-1394-5A42-9D59-F756A07F6F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2506" y="4058155"/>
              <a:ext cx="230429" cy="7534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429E327-4C64-CE46-9301-7A96E1940308}"/>
              </a:ext>
            </a:extLst>
          </p:cNvPr>
          <p:cNvCxnSpPr/>
          <p:nvPr/>
        </p:nvCxnSpPr>
        <p:spPr>
          <a:xfrm>
            <a:off x="6172810" y="3736240"/>
            <a:ext cx="729695" cy="13441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A2AF56D-2EA0-A54B-AA30-E08555D2F2BE}"/>
              </a:ext>
            </a:extLst>
          </p:cNvPr>
          <p:cNvCxnSpPr>
            <a:cxnSpLocks/>
          </p:cNvCxnSpPr>
          <p:nvPr/>
        </p:nvCxnSpPr>
        <p:spPr>
          <a:xfrm>
            <a:off x="6172810" y="3736240"/>
            <a:ext cx="0" cy="134417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91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F8F15-FE29-1344-BD1B-1280197D6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30" y="548625"/>
            <a:ext cx="10972800" cy="1066800"/>
          </a:xfrm>
        </p:spPr>
        <p:txBody>
          <a:bodyPr/>
          <a:lstStyle/>
          <a:p>
            <a:r>
              <a:rPr lang="en-US" dirty="0"/>
              <a:t>Transverse structure of the wake</a:t>
            </a:r>
            <a:r>
              <a:rPr lang="ru-RU" dirty="0"/>
              <a:t> (</a:t>
            </a:r>
            <a:r>
              <a:rPr lang="en-US" dirty="0"/>
              <a:t>skew wake</a:t>
            </a:r>
            <a:r>
              <a:rPr lang="ru-RU" dirty="0"/>
              <a:t>)</a:t>
            </a:r>
            <a:endParaRPr lang="en-US" dirty="0"/>
          </a:p>
        </p:txBody>
      </p:sp>
      <p:cxnSp>
        <p:nvCxnSpPr>
          <p:cNvPr id="4" name="Прямая соединительная линия 7">
            <a:extLst>
              <a:ext uri="{FF2B5EF4-FFF2-40B4-BE49-F238E27FC236}">
                <a16:creationId xmlns:a16="http://schemas.microsoft.com/office/drawing/2014/main" id="{042BA98B-807A-A642-952B-106807F73C65}"/>
              </a:ext>
            </a:extLst>
          </p:cNvPr>
          <p:cNvCxnSpPr>
            <a:cxnSpLocks/>
          </p:cNvCxnSpPr>
          <p:nvPr/>
        </p:nvCxnSpPr>
        <p:spPr>
          <a:xfrm>
            <a:off x="450465" y="1355131"/>
            <a:ext cx="6452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8A04F4C-B747-F94A-9B1E-8CF71413709A}"/>
              </a:ext>
            </a:extLst>
          </p:cNvPr>
          <p:cNvGrpSpPr/>
          <p:nvPr/>
        </p:nvGrpSpPr>
        <p:grpSpPr>
          <a:xfrm>
            <a:off x="406544" y="2084825"/>
            <a:ext cx="5261486" cy="3507657"/>
            <a:chOff x="2485929" y="1605691"/>
            <a:chExt cx="7313997" cy="487599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ED13F09-51A7-1F47-9FD9-F96743E13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5929" y="1605691"/>
              <a:ext cx="7313997" cy="487599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96382D2-FC61-DA42-AA1D-5EC44A516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5875" y="3236975"/>
              <a:ext cx="2037588" cy="768100"/>
            </a:xfrm>
            <a:prstGeom prst="rect">
              <a:avLst/>
            </a:prstGeom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429E327-4C64-CE46-9301-7A96E1940308}"/>
                </a:ext>
              </a:extLst>
            </p:cNvPr>
            <p:cNvCxnSpPr/>
            <p:nvPr/>
          </p:nvCxnSpPr>
          <p:spPr>
            <a:xfrm>
              <a:off x="6172810" y="3736240"/>
              <a:ext cx="729695" cy="134417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A2AF56D-2EA0-A54B-AA30-E08555D2F2BE}"/>
                </a:ext>
              </a:extLst>
            </p:cNvPr>
            <p:cNvCxnSpPr>
              <a:cxnSpLocks/>
            </p:cNvCxnSpPr>
            <p:nvPr/>
          </p:nvCxnSpPr>
          <p:spPr>
            <a:xfrm>
              <a:off x="6172810" y="3736240"/>
              <a:ext cx="0" cy="1344175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B72B452-EA8C-874C-8652-B46B1CE8A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922" y="2706534"/>
            <a:ext cx="6118697" cy="2517589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4E4D8BA-7E37-D140-AC93-CACE93604C4D}"/>
              </a:ext>
            </a:extLst>
          </p:cNvPr>
          <p:cNvSpPr/>
          <p:nvPr/>
        </p:nvSpPr>
        <p:spPr>
          <a:xfrm>
            <a:off x="4945090" y="5673545"/>
            <a:ext cx="7103685" cy="11735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E44F1DA-EC74-B849-AEC5-6E0EB0D1D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8811" y="5940765"/>
            <a:ext cx="6727939" cy="70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12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1BC867B-E4B9-D747-BED8-25A78F18A96A}"/>
              </a:ext>
            </a:extLst>
          </p:cNvPr>
          <p:cNvSpPr txBox="1">
            <a:spLocks/>
          </p:cNvSpPr>
          <p:nvPr/>
        </p:nvSpPr>
        <p:spPr>
          <a:xfrm>
            <a:off x="488870" y="43341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Two-beam injection</a:t>
            </a:r>
          </a:p>
        </p:txBody>
      </p:sp>
      <p:cxnSp>
        <p:nvCxnSpPr>
          <p:cNvPr id="5" name="Прямая соединительная линия 7">
            <a:extLst>
              <a:ext uri="{FF2B5EF4-FFF2-40B4-BE49-F238E27FC236}">
                <a16:creationId xmlns:a16="http://schemas.microsoft.com/office/drawing/2014/main" id="{4076F020-4F62-AA47-A6D9-61F1E1C14EEF}"/>
              </a:ext>
            </a:extLst>
          </p:cNvPr>
          <p:cNvCxnSpPr>
            <a:cxnSpLocks/>
          </p:cNvCxnSpPr>
          <p:nvPr/>
        </p:nvCxnSpPr>
        <p:spPr>
          <a:xfrm>
            <a:off x="450465" y="1355131"/>
            <a:ext cx="495424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B552537-849E-424E-B333-ED885FC1C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65" y="4651406"/>
            <a:ext cx="2417873" cy="22274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1DD08A-5CC7-2946-825E-CAAD80F70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643" y="4651406"/>
            <a:ext cx="2417874" cy="22274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4DB2A7-987C-A949-821E-2CBA112BF4A1}"/>
              </a:ext>
            </a:extLst>
          </p:cNvPr>
          <p:cNvSpPr txBox="1"/>
          <p:nvPr/>
        </p:nvSpPr>
        <p:spPr>
          <a:xfrm>
            <a:off x="931660" y="4135092"/>
            <a:ext cx="216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Longitudinal wake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81AF5D-5958-AD4F-B5C1-7D23307615CF}"/>
              </a:ext>
            </a:extLst>
          </p:cNvPr>
          <p:cNvSpPr txBox="1"/>
          <p:nvPr/>
        </p:nvSpPr>
        <p:spPr>
          <a:xfrm>
            <a:off x="3844661" y="4005075"/>
            <a:ext cx="2289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Y- component </a:t>
            </a:r>
          </a:p>
          <a:p>
            <a:r>
              <a:rPr lang="en-US" dirty="0"/>
              <a:t>of transverse wake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1B6B6A2-CA69-154D-8685-35B4D789B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800" y="4562763"/>
            <a:ext cx="2368195" cy="22842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F8D65F2-8506-3342-A3BD-D650B23E3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9269" y="4551221"/>
            <a:ext cx="2461101" cy="23157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8A7136F-429B-D647-8421-8D9C6DE741E3}"/>
              </a:ext>
            </a:extLst>
          </p:cNvPr>
          <p:cNvSpPr txBox="1"/>
          <p:nvPr/>
        </p:nvSpPr>
        <p:spPr>
          <a:xfrm>
            <a:off x="7110728" y="4135092"/>
            <a:ext cx="216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Longitudinal wake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0A3A2B-A2A4-F641-8B27-781D1298F205}"/>
              </a:ext>
            </a:extLst>
          </p:cNvPr>
          <p:cNvSpPr txBox="1"/>
          <p:nvPr/>
        </p:nvSpPr>
        <p:spPr>
          <a:xfrm>
            <a:off x="9951056" y="3996593"/>
            <a:ext cx="2289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Y- component </a:t>
            </a:r>
          </a:p>
          <a:p>
            <a:r>
              <a:rPr lang="en-US" dirty="0"/>
              <a:t>of transverse wake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E2CC55C-EA22-C241-86F8-6C8326BBCA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1770" y="1472994"/>
            <a:ext cx="4147740" cy="25627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7D8FF6-3FD9-B64E-A0D2-78D9F49DDE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0027" y="1438090"/>
            <a:ext cx="4194477" cy="259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2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92238"/>
            <a:ext cx="10972800" cy="4325112"/>
          </a:xfrm>
        </p:spPr>
        <p:txBody>
          <a:bodyPr>
            <a:normAutofit fontScale="77500" lnSpcReduction="20000"/>
          </a:bodyPr>
          <a:lstStyle/>
          <a:p>
            <a:endParaRPr lang="en-US" sz="3600" dirty="0"/>
          </a:p>
          <a:p>
            <a:endParaRPr lang="en-US" sz="3600" dirty="0"/>
          </a:p>
          <a:p>
            <a:pPr marL="1130300" indent="-571500"/>
            <a:r>
              <a:rPr lang="en-US" sz="3600" dirty="0"/>
              <a:t>Theoretical framework</a:t>
            </a:r>
          </a:p>
          <a:p>
            <a:pPr marL="1130300" indent="-571500"/>
            <a:endParaRPr lang="en-US" sz="3600" dirty="0"/>
          </a:p>
          <a:p>
            <a:pPr marL="1130300" indent="-571500"/>
            <a:endParaRPr lang="en-US" sz="3600" dirty="0"/>
          </a:p>
          <a:p>
            <a:pPr marL="558800" indent="0">
              <a:buNone/>
            </a:pPr>
            <a:endParaRPr lang="en-US" sz="3600" dirty="0"/>
          </a:p>
          <a:p>
            <a:pPr marL="1130300" indent="-571500"/>
            <a:r>
              <a:rPr lang="en-US" sz="3600" dirty="0"/>
              <a:t> Current experimental effort at Argonne AWA, preliminary experimental results and near future plans.</a:t>
            </a:r>
          </a:p>
          <a:p>
            <a:pPr marL="558800" indent="0">
              <a:buNone/>
            </a:pPr>
            <a:r>
              <a:rPr lang="en-US" sz="3600" dirty="0"/>
              <a:t>   </a:t>
            </a:r>
          </a:p>
          <a:p>
            <a:pPr marL="109728" indent="0">
              <a:buNone/>
            </a:pPr>
            <a:endParaRPr lang="en-US" sz="3600" dirty="0"/>
          </a:p>
          <a:p>
            <a:pPr marL="109728" indent="0">
              <a:buNone/>
            </a:pPr>
            <a:r>
              <a:rPr lang="en-US" sz="3600" dirty="0"/>
              <a:t>   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441950"/>
            <a:ext cx="10972800" cy="10668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488870" y="1316725"/>
            <a:ext cx="5870450" cy="3840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21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21B00D-544A-C043-86B2-6E1B549ED74C}"/>
              </a:ext>
            </a:extLst>
          </p:cNvPr>
          <p:cNvSpPr txBox="1">
            <a:spLocks/>
          </p:cNvSpPr>
          <p:nvPr/>
        </p:nvSpPr>
        <p:spPr>
          <a:xfrm>
            <a:off x="488870" y="43341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000" dirty="0">
                <a:solidFill>
                  <a:schemeClr val="tx2"/>
                </a:solidFill>
              </a:rPr>
              <a:t>Experimental proposal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единительная линия 7">
            <a:extLst>
              <a:ext uri="{FF2B5EF4-FFF2-40B4-BE49-F238E27FC236}">
                <a16:creationId xmlns:a16="http://schemas.microsoft.com/office/drawing/2014/main" id="{6B868E8F-5E9F-E043-BB8A-9BB90E360899}"/>
              </a:ext>
            </a:extLst>
          </p:cNvPr>
          <p:cNvCxnSpPr>
            <a:cxnSpLocks/>
          </p:cNvCxnSpPr>
          <p:nvPr/>
        </p:nvCxnSpPr>
        <p:spPr>
          <a:xfrm>
            <a:off x="450465" y="1355131"/>
            <a:ext cx="6452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3585231-8611-D847-BA2D-5DD337440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923" y="1700775"/>
            <a:ext cx="7039637" cy="391731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5865E14-B644-E04D-84C8-E779ADB422A7}"/>
              </a:ext>
            </a:extLst>
          </p:cNvPr>
          <p:cNvSpPr/>
          <p:nvPr/>
        </p:nvSpPr>
        <p:spPr>
          <a:xfrm>
            <a:off x="6672075" y="3928265"/>
            <a:ext cx="1267365" cy="65288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96650DE-7332-1A4F-B8F5-4A85E1813B44}"/>
              </a:ext>
            </a:extLst>
          </p:cNvPr>
          <p:cNvCxnSpPr>
            <a:cxnSpLocks/>
          </p:cNvCxnSpPr>
          <p:nvPr/>
        </p:nvCxnSpPr>
        <p:spPr>
          <a:xfrm flipV="1">
            <a:off x="4290965" y="4485537"/>
            <a:ext cx="2451496" cy="9405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9E5DD5E-B901-4245-AB92-48C7C5EA2412}"/>
              </a:ext>
            </a:extLst>
          </p:cNvPr>
          <p:cNvSpPr txBox="1"/>
          <p:nvPr/>
        </p:nvSpPr>
        <p:spPr>
          <a:xfrm>
            <a:off x="3484460" y="5426060"/>
            <a:ext cx="2380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Minimum of the kick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A2F0F3-4FE9-0044-ACB9-D7457D51B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07280"/>
            <a:ext cx="4490671" cy="2774633"/>
          </a:xfrm>
          <a:prstGeom prst="rect">
            <a:avLst/>
          </a:prstGeom>
        </p:spPr>
      </p:pic>
      <p:pic>
        <p:nvPicPr>
          <p:cNvPr id="10" name="Picture 9" descr="logo.rgb.maroon (1).eps">
            <a:extLst>
              <a:ext uri="{FF2B5EF4-FFF2-40B4-BE49-F238E27FC236}">
                <a16:creationId xmlns:a16="http://schemas.microsoft.com/office/drawing/2014/main" id="{392A6271-3482-4C4F-90A0-CD86321F12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5" y="6232185"/>
            <a:ext cx="2137153" cy="4296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6F00DA8-9C0C-FB45-8FD0-209ED45F51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756398" y="6094983"/>
            <a:ext cx="2060960" cy="7144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B9327D-EC06-5541-A47A-CAA6C14F74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5675" y="6035670"/>
            <a:ext cx="2207915" cy="8227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3D88D3-4932-884E-97FA-A693933A3C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0792" y="6078945"/>
            <a:ext cx="842011" cy="7172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D0A146-8FD2-DF40-BF14-93F5523E68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30840" y="6256283"/>
            <a:ext cx="1117241" cy="37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66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21B00D-544A-C043-86B2-6E1B549ED74C}"/>
              </a:ext>
            </a:extLst>
          </p:cNvPr>
          <p:cNvSpPr txBox="1">
            <a:spLocks/>
          </p:cNvSpPr>
          <p:nvPr/>
        </p:nvSpPr>
        <p:spPr>
          <a:xfrm>
            <a:off x="488870" y="43341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000" dirty="0">
                <a:solidFill>
                  <a:schemeClr val="tx2"/>
                </a:solidFill>
              </a:rPr>
              <a:t>Drivers and whiteness generation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единительная линия 7">
            <a:extLst>
              <a:ext uri="{FF2B5EF4-FFF2-40B4-BE49-F238E27FC236}">
                <a16:creationId xmlns:a16="http://schemas.microsoft.com/office/drawing/2014/main" id="{6B868E8F-5E9F-E043-BB8A-9BB90E360899}"/>
              </a:ext>
            </a:extLst>
          </p:cNvPr>
          <p:cNvCxnSpPr>
            <a:cxnSpLocks/>
          </p:cNvCxnSpPr>
          <p:nvPr/>
        </p:nvCxnSpPr>
        <p:spPr>
          <a:xfrm>
            <a:off x="450465" y="1355131"/>
            <a:ext cx="6452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A4B79C4-221E-5A44-8E1E-233D1D1AC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20" y="2421931"/>
            <a:ext cx="113411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84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21B00D-544A-C043-86B2-6E1B549ED74C}"/>
              </a:ext>
            </a:extLst>
          </p:cNvPr>
          <p:cNvSpPr txBox="1">
            <a:spLocks/>
          </p:cNvSpPr>
          <p:nvPr/>
        </p:nvSpPr>
        <p:spPr>
          <a:xfrm>
            <a:off x="488870" y="43341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000" dirty="0">
                <a:solidFill>
                  <a:schemeClr val="tx2"/>
                </a:solidFill>
              </a:rPr>
              <a:t>Conclusion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единительная линия 7">
            <a:extLst>
              <a:ext uri="{FF2B5EF4-FFF2-40B4-BE49-F238E27FC236}">
                <a16:creationId xmlns:a16="http://schemas.microsoft.com/office/drawing/2014/main" id="{6B868E8F-5E9F-E043-BB8A-9BB90E360899}"/>
              </a:ext>
            </a:extLst>
          </p:cNvPr>
          <p:cNvCxnSpPr>
            <a:cxnSpLocks/>
          </p:cNvCxnSpPr>
          <p:nvPr/>
        </p:nvCxnSpPr>
        <p:spPr>
          <a:xfrm>
            <a:off x="450465" y="1355131"/>
            <a:ext cx="6452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8B63941-8C17-0B4E-ABF0-9B82479ADB55}"/>
              </a:ext>
            </a:extLst>
          </p:cNvPr>
          <p:cNvSpPr txBox="1"/>
          <p:nvPr/>
        </p:nvSpPr>
        <p:spPr>
          <a:xfrm>
            <a:off x="604085" y="1892800"/>
            <a:ext cx="108575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We have observed skew wake effect caused by a tilted beam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We have collected the data for the tradeoff curves and in the stage of the data analysis and additional simulations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New experiment on two beam injection and 3D </a:t>
            </a:r>
            <a:r>
              <a:rPr lang="en-US" sz="2400" dirty="0" err="1"/>
              <a:t>wakefield</a:t>
            </a:r>
            <a:r>
              <a:rPr lang="en-US" sz="2400" dirty="0"/>
              <a:t> mapping is under active development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Developed techniques of beam injection and new inside on </a:t>
            </a:r>
            <a:r>
              <a:rPr lang="en-US" sz="2400" dirty="0" err="1"/>
              <a:t>wakefield</a:t>
            </a:r>
            <a:r>
              <a:rPr lang="en-US" sz="2400" dirty="0"/>
              <a:t> structure may be extended beyond dielectric structures.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818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ABC6C-95CF-8547-A952-4BE2C0809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870" y="1884260"/>
            <a:ext cx="6759280" cy="3272965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Tianzhe</a:t>
            </a:r>
            <a:r>
              <a:rPr lang="en-US" dirty="0"/>
              <a:t> Xu, Philippe Piot  </a:t>
            </a:r>
          </a:p>
          <a:p>
            <a:pPr marL="109728" indent="0">
              <a:buNone/>
            </a:pPr>
            <a:r>
              <a:rPr lang="en-US" dirty="0"/>
              <a:t>Northern Illinois University </a:t>
            </a:r>
          </a:p>
          <a:p>
            <a:endParaRPr lang="en-US" dirty="0"/>
          </a:p>
          <a:p>
            <a:r>
              <a:rPr lang="en-US" dirty="0"/>
              <a:t>Walter Lynn, Gerard </a:t>
            </a:r>
            <a:r>
              <a:rPr lang="en-US" dirty="0" err="1"/>
              <a:t>Andonian</a:t>
            </a:r>
            <a:r>
              <a:rPr lang="en-US" dirty="0"/>
              <a:t>, James Rosenzweig</a:t>
            </a:r>
          </a:p>
          <a:p>
            <a:pPr marL="109728" indent="0">
              <a:buNone/>
            </a:pPr>
            <a:r>
              <a:rPr lang="en-US" dirty="0"/>
              <a:t>University of California LA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Jimin Seok, </a:t>
            </a:r>
            <a:r>
              <a:rPr lang="en-US" dirty="0" err="1"/>
              <a:t>Gwanghui</a:t>
            </a:r>
            <a:r>
              <a:rPr lang="en-US" dirty="0"/>
              <a:t> Ha, Eric Wisniewski, </a:t>
            </a:r>
            <a:r>
              <a:rPr lang="en-US" dirty="0" err="1"/>
              <a:t>Jiahang</a:t>
            </a:r>
            <a:r>
              <a:rPr lang="en-US" dirty="0"/>
              <a:t> Shao, Scott Doran, John Power,  </a:t>
            </a:r>
            <a:r>
              <a:rPr lang="en-US" dirty="0" err="1"/>
              <a:t>Manoel</a:t>
            </a:r>
            <a:r>
              <a:rPr lang="en-US" dirty="0"/>
              <a:t> Conde  </a:t>
            </a:r>
          </a:p>
          <a:p>
            <a:pPr marL="109728" indent="0">
              <a:buNone/>
            </a:pPr>
            <a:r>
              <a:rPr lang="en-US" dirty="0"/>
              <a:t>Argonne National Laboratory (AWA)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Stanislav Baturin</a:t>
            </a:r>
          </a:p>
          <a:p>
            <a:pPr marL="109728" indent="0">
              <a:buNone/>
            </a:pPr>
            <a:r>
              <a:rPr lang="en-US" dirty="0"/>
              <a:t>The University of Chicago, Enrico Fermi Institute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4" name="Picture 3" descr="logo.rgb.maroon (1).eps">
            <a:extLst>
              <a:ext uri="{FF2B5EF4-FFF2-40B4-BE49-F238E27FC236}">
                <a16:creationId xmlns:a16="http://schemas.microsoft.com/office/drawing/2014/main" id="{49618FD8-05EC-354D-837E-1C260A88E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910" y="4266673"/>
            <a:ext cx="2137153" cy="42969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91FEBAD-C6B3-144B-AAA6-38052EBA7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797910" y="3160165"/>
            <a:ext cx="2060960" cy="7144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7C9833-9D0B-C045-A018-357D5A5D3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5395" y="1585560"/>
            <a:ext cx="2207915" cy="8227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6FCD38-7F7F-4640-9C80-E6B662D256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7910" y="2468875"/>
            <a:ext cx="842011" cy="717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3386CE-901B-9140-9CD9-CC60FBA877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7958" y="2646213"/>
            <a:ext cx="1117241" cy="372600"/>
          </a:xfrm>
          <a:prstGeom prst="rect">
            <a:avLst/>
          </a:prstGeom>
        </p:spPr>
      </p:pic>
      <p:cxnSp>
        <p:nvCxnSpPr>
          <p:cNvPr id="9" name="Прямая соединительная линия 7">
            <a:extLst>
              <a:ext uri="{FF2B5EF4-FFF2-40B4-BE49-F238E27FC236}">
                <a16:creationId xmlns:a16="http://schemas.microsoft.com/office/drawing/2014/main" id="{12DDB79C-C8BD-7C4F-AA80-89209A1F16B6}"/>
              </a:ext>
            </a:extLst>
          </p:cNvPr>
          <p:cNvCxnSpPr>
            <a:cxnSpLocks/>
          </p:cNvCxnSpPr>
          <p:nvPr/>
        </p:nvCxnSpPr>
        <p:spPr>
          <a:xfrm>
            <a:off x="488870" y="1355131"/>
            <a:ext cx="55687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104F9A6B-3E6D-E54A-B65E-AC29A8D6A1D4}"/>
              </a:ext>
            </a:extLst>
          </p:cNvPr>
          <p:cNvSpPr txBox="1">
            <a:spLocks/>
          </p:cNvSpPr>
          <p:nvPr/>
        </p:nvSpPr>
        <p:spPr>
          <a:xfrm>
            <a:off x="412060" y="513332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Flat beam collaboration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900579-9AF4-0642-9C70-9845304A9249}"/>
              </a:ext>
            </a:extLst>
          </p:cNvPr>
          <p:cNvSpPr/>
          <p:nvPr/>
        </p:nvSpPr>
        <p:spPr>
          <a:xfrm>
            <a:off x="2965115" y="5256319"/>
            <a:ext cx="693471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Supported by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DOE Grant No. DE-SC0017648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U.S. NSF under Award No. PHY- 1549132, the Center for Bright Beams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under Award No. PHY-1535639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8714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Theoretical framework</a:t>
            </a:r>
          </a:p>
        </p:txBody>
      </p:sp>
    </p:spTree>
    <p:extLst>
      <p:ext uri="{BB962C8B-B14F-4D97-AF65-F5344CB8AC3E}">
        <p14:creationId xmlns:p14="http://schemas.microsoft.com/office/powerpoint/2010/main" val="429151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4685" y="403545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Flat beams. Motivation.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88870" y="1355131"/>
            <a:ext cx="42245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DF3459B-1D2C-4C4C-9C69-56C6CE6AA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275" y="2008015"/>
            <a:ext cx="5981926" cy="38789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BCF986-CF62-8E4B-A98D-C48EB20A69A8}"/>
              </a:ext>
            </a:extLst>
          </p:cNvPr>
          <p:cNvSpPr txBox="1"/>
          <p:nvPr/>
        </p:nvSpPr>
        <p:spPr>
          <a:xfrm>
            <a:off x="604085" y="2276853"/>
            <a:ext cx="52120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Wake potential could be reduced by introducing flat beam in a planar structure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Ultimately for in finitely flat beam there is no traverse </a:t>
            </a:r>
            <a:r>
              <a:rPr lang="en-US" sz="2400" dirty="0" err="1"/>
              <a:t>wakefield</a:t>
            </a: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For a beam of finite transverses dimensions transverse wake can be suppressed more then longitudinal  </a:t>
            </a:r>
          </a:p>
        </p:txBody>
      </p:sp>
    </p:spTree>
    <p:extLst>
      <p:ext uri="{BB962C8B-B14F-4D97-AF65-F5344CB8AC3E}">
        <p14:creationId xmlns:p14="http://schemas.microsoft.com/office/powerpoint/2010/main" val="2548734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F59708-0B9E-994A-8256-CF9A36F2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9120" y="2400253"/>
            <a:ext cx="6567255" cy="362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31EF7CD-D4FA-194A-813D-9040AFFF44EF}"/>
              </a:ext>
            </a:extLst>
          </p:cNvPr>
          <p:cNvSpPr txBox="1">
            <a:spLocks/>
          </p:cNvSpPr>
          <p:nvPr/>
        </p:nvSpPr>
        <p:spPr>
          <a:xfrm>
            <a:off x="48937" y="43341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Relativistic Gauss Theorem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50">
            <a:extLst>
              <a:ext uri="{FF2B5EF4-FFF2-40B4-BE49-F238E27FC236}">
                <a16:creationId xmlns:a16="http://schemas.microsoft.com/office/drawing/2014/main" id="{B2C6CA62-8259-6F46-93A6-9E4266386014}"/>
              </a:ext>
            </a:extLst>
          </p:cNvPr>
          <p:cNvSpPr/>
          <p:nvPr/>
        </p:nvSpPr>
        <p:spPr>
          <a:xfrm>
            <a:off x="8822755" y="715161"/>
            <a:ext cx="3492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S.S. </a:t>
            </a:r>
            <a:r>
              <a:rPr lang="en-US" sz="1600" dirty="0" err="1"/>
              <a:t>Baturin</a:t>
            </a:r>
            <a:r>
              <a:rPr lang="en-US" sz="1600" dirty="0"/>
              <a:t>, A.D. Kanareykin. PRL</a:t>
            </a:r>
          </a:p>
          <a:p>
            <a:r>
              <a:rPr lang="en-US" sz="1600" dirty="0" err="1"/>
              <a:t>113, 214801, 2014</a:t>
            </a:r>
          </a:p>
        </p:txBody>
      </p:sp>
      <p:cxnSp>
        <p:nvCxnSpPr>
          <p:cNvPr id="6" name="Прямая соединительная линия 47">
            <a:extLst>
              <a:ext uri="{FF2B5EF4-FFF2-40B4-BE49-F238E27FC236}">
                <a16:creationId xmlns:a16="http://schemas.microsoft.com/office/drawing/2014/main" id="{3553857D-3B19-F842-A74F-903DFA989042}"/>
              </a:ext>
            </a:extLst>
          </p:cNvPr>
          <p:cNvCxnSpPr/>
          <p:nvPr/>
        </p:nvCxnSpPr>
        <p:spPr>
          <a:xfrm flipV="1">
            <a:off x="48937" y="1316725"/>
            <a:ext cx="6227083" cy="3840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393743C-F7F2-3541-8B2B-FB11934E9E33}"/>
              </a:ext>
            </a:extLst>
          </p:cNvPr>
          <p:cNvSpPr txBox="1"/>
          <p:nvPr/>
        </p:nvSpPr>
        <p:spPr>
          <a:xfrm>
            <a:off x="7785820" y="3429000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F01D76-E8F4-1B41-BAA4-5159D121C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505" y="2830880"/>
            <a:ext cx="1485900" cy="4445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E1DB87-C22B-4D4A-A110-F45D66659ADA}"/>
              </a:ext>
            </a:extLst>
          </p:cNvPr>
          <p:cNvCxnSpPr/>
          <p:nvPr/>
        </p:nvCxnSpPr>
        <p:spPr>
          <a:xfrm flipH="1" flipV="1">
            <a:off x="7096333" y="4542745"/>
            <a:ext cx="1995257" cy="960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A54C687-D146-7440-8C1A-FD4B9AF75E52}"/>
              </a:ext>
            </a:extLst>
          </p:cNvPr>
          <p:cNvSpPr txBox="1"/>
          <p:nvPr/>
        </p:nvSpPr>
        <p:spPr>
          <a:xfrm>
            <a:off x="9053185" y="5318204"/>
            <a:ext cx="2962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Self field</a:t>
            </a:r>
            <a:r>
              <a:rPr lang="ru-RU" sz="2400" dirty="0"/>
              <a:t> </a:t>
            </a:r>
            <a:r>
              <a:rPr lang="en-US" sz="2400" dirty="0"/>
              <a:t>+ radiation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67CEF73-2717-DF41-A926-18B50476C77E}"/>
              </a:ext>
            </a:extLst>
          </p:cNvPr>
          <p:cNvCxnSpPr>
            <a:cxnSpLocks/>
          </p:cNvCxnSpPr>
          <p:nvPr/>
        </p:nvCxnSpPr>
        <p:spPr>
          <a:xfrm flipH="1">
            <a:off x="6172810" y="1806237"/>
            <a:ext cx="2803176" cy="1200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2255FDA-A80E-424A-BC48-EB0B0B7615E9}"/>
              </a:ext>
            </a:extLst>
          </p:cNvPr>
          <p:cNvSpPr txBox="1"/>
          <p:nvPr/>
        </p:nvSpPr>
        <p:spPr>
          <a:xfrm>
            <a:off x="8976375" y="1585560"/>
            <a:ext cx="2611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Shock wave front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9BC2FE-3F63-0B41-9425-A5593159320C}"/>
              </a:ext>
            </a:extLst>
          </p:cNvPr>
          <p:cNvCxnSpPr>
            <a:cxnSpLocks/>
          </p:cNvCxnSpPr>
          <p:nvPr/>
        </p:nvCxnSpPr>
        <p:spPr>
          <a:xfrm>
            <a:off x="2990562" y="2094226"/>
            <a:ext cx="1629147" cy="747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8691B14-2AF2-BE44-AA49-9AB7F2111CC9}"/>
              </a:ext>
            </a:extLst>
          </p:cNvPr>
          <p:cNvSpPr txBox="1"/>
          <p:nvPr/>
        </p:nvSpPr>
        <p:spPr>
          <a:xfrm>
            <a:off x="1410590" y="1785888"/>
            <a:ext cx="2611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Reflection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4A58E7-3F8B-DB42-B9D7-F2F2BD0E2D04}"/>
              </a:ext>
            </a:extLst>
          </p:cNvPr>
          <p:cNvSpPr txBox="1"/>
          <p:nvPr/>
        </p:nvSpPr>
        <p:spPr>
          <a:xfrm>
            <a:off x="4751825" y="3844498"/>
            <a:ext cx="125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vacuum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F0FA849-E95F-AF43-9609-21DD366A2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60" y="6141146"/>
            <a:ext cx="3695700" cy="4699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53F0C1F-BE9E-4643-9F2A-17E3151E5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9725" y="6175768"/>
            <a:ext cx="38354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70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E98F45F-5BE9-E84F-B40B-BE4E57904843}"/>
              </a:ext>
            </a:extLst>
          </p:cNvPr>
          <p:cNvSpPr/>
          <p:nvPr/>
        </p:nvSpPr>
        <p:spPr>
          <a:xfrm>
            <a:off x="476902" y="4279232"/>
            <a:ext cx="5657504" cy="195333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1AD12AA-AF41-414A-A707-3682F1AEFB62}"/>
              </a:ext>
            </a:extLst>
          </p:cNvPr>
          <p:cNvSpPr txBox="1">
            <a:spLocks/>
          </p:cNvSpPr>
          <p:nvPr/>
        </p:nvSpPr>
        <p:spPr>
          <a:xfrm>
            <a:off x="48937" y="43341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Conformal mapping </a:t>
            </a: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approach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" name="Прямая соединительная линия 4">
            <a:extLst>
              <a:ext uri="{FF2B5EF4-FFF2-40B4-BE49-F238E27FC236}">
                <a16:creationId xmlns:a16="http://schemas.microsoft.com/office/drawing/2014/main" id="{216311EF-5A76-C742-B8D1-6BE0E0E3064B}"/>
              </a:ext>
            </a:extLst>
          </p:cNvPr>
          <p:cNvCxnSpPr/>
          <p:nvPr/>
        </p:nvCxnSpPr>
        <p:spPr>
          <a:xfrm flipV="1">
            <a:off x="48937" y="1316725"/>
            <a:ext cx="6227083" cy="3840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F68421A-514E-664B-A573-922E957D6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631" y="2871420"/>
            <a:ext cx="4000500" cy="711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42BC46-C138-0C4D-9FE0-3709E2F7900F}"/>
              </a:ext>
            </a:extLst>
          </p:cNvPr>
          <p:cNvSpPr txBox="1"/>
          <p:nvPr/>
        </p:nvSpPr>
        <p:spPr>
          <a:xfrm>
            <a:off x="476901" y="1821899"/>
            <a:ext cx="5941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Boundary condition: </a:t>
            </a:r>
            <a:r>
              <a:rPr lang="en-US" dirty="0"/>
              <a:t>source term is canceled </a:t>
            </a:r>
          </a:p>
          <a:p>
            <a:r>
              <a:rPr lang="en-US" dirty="0"/>
              <a:t>by the radiation term on the vacuum material interface. </a:t>
            </a:r>
          </a:p>
        </p:txBody>
      </p:sp>
      <p:pic>
        <p:nvPicPr>
          <p:cNvPr id="8" name="Picture 2" descr="\\Mac\Home\Desktop\UChicago_talk\Fig0a.png">
            <a:extLst>
              <a:ext uri="{FF2B5EF4-FFF2-40B4-BE49-F238E27FC236}">
                <a16:creationId xmlns:a16="http://schemas.microsoft.com/office/drawing/2014/main" id="{CB1D9386-0B70-EC45-9F44-4B4042463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1386" y="1470345"/>
            <a:ext cx="3998575" cy="2847292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400D23-24A4-5D4F-9000-F6DA2147F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519" y="4511485"/>
            <a:ext cx="4721155" cy="13840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8A44DA-EABE-C542-B449-C3681B191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5992" y="4613716"/>
            <a:ext cx="3953969" cy="1772469"/>
          </a:xfrm>
          <a:prstGeom prst="rect">
            <a:avLst/>
          </a:prstGeom>
        </p:spPr>
      </p:pic>
      <p:sp>
        <p:nvSpPr>
          <p:cNvPr id="14" name="Rectangle 50">
            <a:extLst>
              <a:ext uri="{FF2B5EF4-FFF2-40B4-BE49-F238E27FC236}">
                <a16:creationId xmlns:a16="http://schemas.microsoft.com/office/drawing/2014/main" id="{B5DB7677-F59E-1D4F-9066-BD530916AA73}"/>
              </a:ext>
            </a:extLst>
          </p:cNvPr>
          <p:cNvSpPr/>
          <p:nvPr/>
        </p:nvSpPr>
        <p:spPr>
          <a:xfrm>
            <a:off x="7161386" y="625435"/>
            <a:ext cx="50306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S.S. </a:t>
            </a:r>
            <a:r>
              <a:rPr lang="en-US" sz="1600" dirty="0" err="1"/>
              <a:t>Baturin</a:t>
            </a:r>
            <a:r>
              <a:rPr lang="en-US" sz="1600" dirty="0"/>
              <a:t>, A.D. Kanareykin. Phys. Rev. Accel. Beams 19, 051001 (2016)</a:t>
            </a:r>
          </a:p>
        </p:txBody>
      </p:sp>
    </p:spTree>
    <p:extLst>
      <p:ext uri="{BB962C8B-B14F-4D97-AF65-F5344CB8AC3E}">
        <p14:creationId xmlns:p14="http://schemas.microsoft.com/office/powerpoint/2010/main" val="294394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A238-5901-8A4F-9226-EE09D0B8793A}"/>
              </a:ext>
            </a:extLst>
          </p:cNvPr>
          <p:cNvSpPr txBox="1">
            <a:spLocks/>
          </p:cNvSpPr>
          <p:nvPr/>
        </p:nvSpPr>
        <p:spPr>
          <a:xfrm>
            <a:off x="48937" y="43341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Limiting wake in a planar structure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Прямая соединительная линия 4">
            <a:extLst>
              <a:ext uri="{FF2B5EF4-FFF2-40B4-BE49-F238E27FC236}">
                <a16:creationId xmlns:a16="http://schemas.microsoft.com/office/drawing/2014/main" id="{2E2D495D-3465-9748-B46C-778EDB0C176D}"/>
              </a:ext>
            </a:extLst>
          </p:cNvPr>
          <p:cNvCxnSpPr/>
          <p:nvPr/>
        </p:nvCxnSpPr>
        <p:spPr>
          <a:xfrm flipV="1">
            <a:off x="48937" y="1316725"/>
            <a:ext cx="6227083" cy="3840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67CDA1C-F890-E14E-A84D-DEC7D692D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46" y="1700775"/>
            <a:ext cx="10713359" cy="2304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BADE63-6235-2E43-B731-55BDCAB8B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197" y="4623627"/>
            <a:ext cx="6518455" cy="1330711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4483084-78C1-D540-BD85-416CB3FB6C6A}"/>
              </a:ext>
            </a:extLst>
          </p:cNvPr>
          <p:cNvSpPr/>
          <p:nvPr/>
        </p:nvSpPr>
        <p:spPr>
          <a:xfrm>
            <a:off x="2639550" y="4312315"/>
            <a:ext cx="7083783" cy="19533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50">
            <a:extLst>
              <a:ext uri="{FF2B5EF4-FFF2-40B4-BE49-F238E27FC236}">
                <a16:creationId xmlns:a16="http://schemas.microsoft.com/office/drawing/2014/main" id="{B6A112BB-A4FB-6B48-8C65-5DA863FF8B75}"/>
              </a:ext>
            </a:extLst>
          </p:cNvPr>
          <p:cNvSpPr/>
          <p:nvPr/>
        </p:nvSpPr>
        <p:spPr>
          <a:xfrm>
            <a:off x="7901035" y="6273225"/>
            <a:ext cx="4461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S.S. Baturin,  G. </a:t>
            </a:r>
            <a:r>
              <a:rPr lang="en-US" sz="1600" dirty="0" err="1"/>
              <a:t>Andonian</a:t>
            </a:r>
            <a:r>
              <a:rPr lang="en-US" sz="1600" dirty="0"/>
              <a:t> and J. Rosenzweig </a:t>
            </a:r>
          </a:p>
          <a:p>
            <a:r>
              <a:rPr lang="en-US" sz="1600" dirty="0"/>
              <a:t>Phys. Rev. Accel Beams 21(12):121302, (2018)</a:t>
            </a:r>
          </a:p>
        </p:txBody>
      </p:sp>
    </p:spTree>
    <p:extLst>
      <p:ext uri="{BB962C8B-B14F-4D97-AF65-F5344CB8AC3E}">
        <p14:creationId xmlns:p14="http://schemas.microsoft.com/office/powerpoint/2010/main" val="2266373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E8E9AB4-9E30-DB4B-AABA-FAA4EE12E100}"/>
              </a:ext>
            </a:extLst>
          </p:cNvPr>
          <p:cNvSpPr/>
          <p:nvPr/>
        </p:nvSpPr>
        <p:spPr>
          <a:xfrm>
            <a:off x="236270" y="4700699"/>
            <a:ext cx="8356055" cy="149779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3912680-0997-B542-8743-25F55FAED9C2}"/>
              </a:ext>
            </a:extLst>
          </p:cNvPr>
          <p:cNvSpPr/>
          <p:nvPr/>
        </p:nvSpPr>
        <p:spPr>
          <a:xfrm>
            <a:off x="225357" y="2968140"/>
            <a:ext cx="5832238" cy="154053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C9D93F1-33C1-CC41-B10D-08B16F9D07DA}"/>
              </a:ext>
            </a:extLst>
          </p:cNvPr>
          <p:cNvSpPr/>
          <p:nvPr/>
        </p:nvSpPr>
        <p:spPr>
          <a:xfrm>
            <a:off x="1410590" y="1931204"/>
            <a:ext cx="2765160" cy="69129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0765" y="427017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000" dirty="0">
                <a:solidFill>
                  <a:schemeClr val="tx2"/>
                </a:solidFill>
              </a:rPr>
              <a:t>Explicit formulas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88870" y="1355131"/>
            <a:ext cx="42245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75752AC-8D9E-4842-8746-A73948DFC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855" y="2123230"/>
            <a:ext cx="1574605" cy="313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2F6BCF-D63B-0344-A1AE-9DA304E23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35" y="5007938"/>
            <a:ext cx="7914065" cy="8335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A2CBA9-A06B-994D-BE7A-415334DC1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83" y="3241308"/>
            <a:ext cx="5317382" cy="1016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AA2B7E-CC10-9148-B330-C0618B6DB8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034" y="1481016"/>
            <a:ext cx="5247682" cy="3242365"/>
          </a:xfrm>
          <a:prstGeom prst="rect">
            <a:avLst/>
          </a:prstGeom>
        </p:spPr>
      </p:pic>
      <p:sp>
        <p:nvSpPr>
          <p:cNvPr id="16" name="Rectangle 50">
            <a:extLst>
              <a:ext uri="{FF2B5EF4-FFF2-40B4-BE49-F238E27FC236}">
                <a16:creationId xmlns:a16="http://schemas.microsoft.com/office/drawing/2014/main" id="{AB9A95DF-3FD4-AE49-930A-E591AC792088}"/>
              </a:ext>
            </a:extLst>
          </p:cNvPr>
          <p:cNvSpPr/>
          <p:nvPr/>
        </p:nvSpPr>
        <p:spPr>
          <a:xfrm>
            <a:off x="7901035" y="6273225"/>
            <a:ext cx="4461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S.S. Baturin,  G. </a:t>
            </a:r>
            <a:r>
              <a:rPr lang="en-US" sz="1600" dirty="0" err="1"/>
              <a:t>Andonian</a:t>
            </a:r>
            <a:r>
              <a:rPr lang="en-US" sz="1600" dirty="0"/>
              <a:t> and J. Rosenzweig </a:t>
            </a:r>
          </a:p>
          <a:p>
            <a:r>
              <a:rPr lang="en-US" sz="1600" dirty="0"/>
              <a:t>Phys. Rev. Accel Beams 21(12):121302, (2018)</a:t>
            </a:r>
          </a:p>
        </p:txBody>
      </p:sp>
    </p:spTree>
    <p:extLst>
      <p:ext uri="{BB962C8B-B14F-4D97-AF65-F5344CB8AC3E}">
        <p14:creationId xmlns:p14="http://schemas.microsoft.com/office/powerpoint/2010/main" val="896977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6415" y="43341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Structure of the transverse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wakefield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Прямая соединительная линия 7"/>
          <p:cNvCxnSpPr>
            <a:cxnSpLocks/>
          </p:cNvCxnSpPr>
          <p:nvPr/>
        </p:nvCxnSpPr>
        <p:spPr>
          <a:xfrm>
            <a:off x="488870" y="1355131"/>
            <a:ext cx="668247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DD0741E-4E59-0945-9799-22F1AF589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45" y="1623965"/>
            <a:ext cx="5641960" cy="2250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C45692-F923-B343-93DF-417E7EB73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09" y="4080145"/>
            <a:ext cx="5683940" cy="22676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6030DC-6718-7045-80E5-E0F074AED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793" y="3077912"/>
            <a:ext cx="2679006" cy="24680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605A5A1-6E36-434E-8813-98EEBB373DEB}"/>
              </a:ext>
            </a:extLst>
          </p:cNvPr>
          <p:cNvSpPr txBox="1"/>
          <p:nvPr/>
        </p:nvSpPr>
        <p:spPr>
          <a:xfrm>
            <a:off x="7286555" y="2343520"/>
            <a:ext cx="255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Y- component of the transverse wake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43F43A2-A45F-0A43-A3D2-E80205CFC3FB}"/>
              </a:ext>
            </a:extLst>
          </p:cNvPr>
          <p:cNvCxnSpPr>
            <a:cxnSpLocks/>
          </p:cNvCxnSpPr>
          <p:nvPr/>
        </p:nvCxnSpPr>
        <p:spPr>
          <a:xfrm flipH="1">
            <a:off x="5938806" y="4544977"/>
            <a:ext cx="1232534" cy="2666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65872AF-EDCF-6345-95E9-0556FFDB4A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7616" y="3078718"/>
            <a:ext cx="2547969" cy="23473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519730-E3D7-FB4A-BC6D-957CECB919E7}"/>
              </a:ext>
            </a:extLst>
          </p:cNvPr>
          <p:cNvSpPr txBox="1"/>
          <p:nvPr/>
        </p:nvSpPr>
        <p:spPr>
          <a:xfrm>
            <a:off x="9953728" y="2380076"/>
            <a:ext cx="216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Longitudinal wake</a:t>
            </a:r>
          </a:p>
        </p:txBody>
      </p:sp>
      <p:sp>
        <p:nvSpPr>
          <p:cNvPr id="12" name="Rectangle 50">
            <a:extLst>
              <a:ext uri="{FF2B5EF4-FFF2-40B4-BE49-F238E27FC236}">
                <a16:creationId xmlns:a16="http://schemas.microsoft.com/office/drawing/2014/main" id="{E3EB2A33-52B0-FF4B-B413-D9F7696F3179}"/>
              </a:ext>
            </a:extLst>
          </p:cNvPr>
          <p:cNvSpPr/>
          <p:nvPr/>
        </p:nvSpPr>
        <p:spPr>
          <a:xfrm>
            <a:off x="7901035" y="6273225"/>
            <a:ext cx="4461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S.S. Baturin,  G. </a:t>
            </a:r>
            <a:r>
              <a:rPr lang="en-US" sz="1600" dirty="0" err="1"/>
              <a:t>Andonian</a:t>
            </a:r>
            <a:r>
              <a:rPr lang="en-US" sz="1600" dirty="0"/>
              <a:t> and J. Rosenzweig </a:t>
            </a:r>
          </a:p>
          <a:p>
            <a:r>
              <a:rPr lang="en-US" sz="1600" dirty="0"/>
              <a:t>Phys. Rev. Accel Beams 21(12):121302, (2018)</a:t>
            </a:r>
          </a:p>
        </p:txBody>
      </p:sp>
    </p:spTree>
    <p:extLst>
      <p:ext uri="{BB962C8B-B14F-4D97-AF65-F5344CB8AC3E}">
        <p14:creationId xmlns:p14="http://schemas.microsoft.com/office/powerpoint/2010/main" val="3243962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10634</TotalTime>
  <Words>591</Words>
  <Application>Microsoft Office PowerPoint</Application>
  <PresentationFormat>Widescreen</PresentationFormat>
  <Paragraphs>140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Georgia</vt:lpstr>
      <vt:lpstr>Times New Roman</vt:lpstr>
      <vt:lpstr>Trebuchet MS</vt:lpstr>
      <vt:lpstr>Wingdings 2</vt:lpstr>
      <vt:lpstr>Городская</vt:lpstr>
      <vt:lpstr>Transverse wakefiled suppression using  Flat-shape Beam in Planar Structure. </vt:lpstr>
      <vt:lpstr>Outline</vt:lpstr>
      <vt:lpstr>Theoretical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Experimental studies</vt:lpstr>
      <vt:lpstr>PowerPoint Presentation</vt:lpstr>
      <vt:lpstr>PowerPoint Presentation</vt:lpstr>
      <vt:lpstr>PowerPoint Presentation</vt:lpstr>
      <vt:lpstr>PowerPoint Presentation</vt:lpstr>
      <vt:lpstr>Transverse structure of the wake (skew wake)</vt:lpstr>
      <vt:lpstr>Transverse structure of the wake (skew wake)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Wakefield-based Accelerator Devices.</dc:title>
  <dc:creator>Stanislav Baturin</dc:creator>
  <cp:lastModifiedBy>Rezek, Nancy M.</cp:lastModifiedBy>
  <cp:revision>257</cp:revision>
  <dcterms:created xsi:type="dcterms:W3CDTF">2016-10-07T01:59:26Z</dcterms:created>
  <dcterms:modified xsi:type="dcterms:W3CDTF">2019-09-27T23:13:49Z</dcterms:modified>
</cp:coreProperties>
</file>