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FFCCFF"/>
    <a:srgbClr val="C09200"/>
    <a:srgbClr val="FFFF99"/>
    <a:srgbClr val="FFCC00"/>
    <a:srgbClr val="99FFCC"/>
    <a:srgbClr val="EEECE1"/>
    <a:srgbClr val="D0E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99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3B6FBA-AEE3-4DBD-9F15-889D31B7262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15740E-7470-453A-B39D-9142C33C8CC5}">
      <dgm:prSet custT="1"/>
      <dgm:spPr/>
      <dgm:t>
        <a:bodyPr/>
        <a:lstStyle/>
        <a:p>
          <a:pPr rtl="0"/>
          <a:r>
            <a:rPr lang="en-US" sz="3200" b="1" dirty="0"/>
            <a:t>Helium Cryogenics</a:t>
          </a:r>
        </a:p>
        <a:p>
          <a:pPr rtl="0"/>
          <a:r>
            <a:rPr lang="en-US" sz="1600" b="1" dirty="0"/>
            <a:t>Status 3/22/2019 </a:t>
          </a:r>
          <a:r>
            <a:rPr lang="en-US" sz="1600" b="1" dirty="0" err="1"/>
            <a:t>J.Makara</a:t>
          </a:r>
          <a:endParaRPr lang="en-US" sz="1600" b="1" dirty="0"/>
        </a:p>
      </dgm:t>
    </dgm:pt>
    <dgm:pt modelId="{98E5184A-DD3B-4E84-BDDF-EE26828B5A66}" type="parTrans" cxnId="{D5BA98FE-B63C-4A79-BBF2-886858DA4425}">
      <dgm:prSet/>
      <dgm:spPr/>
      <dgm:t>
        <a:bodyPr/>
        <a:lstStyle/>
        <a:p>
          <a:endParaRPr lang="en-US"/>
        </a:p>
      </dgm:t>
    </dgm:pt>
    <dgm:pt modelId="{98C6AE6F-0862-4885-830E-2D8304984977}" type="sibTrans" cxnId="{D5BA98FE-B63C-4A79-BBF2-886858DA4425}">
      <dgm:prSet/>
      <dgm:spPr/>
      <dgm:t>
        <a:bodyPr/>
        <a:lstStyle/>
        <a:p>
          <a:endParaRPr lang="en-US"/>
        </a:p>
      </dgm:t>
    </dgm:pt>
    <dgm:pt modelId="{9CE556FC-85B4-4112-AEAC-1BAE2F414DFF}" type="pres">
      <dgm:prSet presAssocID="{B33B6FBA-AEE3-4DBD-9F15-889D31B72622}" presName="linear" presStyleCnt="0">
        <dgm:presLayoutVars>
          <dgm:animLvl val="lvl"/>
          <dgm:resizeHandles val="exact"/>
        </dgm:presLayoutVars>
      </dgm:prSet>
      <dgm:spPr/>
    </dgm:pt>
    <dgm:pt modelId="{EED2761D-EC1B-4BAA-9F5D-D409D752504B}" type="pres">
      <dgm:prSet presAssocID="{8615740E-7470-453A-B39D-9142C33C8CC5}" presName="parentText" presStyleLbl="node1" presStyleIdx="0" presStyleCnt="1" custScaleY="175371" custLinFactNeighborX="33108" custLinFactNeighborY="10692">
        <dgm:presLayoutVars>
          <dgm:chMax val="0"/>
          <dgm:bulletEnabled val="1"/>
        </dgm:presLayoutVars>
      </dgm:prSet>
      <dgm:spPr/>
    </dgm:pt>
  </dgm:ptLst>
  <dgm:cxnLst>
    <dgm:cxn modelId="{C59083AF-F95B-4676-8688-F7807A7118C1}" type="presOf" srcId="{B33B6FBA-AEE3-4DBD-9F15-889D31B72622}" destId="{9CE556FC-85B4-4112-AEAC-1BAE2F414DFF}" srcOrd="0" destOrd="0" presId="urn:microsoft.com/office/officeart/2005/8/layout/vList2"/>
    <dgm:cxn modelId="{E8A756CB-6C54-4EBB-BF45-80CD60825F29}" type="presOf" srcId="{8615740E-7470-453A-B39D-9142C33C8CC5}" destId="{EED2761D-EC1B-4BAA-9F5D-D409D752504B}" srcOrd="0" destOrd="0" presId="urn:microsoft.com/office/officeart/2005/8/layout/vList2"/>
    <dgm:cxn modelId="{D5BA98FE-B63C-4A79-BBF2-886858DA4425}" srcId="{B33B6FBA-AEE3-4DBD-9F15-889D31B72622}" destId="{8615740E-7470-453A-B39D-9142C33C8CC5}" srcOrd="0" destOrd="0" parTransId="{98E5184A-DD3B-4E84-BDDF-EE26828B5A66}" sibTransId="{98C6AE6F-0862-4885-830E-2D8304984977}"/>
    <dgm:cxn modelId="{B22ECE21-B003-447C-8A4A-067E930C54DB}" type="presParOf" srcId="{9CE556FC-85B4-4112-AEAC-1BAE2F414DFF}" destId="{EED2761D-EC1B-4BAA-9F5D-D409D752504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2761D-EC1B-4BAA-9F5D-D409D752504B}">
      <dsp:nvSpPr>
        <dsp:cNvPr id="0" name=""/>
        <dsp:cNvSpPr/>
      </dsp:nvSpPr>
      <dsp:spPr>
        <a:xfrm>
          <a:off x="0" y="110686"/>
          <a:ext cx="3577143" cy="7994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Helium Cryogenics</a:t>
          </a:r>
        </a:p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Status 3/22/2019 </a:t>
          </a:r>
          <a:r>
            <a:rPr lang="en-US" sz="1600" b="1" kern="1200" dirty="0" err="1"/>
            <a:t>J.Makara</a:t>
          </a:r>
          <a:endParaRPr lang="en-US" sz="1600" b="1" kern="1200" dirty="0"/>
        </a:p>
      </dsp:txBody>
      <dsp:txXfrm>
        <a:off x="39025" y="149711"/>
        <a:ext cx="3499093" cy="7213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A11B0-6108-4061-926D-44378616A213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89029-62FC-41F4-ABD6-EEC74CE3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89029-62FC-41F4-ABD6-EEC74CE3C4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30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4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5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83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5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2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73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2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1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0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6FFC3-702A-44DF-8335-B4F0E153E86D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2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.png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5083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http://www-visualmedia.fnal.gov/VMS_Site/gallery/stillphotos/2010/0200/10-0291-01D.h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5" y="76200"/>
            <a:ext cx="9030556" cy="6642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1193932945"/>
              </p:ext>
            </p:extLst>
          </p:nvPr>
        </p:nvGraphicFramePr>
        <p:xfrm>
          <a:off x="94034" y="76200"/>
          <a:ext cx="3577143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5"/>
          <p:cNvSpPr/>
          <p:nvPr/>
        </p:nvSpPr>
        <p:spPr>
          <a:xfrm>
            <a:off x="3956536" y="0"/>
            <a:ext cx="5141610" cy="1292662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CMTF: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Linde SCP cold at 5 K and operating on four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</a:rPr>
              <a:t>comprs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 CMTS1 CM16 cooldown in progress, to be </a:t>
            </a:r>
            <a:r>
              <a:rPr lang="en-US" b="1" i="1">
                <a:solidFill>
                  <a:schemeClr val="accent1">
                    <a:lumMod val="75000"/>
                  </a:schemeClr>
                </a:solidFill>
              </a:rPr>
              <a:t>filled today,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and expecting testing this weekend.</a:t>
            </a:r>
            <a:endParaRPr lang="en-US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05400" y="1171385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21681" y="1314271"/>
            <a:ext cx="3346119" cy="1969770"/>
          </a:xfrm>
          <a:prstGeom prst="rect">
            <a:avLst/>
          </a:prstGeom>
          <a:solidFill>
            <a:srgbClr val="FFFF00">
              <a:alpha val="49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NML/FAST: 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Lab-B North/South </a:t>
            </a:r>
            <a:r>
              <a:rPr lang="en-US" sz="1600" b="1" i="1" dirty="0" err="1">
                <a:solidFill>
                  <a:schemeClr val="accent6">
                    <a:lumMod val="50000"/>
                  </a:schemeClr>
                </a:solidFill>
              </a:rPr>
              <a:t>comprs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 online with North Fridge running fine; South Fridge was shut down last night due to </a:t>
            </a:r>
            <a:r>
              <a:rPr lang="en-US" sz="1600" b="1" i="1" dirty="0" err="1">
                <a:solidFill>
                  <a:schemeClr val="accent6">
                    <a:lumMod val="50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 leak at control valve stem to be addressed today.</a:t>
            </a:r>
          </a:p>
          <a:p>
            <a:r>
              <a:rPr lang="en-US" b="1" i="1" dirty="0">
                <a:solidFill>
                  <a:schemeClr val="accent6">
                    <a:lumMod val="50000"/>
                  </a:schemeClr>
                </a:solidFill>
              </a:rPr>
              <a:t>   CC1/CC2/CM: cold at 2 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9200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571" y="938986"/>
            <a:ext cx="3963971" cy="2431435"/>
          </a:xfrm>
          <a:prstGeom prst="rect">
            <a:avLst/>
          </a:prstGeom>
          <a:solidFill>
            <a:schemeClr val="tx2">
              <a:lumMod val="20000"/>
              <a:lumOff val="80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pPr marL="339725" indent="-339725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MCTF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>
                <a:solidFill>
                  <a:srgbClr val="0070C0"/>
                </a:solidFill>
              </a:rPr>
              <a:t> Warm, shut down, isolated; LN2 system still online only for Purifier </a:t>
            </a:r>
            <a:r>
              <a:rPr lang="en-US" sz="1600" b="1" i="1" dirty="0" err="1">
                <a:solidFill>
                  <a:srgbClr val="0070C0"/>
                </a:solidFill>
              </a:rPr>
              <a:t>compr</a:t>
            </a:r>
            <a:r>
              <a:rPr lang="en-US" sz="1600" b="1" i="1" dirty="0">
                <a:solidFill>
                  <a:srgbClr val="0070C0"/>
                </a:solidFill>
              </a:rPr>
              <a:t> and its oil removal skid bakeout completed; Purifier warmup &amp; regeneration in progress; restart activities to start next week.</a:t>
            </a:r>
          </a:p>
          <a:p>
            <a:pPr marL="339725" indent="-339725"/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MDB/HTS: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</a:p>
          <a:p>
            <a:pPr marL="173038" indent="-173038"/>
            <a:r>
              <a:rPr lang="en-US" sz="1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MDB/STC: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</a:p>
          <a:p>
            <a:pPr marL="173038" indent="-173038"/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MDB Magnet: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B0F0"/>
              </a:solidFill>
            </a:endParaRPr>
          </a:p>
        </p:txBody>
      </p:sp>
      <p:sp>
        <p:nvSpPr>
          <p:cNvPr id="14" name="6-Point Star 13"/>
          <p:cNvSpPr/>
          <p:nvPr/>
        </p:nvSpPr>
        <p:spPr>
          <a:xfrm>
            <a:off x="5242828" y="1310789"/>
            <a:ext cx="282481" cy="441811"/>
          </a:xfrm>
          <a:prstGeom prst="star6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6-Point Star 14"/>
          <p:cNvSpPr/>
          <p:nvPr/>
        </p:nvSpPr>
        <p:spPr>
          <a:xfrm>
            <a:off x="5413536" y="1628585"/>
            <a:ext cx="256357" cy="352615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6-Point Star 15"/>
          <p:cNvSpPr/>
          <p:nvPr/>
        </p:nvSpPr>
        <p:spPr>
          <a:xfrm>
            <a:off x="3641197" y="2382798"/>
            <a:ext cx="315338" cy="272534"/>
          </a:xfrm>
          <a:prstGeom prst="star6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6-Point Star 19"/>
          <p:cNvSpPr/>
          <p:nvPr/>
        </p:nvSpPr>
        <p:spPr>
          <a:xfrm>
            <a:off x="2132826" y="3925716"/>
            <a:ext cx="381000" cy="368029"/>
          </a:xfrm>
          <a:prstGeom prst="star6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589" y="3252620"/>
            <a:ext cx="2333976" cy="1200329"/>
          </a:xfrm>
          <a:prstGeom prst="rect">
            <a:avLst/>
          </a:prstGeom>
          <a:solidFill>
            <a:srgbClr val="FFCCFF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MTA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: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shut down and isolated at RT; physical disconnection in progress.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854" y="4501316"/>
            <a:ext cx="3581851" cy="1292662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96600"/>
                </a:solidFill>
              </a:rPr>
              <a:t>Muon Campus</a:t>
            </a:r>
            <a:r>
              <a:rPr lang="en-US" sz="2400" dirty="0">
                <a:solidFill>
                  <a:srgbClr val="996600"/>
                </a:solidFill>
              </a:rPr>
              <a:t>: </a:t>
            </a:r>
            <a:r>
              <a:rPr lang="en-US" b="1" i="1" dirty="0">
                <a:solidFill>
                  <a:srgbClr val="996600"/>
                </a:solidFill>
              </a:rPr>
              <a:t>A0 </a:t>
            </a:r>
            <a:r>
              <a:rPr lang="en-US" b="1" i="1" dirty="0" err="1">
                <a:solidFill>
                  <a:srgbClr val="996600"/>
                </a:solidFill>
              </a:rPr>
              <a:t>comprs</a:t>
            </a:r>
            <a:r>
              <a:rPr lang="en-US" b="1" i="1" dirty="0">
                <a:solidFill>
                  <a:srgbClr val="996600"/>
                </a:solidFill>
              </a:rPr>
              <a:t> (3) online with cryogenic system cold at 5 K, including g-2 magnet with occasional powering.</a:t>
            </a:r>
          </a:p>
        </p:txBody>
      </p:sp>
      <p:sp>
        <p:nvSpPr>
          <p:cNvPr id="18" name="6-Point Star 17"/>
          <p:cNvSpPr/>
          <p:nvPr/>
        </p:nvSpPr>
        <p:spPr>
          <a:xfrm>
            <a:off x="2107402" y="3690688"/>
            <a:ext cx="381000" cy="304800"/>
          </a:xfrm>
          <a:prstGeom prst="star6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520" y="3974440"/>
            <a:ext cx="363577" cy="674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C:\Users\makara\Desktop\thermometer hot.JPG">
            <a:extLst>
              <a:ext uri="{FF2B5EF4-FFF2-40B4-BE49-F238E27FC236}">
                <a16:creationId xmlns:a16="http://schemas.microsoft.com/office/drawing/2014/main" id="{047519B0-6253-4703-A0AB-5C69E3528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886" y="3226066"/>
            <a:ext cx="366660" cy="737584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B9BC3B8F-CADD-466B-B020-C18B639C554B}"/>
              </a:ext>
            </a:extLst>
          </p:cNvPr>
          <p:cNvSpPr txBox="1"/>
          <p:nvPr/>
        </p:nvSpPr>
        <p:spPr>
          <a:xfrm>
            <a:off x="4376248" y="3195935"/>
            <a:ext cx="4539152" cy="461665"/>
          </a:xfrm>
          <a:prstGeom prst="rect">
            <a:avLst/>
          </a:prstGeom>
          <a:solidFill>
            <a:srgbClr val="EEECE1">
              <a:alpha val="72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IB1: 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Cold and operating test stands</a:t>
            </a:r>
          </a:p>
        </p:txBody>
      </p:sp>
      <p:pic>
        <p:nvPicPr>
          <p:cNvPr id="43" name="Picture 2" descr="C:\Users\makara\Desktop\thermometer hot.JPG">
            <a:extLst>
              <a:ext uri="{FF2B5EF4-FFF2-40B4-BE49-F238E27FC236}">
                <a16:creationId xmlns:a16="http://schemas.microsoft.com/office/drawing/2014/main" id="{4D88B628-7EFB-4F62-8BCB-209C81AAA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" y="196958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2B640A0A-B70F-4896-A914-985084D1B0EB}"/>
              </a:ext>
            </a:extLst>
          </p:cNvPr>
          <p:cNvSpPr txBox="1"/>
          <p:nvPr/>
        </p:nvSpPr>
        <p:spPr>
          <a:xfrm>
            <a:off x="4084905" y="4191000"/>
            <a:ext cx="5034858" cy="954107"/>
          </a:xfrm>
          <a:prstGeom prst="rect">
            <a:avLst/>
          </a:prstGeom>
          <a:solidFill>
            <a:srgbClr val="EEECE1">
              <a:alpha val="72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HAB: 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BA </a:t>
            </a:r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</a:rPr>
              <a:t>compr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/Fridge purification in progress with cooldown anticipated next week.</a:t>
            </a:r>
          </a:p>
          <a:p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STF: 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at RT, isolated, and under LOTO</a:t>
            </a: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3" name="6-Point Star 16">
            <a:extLst>
              <a:ext uri="{FF2B5EF4-FFF2-40B4-BE49-F238E27FC236}">
                <a16:creationId xmlns:a16="http://schemas.microsoft.com/office/drawing/2014/main" id="{20B6725A-4F2B-462C-B961-4CB15399E658}"/>
              </a:ext>
            </a:extLst>
          </p:cNvPr>
          <p:cNvSpPr/>
          <p:nvPr/>
        </p:nvSpPr>
        <p:spPr>
          <a:xfrm>
            <a:off x="3880931" y="3095650"/>
            <a:ext cx="310069" cy="457200"/>
          </a:xfrm>
          <a:prstGeom prst="star6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6-Point Star 16">
            <a:extLst>
              <a:ext uri="{FF2B5EF4-FFF2-40B4-BE49-F238E27FC236}">
                <a16:creationId xmlns:a16="http://schemas.microsoft.com/office/drawing/2014/main" id="{8833FECC-7DF7-4C99-82D7-1D227452BD76}"/>
              </a:ext>
            </a:extLst>
          </p:cNvPr>
          <p:cNvSpPr/>
          <p:nvPr/>
        </p:nvSpPr>
        <p:spPr>
          <a:xfrm>
            <a:off x="3957131" y="3511809"/>
            <a:ext cx="310069" cy="457200"/>
          </a:xfrm>
          <a:prstGeom prst="star6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3">
            <a:extLst>
              <a:ext uri="{FF2B5EF4-FFF2-40B4-BE49-F238E27FC236}">
                <a16:creationId xmlns:a16="http://schemas.microsoft.com/office/drawing/2014/main" id="{FF301687-475F-4803-B390-7AD0B89EE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814146"/>
            <a:ext cx="363577" cy="674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" descr="C:\Users\makara\Desktop\thermometer hot.JPG">
            <a:extLst>
              <a:ext uri="{FF2B5EF4-FFF2-40B4-BE49-F238E27FC236}">
                <a16:creationId xmlns:a16="http://schemas.microsoft.com/office/drawing/2014/main" id="{81A92558-5095-4EE5-B58C-E08561A45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598184"/>
            <a:ext cx="366660" cy="737584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makara\Desktop\thermometer hot.JPG">
            <a:extLst>
              <a:ext uri="{FF2B5EF4-FFF2-40B4-BE49-F238E27FC236}">
                <a16:creationId xmlns:a16="http://schemas.microsoft.com/office/drawing/2014/main" id="{4F973148-4AF8-4B78-8096-E4940E6DB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760135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C:\Users\makara\Desktop\thermometer hot.JPG">
            <a:extLst>
              <a:ext uri="{FF2B5EF4-FFF2-40B4-BE49-F238E27FC236}">
                <a16:creationId xmlns:a16="http://schemas.microsoft.com/office/drawing/2014/main" id="{D40A3B71-0972-4486-8D2F-8AD16DCA1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9" y="2749465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">
            <a:extLst>
              <a:ext uri="{FF2B5EF4-FFF2-40B4-BE49-F238E27FC236}">
                <a16:creationId xmlns:a16="http://schemas.microsoft.com/office/drawing/2014/main" id="{D919FB15-0F4C-4FBA-9F1F-E52B35682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484" y="2109936"/>
            <a:ext cx="318935" cy="59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86B7BBD6-C464-40F8-A5D7-192D27F0635F}"/>
              </a:ext>
            </a:extLst>
          </p:cNvPr>
          <p:cNvSpPr txBox="1"/>
          <p:nvPr/>
        </p:nvSpPr>
        <p:spPr>
          <a:xfrm>
            <a:off x="4376248" y="5791200"/>
            <a:ext cx="4700163" cy="461665"/>
          </a:xfrm>
          <a:prstGeom prst="rect">
            <a:avLst/>
          </a:prstGeom>
          <a:solidFill>
            <a:srgbClr val="EEECE1">
              <a:alpha val="72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MISC:</a:t>
            </a:r>
            <a:endParaRPr lang="en-US" b="1" i="1" dirty="0">
              <a:solidFill>
                <a:srgbClr val="00B050"/>
              </a:solidFill>
            </a:endParaRPr>
          </a:p>
        </p:txBody>
      </p:sp>
      <p:pic>
        <p:nvPicPr>
          <p:cNvPr id="46" name="Picture 3">
            <a:extLst>
              <a:ext uri="{FF2B5EF4-FFF2-40B4-BE49-F238E27FC236}">
                <a16:creationId xmlns:a16="http://schemas.microsoft.com/office/drawing/2014/main" id="{4AE7B5C4-AE8C-43ED-A0EC-4F9F71747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146" y="1286575"/>
            <a:ext cx="363577" cy="674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3">
            <a:extLst>
              <a:ext uri="{FF2B5EF4-FFF2-40B4-BE49-F238E27FC236}">
                <a16:creationId xmlns:a16="http://schemas.microsoft.com/office/drawing/2014/main" id="{B8643521-634D-4126-A477-805749E64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838200"/>
            <a:ext cx="41460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 descr="C:\Users\makara\Desktop\thermometer hot.JPG">
            <a:extLst>
              <a:ext uri="{FF2B5EF4-FFF2-40B4-BE49-F238E27FC236}">
                <a16:creationId xmlns:a16="http://schemas.microsoft.com/office/drawing/2014/main" id="{ACD26D23-9F7B-4900-830F-723609846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34" y="2317069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C:\Users\makara\Desktop\thermometer hot.JPG">
            <a:extLst>
              <a:ext uri="{FF2B5EF4-FFF2-40B4-BE49-F238E27FC236}">
                <a16:creationId xmlns:a16="http://schemas.microsoft.com/office/drawing/2014/main" id="{A2FE65C7-C563-4251-8860-F19E63FCE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188" y="2082217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>
            <a:extLst>
              <a:ext uri="{FF2B5EF4-FFF2-40B4-BE49-F238E27FC236}">
                <a16:creationId xmlns:a16="http://schemas.microsoft.com/office/drawing/2014/main" id="{7361B594-A19A-44D3-9920-07A50D52F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198" y="514619"/>
            <a:ext cx="318935" cy="59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589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6787</TotalTime>
  <Words>219</Words>
  <Application>Microsoft Office PowerPoint</Application>
  <PresentationFormat>On-screen Show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N. Makara x5584,4191 04516N</dc:creator>
  <cp:lastModifiedBy>Jerry N. Makara x5584,4191 04516N</cp:lastModifiedBy>
  <cp:revision>305</cp:revision>
  <dcterms:created xsi:type="dcterms:W3CDTF">2013-09-14T14:02:30Z</dcterms:created>
  <dcterms:modified xsi:type="dcterms:W3CDTF">2019-03-22T12:19:59Z</dcterms:modified>
</cp:coreProperties>
</file>