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75" r:id="rId2"/>
    <p:sldId id="277" r:id="rId3"/>
    <p:sldId id="278" r:id="rId4"/>
    <p:sldId id="279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78" y="21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292F5B6-23A1-4DD5-9133-33FAC7B35390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 Summary;  FAST RunCo: Jonathan Jarvis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9CA0871-0A5D-4085-B6E3-208CADCA5999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 Summary;  FAST RunCo: Jonathan Jarvis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BFEC3044-5B32-4561-9AE4-8222DFA90120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FAST Summary;  FAST RunCo: Jonathan Jarvis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5F8ED22-9AF7-4691-B55A-24DC771C0926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 Summary;  FAST RunCo: Jonathan Jarvis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D1F1A122-45A9-4C74-8521-5D53B1519CE8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FAST Summary;  FAST RunCo: Jonathan Jarvis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B3F02-9F40-4D19-971C-E713593E0769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FAST Summary;  FAST RunCo: Jonathan Jarvis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077B4D4-8C69-4A06-85CA-0A62C7E6083C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 Summary;  FAST RunCo: Jonathan Jarvis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1" y="671301"/>
            <a:ext cx="8686800" cy="5059363"/>
          </a:xfrm>
        </p:spPr>
        <p:txBody>
          <a:bodyPr/>
          <a:lstStyle/>
          <a:p>
            <a:pPr marL="0" lvl="0" indent="0">
              <a:buNone/>
            </a:pPr>
            <a:endParaRPr lang="en-US" sz="2000" b="1" dirty="0">
              <a:solidFill>
                <a:srgbClr val="DB720C"/>
              </a:solidFill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DB720C"/>
                </a:solidFill>
              </a:rPr>
              <a:t>Access/Maintenance Activities</a:t>
            </a:r>
            <a:r>
              <a:rPr lang="en-US" sz="2000" b="1" dirty="0" smtClean="0">
                <a:solidFill>
                  <a:srgbClr val="DB720C"/>
                </a:solidFill>
              </a:rPr>
              <a:t>:</a:t>
            </a:r>
            <a:endParaRPr lang="en-US" sz="2000" dirty="0" smtClean="0"/>
          </a:p>
          <a:p>
            <a:pPr lvl="1"/>
            <a:r>
              <a:rPr lang="en-US" sz="2000" dirty="0" err="1"/>
              <a:t>Undulator</a:t>
            </a:r>
            <a:r>
              <a:rPr lang="en-US" sz="2000" dirty="0"/>
              <a:t> </a:t>
            </a:r>
            <a:r>
              <a:rPr lang="en-US" sz="2000" dirty="0" smtClean="0"/>
              <a:t>Manipulations &amp; M4R SL Station Work</a:t>
            </a:r>
          </a:p>
          <a:p>
            <a:pPr lvl="1"/>
            <a:r>
              <a:rPr lang="en-US" sz="2000" dirty="0" smtClean="0"/>
              <a:t>Edge Radiation Station Installation / Removal</a:t>
            </a:r>
          </a:p>
          <a:p>
            <a:pPr lvl="1"/>
            <a:r>
              <a:rPr lang="en-US" sz="2000" dirty="0" smtClean="0"/>
              <a:t>x107/x118 Controls</a:t>
            </a:r>
          </a:p>
          <a:p>
            <a:pPr lvl="1"/>
            <a:r>
              <a:rPr lang="en-US" sz="2000" dirty="0" smtClean="0"/>
              <a:t>IOTA </a:t>
            </a:r>
            <a:r>
              <a:rPr lang="en-US" sz="2000" dirty="0"/>
              <a:t>BPM/Damper </a:t>
            </a:r>
            <a:r>
              <a:rPr lang="en-US" sz="2000" dirty="0" smtClean="0"/>
              <a:t>pre-Amps</a:t>
            </a:r>
          </a:p>
          <a:p>
            <a:pPr lvl="1"/>
            <a:r>
              <a:rPr lang="en-US" sz="2000" dirty="0" smtClean="0"/>
              <a:t>Gas </a:t>
            </a:r>
            <a:r>
              <a:rPr lang="en-US" sz="2000" dirty="0"/>
              <a:t>sheet beam profile monitor </a:t>
            </a:r>
            <a:r>
              <a:rPr lang="en-US" sz="2000" dirty="0" smtClean="0"/>
              <a:t>measurement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DB720C"/>
                </a:solidFill>
              </a:rPr>
              <a:t>Studies</a:t>
            </a:r>
            <a:r>
              <a:rPr lang="en-US" sz="2000" b="1" dirty="0">
                <a:solidFill>
                  <a:srgbClr val="DB720C"/>
                </a:solidFill>
              </a:rPr>
              <a:t>: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Single-Electron Tomography in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IOTA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Edge Radiation (M4R &amp; M4L SL Interference)</a:t>
            </a:r>
          </a:p>
          <a:p>
            <a:pPr lvl="1"/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Undulator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Radiation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(Requires IOTA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Undulator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IOTA (Anti)Damper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IOTA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High-Charge Response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Low Emittance Lattice in IOTA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HEA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/ IOTA Mode Switching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Studies</a:t>
            </a:r>
          </a:p>
          <a:p>
            <a:pPr lvl="1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C97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 FAST </a:t>
            </a:r>
            <a:r>
              <a:rPr lang="en-US" dirty="0">
                <a:solidFill>
                  <a:schemeClr val="bg2"/>
                </a:solidFill>
                <a:highlight>
                  <a:srgbClr val="004C97"/>
                </a:highlight>
              </a:rPr>
              <a:t>Facility Department – Week of </a:t>
            </a:r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03/22/2019</a:t>
            </a:r>
            <a:endParaRPr lang="en-US" dirty="0">
              <a:solidFill>
                <a:schemeClr val="bg2"/>
              </a:solidFill>
              <a:highlight>
                <a:srgbClr val="004C97"/>
              </a:highligh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43339" y="6502640"/>
            <a:ext cx="868856" cy="242873"/>
          </a:xfrm>
        </p:spPr>
        <p:txBody>
          <a:bodyPr/>
          <a:lstStyle/>
          <a:p>
            <a:pPr>
              <a:defRPr/>
            </a:pPr>
            <a:fld id="{5F59C48D-0122-49A4-B375-3AB2FB3F097E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dirty="0"/>
              <a:t>FAST Summary;  FAST </a:t>
            </a:r>
            <a:r>
              <a:rPr lang="en-US" dirty="0" err="1"/>
              <a:t>RunCo</a:t>
            </a:r>
            <a:r>
              <a:rPr lang="en-US" dirty="0"/>
              <a:t>: Chip Edstrom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1" y="671301"/>
            <a:ext cx="8686800" cy="5059363"/>
          </a:xfrm>
        </p:spPr>
        <p:txBody>
          <a:bodyPr/>
          <a:lstStyle/>
          <a:p>
            <a:pPr marL="0" lvl="0" indent="0">
              <a:buNone/>
            </a:pPr>
            <a:endParaRPr lang="en-US" sz="2000" b="1" dirty="0" smtClean="0">
              <a:solidFill>
                <a:srgbClr val="DB720C"/>
              </a:solidFill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srgbClr val="DB720C"/>
                </a:solidFill>
              </a:rPr>
              <a:t>Access/Maintenance </a:t>
            </a:r>
            <a:r>
              <a:rPr lang="en-US" sz="2000" b="1" dirty="0">
                <a:solidFill>
                  <a:srgbClr val="DB720C"/>
                </a:solidFill>
              </a:rPr>
              <a:t>Activities (Monday):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Sump PM in NML Rad Fence Area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57150" indent="0">
              <a:buNone/>
            </a:pPr>
            <a:r>
              <a:rPr lang="en-US" sz="2000" b="1" dirty="0">
                <a:solidFill>
                  <a:srgbClr val="DB720C"/>
                </a:solidFill>
              </a:rPr>
              <a:t>Studies: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4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 (</a:t>
            </a:r>
            <a:r>
              <a:rPr lang="en-US" sz="2000" b="1" dirty="0" smtClean="0">
                <a:solidFill>
                  <a:srgbClr val="004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3/22)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Recover from </a:t>
            </a:r>
            <a:r>
              <a:rPr lang="en-US" sz="2000" dirty="0" err="1" smtClean="0"/>
              <a:t>Cryo</a:t>
            </a:r>
            <a:r>
              <a:rPr lang="en-US" sz="2000" dirty="0" smtClean="0"/>
              <a:t> Valve </a:t>
            </a:r>
            <a:r>
              <a:rPr lang="en-US" sz="2000" dirty="0" smtClean="0"/>
              <a:t>issues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08:00 </a:t>
            </a:r>
            <a:r>
              <a:rPr lang="en-US" sz="2000" dirty="0"/>
              <a:t>- 12:00 — Nonlinear lattice Studies</a:t>
            </a:r>
            <a:br>
              <a:rPr lang="en-US" sz="2000" dirty="0"/>
            </a:br>
            <a:r>
              <a:rPr lang="en-US" sz="2000" dirty="0"/>
              <a:t>12:00 - 18:00 — IOTA Low-Emittance Lattice Studies</a:t>
            </a:r>
            <a:br>
              <a:rPr lang="en-US" sz="2000" dirty="0"/>
            </a:br>
            <a:r>
              <a:rPr lang="en-US" sz="2000" dirty="0"/>
              <a:t>18:00 - 02:00 — </a:t>
            </a:r>
            <a:r>
              <a:rPr lang="en-US" sz="2000" dirty="0" err="1"/>
              <a:t>Wakefields</a:t>
            </a:r>
            <a:r>
              <a:rPr lang="en-US" sz="2000" dirty="0"/>
              <a:t> / y-t Studies in LE Linac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004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 / Sunday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Undulator</a:t>
            </a:r>
            <a:r>
              <a:rPr lang="en-US" sz="2000" dirty="0" smtClean="0"/>
              <a:t> Studies</a:t>
            </a:r>
          </a:p>
          <a:p>
            <a:pPr marL="457200" lvl="1" indent="0">
              <a:buNone/>
            </a:pPr>
            <a:r>
              <a:rPr lang="en-US" sz="2000" dirty="0" smtClean="0"/>
              <a:t>Nonlinear </a:t>
            </a:r>
            <a:r>
              <a:rPr lang="en-US" sz="2000" dirty="0" smtClean="0"/>
              <a:t>Lattice</a:t>
            </a:r>
          </a:p>
          <a:p>
            <a:pPr marL="457200" lvl="1" indent="0">
              <a:buNone/>
            </a:pPr>
            <a:r>
              <a:rPr lang="en-US" sz="2000" dirty="0" smtClean="0"/>
              <a:t>Mode-switching </a:t>
            </a:r>
            <a:r>
              <a:rPr lang="en-US" sz="2000" dirty="0"/>
              <a:t>Studies</a:t>
            </a:r>
          </a:p>
          <a:p>
            <a:pPr marL="457200" lvl="1" indent="0">
              <a:buNone/>
            </a:pPr>
            <a:r>
              <a:rPr lang="en-US" sz="2000" dirty="0"/>
              <a:t>LE Linac emittance scans &amp; phase scans</a:t>
            </a:r>
          </a:p>
          <a:p>
            <a:pPr marL="457200" lvl="1" indent="0">
              <a:buNone/>
            </a:pPr>
            <a:r>
              <a:rPr lang="en-US" sz="2000" dirty="0"/>
              <a:t>UV Laser QE measurement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C97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 FAST </a:t>
            </a:r>
            <a:r>
              <a:rPr lang="en-US" dirty="0">
                <a:solidFill>
                  <a:schemeClr val="bg2"/>
                </a:solidFill>
                <a:highlight>
                  <a:srgbClr val="004C97"/>
                </a:highlight>
              </a:rPr>
              <a:t>Facility Department – </a:t>
            </a:r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Near Term</a:t>
            </a:r>
            <a:endParaRPr lang="en-US" dirty="0">
              <a:solidFill>
                <a:schemeClr val="bg2"/>
              </a:solidFill>
              <a:highlight>
                <a:srgbClr val="004C97"/>
              </a:highligh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43339" y="6502640"/>
            <a:ext cx="868856" cy="242873"/>
          </a:xfrm>
        </p:spPr>
        <p:txBody>
          <a:bodyPr/>
          <a:lstStyle/>
          <a:p>
            <a:pPr>
              <a:defRPr/>
            </a:pPr>
            <a:fld id="{5F59C48D-0122-49A4-B375-3AB2FB3F097E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dirty="0"/>
              <a:t>FAST Summary;  FAST </a:t>
            </a:r>
            <a:r>
              <a:rPr lang="en-US" dirty="0" err="1"/>
              <a:t>RunCo</a:t>
            </a:r>
            <a:r>
              <a:rPr lang="en-US" dirty="0"/>
              <a:t>: Chip Edstrom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501" y="3821226"/>
            <a:ext cx="3219899" cy="2410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101" y="817388"/>
            <a:ext cx="2152950" cy="28674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60244" y="2608447"/>
            <a:ext cx="31474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5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1" y="671301"/>
            <a:ext cx="86868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DB720C"/>
                </a:solidFill>
              </a:rPr>
              <a:t>FINAL WEEK OF RUNNING SRF/IOTA UNTIL </a:t>
            </a:r>
            <a:r>
              <a:rPr lang="en-US" sz="2000" b="1" dirty="0" smtClean="0">
                <a:solidFill>
                  <a:srgbClr val="DB720C"/>
                </a:solidFill>
              </a:rPr>
              <a:t>SUMMER </a:t>
            </a:r>
            <a:r>
              <a:rPr lang="en-US" sz="2000" b="1" dirty="0" smtClean="0">
                <a:solidFill>
                  <a:srgbClr val="DB720C"/>
                </a:solidFill>
              </a:rPr>
              <a:t>2019 (for OSC)</a:t>
            </a:r>
            <a:endParaRPr lang="en-US" sz="2000" b="1" dirty="0">
              <a:solidFill>
                <a:srgbClr val="DB720C"/>
              </a:solidFill>
            </a:endParaRPr>
          </a:p>
          <a:p>
            <a:pPr marL="57150" indent="0">
              <a:buNone/>
            </a:pPr>
            <a:endParaRPr lang="en-US" sz="2000" b="1" dirty="0">
              <a:solidFill>
                <a:srgbClr val="DB720C"/>
              </a:solidFill>
            </a:endParaRPr>
          </a:p>
          <a:p>
            <a:pPr marL="57150" indent="0">
              <a:buNone/>
            </a:pPr>
            <a:r>
              <a:rPr lang="en-US" b="1" dirty="0" smtClean="0">
                <a:solidFill>
                  <a:srgbClr val="DB720C"/>
                </a:solidFill>
              </a:rPr>
              <a:t>		</a:t>
            </a:r>
            <a:r>
              <a:rPr lang="en-US" b="1" dirty="0" smtClean="0">
                <a:solidFill>
                  <a:srgbClr val="DB720C"/>
                </a:solidFill>
              </a:rPr>
              <a:t>Current </a:t>
            </a:r>
            <a:r>
              <a:rPr lang="en-US" b="1" dirty="0" smtClean="0">
                <a:solidFill>
                  <a:srgbClr val="DB720C"/>
                </a:solidFill>
              </a:rPr>
              <a:t>Studies: A Brief Summary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b="1" dirty="0" smtClean="0"/>
              <a:t>				Single </a:t>
            </a:r>
            <a:r>
              <a:rPr lang="en-US" sz="2000" b="1" dirty="0"/>
              <a:t>Electron </a:t>
            </a:r>
            <a:r>
              <a:rPr lang="en-US" sz="2000" b="1" dirty="0" smtClean="0"/>
              <a:t>Tomography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000" b="1" dirty="0"/>
              <a:t>			</a:t>
            </a:r>
            <a:r>
              <a:rPr lang="en-US" sz="2000" b="1" dirty="0" smtClean="0"/>
              <a:t>	</a:t>
            </a:r>
            <a:r>
              <a:rPr lang="en-US" sz="2000" b="1" strike="sngStrike" dirty="0" smtClean="0"/>
              <a:t>Edge </a:t>
            </a:r>
            <a:r>
              <a:rPr lang="en-US" sz="2000" b="1" strike="sngStrike" dirty="0"/>
              <a:t>Radiation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DONE-</a:t>
            </a:r>
            <a:r>
              <a:rPr lang="en-US" sz="2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</a:t>
            </a: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000" b="1" dirty="0"/>
              <a:t>			</a:t>
            </a:r>
            <a:r>
              <a:rPr lang="en-US" sz="2000" b="1" dirty="0" smtClean="0"/>
              <a:t>	</a:t>
            </a:r>
            <a:r>
              <a:rPr lang="en-US" sz="2000" b="1" dirty="0" err="1" smtClean="0"/>
              <a:t>Undulator</a:t>
            </a:r>
            <a:r>
              <a:rPr lang="en-US" sz="2000" b="1" dirty="0" smtClean="0"/>
              <a:t> </a:t>
            </a:r>
            <a:r>
              <a:rPr lang="en-US" sz="2000" b="1" dirty="0"/>
              <a:t>Radiation</a:t>
            </a:r>
          </a:p>
          <a:p>
            <a:pPr marL="457200" lvl="1" indent="0">
              <a:buNone/>
            </a:pPr>
            <a:r>
              <a:rPr lang="en-US" sz="2000" b="1" dirty="0"/>
              <a:t>			</a:t>
            </a:r>
            <a:r>
              <a:rPr lang="en-US" sz="2000" b="1" dirty="0" smtClean="0"/>
              <a:t>	Nonlinear </a:t>
            </a:r>
            <a:r>
              <a:rPr lang="en-US" sz="2000" b="1" dirty="0"/>
              <a:t>Lattice Measurements</a:t>
            </a:r>
          </a:p>
          <a:p>
            <a:pPr marL="457200" lvl="1" indent="0">
              <a:buNone/>
            </a:pPr>
            <a:r>
              <a:rPr lang="en-US" sz="2000" b="1" dirty="0"/>
              <a:t>			</a:t>
            </a:r>
            <a:r>
              <a:rPr lang="en-US" sz="2000" b="1" dirty="0" smtClean="0"/>
              <a:t>	Low-Emittance Lattice</a:t>
            </a:r>
            <a:endParaRPr lang="en-US" sz="2000" b="1" dirty="0"/>
          </a:p>
          <a:p>
            <a:pPr marL="457200" lvl="1" indent="0">
              <a:buNone/>
            </a:pPr>
            <a:r>
              <a:rPr lang="en-US" sz="2000" b="1" dirty="0" smtClean="0"/>
              <a:t>				(Anti)Damper</a:t>
            </a:r>
          </a:p>
          <a:p>
            <a:pPr marL="457200" lvl="1" indent="0">
              <a:buNone/>
            </a:pPr>
            <a:r>
              <a:rPr lang="en-US" sz="2000" b="1" dirty="0"/>
              <a:t>			</a:t>
            </a:r>
            <a:r>
              <a:rPr lang="en-US" sz="2000" b="1" dirty="0" smtClean="0"/>
              <a:t>	IOTA/HEA </a:t>
            </a:r>
            <a:r>
              <a:rPr lang="en-US" sz="2000" b="1" dirty="0"/>
              <a:t>Mode </a:t>
            </a:r>
            <a:r>
              <a:rPr lang="en-US" sz="2000" b="1" dirty="0" smtClean="0"/>
              <a:t>Switching</a:t>
            </a:r>
          </a:p>
          <a:p>
            <a:pPr marL="457200" lvl="1" indent="0">
              <a:buNone/>
            </a:pPr>
            <a:r>
              <a:rPr lang="en-US" sz="2000" b="1" dirty="0" smtClean="0"/>
              <a:t>				Parasitic </a:t>
            </a:r>
            <a:r>
              <a:rPr lang="en-US" sz="2000" b="1" dirty="0" err="1"/>
              <a:t>Cryomodule</a:t>
            </a:r>
            <a:r>
              <a:rPr lang="en-US" sz="2000" b="1" dirty="0"/>
              <a:t> HOM measurements</a:t>
            </a:r>
          </a:p>
          <a:p>
            <a:pPr marL="457200" lvl="1" indent="0">
              <a:buNone/>
            </a:pPr>
            <a:r>
              <a:rPr lang="en-US" sz="2000" b="1" dirty="0"/>
              <a:t>			</a:t>
            </a:r>
            <a:r>
              <a:rPr lang="en-US" sz="2000" b="1" dirty="0" smtClean="0"/>
              <a:t>	</a:t>
            </a:r>
            <a:r>
              <a:rPr lang="en-US" sz="2000" b="1" strike="sngStrike" dirty="0" smtClean="0"/>
              <a:t>Magnetized </a:t>
            </a:r>
            <a:r>
              <a:rPr lang="en-US" sz="2000" b="1" strike="sngStrike" dirty="0"/>
              <a:t>beam studies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(DONE</a:t>
            </a: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000" b="1" dirty="0"/>
              <a:t>			</a:t>
            </a:r>
            <a:r>
              <a:rPr lang="en-US" sz="2000" b="1" dirty="0" smtClean="0"/>
              <a:t>	</a:t>
            </a:r>
            <a:r>
              <a:rPr lang="en-US" sz="2000" b="1" dirty="0" smtClean="0"/>
              <a:t>Short </a:t>
            </a:r>
            <a:r>
              <a:rPr lang="en-US" sz="2000" b="1" dirty="0"/>
              <a:t>Range Wakefield / E-t / </a:t>
            </a:r>
            <a:r>
              <a:rPr lang="en-US" sz="2000" b="1" dirty="0" smtClean="0"/>
              <a:t>y-t</a:t>
            </a:r>
            <a:endParaRPr lang="en-US" sz="2000" b="1" dirty="0" smtClean="0"/>
          </a:p>
          <a:p>
            <a:pPr marL="457200" lvl="1" indent="0">
              <a:buNone/>
            </a:pPr>
            <a:r>
              <a:rPr lang="en-US" sz="2000" b="1" dirty="0"/>
              <a:t>			</a:t>
            </a:r>
            <a:r>
              <a:rPr lang="en-US" sz="2000" b="1" dirty="0" smtClean="0"/>
              <a:t>	Emittance and RF Phase/Energy Scans</a:t>
            </a:r>
            <a:endParaRPr lang="en-US" sz="2000" b="1" dirty="0"/>
          </a:p>
          <a:p>
            <a:pPr marL="457200" lvl="1" indent="0">
              <a:buNone/>
            </a:pPr>
            <a:endParaRPr lang="en-US" sz="2000" b="1" u="sng" dirty="0" smtClean="0"/>
          </a:p>
          <a:p>
            <a:pPr marL="5715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C97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 FAST </a:t>
            </a:r>
            <a:r>
              <a:rPr lang="en-US" dirty="0">
                <a:solidFill>
                  <a:schemeClr val="bg2"/>
                </a:solidFill>
                <a:highlight>
                  <a:srgbClr val="004C97"/>
                </a:highlight>
              </a:rPr>
              <a:t>Facility Department – </a:t>
            </a:r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Next Week</a:t>
            </a:r>
            <a:endParaRPr lang="en-US" dirty="0">
              <a:solidFill>
                <a:schemeClr val="bg2"/>
              </a:solidFill>
              <a:highlight>
                <a:srgbClr val="004C97"/>
              </a:highligh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43339" y="6502640"/>
            <a:ext cx="868856" cy="242873"/>
          </a:xfrm>
        </p:spPr>
        <p:txBody>
          <a:bodyPr/>
          <a:lstStyle/>
          <a:p>
            <a:pPr>
              <a:defRPr/>
            </a:pPr>
            <a:fld id="{5F59C48D-0122-49A4-B375-3AB2FB3F097E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dirty="0"/>
              <a:t>FAST Summary;  FAST </a:t>
            </a:r>
            <a:r>
              <a:rPr lang="en-US" dirty="0" err="1"/>
              <a:t>RunCo</a:t>
            </a:r>
            <a:r>
              <a:rPr lang="en-US" dirty="0"/>
              <a:t>: Chip Edstrom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5902" y="1796398"/>
            <a:ext cx="2302262" cy="3992015"/>
            <a:chOff x="215902" y="1796398"/>
            <a:chExt cx="2302262" cy="3992015"/>
          </a:xfrm>
        </p:grpSpPr>
        <p:sp>
          <p:nvSpPr>
            <p:cNvPr id="2" name="Right Brace 1"/>
            <p:cNvSpPr/>
            <p:nvPr/>
          </p:nvSpPr>
          <p:spPr>
            <a:xfrm flipH="1">
              <a:off x="1957162" y="4717390"/>
              <a:ext cx="561001" cy="1071023"/>
            </a:xfrm>
            <a:prstGeom prst="rightBrac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Brace 7"/>
            <p:cNvSpPr/>
            <p:nvPr/>
          </p:nvSpPr>
          <p:spPr>
            <a:xfrm flipH="1">
              <a:off x="1957163" y="4025209"/>
              <a:ext cx="561001" cy="684928"/>
            </a:xfrm>
            <a:prstGeom prst="rightBrac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 flipH="1">
              <a:off x="1957163" y="1796398"/>
              <a:ext cx="561001" cy="2221558"/>
            </a:xfrm>
            <a:prstGeom prst="rightBrac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79698" y="2638312"/>
              <a:ext cx="761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IOTA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902" y="4106436"/>
              <a:ext cx="18103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 </a:t>
              </a:r>
              <a:r>
                <a:rPr lang="en-US" dirty="0" smtClean="0"/>
                <a:t>e-Injector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707" y="5000198"/>
              <a:ext cx="1747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 </a:t>
              </a:r>
              <a:r>
                <a:rPr lang="en-US" dirty="0" smtClean="0"/>
                <a:t>e-Injector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254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1" y="671301"/>
            <a:ext cx="8686800" cy="5059363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4C97"/>
          </a:solidFill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 FAST </a:t>
            </a:r>
            <a:r>
              <a:rPr lang="en-US" dirty="0">
                <a:solidFill>
                  <a:schemeClr val="bg2"/>
                </a:solidFill>
                <a:highlight>
                  <a:srgbClr val="004C97"/>
                </a:highlight>
              </a:rPr>
              <a:t>Facility Department – </a:t>
            </a:r>
            <a:r>
              <a:rPr lang="en-US" dirty="0" smtClean="0">
                <a:solidFill>
                  <a:schemeClr val="bg2"/>
                </a:solidFill>
                <a:highlight>
                  <a:srgbClr val="004C97"/>
                </a:highlight>
              </a:rPr>
              <a:t>Run Summary</a:t>
            </a:r>
            <a:endParaRPr lang="en-US" dirty="0">
              <a:solidFill>
                <a:schemeClr val="bg2"/>
              </a:solidFill>
              <a:highlight>
                <a:srgbClr val="004C97"/>
              </a:highligh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543339" y="6502640"/>
            <a:ext cx="868856" cy="242873"/>
          </a:xfrm>
        </p:spPr>
        <p:txBody>
          <a:bodyPr/>
          <a:lstStyle/>
          <a:p>
            <a:pPr>
              <a:defRPr/>
            </a:pPr>
            <a:fld id="{5F59C48D-0122-49A4-B375-3AB2FB3F097E}" type="datetime1">
              <a:rPr lang="en-US" smtClean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96863" y="6504213"/>
            <a:ext cx="6262118" cy="242873"/>
          </a:xfrm>
        </p:spPr>
        <p:txBody>
          <a:bodyPr/>
          <a:lstStyle/>
          <a:p>
            <a:pPr>
              <a:tabLst>
                <a:tab pos="6165850" algn="r"/>
              </a:tabLst>
              <a:defRPr/>
            </a:pPr>
            <a:r>
              <a:rPr lang="en-US" dirty="0"/>
              <a:t>FAST Summary;  FAST </a:t>
            </a:r>
            <a:r>
              <a:rPr lang="en-US" dirty="0" err="1"/>
              <a:t>RunCo</a:t>
            </a:r>
            <a:r>
              <a:rPr lang="en-US" dirty="0"/>
              <a:t>: Chip Edstrom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7" y="701436"/>
            <a:ext cx="7138115" cy="56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8556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43399</TotalTime>
  <Words>170</Words>
  <Application>Microsoft Office PowerPoint</Application>
  <PresentationFormat>On-screen Show (4:3)</PresentationFormat>
  <Paragraphs>80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Geneva</vt:lpstr>
      <vt:lpstr>Helvetica</vt:lpstr>
      <vt:lpstr>Fermilab_PPT_090815</vt:lpstr>
      <vt:lpstr> FAST Facility Department – Week of 03/22/2019</vt:lpstr>
      <vt:lpstr> FAST Facility Department – Near Term</vt:lpstr>
      <vt:lpstr> FAST Facility Department – Next Week</vt:lpstr>
      <vt:lpstr> FAST Facility Department – Run 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 JR</cp:lastModifiedBy>
  <cp:revision>211</cp:revision>
  <cp:lastPrinted>2014-01-20T19:40:21Z</cp:lastPrinted>
  <dcterms:created xsi:type="dcterms:W3CDTF">2018-09-26T13:50:12Z</dcterms:created>
  <dcterms:modified xsi:type="dcterms:W3CDTF">2019-03-22T13:49:07Z</dcterms:modified>
</cp:coreProperties>
</file>