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17"/>
  </p:notesMasterIdLst>
  <p:handoutMasterIdLst>
    <p:handoutMasterId r:id="rId18"/>
  </p:handoutMasterIdLst>
  <p:sldIdLst>
    <p:sldId id="265" r:id="rId3"/>
    <p:sldId id="272" r:id="rId4"/>
    <p:sldId id="300" r:id="rId5"/>
    <p:sldId id="299" r:id="rId6"/>
    <p:sldId id="274" r:id="rId7"/>
    <p:sldId id="273" r:id="rId8"/>
    <p:sldId id="268" r:id="rId9"/>
    <p:sldId id="269" r:id="rId10"/>
    <p:sldId id="270" r:id="rId11"/>
    <p:sldId id="279" r:id="rId12"/>
    <p:sldId id="301" r:id="rId13"/>
    <p:sldId id="302" r:id="rId14"/>
    <p:sldId id="303" r:id="rId15"/>
    <p:sldId id="275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43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6/10/2019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6/10/2019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6/10/2019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6/10/2019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6/10/2019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6/10/2019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AD63FCB-C847-421A-A82C-644CA8D55BDB}" type="datetime1">
              <a:rPr lang="en-US" altLang="en-US"/>
              <a:pPr/>
              <a:t>6/10/2019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0E092C4-48F6-48C5-B2B3-815670E99CE7}" type="datetime1">
              <a:rPr lang="en-US" altLang="en-US"/>
              <a:pPr/>
              <a:t>6/10/2019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D380D08-F2CA-47D3-B2B9-BCFDF76A6561}" type="datetime1">
              <a:rPr lang="en-US" altLang="en-US"/>
              <a:pPr/>
              <a:t>6/10/2019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866E9CA-C242-476E-AC96-726DAD61F4C9}" type="datetime1">
              <a:rPr lang="en-US" altLang="en-US"/>
              <a:pPr/>
              <a:t>6/10/2019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594D8DC-1801-43BE-B437-DF92E32BA858}" type="datetime1">
              <a:rPr lang="en-US" altLang="en-US"/>
              <a:pPr/>
              <a:t>6/10/2019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478486A-2EA2-4759-824C-EE1AD3861CE4}" type="datetime1">
              <a:rPr lang="en-US" altLang="en-US"/>
              <a:pPr/>
              <a:t>6/10/2019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b="0" dirty="0"/>
              <a:t>IOTA Experiment: Single-Electron Tomography </a:t>
            </a: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Aleksandr Romanov</a:t>
            </a:r>
          </a:p>
          <a:p>
            <a:r>
              <a:rPr lang="en-US" dirty="0"/>
              <a:t>FAST/IOTA Collaboration Meeting and Workshop on High Intensity Beams in Rings</a:t>
            </a:r>
          </a:p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10 June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ECE0B-16E9-4B1E-BD50-DE54F42DE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electron in IOTA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D22AEB0-D26D-4634-8D15-8BB36A9FF8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437" y="2172083"/>
            <a:ext cx="8140859" cy="155992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3FF33-5581-4188-AD89-4219AFE73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6/10/2019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72E19-1B07-4B33-BB6D-08845F7B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Aleksandr Romanov | Obtaining a Single Electron in IOTA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1912F-BF70-4CAD-ABF2-C47D8C6A3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8917A8D-9834-4A60-AEB6-5FB737BAB149}"/>
              </a:ext>
            </a:extLst>
          </p:cNvPr>
          <p:cNvSpPr txBox="1">
            <a:spLocks/>
          </p:cNvSpPr>
          <p:nvPr/>
        </p:nvSpPr>
        <p:spPr>
          <a:xfrm>
            <a:off x="228600" y="1043047"/>
            <a:ext cx="8672513" cy="1234328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Real time footage from M2R camera after specially developed noise cancellation algorithms</a:t>
            </a:r>
            <a:endParaRPr lang="ru-RU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7208B5-5726-47D4-BF21-EDA9BFB39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473" y="3799131"/>
            <a:ext cx="3980321" cy="242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45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05BBA-5F32-421D-81BA-9B2EAA26D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Tomography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71B5C8-FA08-4BB9-8833-2990AAFBF4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en-US" dirty="0"/>
                  <a:t>	Coordinate of the electron at turn </a:t>
                </a:r>
                <a:r>
                  <a:rPr lang="en-US" i="1" dirty="0"/>
                  <a:t>n</a:t>
                </a:r>
                <a:r>
                  <a:rPr lang="en-US" dirty="0"/>
                  <a:t> can be presented as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dirty="0"/>
              </a:p>
              <a:p>
                <a:pPr marL="0" indent="0" algn="just">
                  <a:buNone/>
                </a:pPr>
                <a:r>
                  <a:rPr lang="en-US" dirty="0"/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eigenvectors of the turn-matrix at the location of a monitor,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dirty="0" err="1"/>
                  <a:t>betatron</a:t>
                </a:r>
                <a:r>
                  <a:rPr lang="en-US" dirty="0"/>
                  <a:t> tunes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mode amplitudes that typically have slow dependence on </a:t>
                </a:r>
                <a:r>
                  <a:rPr lang="en-US" i="1" dirty="0"/>
                  <a:t>n.</a:t>
                </a:r>
              </a:p>
              <a:p>
                <a:pPr marL="0" indent="0" algn="just">
                  <a:buNone/>
                </a:pPr>
                <a:r>
                  <a:rPr lang="en-US" dirty="0"/>
                  <a:t>	For the IOTA at 100 MeV characteristic time of the amplitudes change (inverse decrements) are (6.7,2.4,0.9) s. Therefore for the frame rate of 1.3 fps amplitudes remain roughly the same.</a:t>
                </a:r>
              </a:p>
              <a:p>
                <a:pPr marL="0" indent="0" algn="just">
                  <a:buNone/>
                </a:pPr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71B5C8-FA08-4BB9-8833-2990AAFBF4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180" t="-1711" r="-2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867E7-3889-4DC5-A4FA-10BFF3550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6/10/2019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0E7E6-DE15-407C-B475-20B0E39C1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Aleksandr Romanov | IOTA Experiment: Single-Electron Tomography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EBA34-F665-4D54-BC5A-533BE926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703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5C223-8955-4583-8DBB-CD31F2719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Tomography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24AE96-D9FA-49DF-A302-200E89B69D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en-US" dirty="0"/>
                  <a:t>	Model image can be obtained from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averaged over the quick changing phase in the exponents and convoluted with point spread function of the optical system.</a:t>
                </a:r>
              </a:p>
              <a:p>
                <a:pPr marL="0" indent="0" algn="just">
                  <a:buNone/>
                </a:pPr>
                <a:r>
                  <a:rPr lang="en-US" dirty="0"/>
                  <a:t>	For the case of negligible transverse coupling, 2D images can be substituted with 1D projections.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	SVD-based inverse problem solver will be used to fit model projections to measured.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24AE96-D9FA-49DF-A302-200E89B69D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180" t="-1711" r="-2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D1900-5E14-4448-A5CD-87117A774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6/10/2019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D425A-3AFD-4C4D-B8F8-2A5D57109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Aleksandr Romanov | IOTA Experiment: Single-Electron Tomography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3AAB6-815C-4809-8376-4FA65974B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7253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70E0F-548A-4861-BFCB-E48F3814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Projections: median filtering and framing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D4F26-8276-444B-8D95-254CEAAD3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6/10/2019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360C8-8F5D-4129-AFF0-E909E0084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Aleksandr Romanov | IOTA Experiment: Single-Electron Tomography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79EF5-0EB2-4C10-9D78-91A130952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8D7E5A-AFC5-4F4C-BF04-E9603580F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61" y="3429001"/>
            <a:ext cx="7394898" cy="2714252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6B7E28CE-D0D9-4BDA-83EC-B1E7605A9F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6275" y="915999"/>
            <a:ext cx="7394899" cy="2714252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45927A5-CB04-46D9-B945-AA707C98107C}"/>
              </a:ext>
            </a:extLst>
          </p:cNvPr>
          <p:cNvSpPr txBox="1"/>
          <p:nvPr/>
        </p:nvSpPr>
        <p:spPr>
          <a:xfrm>
            <a:off x="416414" y="1905183"/>
            <a:ext cx="513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B64FA6-3EDD-4009-A1E2-7EEECA437516}"/>
              </a:ext>
            </a:extLst>
          </p:cNvPr>
          <p:cNvSpPr txBox="1"/>
          <p:nvPr/>
        </p:nvSpPr>
        <p:spPr>
          <a:xfrm>
            <a:off x="416414" y="4364789"/>
            <a:ext cx="513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981108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3322C-D420-4E12-8AE7-D3DE4F037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B6345-0352-4F1F-98AE-0CB3907C3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Proper filtering gives significant reduction of the noise</a:t>
            </a:r>
          </a:p>
          <a:p>
            <a:r>
              <a:rPr lang="en-US" dirty="0"/>
              <a:t>Analysis to be continued…</a:t>
            </a:r>
          </a:p>
          <a:p>
            <a:pPr lvl="1"/>
            <a:r>
              <a:rPr lang="en-US" dirty="0"/>
              <a:t>About 50 000 frames from each available camera were recorded over 3 night shifts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1CD42-C5B2-45AA-9FBE-FA12FB0B0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6/10/2019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4C231-EC51-430C-A685-4BD47A67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Aleksandr Romanov | IOTA Experiment: Single-Electron Tomography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40773-15E1-4F7B-972D-295D3F041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3863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40CBC-8A10-4F03-A87D-DFC96CF2E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Synchrotron radiation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36185-BBB2-4D73-ADDE-A4D66CEE6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Number of photons per electron, emitted within acceptance angle for 550±20 nm over 1 second</a:t>
            </a:r>
          </a:p>
          <a:p>
            <a:pPr lvl="1"/>
            <a:r>
              <a:rPr lang="en-US" dirty="0"/>
              <a:t>Transmission of the optics is ~70%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95F2C-A23A-4842-B1A7-6294DA3CE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6/10/2019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BA7F7-5B2D-4805-8A4C-1492CC17B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34B55-427F-4522-9623-1D8C6EAFC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84A7CA-904A-4908-8204-7EEB49384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07" y="2553418"/>
            <a:ext cx="6711068" cy="362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44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C10921F-C801-4E33-B596-1F19FAC07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249" y="2039333"/>
            <a:ext cx="2519628" cy="16587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EC2C21-E69C-4116-AFCF-6D028A730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Cameras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E6E37-D054-4EAC-B10C-6AC4F6619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IOTA is equipped wit 8 PoE cameras BFLY-PGE-23S6M-C from Point Grey (now </a:t>
            </a:r>
            <a:r>
              <a:rPr lang="en-US" dirty="0" err="1"/>
              <a:t>Flir</a:t>
            </a:r>
            <a:r>
              <a:rPr lang="en-US" dirty="0"/>
              <a:t>)</a:t>
            </a:r>
          </a:p>
          <a:p>
            <a:r>
              <a:rPr lang="en-US" dirty="0"/>
              <a:t>Exposure Range: 0.019 </a:t>
            </a:r>
            <a:r>
              <a:rPr lang="en-US" dirty="0" err="1"/>
              <a:t>ms</a:t>
            </a:r>
            <a:r>
              <a:rPr lang="en-US" dirty="0"/>
              <a:t> to 32 seconds</a:t>
            </a:r>
          </a:p>
          <a:p>
            <a:r>
              <a:rPr lang="pl-PL" dirty="0"/>
              <a:t>Sensor</a:t>
            </a:r>
            <a:r>
              <a:rPr lang="en-US" dirty="0"/>
              <a:t>: Sony IMX249, CMOS, 1/1.2“</a:t>
            </a:r>
          </a:p>
          <a:p>
            <a:r>
              <a:rPr lang="en-US" dirty="0"/>
              <a:t>Sensitivity Threshold (</a:t>
            </a:r>
            <a:r>
              <a:rPr lang="el-GR" dirty="0"/>
              <a:t>γ)</a:t>
            </a:r>
            <a:r>
              <a:rPr lang="en-US" dirty="0"/>
              <a:t>: 9.5</a:t>
            </a:r>
          </a:p>
          <a:p>
            <a:r>
              <a:rPr lang="en-US" dirty="0"/>
              <a:t>Saturation Capacity (e-) 33106</a:t>
            </a:r>
          </a:p>
          <a:p>
            <a:r>
              <a:rPr lang="en-US" dirty="0" err="1"/>
              <a:t>Rsolution</a:t>
            </a:r>
            <a:r>
              <a:rPr lang="en-US" dirty="0"/>
              <a:t>: 1920 x 1200</a:t>
            </a:r>
          </a:p>
          <a:p>
            <a:r>
              <a:rPr lang="en-US" dirty="0"/>
              <a:t>Pixel Size: 5.86 </a:t>
            </a:r>
            <a:r>
              <a:rPr lang="el-GR" dirty="0"/>
              <a:t>μ</a:t>
            </a:r>
            <a:r>
              <a:rPr lang="en-US" dirty="0"/>
              <a:t>m</a:t>
            </a:r>
          </a:p>
          <a:p>
            <a:r>
              <a:rPr lang="en-US" dirty="0"/>
              <a:t>ADC: 12-bit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37D92-3171-4084-8894-5FBEDCBF0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6/10/2019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74C4B-A4E4-417F-8187-AD9802E96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Aleksandr Romanov | IOTA Experiment: Single-Electron Tomography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1CD89-0FC8-41F3-AF8C-3948D7845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3B69DE-87C2-4AA5-86EF-293CAD2CA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229" y="3519577"/>
            <a:ext cx="5140306" cy="27534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34B1FD-10F9-4F7A-93A4-E2EC3E03C48B}"/>
              </a:ext>
            </a:extLst>
          </p:cNvPr>
          <p:cNvSpPr txBox="1"/>
          <p:nvPr/>
        </p:nvSpPr>
        <p:spPr>
          <a:xfrm>
            <a:off x="4909509" y="5353289"/>
            <a:ext cx="1270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QE: 83%</a:t>
            </a:r>
          </a:p>
        </p:txBody>
      </p:sp>
    </p:spTree>
    <p:extLst>
      <p:ext uri="{BB962C8B-B14F-4D97-AF65-F5344CB8AC3E}">
        <p14:creationId xmlns:p14="http://schemas.microsoft.com/office/powerpoint/2010/main" val="81220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1083C-18CC-41EF-9599-C1BBFD7FB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Synclight</a:t>
            </a:r>
            <a:r>
              <a:rPr lang="en-US" dirty="0"/>
              <a:t> stations optimization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2E2C6-C1B0-4E04-9CAF-9B3B60494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6/10/2019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4D49C-65D5-4ED7-AE05-39ED8FB9E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Aleksandr Romanov | IOTA Experiment: Single-Electron Tomography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979B9-3D34-4C8C-B803-5429AE41A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7DBD0363-8D86-43BA-99F2-71CD2F1C6D8C}"/>
              </a:ext>
            </a:extLst>
          </p:cNvPr>
          <p:cNvSpPr txBox="1">
            <a:spLocks/>
          </p:cNvSpPr>
          <p:nvPr/>
        </p:nvSpPr>
        <p:spPr>
          <a:xfrm>
            <a:off x="228600" y="1043047"/>
            <a:ext cx="8672513" cy="171547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8 synchrotron light stations with cameras</a:t>
            </a:r>
          </a:p>
          <a:p>
            <a:pPr lvl="1"/>
            <a:r>
              <a:rPr lang="en-US" sz="2000" dirty="0"/>
              <a:t>Irises were removed to open aperture</a:t>
            </a:r>
          </a:p>
          <a:p>
            <a:pPr lvl="1"/>
            <a:r>
              <a:rPr lang="en-US" sz="2000" dirty="0"/>
              <a:t>Had to motorize top and bottom mirrors for transmission optimization</a:t>
            </a:r>
          </a:p>
          <a:p>
            <a:pPr lvl="1"/>
            <a:r>
              <a:rPr lang="en-US" sz="2000" dirty="0"/>
              <a:t>Passive heatsinks added to cool cameras for lower noise</a:t>
            </a:r>
          </a:p>
          <a:p>
            <a:pPr lvl="1"/>
            <a:r>
              <a:rPr lang="en-US" sz="2000" dirty="0"/>
              <a:t>Installed stepper actuated focusing stages for all cameras</a:t>
            </a:r>
          </a:p>
          <a:p>
            <a:pPr lvl="1"/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C90E89-D773-4A98-928B-C9BA9FE65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247" y="2827168"/>
            <a:ext cx="2548204" cy="33496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814B81-DDE8-418A-9EC2-5CC6C45D010C}"/>
              </a:ext>
            </a:extLst>
          </p:cNvPr>
          <p:cNvSpPr txBox="1"/>
          <p:nvPr/>
        </p:nvSpPr>
        <p:spPr>
          <a:xfrm>
            <a:off x="2065125" y="5751161"/>
            <a:ext cx="1509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N.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Kuklev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60BE9B-E104-425B-80ED-31B549CD1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092" y="3053782"/>
            <a:ext cx="3901879" cy="2896395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C15F9EDA-AA13-4129-9E10-10CE11A6C0A2}"/>
              </a:ext>
            </a:extLst>
          </p:cNvPr>
          <p:cNvSpPr/>
          <p:nvPr/>
        </p:nvSpPr>
        <p:spPr>
          <a:xfrm flipH="1">
            <a:off x="3158836" y="4501980"/>
            <a:ext cx="572655" cy="52260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9C09B1-6228-4568-97ED-2126F8DBA39D}"/>
              </a:ext>
            </a:extLst>
          </p:cNvPr>
          <p:cNvSpPr txBox="1"/>
          <p:nvPr/>
        </p:nvSpPr>
        <p:spPr>
          <a:xfrm>
            <a:off x="3660133" y="4347782"/>
            <a:ext cx="877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Iris &amp; lens</a:t>
            </a:r>
          </a:p>
        </p:txBody>
      </p:sp>
    </p:spTree>
    <p:extLst>
      <p:ext uri="{BB962C8B-B14F-4D97-AF65-F5344CB8AC3E}">
        <p14:creationId xmlns:p14="http://schemas.microsoft.com/office/powerpoint/2010/main" val="2989694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electron injector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114800"/>
            <a:ext cx="8672513" cy="1916113"/>
          </a:xfrm>
        </p:spPr>
        <p:txBody>
          <a:bodyPr/>
          <a:lstStyle/>
          <a:p>
            <a:r>
              <a:rPr lang="en-US" dirty="0"/>
              <a:t>Block laser with shutter to get only dark current</a:t>
            </a:r>
          </a:p>
          <a:p>
            <a:r>
              <a:rPr lang="en-US" dirty="0"/>
              <a:t>Insert several OTR foils in LE and HE lines</a:t>
            </a:r>
          </a:p>
          <a:p>
            <a:r>
              <a:rPr lang="en-US" dirty="0"/>
              <a:t>Decrease last injection quadrupole to stretch phase volume and distort incoming trajectory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6/10/2019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Aleksandr Romanov | Obtaining a Single Electron in IOTA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684AFB-C40D-4166-AD48-4E0702071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600" y="924512"/>
            <a:ext cx="8672513" cy="272905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505223-C4A3-4EBD-AF63-12B982FDAD80}"/>
              </a:ext>
            </a:extLst>
          </p:cNvPr>
          <p:cNvCxnSpPr>
            <a:cxnSpLocks/>
          </p:cNvCxnSpPr>
          <p:nvPr/>
        </p:nvCxnSpPr>
        <p:spPr>
          <a:xfrm>
            <a:off x="2254909" y="1227551"/>
            <a:ext cx="0" cy="65135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E23488C-4CAD-4175-BD94-79E9F4C5331B}"/>
              </a:ext>
            </a:extLst>
          </p:cNvPr>
          <p:cNvCxnSpPr>
            <a:cxnSpLocks/>
          </p:cNvCxnSpPr>
          <p:nvPr/>
        </p:nvCxnSpPr>
        <p:spPr>
          <a:xfrm>
            <a:off x="6904547" y="1227551"/>
            <a:ext cx="0" cy="65135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6F619D-7D30-4631-B287-534A7E28A3A8}"/>
              </a:ext>
            </a:extLst>
          </p:cNvPr>
          <p:cNvCxnSpPr>
            <a:cxnSpLocks/>
          </p:cNvCxnSpPr>
          <p:nvPr/>
        </p:nvCxnSpPr>
        <p:spPr>
          <a:xfrm flipH="1">
            <a:off x="7166755" y="1337094"/>
            <a:ext cx="207723" cy="5418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1CC9924-E3FA-4AA1-9F8D-3A7D079A0638}"/>
              </a:ext>
            </a:extLst>
          </p:cNvPr>
          <p:cNvSpPr txBox="1"/>
          <p:nvPr/>
        </p:nvSpPr>
        <p:spPr>
          <a:xfrm>
            <a:off x="492039" y="1570966"/>
            <a:ext cx="749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54A43B-03E2-43DC-91F1-A2A5A8CEC97F}"/>
              </a:ext>
            </a:extLst>
          </p:cNvPr>
          <p:cNvSpPr txBox="1"/>
          <p:nvPr/>
        </p:nvSpPr>
        <p:spPr>
          <a:xfrm>
            <a:off x="7526338" y="1596287"/>
            <a:ext cx="749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x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electron capture probability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7275"/>
            <a:ext cx="8672513" cy="1527626"/>
          </a:xfrm>
        </p:spPr>
        <p:txBody>
          <a:bodyPr/>
          <a:lstStyle/>
          <a:p>
            <a:r>
              <a:rPr lang="en-US" dirty="0"/>
              <a:t>To test selected method of intensity attenuation 53 injections were done with interval of 21 seconds</a:t>
            </a:r>
          </a:p>
          <a:p>
            <a:r>
              <a:rPr lang="en-US" dirty="0"/>
              <a:t>Resulting probability of single electron injection:  32%</a:t>
            </a:r>
          </a:p>
          <a:p>
            <a:pPr lvl="1"/>
            <a:r>
              <a:rPr lang="en-US" sz="2000" dirty="0"/>
              <a:t>For purely Poisson distribution maximum probability is 36.8%</a:t>
            </a:r>
            <a:endParaRPr lang="ru-RU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6/10/2019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Aleksandr Romanov | Obtaining a Single Electron in IOTA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B77258E-C4FA-436A-923A-BF45BD568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51" y="3058065"/>
            <a:ext cx="4169921" cy="27286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22620E-39DB-4DAA-A612-D360EFC11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473" y="3060605"/>
            <a:ext cx="4466234" cy="28209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37D1C-9BF3-4A95-B022-0230F87DE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On-line image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63F3D-127A-47E5-B435-1F34B5C6A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Two steps are done to reduce noise level</a:t>
            </a:r>
          </a:p>
          <a:p>
            <a:pPr lvl="1"/>
            <a:r>
              <a:rPr lang="en-US" sz="2000" dirty="0"/>
              <a:t>Dark frame subtraction</a:t>
            </a:r>
          </a:p>
          <a:p>
            <a:pPr lvl="1"/>
            <a:r>
              <a:rPr lang="en-US" sz="2000" dirty="0"/>
              <a:t>Partial line’s average is subtracted, basing on the dark side of the frame</a:t>
            </a:r>
          </a:p>
          <a:p>
            <a:pPr lvl="1"/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Median filter found to be very efficient during offline processing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Two regions of interest (ROI) are specified:</a:t>
            </a:r>
          </a:p>
          <a:p>
            <a:pPr lvl="1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ROI that is stored on the hard drive for the future processing</a:t>
            </a:r>
          </a:p>
          <a:p>
            <a:pPr lvl="1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ROI for the number of electrons estimation for on-line diagnostics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0F1EE-BF5D-492B-B5C7-C34CAB29A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6/10/2019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AF518-AC82-4A18-A81A-8DCFA64A6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Aleksandr Romanov | IOTA Experiment: Single-Electron Tomography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95BD8-14D2-422E-941B-B7FE2E9A5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11FACA-503A-4828-95D4-F83840B47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84" y="4173667"/>
            <a:ext cx="8257143" cy="1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51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82B59-90CB-42D2-9975-DB0B0CC20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66E91-3FAE-44F8-8770-13DD4C6F3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cameras have to be triggered simultaneously</a:t>
            </a:r>
          </a:p>
          <a:p>
            <a:r>
              <a:rPr lang="en-US" dirty="0"/>
              <a:t>Two types of triggers are available</a:t>
            </a:r>
          </a:p>
          <a:p>
            <a:pPr lvl="1"/>
            <a:r>
              <a:rPr lang="en-US" dirty="0"/>
              <a:t>Software trigger</a:t>
            </a:r>
          </a:p>
          <a:p>
            <a:pPr lvl="1"/>
            <a:r>
              <a:rPr lang="en-US" dirty="0"/>
              <a:t>Hardware trigger</a:t>
            </a:r>
          </a:p>
          <a:p>
            <a:r>
              <a:rPr lang="en-US" dirty="0"/>
              <a:t>Software trigger was used</a:t>
            </a:r>
          </a:p>
          <a:p>
            <a:pPr lvl="1"/>
            <a:r>
              <a:rPr lang="en-US" dirty="0"/>
              <a:t>Provided synchronization of about 1 </a:t>
            </a:r>
            <a:r>
              <a:rPr lang="en-US" dirty="0" err="1"/>
              <a:t>ms</a:t>
            </a:r>
            <a:r>
              <a:rPr lang="en-US" dirty="0"/>
              <a:t> which is enough for 100-1000ms exposure times</a:t>
            </a:r>
          </a:p>
          <a:p>
            <a:pPr lvl="1"/>
            <a:r>
              <a:rPr lang="en-US" dirty="0"/>
              <a:t>Hardware triggers weren’t wired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04CC2-102C-4665-8147-EF0EE3E43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6/10/2019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AF4A2-C43B-409E-AC39-915D1B32A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Aleksandr Romanov | IOTA Experiment: Single-Electron Tomography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AAA06-F570-413C-AC1C-DAD0F9421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325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A16FF-C5E1-4C54-9967-A48349670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IOTA configurations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7C788-C87E-4B90-92A5-E60B45B7D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 lattice for the nonlinear studies of the octupoles string and DN type magnets was used as the most understood</a:t>
            </a:r>
          </a:p>
          <a:p>
            <a:r>
              <a:rPr lang="en-US" dirty="0"/>
              <a:t>Two lattice regimes were used</a:t>
            </a:r>
          </a:p>
          <a:p>
            <a:pPr lvl="1"/>
            <a:r>
              <a:rPr lang="en-US" dirty="0"/>
              <a:t>Nominal configuration with fully coupled transverse motion and equal emittances</a:t>
            </a:r>
          </a:p>
          <a:p>
            <a:pPr lvl="1"/>
            <a:r>
              <a:rPr lang="en-US" dirty="0"/>
              <a:t>Decoupled by moving </a:t>
            </a:r>
            <a:r>
              <a:rPr lang="en-US" dirty="0" err="1"/>
              <a:t>betatron</a:t>
            </a:r>
            <a:r>
              <a:rPr lang="en-US" dirty="0"/>
              <a:t> tunes off the diagonal. Fractional tunes were 0.28 in the horizontal plane and 0.31 in the vertical</a:t>
            </a:r>
          </a:p>
          <a:p>
            <a:r>
              <a:rPr lang="en-US" dirty="0"/>
              <a:t>Several quantities of the electrons were recorded</a:t>
            </a:r>
          </a:p>
          <a:p>
            <a:pPr lvl="1"/>
            <a:r>
              <a:rPr lang="en-US" dirty="0"/>
              <a:t>1,2 and 3 electrons for 3D tomography </a:t>
            </a:r>
          </a:p>
          <a:p>
            <a:pPr lvl="1"/>
            <a:r>
              <a:rPr lang="en-US" dirty="0"/>
              <a:t>180e and 30e decays for low-intensity life-time measurements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A6176-9A82-4D59-83D0-C46BD8F8A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6/10/2019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794D3-0F6E-45E0-801A-0F68E9802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Aleksandr Romanov | IOTA Experiment: Single-Electron Tomography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FFD43-7C14-4856-922C-0231A1D63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446004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6925</TotalTime>
  <Words>610</Words>
  <Application>Microsoft Office PowerPoint</Application>
  <PresentationFormat>On-screen Show (4:3)</PresentationFormat>
  <Paragraphs>118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MS PGothic</vt:lpstr>
      <vt:lpstr>MS PGothic</vt:lpstr>
      <vt:lpstr>Arial</vt:lpstr>
      <vt:lpstr>Calibri</vt:lpstr>
      <vt:lpstr>Cambria Math</vt:lpstr>
      <vt:lpstr>Geneva</vt:lpstr>
      <vt:lpstr>Helvetica</vt:lpstr>
      <vt:lpstr>FNAL_TemplateMac_060514</vt:lpstr>
      <vt:lpstr>Fermilab: Footer Only</vt:lpstr>
      <vt:lpstr>IOTA Experiment: Single-Electron Tomography </vt:lpstr>
      <vt:lpstr>Synchrotron radiation</vt:lpstr>
      <vt:lpstr>Cameras characteristics</vt:lpstr>
      <vt:lpstr>Synclight stations optimization</vt:lpstr>
      <vt:lpstr>Single electron injector</vt:lpstr>
      <vt:lpstr>Single electron capture probability</vt:lpstr>
      <vt:lpstr>On-line image processing</vt:lpstr>
      <vt:lpstr>Synchronization </vt:lpstr>
      <vt:lpstr>IOTA configurations</vt:lpstr>
      <vt:lpstr>Single electron in IOTA</vt:lpstr>
      <vt:lpstr>Tomography method</vt:lpstr>
      <vt:lpstr>Tomography method</vt:lpstr>
      <vt:lpstr>Projections: median filtering and framing</vt:lpstr>
      <vt:lpstr>Summary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IOTA Experiment: Single-Electron Tomography </dc:title>
  <dc:creator>Alexander L. Romanov x 13883N</dc:creator>
  <cp:lastModifiedBy>Jonathan D. Jarvis</cp:lastModifiedBy>
  <cp:revision>22</cp:revision>
  <cp:lastPrinted>2014-01-20T19:40:21Z</cp:lastPrinted>
  <dcterms:created xsi:type="dcterms:W3CDTF">2019-06-05T16:33:35Z</dcterms:created>
  <dcterms:modified xsi:type="dcterms:W3CDTF">2019-06-10T19:29:03Z</dcterms:modified>
</cp:coreProperties>
</file>