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5.jpg" ContentType="image/jpg"/>
  <Override PartName="/ppt/media/image14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4" r:id="rId2"/>
  </p:sldMasterIdLst>
  <p:notesMasterIdLst>
    <p:notesMasterId r:id="rId26"/>
  </p:notesMasterIdLst>
  <p:handoutMasterIdLst>
    <p:handoutMasterId r:id="rId27"/>
  </p:handoutMasterIdLst>
  <p:sldIdLst>
    <p:sldId id="294" r:id="rId3"/>
    <p:sldId id="620" r:id="rId4"/>
    <p:sldId id="604" r:id="rId5"/>
    <p:sldId id="597" r:id="rId6"/>
    <p:sldId id="527" r:id="rId7"/>
    <p:sldId id="528" r:id="rId8"/>
    <p:sldId id="529" r:id="rId9"/>
    <p:sldId id="531" r:id="rId10"/>
    <p:sldId id="552" r:id="rId11"/>
    <p:sldId id="534" r:id="rId12"/>
    <p:sldId id="566" r:id="rId13"/>
    <p:sldId id="538" r:id="rId14"/>
    <p:sldId id="599" r:id="rId15"/>
    <p:sldId id="621" r:id="rId16"/>
    <p:sldId id="590" r:id="rId17"/>
    <p:sldId id="612" r:id="rId18"/>
    <p:sldId id="600" r:id="rId19"/>
    <p:sldId id="532" r:id="rId20"/>
    <p:sldId id="598" r:id="rId21"/>
    <p:sldId id="622" r:id="rId22"/>
    <p:sldId id="603" r:id="rId23"/>
    <p:sldId id="568" r:id="rId24"/>
    <p:sldId id="541" r:id="rId25"/>
  </p:sldIdLst>
  <p:sldSz cx="9144000" cy="6858000" type="screen4x3"/>
  <p:notesSz cx="7026275" cy="93122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A7A8AA"/>
    <a:srgbClr val="50504E"/>
    <a:srgbClr val="CC0000"/>
    <a:srgbClr val="264EF8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5" autoAdjust="0"/>
    <p:restoredTop sz="94660"/>
  </p:normalViewPr>
  <p:slideViewPr>
    <p:cSldViewPr snapToGrid="0" snapToObjects="1" showGuides="1">
      <p:cViewPr varScale="1">
        <p:scale>
          <a:sx n="79" d="100"/>
          <a:sy n="79" d="100"/>
        </p:scale>
        <p:origin x="1584" y="9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736B67-C2A7-46F6-AEA0-1F2223FE4908}" type="doc">
      <dgm:prSet loTypeId="urn:microsoft.com/office/officeart/2005/8/layout/hierarchy6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2758F3A3-5386-4798-8F58-C9DE75B29650}">
      <dgm:prSet phldrT="[Text]" custT="1"/>
      <dgm:spPr/>
      <dgm:t>
        <a:bodyPr/>
        <a:lstStyle/>
        <a:p>
          <a:r>
            <a:rPr lang="en-US" sz="1400" b="1" dirty="0"/>
            <a:t>Office of the CRO</a:t>
          </a:r>
        </a:p>
        <a:p>
          <a:r>
            <a:rPr lang="en-US" sz="1400" dirty="0"/>
            <a:t>Joe Lykken, CRO </a:t>
          </a:r>
        </a:p>
        <a:p>
          <a:r>
            <a:rPr lang="en-US" sz="1400" dirty="0"/>
            <a:t> Sergei Nagaitsev, Head of Accel Science Programs (GARD Lead)</a:t>
          </a:r>
        </a:p>
      </dgm:t>
    </dgm:pt>
    <dgm:pt modelId="{C4CAA9F3-8A6D-40CE-ADE3-9FCB344B798B}" type="parTrans" cxnId="{C2D0BEDE-9FF5-41D1-9C83-D58966F34D63}">
      <dgm:prSet/>
      <dgm:spPr/>
      <dgm:t>
        <a:bodyPr/>
        <a:lstStyle/>
        <a:p>
          <a:endParaRPr lang="en-US"/>
        </a:p>
      </dgm:t>
    </dgm:pt>
    <dgm:pt modelId="{5BF2A8FE-BFD2-4B30-B9CD-ADD9E1469449}" type="sibTrans" cxnId="{C2D0BEDE-9FF5-41D1-9C83-D58966F34D63}">
      <dgm:prSet/>
      <dgm:spPr/>
      <dgm:t>
        <a:bodyPr/>
        <a:lstStyle/>
        <a:p>
          <a:endParaRPr lang="en-US"/>
        </a:p>
      </dgm:t>
    </dgm:pt>
    <dgm:pt modelId="{F00C0427-DDAE-4EAF-B69C-5F5B171837B2}" type="pres">
      <dgm:prSet presAssocID="{15736B67-C2A7-46F6-AEA0-1F2223FE490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C81531B-0A4E-4646-AECC-09C05ADB6B51}" type="pres">
      <dgm:prSet presAssocID="{15736B67-C2A7-46F6-AEA0-1F2223FE4908}" presName="hierFlow" presStyleCnt="0"/>
      <dgm:spPr/>
    </dgm:pt>
    <dgm:pt modelId="{1EDCA7E5-D83D-4654-8B29-6CD90F7CC40F}" type="pres">
      <dgm:prSet presAssocID="{15736B67-C2A7-46F6-AEA0-1F2223FE490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F7D5E9D9-C55F-4905-8C16-C02895347ADE}" type="pres">
      <dgm:prSet presAssocID="{2758F3A3-5386-4798-8F58-C9DE75B29650}" presName="Name14" presStyleCnt="0"/>
      <dgm:spPr/>
    </dgm:pt>
    <dgm:pt modelId="{EEB644A7-FAEB-4DA0-BF9E-8F1545B8368A}" type="pres">
      <dgm:prSet presAssocID="{2758F3A3-5386-4798-8F58-C9DE75B29650}" presName="level1Shape" presStyleLbl="node0" presStyleIdx="0" presStyleCnt="1" custScaleX="169935" custLinFactNeighborX="-10034" custLinFactNeighborY="40308">
        <dgm:presLayoutVars>
          <dgm:chPref val="3"/>
        </dgm:presLayoutVars>
      </dgm:prSet>
      <dgm:spPr/>
    </dgm:pt>
    <dgm:pt modelId="{6FB0FED3-CC81-4B71-AFAF-D3A50C1D58FA}" type="pres">
      <dgm:prSet presAssocID="{2758F3A3-5386-4798-8F58-C9DE75B29650}" presName="hierChild2" presStyleCnt="0"/>
      <dgm:spPr/>
    </dgm:pt>
    <dgm:pt modelId="{330ACBD5-41E0-43AC-B4DD-7F9ED1B0F0F8}" type="pres">
      <dgm:prSet presAssocID="{15736B67-C2A7-46F6-AEA0-1F2223FE4908}" presName="bgShapesFlow" presStyleCnt="0"/>
      <dgm:spPr/>
    </dgm:pt>
  </dgm:ptLst>
  <dgm:cxnLst>
    <dgm:cxn modelId="{23B8869C-9248-4F26-B916-69A11E445B4F}" type="presOf" srcId="{15736B67-C2A7-46F6-AEA0-1F2223FE4908}" destId="{F00C0427-DDAE-4EAF-B69C-5F5B171837B2}" srcOrd="0" destOrd="0" presId="urn:microsoft.com/office/officeart/2005/8/layout/hierarchy6"/>
    <dgm:cxn modelId="{E4F321C3-6A1A-4888-85A6-7AFCEB04EFD9}" type="presOf" srcId="{2758F3A3-5386-4798-8F58-C9DE75B29650}" destId="{EEB644A7-FAEB-4DA0-BF9E-8F1545B8368A}" srcOrd="0" destOrd="0" presId="urn:microsoft.com/office/officeart/2005/8/layout/hierarchy6"/>
    <dgm:cxn modelId="{C2D0BEDE-9FF5-41D1-9C83-D58966F34D63}" srcId="{15736B67-C2A7-46F6-AEA0-1F2223FE4908}" destId="{2758F3A3-5386-4798-8F58-C9DE75B29650}" srcOrd="0" destOrd="0" parTransId="{C4CAA9F3-8A6D-40CE-ADE3-9FCB344B798B}" sibTransId="{5BF2A8FE-BFD2-4B30-B9CD-ADD9E1469449}"/>
    <dgm:cxn modelId="{337BD21E-1441-4A19-94CC-78DA540A81B8}" type="presParOf" srcId="{F00C0427-DDAE-4EAF-B69C-5F5B171837B2}" destId="{EC81531B-0A4E-4646-AECC-09C05ADB6B51}" srcOrd="0" destOrd="0" presId="urn:microsoft.com/office/officeart/2005/8/layout/hierarchy6"/>
    <dgm:cxn modelId="{D85BB6FF-2F6F-4AB5-B9BB-8D91A25334D8}" type="presParOf" srcId="{EC81531B-0A4E-4646-AECC-09C05ADB6B51}" destId="{1EDCA7E5-D83D-4654-8B29-6CD90F7CC40F}" srcOrd="0" destOrd="0" presId="urn:microsoft.com/office/officeart/2005/8/layout/hierarchy6"/>
    <dgm:cxn modelId="{EA20C276-2758-4929-A06E-1D8F4A601750}" type="presParOf" srcId="{1EDCA7E5-D83D-4654-8B29-6CD90F7CC40F}" destId="{F7D5E9D9-C55F-4905-8C16-C02895347ADE}" srcOrd="0" destOrd="0" presId="urn:microsoft.com/office/officeart/2005/8/layout/hierarchy6"/>
    <dgm:cxn modelId="{D1576A29-FBAB-4F63-9604-0EBDF52623C0}" type="presParOf" srcId="{F7D5E9D9-C55F-4905-8C16-C02895347ADE}" destId="{EEB644A7-FAEB-4DA0-BF9E-8F1545B8368A}" srcOrd="0" destOrd="0" presId="urn:microsoft.com/office/officeart/2005/8/layout/hierarchy6"/>
    <dgm:cxn modelId="{E023F2D4-0A34-4631-8A65-86C5D2E41615}" type="presParOf" srcId="{F7D5E9D9-C55F-4905-8C16-C02895347ADE}" destId="{6FB0FED3-CC81-4B71-AFAF-D3A50C1D58FA}" srcOrd="1" destOrd="0" presId="urn:microsoft.com/office/officeart/2005/8/layout/hierarchy6"/>
    <dgm:cxn modelId="{5F2F442D-6CE2-4556-BDB6-3929D10ADAC0}" type="presParOf" srcId="{F00C0427-DDAE-4EAF-B69C-5F5B171837B2}" destId="{330ACBD5-41E0-43AC-B4DD-7F9ED1B0F0F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644A7-FAEB-4DA0-BF9E-8F1545B8368A}">
      <dsp:nvSpPr>
        <dsp:cNvPr id="0" name=""/>
        <dsp:cNvSpPr/>
      </dsp:nvSpPr>
      <dsp:spPr>
        <a:xfrm>
          <a:off x="0" y="172925"/>
          <a:ext cx="2799012" cy="10980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Office of the CRO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Joe Lykken, CRO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 Sergei Nagaitsev, Head of Accel Science Programs (GARD Lead)</a:t>
          </a:r>
        </a:p>
      </dsp:txBody>
      <dsp:txXfrm>
        <a:off x="32161" y="205086"/>
        <a:ext cx="2734690" cy="10337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wrap="square" lIns="93360" tIns="46680" rIns="93360" bIns="4668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77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wrap="square" lIns="93360" tIns="46680" rIns="93360" bIns="4668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59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1678F4-2FB4-4BEF-B162-49FC30FFB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3979" y="801578"/>
            <a:ext cx="9171958" cy="458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26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875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81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695594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64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06/10/19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38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83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0841" y="6504213"/>
            <a:ext cx="616187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50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>
              <a:solidFill>
                <a:srgbClr val="003087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7043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jp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540828"/>
            <a:ext cx="8499231" cy="1003049"/>
          </a:xfrm>
        </p:spPr>
        <p:txBody>
          <a:bodyPr/>
          <a:lstStyle/>
          <a:p>
            <a:r>
              <a:rPr lang="en-US" dirty="0"/>
              <a:t>Sergei Nagaitsev (Fermilab)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r>
              <a:rPr lang="en-US" sz="1600" dirty="0"/>
              <a:t>June 10, 2019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421095" y="4664776"/>
            <a:ext cx="6722905" cy="100304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FAST/IOTA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F415A-ABE8-8443-9059-7A889B8E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5072"/>
            <a:ext cx="8686800" cy="477179"/>
          </a:xfrm>
        </p:spPr>
        <p:txBody>
          <a:bodyPr/>
          <a:lstStyle/>
          <a:p>
            <a:r>
              <a:rPr lang="en-US" sz="2300" dirty="0"/>
              <a:t>Specialized nonlinearity may transform how we focus beams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9540A-D915-674C-B1FE-D5E157FF7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06/10/19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E9413-436B-BD4E-AC6C-6797932E8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C873D-F504-994B-A13B-75E11813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6D3B9FD-CDAC-4B86-9848-1F7200857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554" y="1631220"/>
            <a:ext cx="5410454" cy="5051198"/>
          </a:xfrm>
        </p:spPr>
        <p:txBody>
          <a:bodyPr>
            <a:normAutofit/>
          </a:bodyPr>
          <a:lstStyle/>
          <a:p>
            <a:r>
              <a:rPr lang="en-US" dirty="0"/>
              <a:t>Nonlinear terms are unavoidable, can be intentional/unintentional, and can help/harm the beam </a:t>
            </a:r>
          </a:p>
          <a:p>
            <a:r>
              <a:rPr lang="en-US" b="1" dirty="0">
                <a:solidFill>
                  <a:schemeClr val="accent2"/>
                </a:solidFill>
              </a:rPr>
              <a:t>Specially designed nonlinear magnets (or space-charge potentials) can establish additional integrals of motion that greatly enhance stability and enable higher-intensity operation</a:t>
            </a:r>
          </a:p>
          <a:p>
            <a:r>
              <a:rPr lang="en-US" dirty="0"/>
              <a:t>May be a critical enabling technology for next-gen. intensity-frontier facilities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8FF33C-002F-43A2-A5B9-0BC7A49FE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253" y="797078"/>
            <a:ext cx="2238556" cy="14939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0DD99EA-DFBB-4F00-8ECE-3DF8EE3D10E1}"/>
                  </a:ext>
                </a:extLst>
              </p:cNvPr>
              <p:cNvSpPr txBox="1"/>
              <p:nvPr/>
            </p:nvSpPr>
            <p:spPr>
              <a:xfrm>
                <a:off x="480922" y="986300"/>
                <a:ext cx="542848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indent="287338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”+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0DD99EA-DFBB-4F00-8ECE-3DF8EE3D10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22" y="986300"/>
                <a:ext cx="5428487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49" y="4468368"/>
            <a:ext cx="2405148" cy="174955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69441" y="5848588"/>
            <a:ext cx="211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IOTA </a:t>
            </a:r>
            <a:r>
              <a:rPr lang="en-US" sz="1800" b="1" dirty="0" err="1">
                <a:solidFill>
                  <a:schemeClr val="bg1"/>
                </a:solidFill>
              </a:rPr>
              <a:t>octupole</a:t>
            </a:r>
            <a:r>
              <a:rPr lang="en-US" sz="1800" b="1" dirty="0">
                <a:solidFill>
                  <a:schemeClr val="bg1"/>
                </a:solidFill>
              </a:rPr>
              <a:t> string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89152" y="1924518"/>
            <a:ext cx="2229658" cy="369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IOTA NL mag. string</a:t>
            </a:r>
          </a:p>
        </p:txBody>
      </p:sp>
      <p:sp>
        <p:nvSpPr>
          <p:cNvPr id="18" name="Oval 17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2">
            <a:extLst>
              <a:ext uri="{FF2B5EF4-FFF2-40B4-BE49-F238E27FC236}">
                <a16:creationId xmlns:a16="http://schemas.microsoft.com/office/drawing/2014/main" id="{FD7599CA-22C8-42C0-A84B-942E4E3471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27" y="2301809"/>
            <a:ext cx="3475273" cy="21720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032DBC-4684-4214-95D7-556665F2F689}"/>
              </a:ext>
            </a:extLst>
          </p:cNvPr>
          <p:cNvSpPr txBox="1"/>
          <p:nvPr/>
        </p:nvSpPr>
        <p:spPr>
          <a:xfrm>
            <a:off x="6411554" y="3802876"/>
            <a:ext cx="2400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4-th order resonance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 in IOTA ring (3/2019)</a:t>
            </a:r>
          </a:p>
        </p:txBody>
      </p:sp>
    </p:spTree>
    <p:extLst>
      <p:ext uri="{BB962C8B-B14F-4D97-AF65-F5344CB8AC3E}">
        <p14:creationId xmlns:p14="http://schemas.microsoft.com/office/powerpoint/2010/main" val="12650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3" dur="59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1" grpId="0"/>
      <p:bldP spid="15" grpId="0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06/10/19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8150220-6C2B-3240-9C04-2E1CD145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NIO could yield important benefits for future HEP machines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6D3B9FD-CDAC-4B86-9848-1F7200857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4472" y="781481"/>
            <a:ext cx="9299703" cy="5051198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Reduced chaos in single-particle motion: </a:t>
            </a:r>
            <a:r>
              <a:rPr lang="en-US" dirty="0" err="1">
                <a:solidFill>
                  <a:srgbClr val="505050"/>
                </a:solidFill>
              </a:rPr>
              <a:t>e.g</a:t>
            </a:r>
            <a:r>
              <a:rPr lang="en-US" dirty="0">
                <a:solidFill>
                  <a:srgbClr val="505050"/>
                </a:solidFill>
              </a:rPr>
              <a:t> helpful for space-charge suppression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Strong immunity to collective instabilities via Landau damping:</a:t>
            </a:r>
            <a:r>
              <a:rPr lang="en-US" dirty="0"/>
              <a:t> provides for higher beam current and brightness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</a:rPr>
              <a:t>Low cost:</a:t>
            </a:r>
            <a:r>
              <a:rPr lang="en-US" dirty="0"/>
              <a:t> brighter beams produce a cascade of cost savings throughout the design, engineering and construction of accelerators  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1924" y="3055344"/>
            <a:ext cx="8756734" cy="2887063"/>
            <a:chOff x="221924" y="3255694"/>
            <a:chExt cx="8756734" cy="2887063"/>
          </a:xfrm>
        </p:grpSpPr>
        <p:grpSp>
          <p:nvGrpSpPr>
            <p:cNvPr id="21" name="Group 20"/>
            <p:cNvGrpSpPr/>
            <p:nvPr/>
          </p:nvGrpSpPr>
          <p:grpSpPr>
            <a:xfrm>
              <a:off x="3299977" y="3625850"/>
              <a:ext cx="5612065" cy="2494607"/>
              <a:chOff x="3268779" y="3910780"/>
              <a:chExt cx="4890181" cy="217373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4CF2443-73CD-4B26-9F13-CD9904737A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7623"/>
              <a:stretch/>
            </p:blipFill>
            <p:spPr>
              <a:xfrm>
                <a:off x="5817389" y="3910780"/>
                <a:ext cx="2341571" cy="1853486"/>
              </a:xfrm>
              <a:prstGeom prst="rect">
                <a:avLst/>
              </a:prstGeom>
            </p:spPr>
          </p:pic>
          <p:pic>
            <p:nvPicPr>
              <p:cNvPr id="12" name="Picture 1" descr="iota66_1IO_thickoct.png">
                <a:extLst>
                  <a:ext uri="{FF2B5EF4-FFF2-40B4-BE49-F238E27FC236}">
                    <a16:creationId xmlns:a16="http://schemas.microsoft.com/office/drawing/2014/main" id="{A4737D71-24D1-4D89-8D67-C8A27D60A5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8779" y="3933580"/>
                <a:ext cx="2117608" cy="1772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" descr="iota66_1IO_thickoct.png">
                <a:extLst>
                  <a:ext uri="{FF2B5EF4-FFF2-40B4-BE49-F238E27FC236}">
                    <a16:creationId xmlns:a16="http://schemas.microsoft.com/office/drawing/2014/main" id="{3C9E3022-9C37-4E25-B48B-87B4FDAA0C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4784" y="4795931"/>
                <a:ext cx="74612" cy="62435"/>
              </a:xfrm>
              <a:prstGeom prst="rect">
                <a:avLst/>
              </a:prstGeom>
              <a:noFill/>
              <a:ln>
                <a:noFill/>
              </a:ln>
              <a:effectLst>
                <a:glow rad="25400">
                  <a:schemeClr val="accent4">
                    <a:satMod val="175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7C476CB-152B-491A-A785-3DC7DD177C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42090" y="4055002"/>
                <a:ext cx="1412694" cy="74092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FDD22F7-7930-49A9-9DFE-FFA4C7828F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42090" y="4858366"/>
                <a:ext cx="1412694" cy="739232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E290EC2-0E20-45BE-B963-3CF20D61E8E7}"/>
                  </a:ext>
                </a:extLst>
              </p:cNvPr>
              <p:cNvSpPr txBox="1"/>
              <p:nvPr/>
            </p:nvSpPr>
            <p:spPr>
              <a:xfrm>
                <a:off x="3649539" y="5709048"/>
                <a:ext cx="1389826" cy="375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chemeClr val="accent2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200" b="1" dirty="0">
                    <a:solidFill>
                      <a:schemeClr val="accent2"/>
                    </a:solidFill>
                  </a:rPr>
                  <a:t>Q = 0.025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E290EC2-0E20-45BE-B963-3CF20D61E8E7}"/>
                  </a:ext>
                </a:extLst>
              </p:cNvPr>
              <p:cNvSpPr txBox="1"/>
              <p:nvPr/>
            </p:nvSpPr>
            <p:spPr>
              <a:xfrm>
                <a:off x="6473865" y="5709048"/>
                <a:ext cx="1389826" cy="375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chemeClr val="accent2"/>
                    </a:solidFill>
                    <a:latin typeface="Symbol" panose="05050102010706020507" pitchFamily="18" charset="2"/>
                  </a:rPr>
                  <a:t>D</a:t>
                </a:r>
                <a:r>
                  <a:rPr lang="en-US" sz="2200" b="1" dirty="0">
                    <a:solidFill>
                      <a:schemeClr val="accent2"/>
                    </a:solidFill>
                  </a:rPr>
                  <a:t>Q = 0.25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24" y="3687190"/>
              <a:ext cx="2262317" cy="202467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290EC2-0E20-45BE-B963-3CF20D61E8E7}"/>
                </a:ext>
              </a:extLst>
            </p:cNvPr>
            <p:cNvSpPr txBox="1"/>
            <p:nvPr/>
          </p:nvSpPr>
          <p:spPr>
            <a:xfrm>
              <a:off x="555588" y="5711870"/>
              <a:ext cx="15949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/>
                  </a:solidFill>
                  <a:latin typeface="Symbol" panose="05050102010706020507" pitchFamily="18" charset="2"/>
                </a:rPr>
                <a:t>D</a:t>
              </a:r>
              <a:r>
                <a:rPr lang="en-US" sz="2200" b="1" dirty="0">
                  <a:solidFill>
                    <a:schemeClr val="accent2"/>
                  </a:solidFill>
                </a:rPr>
                <a:t>Q = 0.001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382" y="4657167"/>
              <a:ext cx="90678" cy="8115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7C476CB-152B-491A-A785-3DC7DD177C78}"/>
                </a:ext>
              </a:extLst>
            </p:cNvPr>
            <p:cNvCxnSpPr>
              <a:cxnSpLocks/>
            </p:cNvCxnSpPr>
            <p:nvPr/>
          </p:nvCxnSpPr>
          <p:spPr>
            <a:xfrm>
              <a:off x="2364147" y="3805669"/>
              <a:ext cx="1621235" cy="850301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AFDD22F7-7930-49A9-9DFE-FFA4C7828F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4147" y="4727622"/>
              <a:ext cx="1621235" cy="848354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E290EC2-0E20-45BE-B963-3CF20D61E8E7}"/>
                </a:ext>
              </a:extLst>
            </p:cNvPr>
            <p:cNvSpPr txBox="1"/>
            <p:nvPr/>
          </p:nvSpPr>
          <p:spPr>
            <a:xfrm>
              <a:off x="555588" y="3255694"/>
              <a:ext cx="1594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LHC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E290EC2-0E20-45BE-B963-3CF20D61E8E7}"/>
                </a:ext>
              </a:extLst>
            </p:cNvPr>
            <p:cNvSpPr txBox="1"/>
            <p:nvPr/>
          </p:nvSpPr>
          <p:spPr>
            <a:xfrm>
              <a:off x="3104848" y="3255694"/>
              <a:ext cx="282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IOTA w/ Oct.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E290EC2-0E20-45BE-B963-3CF20D61E8E7}"/>
                </a:ext>
              </a:extLst>
            </p:cNvPr>
            <p:cNvSpPr txBox="1"/>
            <p:nvPr/>
          </p:nvSpPr>
          <p:spPr>
            <a:xfrm>
              <a:off x="6158194" y="3255694"/>
              <a:ext cx="28204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anose="020B0604020202020204" pitchFamily="34" charset="0"/>
                  <a:cs typeface="Helvetica" panose="020B0604020202020204" pitchFamily="34" charset="0"/>
                </a:rPr>
                <a:t>IOTA w/ NL mag.</a:t>
              </a:r>
            </a:p>
          </p:txBody>
        </p:sp>
      </p:grpSp>
      <p:sp>
        <p:nvSpPr>
          <p:cNvPr id="42" name="Rectangle 41"/>
          <p:cNvSpPr/>
          <p:nvPr/>
        </p:nvSpPr>
        <p:spPr>
          <a:xfrm>
            <a:off x="256032" y="5893712"/>
            <a:ext cx="90708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Fig. of merit is “tune spread” (</a:t>
            </a:r>
            <a:r>
              <a:rPr lang="en-US" sz="2000" dirty="0">
                <a:solidFill>
                  <a:schemeClr val="accent6"/>
                </a:solidFill>
                <a:latin typeface="Symbol" panose="05050102010706020507" pitchFamily="18" charset="2"/>
              </a:rPr>
              <a:t>D</a:t>
            </a:r>
            <a:r>
              <a:rPr lang="en-US" sz="2000" dirty="0">
                <a:solidFill>
                  <a:schemeClr val="accent6"/>
                </a:solidFill>
              </a:rPr>
              <a:t>Q): the spread in oscillation freq. for beam particles </a:t>
            </a:r>
          </a:p>
        </p:txBody>
      </p:sp>
      <p:sp>
        <p:nvSpPr>
          <p:cNvPr id="43" name="Oval 42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6" dur="5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8F81B-1E07-4A14-A41E-87B109AA4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" y="1091815"/>
            <a:ext cx="5815584" cy="378498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   Phase I with electrons: 2018-2021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</a:rPr>
              <a:t>Probe chaos and beam dynamics for NIO systems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rgbClr val="50504E"/>
                </a:solidFill>
              </a:rPr>
              <a:t>Octupole</a:t>
            </a:r>
            <a:r>
              <a:rPr lang="en-US" sz="2200" dirty="0">
                <a:solidFill>
                  <a:srgbClr val="50504E"/>
                </a:solidFill>
              </a:rPr>
              <a:t> string as NIO element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50504E"/>
                </a:solidFill>
              </a:rPr>
              <a:t>IOTA NL magnet as NIO element</a:t>
            </a:r>
            <a:endParaRPr lang="en-US" sz="22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   Phase II with protons: 2020-2022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</a:rPr>
              <a:t>Study NIO systems in high-intensity regime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4E"/>
                </a:solidFill>
              </a:rPr>
              <a:t>Study space-charge compensation methods in NIO 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3DED2-34F2-4F16-B24F-B04EF363A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06/10/19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F9253-1144-40F8-ABCC-BF42B17D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2393B-7391-4E25-8BDF-FEE0C334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8150220-6C2B-3240-9C04-2E1CD1450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700" dirty="0"/>
              <a:t>IOTA is purpose-built to explore the NIO concept</a:t>
            </a:r>
          </a:p>
        </p:txBody>
      </p:sp>
      <p:pic>
        <p:nvPicPr>
          <p:cNvPr id="7" name="Picture 2" descr="https://fast.fnal.gov/img/IOTA_kicker_gs_20180727_170407_DSC_4799-HDR_LR.jpg">
            <a:extLst>
              <a:ext uri="{FF2B5EF4-FFF2-40B4-BE49-F238E27FC236}">
                <a16:creationId xmlns:a16="http://schemas.microsoft.com/office/drawing/2014/main" id="{E6C05228-4034-4A56-8665-8EB6AB668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5" y="799561"/>
            <a:ext cx="2915447" cy="194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D10611-B700-4C83-8D6C-66726E6404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150"/>
          <a:stretch/>
        </p:blipFill>
        <p:spPr>
          <a:xfrm>
            <a:off x="6005515" y="2971493"/>
            <a:ext cx="2915446" cy="30513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05514" y="2373209"/>
            <a:ext cx="2915447" cy="369332"/>
          </a:xfrm>
          <a:prstGeom prst="rect">
            <a:avLst/>
          </a:prstGeom>
          <a:solidFill>
            <a:schemeClr val="bg1">
              <a:lumMod val="6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IOTA </a:t>
            </a:r>
            <a:r>
              <a:rPr lang="en-US" sz="1800" b="1" dirty="0" err="1">
                <a:solidFill>
                  <a:schemeClr val="bg1"/>
                </a:solidFill>
              </a:rPr>
              <a:t>stripline</a:t>
            </a:r>
            <a:r>
              <a:rPr lang="en-US" sz="1800" b="1" dirty="0">
                <a:solidFill>
                  <a:schemeClr val="bg1"/>
                </a:solidFill>
              </a:rPr>
              <a:t> kicker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99953" y="5653516"/>
            <a:ext cx="2915447" cy="3693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IOTA NL mag. string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512064" y="4991421"/>
            <a:ext cx="5266944" cy="12926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36538" lvl="1" indent="0">
              <a:buNone/>
            </a:pPr>
            <a:r>
              <a:rPr lang="en-US" sz="2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Goal: Reduce beam losses and improve immunity to coherent instabilities for bright beams</a:t>
            </a:r>
          </a:p>
        </p:txBody>
      </p:sp>
      <p:sp>
        <p:nvSpPr>
          <p:cNvPr id="14" name="Oval 13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2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45" dur="59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 animBg="1"/>
      <p:bldP spid="12" grpId="0" animBg="1"/>
      <p:bldP spid="2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660476" y="1780487"/>
            <a:ext cx="5837604" cy="212424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4600" dirty="0">
                <a:solidFill>
                  <a:schemeClr val="tx2"/>
                </a:solidFill>
              </a:rPr>
              <a:t>Space-charge compensation and electron lenses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connects to LHC, space-charge effects, beam-beam-effects</a:t>
            </a:r>
          </a:p>
          <a:p>
            <a:pPr marL="0" indent="0" algn="ctr"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PI’s: G. Stancari, V. Shiltsev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B0F656D-66AF-4F6C-933A-B674DCBE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IPAC 2019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50DD0-B836-49A8-B64C-B63FA4590C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7E0A3-75EF-4253-AA23-AE99872A5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DDA9-0ADE-43BD-98BC-B4A265050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1B2B47-CDB8-4EB8-BDCB-265025725D2B}"/>
              </a:ext>
            </a:extLst>
          </p:cNvPr>
          <p:cNvSpPr/>
          <p:nvPr/>
        </p:nvSpPr>
        <p:spPr>
          <a:xfrm>
            <a:off x="354965" y="920621"/>
            <a:ext cx="843407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Nishikawa </a:t>
            </a:r>
            <a:r>
              <a:rPr lang="en-US" dirty="0" err="1"/>
              <a:t>Tetsuji</a:t>
            </a:r>
            <a:r>
              <a:rPr lang="en-US" dirty="0"/>
              <a:t> Prize for a recent, significant, original contribution to the accelerator field, with no age limit.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dirty="0"/>
          </a:p>
          <a:p>
            <a:r>
              <a:rPr lang="en-US" sz="1600" dirty="0"/>
              <a:t>							  Prof. Vladimir SHILTSEV </a:t>
            </a:r>
          </a:p>
          <a:p>
            <a:endParaRPr lang="en-US" dirty="0"/>
          </a:p>
          <a:p>
            <a:r>
              <a:rPr lang="en-US" dirty="0"/>
              <a:t>“For his original work on electron lenses in synchrotron colliders, his outstanding contribution to the construction and operation of high-energy, high-luminosity hadron colliders and for his tireless leadership in the accelerator community.”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5A4014-053F-4808-B2EF-B2E73E0FC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354" y="1873376"/>
            <a:ext cx="1872615" cy="187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60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lens is a versatile research tool for IOTA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28601" y="1203198"/>
            <a:ext cx="5087112" cy="73866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Research with stored electrons:</a:t>
            </a:r>
          </a:p>
          <a:p>
            <a:r>
              <a:rPr lang="en-US" dirty="0"/>
              <a:t>Novel nonlinear element for integrable optics (using space charge)</a:t>
            </a:r>
          </a:p>
          <a:p>
            <a:pPr marL="0" indent="0">
              <a:buNone/>
            </a:pPr>
            <a:endParaRPr lang="en-US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Research with stored protons:</a:t>
            </a:r>
          </a:p>
          <a:p>
            <a:r>
              <a:rPr lang="en-US" dirty="0">
                <a:solidFill>
                  <a:schemeClr val="accent6"/>
                </a:solidFill>
              </a:rPr>
              <a:t>Space-charge compensation and Landau damping</a:t>
            </a:r>
          </a:p>
          <a:p>
            <a:r>
              <a:rPr lang="en-US" dirty="0">
                <a:solidFill>
                  <a:schemeClr val="accent6"/>
                </a:solidFill>
              </a:rPr>
              <a:t>Electron cooling: extending performance of IOTA for space-charge studies; cooling studies in a NIO lattice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63712" y="2267712"/>
            <a:ext cx="781706" cy="2438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22" y="761639"/>
            <a:ext cx="4004278" cy="267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9376D85-750F-42FF-B7E0-C9DF73F3B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81741" y="3600986"/>
            <a:ext cx="3800293" cy="252057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BCD0E347-ECA3-4042-A440-98D541229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69645" y="4764834"/>
            <a:ext cx="2812464" cy="29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04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15" dur="5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AF598-61B1-4AD0-8544-F4085DE744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F2BB9-5B79-4E82-B6FA-B1B9C10D4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D16B0-A3BB-40CA-B676-33A3DCC6D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48BF245-F826-4A79-AD56-17EBC6DA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Landau Damping with Electron lenses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145ACF-A643-4C28-B31A-3C023E139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7" y="990600"/>
            <a:ext cx="4700051" cy="250636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308DF3-DECE-4A7C-91F4-8DD829A36832}"/>
              </a:ext>
            </a:extLst>
          </p:cNvPr>
          <p:cNvSpPr/>
          <p:nvPr/>
        </p:nvSpPr>
        <p:spPr>
          <a:xfrm>
            <a:off x="30016" y="5267598"/>
            <a:ext cx="4453003" cy="1477328"/>
          </a:xfrm>
          <a:prstGeom prst="rect">
            <a:avLst/>
          </a:prstGeom>
          <a:solidFill>
            <a:srgbClr val="F8F8F8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800" dirty="0"/>
              <a:t>“</a:t>
            </a:r>
            <a:r>
              <a:rPr lang="ru-RU" sz="1800" dirty="0"/>
              <a:t>…</a:t>
            </a:r>
            <a:r>
              <a:rPr lang="en-US" sz="1800" dirty="0"/>
              <a:t>For the parameters of the</a:t>
            </a:r>
            <a:r>
              <a:rPr lang="ru-RU" sz="1800" dirty="0"/>
              <a:t> </a:t>
            </a:r>
            <a:r>
              <a:rPr lang="en-US" sz="1800" dirty="0"/>
              <a:t>Future Circular Collider, a single conventional electron lens a few meters long would provide stabilization</a:t>
            </a:r>
            <a:r>
              <a:rPr lang="ru-RU" sz="1800" dirty="0"/>
              <a:t> </a:t>
            </a:r>
            <a:r>
              <a:rPr lang="en-US" sz="1800" dirty="0"/>
              <a:t>superior to </a:t>
            </a:r>
            <a:r>
              <a:rPr lang="en-US" sz="1800" i="1" dirty="0">
                <a:solidFill>
                  <a:srgbClr val="FF0000"/>
                </a:solidFill>
              </a:rPr>
              <a:t>tens of thousands of superconducting octupole </a:t>
            </a:r>
            <a:r>
              <a:rPr lang="en-US" sz="1800" dirty="0"/>
              <a:t>magnets.”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795155-73B0-4546-96EB-144F5B3F8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93" y="3393386"/>
            <a:ext cx="2723673" cy="18515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B86DA-D74D-4B3D-9807-5CB82AF22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333500"/>
            <a:ext cx="4309996" cy="1973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D4D6D8-553D-4EF5-8CCB-D06168E94C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24000"/>
            <a:ext cx="4174299" cy="17966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176FEC-42EC-467C-BD00-3B5C52384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203" y="5039430"/>
            <a:ext cx="4450126" cy="181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12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660476" y="1780486"/>
            <a:ext cx="5837604" cy="138284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4600" dirty="0">
                <a:solidFill>
                  <a:schemeClr val="tx2"/>
                </a:solidFill>
              </a:rPr>
              <a:t>Photons and Quantum Science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connects to future FELs and to QIS</a:t>
            </a:r>
          </a:p>
          <a:p>
            <a:pPr marL="0" indent="0" algn="ctr"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PI’s: S. Nagaitsev, G. Stancari,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T. </a:t>
            </a:r>
            <a:r>
              <a:rPr lang="en-US" dirty="0" err="1">
                <a:solidFill>
                  <a:schemeClr val="tx1"/>
                </a:solidFill>
              </a:rPr>
              <a:t>Shaftan</a:t>
            </a:r>
            <a:r>
              <a:rPr lang="en-US" dirty="0">
                <a:solidFill>
                  <a:schemeClr val="tx1"/>
                </a:solidFill>
              </a:rPr>
              <a:t> (BNL), Z. Huang (SLAC)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0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06723F-210B-9949-B28C-561A8794F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9981"/>
            <a:ext cx="4476074" cy="2687623"/>
          </a:xfrm>
        </p:spPr>
        <p:txBody>
          <a:bodyPr/>
          <a:lstStyle/>
          <a:p>
            <a:r>
              <a:rPr lang="en-US" sz="2000" dirty="0"/>
              <a:t>IOTA demonstrated storage of a </a:t>
            </a:r>
            <a:r>
              <a:rPr lang="en-US" sz="2000" b="1" dirty="0">
                <a:solidFill>
                  <a:schemeClr val="accent2"/>
                </a:solidFill>
              </a:rPr>
              <a:t>single relativistic electron </a:t>
            </a:r>
            <a:r>
              <a:rPr lang="en-US" sz="2000" dirty="0"/>
              <a:t>for long periods of time (~10 minutes).</a:t>
            </a:r>
          </a:p>
          <a:p>
            <a:r>
              <a:rPr lang="en-US" sz="2000" dirty="0"/>
              <a:t>High particle energy (100 MeV) enables observation of SR emission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This opens the way to a wide variety of quantum experiments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Nov. 2018: A one-day </a:t>
            </a:r>
            <a:r>
              <a:rPr lang="en-US" sz="2000" b="1" dirty="0">
                <a:solidFill>
                  <a:schemeClr val="accent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Workshop on Single-Electron experiments in IOTA</a:t>
            </a:r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– 30 participants from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U.Chicago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, LANL, SLAC, ANL, Princeton,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RadiaBeam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, BNL, UC Berkeley, Fermilab</a:t>
            </a:r>
          </a:p>
          <a:p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919A2-22E6-F34A-8A32-5BA3441A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presents unique opportunities in QS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4EDD-7646-004A-8485-1D6809EF0C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DDFD2-D301-4E47-B450-02EAC4E9F8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71589-4044-D244-AAED-587292DB3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990217" y="3715699"/>
            <a:ext cx="3896338" cy="2516608"/>
            <a:chOff x="4572000" y="3428999"/>
            <a:chExt cx="4413163" cy="285042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C216AF9-B3C9-E848-B70F-F78FA253FF0C}"/>
                </a:ext>
              </a:extLst>
            </p:cNvPr>
            <p:cNvGrpSpPr/>
            <p:nvPr/>
          </p:nvGrpSpPr>
          <p:grpSpPr>
            <a:xfrm>
              <a:off x="4572000" y="3428999"/>
              <a:ext cx="4413163" cy="2850423"/>
              <a:chOff x="4202505" y="2799338"/>
              <a:chExt cx="4698609" cy="298533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5A5638C-4DB6-C246-9ECA-24B99C0DB6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biLevel thresh="75000"/>
              </a:blip>
              <a:stretch>
                <a:fillRect/>
              </a:stretch>
            </p:blipFill>
            <p:spPr>
              <a:xfrm>
                <a:off x="4202505" y="2799338"/>
                <a:ext cx="4698609" cy="26655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F56AFC-ABAA-1A46-9563-E32187D97769}"/>
                  </a:ext>
                </a:extLst>
              </p:cNvPr>
              <p:cNvSpPr txBox="1"/>
              <p:nvPr/>
            </p:nvSpPr>
            <p:spPr>
              <a:xfrm>
                <a:off x="6069208" y="5415340"/>
                <a:ext cx="9652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>
                    <a:solidFill>
                      <a:srgbClr val="40404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(s)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6C5906-F3A9-CD4D-9298-52D7557CBA9D}"/>
                </a:ext>
              </a:extLst>
            </p:cNvPr>
            <p:cNvSpPr txBox="1"/>
            <p:nvPr/>
          </p:nvSpPr>
          <p:spPr>
            <a:xfrm>
              <a:off x="7108630" y="3472806"/>
              <a:ext cx="1774933" cy="508958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404040"/>
              </a:solidFill>
            </a:ln>
          </p:spPr>
          <p:txBody>
            <a:bodyPr wrap="square" lIns="45720" tIns="9144" rIns="45720" bIns="9144" rtlCol="0">
              <a:spAutoFit/>
            </a:bodyPr>
            <a:lstStyle/>
            <a:p>
              <a:r>
                <a:rPr lang="en-US" sz="1400" dirty="0"/>
                <a:t>single e- beam </a:t>
              </a:r>
            </a:p>
            <a:p>
              <a:r>
                <a:rPr lang="en-US" sz="1400" dirty="0"/>
                <a:t>injection every 20 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AC92A09-4886-8545-B506-5B961F31DC3D}"/>
              </a:ext>
            </a:extLst>
          </p:cNvPr>
          <p:cNvSpPr txBox="1"/>
          <p:nvPr/>
        </p:nvSpPr>
        <p:spPr>
          <a:xfrm rot="16200000">
            <a:off x="3554892" y="4632051"/>
            <a:ext cx="2564253" cy="26468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wrap="square" lIns="45720" tIns="9144" rIns="45720" bIns="9144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Number of Electrons in IOTA</a:t>
            </a:r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BD522B30-4395-AD4E-93B3-A5BFB7228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45" y="5135320"/>
            <a:ext cx="4294521" cy="822904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A6F88C30-1BCB-2440-86A4-341DD72AF39C}"/>
              </a:ext>
            </a:extLst>
          </p:cNvPr>
          <p:cNvSpPr txBox="1">
            <a:spLocks/>
          </p:cNvSpPr>
          <p:nvPr/>
        </p:nvSpPr>
        <p:spPr>
          <a:xfrm>
            <a:off x="-279400" y="2954572"/>
            <a:ext cx="4549052" cy="268762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B0C22E-00D1-4404-9F0E-CA0980737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288" y="883083"/>
            <a:ext cx="3284762" cy="28081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768596" y="2799425"/>
            <a:ext cx="1702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3087"/>
                </a:solidFill>
                <a:latin typeface="Calibri"/>
                <a:ea typeface="+mn-ea"/>
                <a:cs typeface="+mn-cs"/>
              </a:rPr>
              <a:t>Discrete steps from loss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3087"/>
                </a:solidFill>
                <a:latin typeface="Calibri"/>
                <a:ea typeface="+mn-ea"/>
                <a:cs typeface="+mn-cs"/>
              </a:rPr>
              <a:t>of single electrons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67891" y="1182981"/>
            <a:ext cx="10711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3087"/>
                </a:solidFill>
                <a:latin typeface="Calibri"/>
                <a:ea typeface="+mn-ea"/>
                <a:cs typeface="+mn-cs"/>
              </a:rPr>
              <a:t>PMT count rate</a:t>
            </a:r>
          </a:p>
        </p:txBody>
      </p:sp>
      <p:sp>
        <p:nvSpPr>
          <p:cNvPr id="19" name="Oval 18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9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13" grpId="0" animBg="1"/>
      <p:bldP spid="17" grpId="0"/>
      <p:bldP spid="18" grpId="0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855804" y="1780487"/>
            <a:ext cx="7446948" cy="4734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4600" dirty="0">
                <a:solidFill>
                  <a:schemeClr val="tx2"/>
                </a:solidFill>
              </a:rPr>
              <a:t>Optical Stochastic Cooling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connects to future colliders, EIC, light sources, quantum science</a:t>
            </a:r>
          </a:p>
          <a:p>
            <a:pPr marL="0" indent="0" algn="ctr"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PI’s: J. Jarvis, V. Lebedev, S. Chattopadhyay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br>
              <a:rPr lang="en-US" dirty="0"/>
            </a:b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47E582-5248-4C64-B218-439B5CE32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13054"/>
            <a:ext cx="8672513" cy="5059363"/>
          </a:xfrm>
        </p:spPr>
        <p:txBody>
          <a:bodyPr/>
          <a:lstStyle/>
          <a:p>
            <a:r>
              <a:rPr lang="en-US" dirty="0"/>
              <a:t>FAST is a Fermilab “Facility for Accelerator Science and Technology”</a:t>
            </a:r>
          </a:p>
          <a:p>
            <a:pPr lvl="1"/>
            <a:r>
              <a:rPr lang="en-US" dirty="0"/>
              <a:t>Not a DOE Users Facility</a:t>
            </a:r>
          </a:p>
          <a:p>
            <a:r>
              <a:rPr lang="en-US" dirty="0"/>
              <a:t>The IOTA ring is a component of FAST, like the electron </a:t>
            </a:r>
            <a:r>
              <a:rPr lang="en-US" dirty="0" err="1"/>
              <a:t>linac</a:t>
            </a:r>
            <a:r>
              <a:rPr lang="en-US" dirty="0"/>
              <a:t> and the proton injector.</a:t>
            </a:r>
          </a:p>
          <a:p>
            <a:r>
              <a:rPr lang="en-US" dirty="0"/>
              <a:t>The IOTA research collaboration:</a:t>
            </a:r>
          </a:p>
          <a:p>
            <a:pPr lvl="1"/>
            <a:r>
              <a:rPr lang="en-US" dirty="0"/>
              <a:t>Formally registered with the Fermilab Users Office</a:t>
            </a:r>
          </a:p>
          <a:p>
            <a:pPr lvl="1"/>
            <a:r>
              <a:rPr lang="en-US" dirty="0"/>
              <a:t>Not fully formed yet: doesn’t have an elected spokesperson, by-laws, or a formal “authors list”.</a:t>
            </a:r>
          </a:p>
          <a:p>
            <a:pPr lvl="1"/>
            <a:r>
              <a:rPr lang="en-US" dirty="0"/>
              <a:t>Presently (informally) led by Giulio Stancari, who advises Alexander Valishev (Assoc Division Head for Accel S&amp;T)</a:t>
            </a:r>
          </a:p>
          <a:p>
            <a:r>
              <a:rPr lang="en-US" dirty="0"/>
              <a:t>The IOTA research and operations are funded mostly by HEP GARD (Accel and Beam Physics thrust) and by Accel Test Facility Ops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E366F5-FB3F-4C36-9F02-6EFDEE694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Welcome to the 7</a:t>
            </a:r>
            <a:r>
              <a:rPr lang="en-US" sz="2600" baseline="30000" dirty="0"/>
              <a:t>th</a:t>
            </a:r>
            <a:r>
              <a:rPr lang="en-US" sz="2600" dirty="0"/>
              <a:t> FAST/IOTA collaboration meeting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4FB73-14D1-43A0-83FC-5893B84CF3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7E821-97E2-4CC6-95C9-41D1607BD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75DC1-FCD7-464F-AC00-58873AF8C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482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02E7F-DEDE-45CC-A34C-D3953968CE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4C715-74E2-4AF1-BB59-091D7F148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95755-EB49-4D80-ABB6-0F5662AFB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3" descr="C:\Physics\FNAL Projects\FAST_IOTA\OSC\GIFMaker.org_9iGlJm.gif">
            <a:extLst>
              <a:ext uri="{FF2B5EF4-FFF2-40B4-BE49-F238E27FC236}">
                <a16:creationId xmlns:a16="http://schemas.microsoft.com/office/drawing/2014/main" id="{73AD05D3-EB84-4C6D-9932-47BAA41A19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621" y="2977944"/>
            <a:ext cx="2997216" cy="29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976D5B25-0C67-459D-99BB-21D4F335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OSC extends the SC principle to optical bandwidth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2138366-C12B-4B92-B326-C1334B238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740" y="2723475"/>
            <a:ext cx="5154480" cy="2003472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Wavepacket generated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Particle delayed in bypass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Wavepacket amplified and focused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Corrective kick applied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Cooling accumulates over many passes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9CA9DD6-1766-42F3-9709-DB6D51072FA9}"/>
              </a:ext>
            </a:extLst>
          </p:cNvPr>
          <p:cNvGrpSpPr/>
          <p:nvPr/>
        </p:nvGrpSpPr>
        <p:grpSpPr>
          <a:xfrm>
            <a:off x="184150" y="839682"/>
            <a:ext cx="5459459" cy="1763442"/>
            <a:chOff x="222250" y="763480"/>
            <a:chExt cx="8547322" cy="27608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137A11-DE76-476A-8850-72A70EB53B1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50" y="1133548"/>
              <a:ext cx="7668070" cy="2026878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3778F4F-32E8-4777-9089-437538437B02}"/>
                </a:ext>
              </a:extLst>
            </p:cNvPr>
            <p:cNvSpPr/>
            <p:nvPr/>
          </p:nvSpPr>
          <p:spPr>
            <a:xfrm>
              <a:off x="808337" y="1245901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1C0B020-EB87-41EE-9C03-0735FC9133F7}"/>
                </a:ext>
              </a:extLst>
            </p:cNvPr>
            <p:cNvSpPr/>
            <p:nvPr/>
          </p:nvSpPr>
          <p:spPr>
            <a:xfrm>
              <a:off x="3830684" y="763480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40C11EC-4C6B-4474-92FA-3255BC53050E}"/>
                </a:ext>
              </a:extLst>
            </p:cNvPr>
            <p:cNvSpPr/>
            <p:nvPr/>
          </p:nvSpPr>
          <p:spPr>
            <a:xfrm>
              <a:off x="3830684" y="3143323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3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2722B4-DCF9-4234-95CC-5C4DB7CE45E8}"/>
                </a:ext>
              </a:extLst>
            </p:cNvPr>
            <p:cNvSpPr/>
            <p:nvPr/>
          </p:nvSpPr>
          <p:spPr>
            <a:xfrm>
              <a:off x="6869159" y="1245901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4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A7A8286-D669-420D-9B10-9E76BEC5A88B}"/>
                </a:ext>
              </a:extLst>
            </p:cNvPr>
            <p:cNvCxnSpPr/>
            <p:nvPr/>
          </p:nvCxnSpPr>
          <p:spPr>
            <a:xfrm>
              <a:off x="7962900" y="2247433"/>
              <a:ext cx="390525" cy="0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A37750-4F12-4F6F-B35A-C0FB0DB88E46}"/>
                </a:ext>
              </a:extLst>
            </p:cNvPr>
            <p:cNvSpPr/>
            <p:nvPr/>
          </p:nvSpPr>
          <p:spPr>
            <a:xfrm>
              <a:off x="8388572" y="2056933"/>
              <a:ext cx="381000" cy="38100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5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DE0D145-70FC-4BBF-9AD4-E3ECC23F3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18" y="798097"/>
            <a:ext cx="2432482" cy="59431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5F32551-EEE6-4D21-B217-98A8EB221910}"/>
              </a:ext>
            </a:extLst>
          </p:cNvPr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B9A5AB-5785-4D7D-B4E5-E87FB43F1278}"/>
              </a:ext>
            </a:extLst>
          </p:cNvPr>
          <p:cNvSpPr txBox="1"/>
          <p:nvPr/>
        </p:nvSpPr>
        <p:spPr>
          <a:xfrm>
            <a:off x="274452" y="4838400"/>
            <a:ext cx="56039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10</a:t>
            </a:r>
            <a:r>
              <a:rPr lang="en-US" b="1" baseline="30000" dirty="0">
                <a:solidFill>
                  <a:schemeClr val="accent2"/>
                </a:solidFill>
              </a:rPr>
              <a:t>3</a:t>
            </a:r>
            <a:r>
              <a:rPr lang="en-US" b="1" dirty="0">
                <a:solidFill>
                  <a:schemeClr val="accent2"/>
                </a:solidFill>
              </a:rPr>
              <a:t> – 10</a:t>
            </a:r>
            <a:r>
              <a:rPr lang="en-US" b="1" baseline="30000" dirty="0">
                <a:solidFill>
                  <a:schemeClr val="accent2"/>
                </a:solidFill>
              </a:rPr>
              <a:t>4</a:t>
            </a:r>
            <a:r>
              <a:rPr lang="en-US" b="1" dirty="0">
                <a:solidFill>
                  <a:schemeClr val="accent2"/>
                </a:solidFill>
              </a:rPr>
              <a:t> increase in cooling rate over SC and extension into an energy range where no operational cooling solutions exist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175F79-FCF7-4B1A-AAF5-1D811DEDED88}"/>
              </a:ext>
            </a:extLst>
          </p:cNvPr>
          <p:cNvSpPr/>
          <p:nvPr/>
        </p:nvSpPr>
        <p:spPr>
          <a:xfrm>
            <a:off x="6022416" y="5886380"/>
            <a:ext cx="2615129" cy="30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US" sz="600" dirty="0" err="1">
                <a:latin typeface="Times New Roman"/>
                <a:ea typeface="Calibri"/>
                <a:cs typeface="Times New Roman"/>
              </a:rPr>
              <a:t>A.A.Mikhailichkenko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, M.S. </a:t>
            </a:r>
            <a:r>
              <a:rPr lang="en-US" sz="600" dirty="0" err="1">
                <a:latin typeface="Times New Roman"/>
                <a:ea typeface="Calibri"/>
                <a:cs typeface="Times New Roman"/>
              </a:rPr>
              <a:t>Zolotorev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, Phys. Rev. Lett. 71 (25), p. 4146 (1993)</a:t>
            </a:r>
            <a:endParaRPr lang="en-US" sz="600" dirty="0">
              <a:latin typeface="Calibri"/>
              <a:ea typeface="Calibri"/>
              <a:cs typeface="Times New Roman"/>
            </a:endParaRPr>
          </a:p>
          <a:p>
            <a:pPr marL="342900" marR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228600" algn="l"/>
                <a:tab pos="285750" algn="l"/>
                <a:tab pos="342900" algn="l"/>
              </a:tabLst>
            </a:pPr>
            <a:r>
              <a:rPr lang="en-US" sz="600" dirty="0">
                <a:latin typeface="Times New Roman"/>
                <a:ea typeface="Calibri"/>
                <a:cs typeface="Times New Roman"/>
              </a:rPr>
              <a:t>M. S. </a:t>
            </a:r>
            <a:r>
              <a:rPr lang="en-US" sz="600" dirty="0" err="1">
                <a:latin typeface="Times New Roman"/>
                <a:ea typeface="Calibri"/>
                <a:cs typeface="Times New Roman"/>
              </a:rPr>
              <a:t>Zolotorev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, A. A. </a:t>
            </a:r>
            <a:r>
              <a:rPr lang="en-US" sz="600" dirty="0" err="1">
                <a:latin typeface="Times New Roman"/>
                <a:ea typeface="Calibri"/>
                <a:cs typeface="Times New Roman"/>
              </a:rPr>
              <a:t>Zholents</a:t>
            </a:r>
            <a:r>
              <a:rPr lang="en-US" sz="600" dirty="0">
                <a:latin typeface="Times New Roman"/>
                <a:ea typeface="Calibri"/>
                <a:cs typeface="Times New Roman"/>
              </a:rPr>
              <a:t>, Phys. Rev. E 50 (4), p. 3087 (1994)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Picture 2" descr="C:\Users\Jonathan\Downloads\GIFMaker.org_IfGT6l.gif">
            <a:extLst>
              <a:ext uri="{FF2B5EF4-FFF2-40B4-BE49-F238E27FC236}">
                <a16:creationId xmlns:a16="http://schemas.microsoft.com/office/drawing/2014/main" id="{D26858D0-D156-4FA7-9758-77795ED9C5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048" y="1341230"/>
            <a:ext cx="3389810" cy="193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9341B07-1479-4203-BBF9-A2F8DBAF17FE}"/>
              </a:ext>
            </a:extLst>
          </p:cNvPr>
          <p:cNvSpPr txBox="1"/>
          <p:nvPr/>
        </p:nvSpPr>
        <p:spPr>
          <a:xfrm>
            <a:off x="6177089" y="1526266"/>
            <a:ext cx="2313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Energy exchange in kicker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E9D3B4-7304-4C51-9B5C-CB9809A49F38}"/>
              </a:ext>
            </a:extLst>
          </p:cNvPr>
          <p:cNvSpPr txBox="1"/>
          <p:nvPr/>
        </p:nvSpPr>
        <p:spPr>
          <a:xfrm>
            <a:off x="6141577" y="3328430"/>
            <a:ext cx="2255617" cy="584775"/>
          </a:xfrm>
          <a:prstGeom prst="rect">
            <a:avLst/>
          </a:prstGeom>
          <a:solidFill>
            <a:schemeClr val="bg2">
              <a:lumMod val="95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Cooling vs. betatron and </a:t>
            </a:r>
          </a:p>
          <a:p>
            <a:pPr algn="ctr"/>
            <a:r>
              <a:rPr lang="en-US" sz="1600" dirty="0">
                <a:solidFill>
                  <a:schemeClr val="accent6"/>
                </a:solidFill>
              </a:rPr>
              <a:t>synchrotron amplitudes</a:t>
            </a:r>
          </a:p>
        </p:txBody>
      </p:sp>
    </p:spTree>
    <p:extLst>
      <p:ext uri="{BB962C8B-B14F-4D97-AF65-F5344CB8AC3E}">
        <p14:creationId xmlns:p14="http://schemas.microsoft.com/office/powerpoint/2010/main" val="314886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36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  <p:bldP spid="19" grpId="0" animBg="1"/>
      <p:bldP spid="20" grpId="0"/>
      <p:bldP spid="21" grpId="0"/>
      <p:bldP spid="23" grpId="0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1412195" y="1780487"/>
            <a:ext cx="6085885" cy="4734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4600" dirty="0">
                <a:solidFill>
                  <a:schemeClr val="tx2"/>
                </a:solidFill>
              </a:rPr>
              <a:t>FAST science program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connects to the EIC</a:t>
            </a:r>
          </a:p>
          <a:p>
            <a:pPr marL="0" indent="0" algn="ctr"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PI’s: P. Piot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B3DE0D-1E7D-6843-840B-FB75A938F9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2018/19 Run: High-charge magnetized beam</a:t>
            </a:r>
          </a:p>
          <a:p>
            <a:pPr lvl="1"/>
            <a:r>
              <a:rPr lang="en-US" sz="2000" dirty="0"/>
              <a:t>Production of high-charge (3.2 </a:t>
            </a:r>
            <a:r>
              <a:rPr lang="en-US" sz="2000" dirty="0" err="1"/>
              <a:t>nC</a:t>
            </a:r>
            <a:r>
              <a:rPr lang="en-US" sz="2000" dirty="0"/>
              <a:t>) magnetized beam  [up to 7 </a:t>
            </a:r>
            <a:r>
              <a:rPr lang="en-US" sz="2000" dirty="0" err="1"/>
              <a:t>nC</a:t>
            </a:r>
            <a:r>
              <a:rPr lang="en-US" sz="2000" dirty="0"/>
              <a:t> produced!]</a:t>
            </a:r>
          </a:p>
          <a:p>
            <a:pPr lvl="1"/>
            <a:r>
              <a:rPr lang="en-US" sz="2000" dirty="0"/>
              <a:t>characterization of magnetization</a:t>
            </a:r>
          </a:p>
          <a:p>
            <a:pPr lvl="1"/>
            <a:r>
              <a:rPr lang="en-US" sz="2000" dirty="0"/>
              <a:t>Transport + manipulation over long beamline including use of locally non-symmetric optics</a:t>
            </a:r>
          </a:p>
          <a:p>
            <a:pPr marL="0" indent="0">
              <a:buNone/>
            </a:pPr>
            <a:r>
              <a:rPr lang="en-US" sz="2000" dirty="0"/>
              <a:t>Next Run: High-current magnetized beams → understanding halo</a:t>
            </a:r>
          </a:p>
          <a:p>
            <a:pPr lvl="1"/>
            <a:r>
              <a:rPr lang="en-US" sz="2000" dirty="0"/>
              <a:t>Explore halo formation in magnetized beam using a long-dynamical range diagnostics (</a:t>
            </a:r>
            <a:r>
              <a:rPr lang="en-US" sz="2000" dirty="0" err="1"/>
              <a:t>Jlab</a:t>
            </a:r>
            <a:r>
              <a:rPr lang="en-US" sz="2000" dirty="0"/>
              <a:t> LDRD)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9E0037-C23F-1748-BB71-1F702D750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High-Charged Magnetized Beams at FAST-IOTA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0C331-4708-444B-A54A-8CE99AE5846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1C2AE-529C-7B45-A899-60905C5A9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FC26-ABAC-9442-9885-33B23EAF5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907A5E-0C50-8B4C-9BD6-256FEEF3FCA0}"/>
              </a:ext>
            </a:extLst>
          </p:cNvPr>
          <p:cNvGrpSpPr/>
          <p:nvPr/>
        </p:nvGrpSpPr>
        <p:grpSpPr>
          <a:xfrm>
            <a:off x="7024308" y="251752"/>
            <a:ext cx="2015333" cy="1015659"/>
            <a:chOff x="7902847" y="159132"/>
            <a:chExt cx="3991025" cy="1716715"/>
          </a:xfrm>
        </p:grpSpPr>
        <p:pic>
          <p:nvPicPr>
            <p:cNvPr id="8" name="Picture 8" descr="nicadd_logo">
              <a:extLst>
                <a:ext uri="{FF2B5EF4-FFF2-40B4-BE49-F238E27FC236}">
                  <a16:creationId xmlns:a16="http://schemas.microsoft.com/office/drawing/2014/main" id="{9F23D473-8F88-8B4A-BAE9-1146A5294F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9139" y="346409"/>
              <a:ext cx="2512403" cy="747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9">
              <a:extLst>
                <a:ext uri="{FF2B5EF4-FFF2-40B4-BE49-F238E27FC236}">
                  <a16:creationId xmlns:a16="http://schemas.microsoft.com/office/drawing/2014/main" id="{BD88BF70-E065-444F-BC3A-0D11064BAF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2847" y="1095519"/>
              <a:ext cx="3128694" cy="78032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CC1B01">
                  <a:alpha val="23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en-US" altLang="en-US" sz="800" b="1" cap="small" dirty="0">
                  <a:solidFill>
                    <a:srgbClr val="CC1B0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Northern Illinois Center for Accelerator </a:t>
              </a:r>
            </a:p>
            <a:p>
              <a:pPr algn="ctr"/>
              <a:r>
                <a:rPr lang="en-US" altLang="en-US" sz="800" b="1" cap="small" dirty="0">
                  <a:solidFill>
                    <a:srgbClr val="CC1B0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and Detector Development</a:t>
              </a:r>
            </a:p>
          </p:txBody>
        </p:sp>
        <p:pic>
          <p:nvPicPr>
            <p:cNvPr id="10" name="Picture 25">
              <a:extLst>
                <a:ext uri="{FF2B5EF4-FFF2-40B4-BE49-F238E27FC236}">
                  <a16:creationId xmlns:a16="http://schemas.microsoft.com/office/drawing/2014/main" id="{C63622F7-8DBB-B841-BA81-EFD3F18BAC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1542" y="159132"/>
              <a:ext cx="862330" cy="1498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207C311-369F-B54C-BEE7-CB9B2B404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27" y="3992133"/>
            <a:ext cx="4802549" cy="23264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4DE1FB-8EC1-5A48-BC37-77F9C4453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786" y="3895129"/>
            <a:ext cx="2470469" cy="232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35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793776" cy="241300"/>
          </a:xfrm>
        </p:spPr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1103" y="6504213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22782"/>
            <a:ext cx="8672513" cy="5059363"/>
          </a:xfrm>
        </p:spPr>
        <p:txBody>
          <a:bodyPr/>
          <a:lstStyle/>
          <a:p>
            <a:r>
              <a:rPr lang="en-US" sz="2300" dirty="0"/>
              <a:t>IOTA/FAST is a unique R&amp;D facility and the only one in the world dedicated to the future of intensity-frontier research:</a:t>
            </a:r>
          </a:p>
          <a:p>
            <a:pPr lvl="1"/>
            <a:r>
              <a:rPr lang="en-US" sz="2100" dirty="0"/>
              <a:t>Electrons and protons, </a:t>
            </a:r>
            <a:r>
              <a:rPr lang="en-US" sz="2100" dirty="0" err="1"/>
              <a:t>linac</a:t>
            </a:r>
            <a:r>
              <a:rPr lang="en-US" sz="2100" dirty="0"/>
              <a:t> and rings -- concurrently</a:t>
            </a:r>
          </a:p>
          <a:p>
            <a:r>
              <a:rPr lang="en-US" sz="2300" dirty="0"/>
              <a:t>The IOTA science program explores a wide variety of fundamental topics in accelerator and beam physics</a:t>
            </a:r>
          </a:p>
          <a:p>
            <a:r>
              <a:rPr lang="en-US" sz="2300" dirty="0"/>
              <a:t>IOTA also constitutes an excellent platform for technological developments that may be vital for realizing next-gen. facilities</a:t>
            </a:r>
          </a:p>
          <a:p>
            <a:r>
              <a:rPr lang="en-US" sz="2300" dirty="0"/>
              <a:t>Significant opportunities for cross-office benefit inside DOE; draws heavily on FNAL’s heritage in cooling and beam dynamics</a:t>
            </a:r>
          </a:p>
          <a:p>
            <a:r>
              <a:rPr lang="en-US" sz="2300" dirty="0"/>
              <a:t>As an operational SRF accelerator, FAST cuts across GARD thrusts as a valuable tool for studying SRF technology and its interaction with an intense beam; attracting significant interest from global partners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conclusion…</a:t>
            </a:r>
          </a:p>
        </p:txBody>
      </p:sp>
      <p:sp>
        <p:nvSpPr>
          <p:cNvPr id="10" name="Oval 9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4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29" dur="59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50ABE-85CB-4E85-A1E2-F982D2858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6A7FA-A1CF-40CA-9DEF-A0F473345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FD556-56C1-414A-9049-EE17CC654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748E07D-65DE-4B46-ACC3-6F6A43C75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Fermilab GARD org chart</a:t>
            </a:r>
          </a:p>
        </p:txBody>
      </p:sp>
      <p:graphicFrame>
        <p:nvGraphicFramePr>
          <p:cNvPr id="8" name="Content Placeholder 10">
            <a:extLst>
              <a:ext uri="{FF2B5EF4-FFF2-40B4-BE49-F238E27FC236}">
                <a16:creationId xmlns:a16="http://schemas.microsoft.com/office/drawing/2014/main" id="{19888C84-BF46-4F2D-B5FC-EDD10D8F9F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0940055"/>
              </p:ext>
            </p:extLst>
          </p:nvPr>
        </p:nvGraphicFramePr>
        <p:xfrm>
          <a:off x="979013" y="2424687"/>
          <a:ext cx="2801725" cy="1270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2ACE881F-D2B7-44BE-ACCB-94C46E1161CD}"/>
              </a:ext>
            </a:extLst>
          </p:cNvPr>
          <p:cNvGrpSpPr/>
          <p:nvPr/>
        </p:nvGrpSpPr>
        <p:grpSpPr>
          <a:xfrm>
            <a:off x="4578088" y="2579894"/>
            <a:ext cx="2900661" cy="1084041"/>
            <a:chOff x="3265179" y="481062"/>
            <a:chExt cx="2486397" cy="97543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3F53DF1-AAA1-4CFB-B96D-7AEB58527026}"/>
                </a:ext>
              </a:extLst>
            </p:cNvPr>
            <p:cNvSpPr/>
            <p:nvPr/>
          </p:nvSpPr>
          <p:spPr>
            <a:xfrm>
              <a:off x="3265179" y="481062"/>
              <a:ext cx="2486397" cy="9754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2CBCCF36-77F0-4D46-AD14-E95CA682CB4A}"/>
                </a:ext>
              </a:extLst>
            </p:cNvPr>
            <p:cNvSpPr txBox="1"/>
            <p:nvPr/>
          </p:nvSpPr>
          <p:spPr>
            <a:xfrm>
              <a:off x="3293748" y="509631"/>
              <a:ext cx="2429259" cy="918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Office of the CTO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dirty="0"/>
                <a:t>Sergey Belomestnykh</a:t>
              </a:r>
              <a:r>
                <a:rPr lang="en-US" sz="1400" kern="1200" dirty="0"/>
                <a:t>, CTO 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kern="1200" dirty="0"/>
                <a:t> (</a:t>
              </a:r>
              <a:r>
                <a:rPr lang="en-US" sz="1400" dirty="0"/>
                <a:t>Accel Test Fac Ops</a:t>
              </a:r>
              <a:r>
                <a:rPr lang="en-US" sz="1400" kern="1200" dirty="0"/>
                <a:t> Lead)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782A52-6D25-4F56-9AB6-30D9749B227B}"/>
              </a:ext>
            </a:extLst>
          </p:cNvPr>
          <p:cNvGrpSpPr/>
          <p:nvPr/>
        </p:nvGrpSpPr>
        <p:grpSpPr>
          <a:xfrm>
            <a:off x="2787642" y="722617"/>
            <a:ext cx="2900661" cy="1084041"/>
            <a:chOff x="3265179" y="481062"/>
            <a:chExt cx="2486397" cy="9754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A9EE7A-9DB2-4B87-823A-201055F746A9}"/>
                </a:ext>
              </a:extLst>
            </p:cNvPr>
            <p:cNvSpPr/>
            <p:nvPr/>
          </p:nvSpPr>
          <p:spPr>
            <a:xfrm>
              <a:off x="3265179" y="481062"/>
              <a:ext cx="2486397" cy="9754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: Rounded Corners 4">
              <a:extLst>
                <a:ext uri="{FF2B5EF4-FFF2-40B4-BE49-F238E27FC236}">
                  <a16:creationId xmlns:a16="http://schemas.microsoft.com/office/drawing/2014/main" id="{82E98976-503B-4840-8A4E-5CB8C29475BE}"/>
                </a:ext>
              </a:extLst>
            </p:cNvPr>
            <p:cNvSpPr txBox="1"/>
            <p:nvPr/>
          </p:nvSpPr>
          <p:spPr>
            <a:xfrm>
              <a:off x="3293748" y="509631"/>
              <a:ext cx="2429259" cy="918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 err="1"/>
                <a:t>Fermilab</a:t>
              </a:r>
              <a:r>
                <a:rPr lang="en-US" sz="2000" b="1" dirty="0"/>
                <a:t> Director</a:t>
              </a:r>
              <a:endParaRPr lang="en-US" sz="2000" b="1" kern="1200" dirty="0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96F765-0FF1-475D-9B34-4E7221633BB9}"/>
              </a:ext>
            </a:extLst>
          </p:cNvPr>
          <p:cNvCxnSpPr>
            <a:stCxn id="14" idx="2"/>
          </p:cNvCxnSpPr>
          <p:nvPr/>
        </p:nvCxnSpPr>
        <p:spPr>
          <a:xfrm flipH="1">
            <a:off x="2429344" y="1806658"/>
            <a:ext cx="1808629" cy="8049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D39768A-8080-4E81-8080-9FFF467287EC}"/>
              </a:ext>
            </a:extLst>
          </p:cNvPr>
          <p:cNvCxnSpPr>
            <a:cxnSpLocks/>
          </p:cNvCxnSpPr>
          <p:nvPr/>
        </p:nvCxnSpPr>
        <p:spPr>
          <a:xfrm>
            <a:off x="4237972" y="1790783"/>
            <a:ext cx="1790446" cy="8049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569D12-7733-4024-A6B3-AB7C4E815876}"/>
              </a:ext>
            </a:extLst>
          </p:cNvPr>
          <p:cNvGrpSpPr/>
          <p:nvPr/>
        </p:nvGrpSpPr>
        <p:grpSpPr>
          <a:xfrm>
            <a:off x="1613400" y="4055771"/>
            <a:ext cx="5455061" cy="670893"/>
            <a:chOff x="3265179" y="481062"/>
            <a:chExt cx="2571948" cy="97543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7ECD922-5F39-42DB-A2ED-1851F43BCE12}"/>
                </a:ext>
              </a:extLst>
            </p:cNvPr>
            <p:cNvSpPr/>
            <p:nvPr/>
          </p:nvSpPr>
          <p:spPr>
            <a:xfrm>
              <a:off x="3265179" y="481062"/>
              <a:ext cx="2486397" cy="9754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FE27A29C-7E19-462E-9138-1D6748B65B5D}"/>
                </a:ext>
              </a:extLst>
            </p:cNvPr>
            <p:cNvSpPr txBox="1"/>
            <p:nvPr/>
          </p:nvSpPr>
          <p:spPr>
            <a:xfrm>
              <a:off x="3407868" y="509632"/>
              <a:ext cx="2429259" cy="9182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dirty="0"/>
                <a:t>GARD                               Test Facility Ops</a:t>
              </a:r>
              <a:endParaRPr lang="en-US" sz="2000" b="1" kern="1200" dirty="0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B731F25-7093-492C-90E9-294033C1068C}"/>
              </a:ext>
            </a:extLst>
          </p:cNvPr>
          <p:cNvCxnSpPr>
            <a:cxnSpLocks/>
          </p:cNvCxnSpPr>
          <p:nvPr/>
        </p:nvCxnSpPr>
        <p:spPr>
          <a:xfrm>
            <a:off x="3363879" y="4401405"/>
            <a:ext cx="1290918" cy="0"/>
          </a:xfrm>
          <a:prstGeom prst="straightConnector1">
            <a:avLst/>
          </a:prstGeom>
          <a:ln>
            <a:solidFill>
              <a:srgbClr val="00206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C9A4B9-BBFD-41E5-840C-2EBAA47231FC}"/>
              </a:ext>
            </a:extLst>
          </p:cNvPr>
          <p:cNvCxnSpPr>
            <a:cxnSpLocks/>
          </p:cNvCxnSpPr>
          <p:nvPr/>
        </p:nvCxnSpPr>
        <p:spPr>
          <a:xfrm>
            <a:off x="2376205" y="3683585"/>
            <a:ext cx="0" cy="391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C7F0DF-1E34-472B-8CB3-817204F47034}"/>
              </a:ext>
            </a:extLst>
          </p:cNvPr>
          <p:cNvCxnSpPr>
            <a:cxnSpLocks/>
          </p:cNvCxnSpPr>
          <p:nvPr/>
        </p:nvCxnSpPr>
        <p:spPr>
          <a:xfrm>
            <a:off x="6028419" y="3663935"/>
            <a:ext cx="0" cy="391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34DAF65-6E91-4EF2-906C-C2A980BF360C}"/>
              </a:ext>
            </a:extLst>
          </p:cNvPr>
          <p:cNvSpPr txBox="1"/>
          <p:nvPr/>
        </p:nvSpPr>
        <p:spPr>
          <a:xfrm>
            <a:off x="1145833" y="4658260"/>
            <a:ext cx="57870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GARD thrusts:</a:t>
            </a:r>
          </a:p>
          <a:p>
            <a:pPr marL="457200" indent="-457200">
              <a:buAutoNum type="arabicPeriod"/>
            </a:pPr>
            <a:r>
              <a:rPr lang="en-US" sz="1800" dirty="0"/>
              <a:t>Accelerator and Beam Physics (FAST/IOTA)</a:t>
            </a:r>
          </a:p>
          <a:p>
            <a:pPr marL="457200" indent="-457200">
              <a:buAutoNum type="arabicPeriod"/>
            </a:pPr>
            <a:r>
              <a:rPr lang="en-US" sz="1800" dirty="0"/>
              <a:t>Advanced Accel Concepts (FACET-II, BELLA, AWA, FAST)</a:t>
            </a:r>
          </a:p>
          <a:p>
            <a:pPr marL="457200" indent="-457200">
              <a:buAutoNum type="arabicPeriod"/>
            </a:pPr>
            <a:r>
              <a:rPr lang="en-US" sz="1800" dirty="0"/>
              <a:t>SRF</a:t>
            </a:r>
          </a:p>
          <a:p>
            <a:pPr marL="457200" indent="-457200">
              <a:buAutoNum type="arabicPeriod"/>
            </a:pPr>
            <a:r>
              <a:rPr lang="en-US" sz="1800" dirty="0"/>
              <a:t>HF Magnets</a:t>
            </a:r>
          </a:p>
          <a:p>
            <a:pPr marL="457200" indent="-457200">
              <a:buAutoNum type="arabicPeriod"/>
            </a:pPr>
            <a:r>
              <a:rPr lang="en-US" sz="1800" dirty="0"/>
              <a:t>Targets</a:t>
            </a:r>
          </a:p>
        </p:txBody>
      </p:sp>
    </p:spTree>
    <p:extLst>
      <p:ext uri="{BB962C8B-B14F-4D97-AF65-F5344CB8AC3E}">
        <p14:creationId xmlns:p14="http://schemas.microsoft.com/office/powerpoint/2010/main" val="104632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8"/>
          <p:cNvSpPr/>
          <p:nvPr/>
        </p:nvSpPr>
        <p:spPr>
          <a:xfrm>
            <a:off x="5413248" y="3670731"/>
            <a:ext cx="3657668" cy="2297556"/>
          </a:xfrm>
          <a:prstGeom prst="rect">
            <a:avLst/>
          </a:prstGeom>
          <a:blipFill>
            <a:blip r:embed="rId2" cstate="print"/>
            <a:srcRect/>
            <a:stretch>
              <a:fillRect t="-8884" b="-1297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EDAC09-1588-3245-BD86-5D1AC93C3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19" y="617589"/>
            <a:ext cx="5160929" cy="5618661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Of particular interest to FNAL and HEP:</a:t>
            </a:r>
          </a:p>
          <a:p>
            <a:r>
              <a:rPr lang="en-US" dirty="0"/>
              <a:t>Mitigation of beam losses at high-intensity: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Booster, Recycler and MI are intensity-limited by losses (~1 W/m).</a:t>
            </a:r>
          </a:p>
          <a:p>
            <a:r>
              <a:rPr lang="en-US" dirty="0"/>
              <a:t>Mitigation of instabilities in high-brightness beams: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100" dirty="0"/>
              <a:t>Fast instabilities which can not be suppressed by external dampers, e.g. an “electron cloud” instability (observed in the Recycler)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 dirty="0"/>
              <a:t>Beam cooling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Future colliders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100" dirty="0"/>
              <a:t>Quantum limits/properties of beams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E4D5F4-CD74-B04B-863E-D5875EA3F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22" y="110914"/>
            <a:ext cx="8924680" cy="427877"/>
          </a:xfrm>
        </p:spPr>
        <p:txBody>
          <a:bodyPr/>
          <a:lstStyle/>
          <a:p>
            <a:r>
              <a:rPr lang="en-US" sz="2300" dirty="0"/>
              <a:t>Accelerator and beam physics thrust (PI: Alexander Valishev)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C7D37-FE74-6245-BF5E-44CAAA860C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ADB0A-9813-DF4E-9F5B-E7F36526A9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S. Nagaitsev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26576-ED9F-4F47-9CB7-6A4B12158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658" y="870556"/>
            <a:ext cx="3401568" cy="274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42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uiExpand="1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16102"/>
            <a:ext cx="8672513" cy="5059363"/>
          </a:xfrm>
        </p:spPr>
        <p:txBody>
          <a:bodyPr/>
          <a:lstStyle/>
          <a:p>
            <a:pPr marL="298450" indent="-285750" fontAlgn="auto">
              <a:spcBef>
                <a:spcPts val="5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spc="-5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IOTA/FAST establishes a capability at FNAL, unique in the world, to address frontier topics in Accelerator and Beam Physics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599" y="251752"/>
            <a:ext cx="8799575" cy="427877"/>
          </a:xfrm>
        </p:spPr>
        <p:txBody>
          <a:bodyPr/>
          <a:lstStyle/>
          <a:p>
            <a:r>
              <a:rPr lang="en-US" sz="2500" dirty="0"/>
              <a:t>IOTA/FAST Facility: a center for Acc. and Beam Physics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object 9"/>
          <p:cNvSpPr/>
          <p:nvPr/>
        </p:nvSpPr>
        <p:spPr>
          <a:xfrm>
            <a:off x="341376" y="1464835"/>
            <a:ext cx="8525254" cy="21101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2007308" y="3345783"/>
            <a:ext cx="5242155" cy="2866169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98450" indent="-285750" fontAlgn="auto">
              <a:spcBef>
                <a:spcPts val="5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b="1" spc="-5" dirty="0">
                <a:solidFill>
                  <a:schemeClr val="accent2"/>
                </a:solidFill>
                <a:latin typeface="Arial"/>
                <a:cs typeface="Arial"/>
              </a:rPr>
              <a:t>The only dedicated facility for intensity-frontier accelerator R&amp;D; ranked as top facility (“Tier 1”) for acc. &amp; beam physics thrust by recent GARD review (Jul 2018)</a:t>
            </a:r>
          </a:p>
          <a:p>
            <a:pPr marL="298450" indent="-285750" fontAlgn="auto">
              <a:spcBef>
                <a:spcPts val="53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~30 Collaborating institutions</a:t>
            </a:r>
          </a:p>
          <a:p>
            <a:pPr marL="298450" indent="-285750" fontAlgn="auto">
              <a:spcBef>
                <a:spcPts val="434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Nat. </a:t>
            </a:r>
            <a:r>
              <a:rPr lang="en-US" sz="1900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Lab</a:t>
            </a:r>
            <a:r>
              <a:rPr lang="en-US" sz="1900" spc="-10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Partnerships:</a:t>
            </a:r>
            <a:r>
              <a:rPr lang="en-US" sz="1900" dirty="0">
                <a:solidFill>
                  <a:srgbClr val="003087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ANL, BNL, LANL, LBNL, ORNL, SLAC, TJNAF</a:t>
            </a:r>
          </a:p>
          <a:p>
            <a:pPr marL="298450" indent="-285750" fontAlgn="auto">
              <a:spcBef>
                <a:spcPts val="434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en-US" sz="1900" spc="-5" dirty="0">
                <a:solidFill>
                  <a:srgbClr val="505050"/>
                </a:solidFill>
                <a:latin typeface="Arial"/>
                <a:ea typeface="+mn-ea"/>
                <a:cs typeface="Arial"/>
              </a:rPr>
              <a:t>Many opportunities for R&amp;D with cross-office benefit in DOE/SC</a:t>
            </a:r>
          </a:p>
        </p:txBody>
      </p:sp>
      <p:sp>
        <p:nvSpPr>
          <p:cNvPr id="11" name="Oval 10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8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18" dur="5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9" grpId="0" animBg="1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872" y="669798"/>
            <a:ext cx="4561443" cy="5059363"/>
          </a:xfrm>
        </p:spPr>
        <p:txBody>
          <a:bodyPr/>
          <a:lstStyle/>
          <a:p>
            <a:r>
              <a:rPr lang="en-US" sz="1800" dirty="0"/>
              <a:t>Commissioned to full design energy of </a:t>
            </a:r>
            <a:r>
              <a:rPr lang="en-US" sz="18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300 MeV</a:t>
            </a:r>
            <a:r>
              <a:rPr lang="en-US" sz="1800" dirty="0">
                <a:solidFill>
                  <a:schemeClr val="accent6"/>
                </a:solidFill>
              </a:rPr>
              <a:t>; ~90% up-time eff.</a:t>
            </a:r>
            <a:endParaRPr lang="en-US" sz="18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sz="1800" dirty="0"/>
              <a:t>World-record beam acc. by ILC-type CM:  </a:t>
            </a:r>
            <a:r>
              <a:rPr lang="en-US" sz="18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&gt;31.5MV/m </a:t>
            </a:r>
            <a:r>
              <a:rPr lang="en-US" sz="1800" dirty="0">
                <a:solidFill>
                  <a:schemeClr val="accent6"/>
                </a:solidFill>
              </a:rPr>
              <a:t>(~250MeV gain)</a:t>
            </a:r>
          </a:p>
          <a:p>
            <a:r>
              <a:rPr lang="en-US" sz="1800" dirty="0"/>
              <a:t>Successful beam delivery to IOTA</a:t>
            </a:r>
          </a:p>
          <a:p>
            <a:r>
              <a:rPr lang="en-US" sz="1800" dirty="0"/>
              <a:t>Active &amp; expanding scientific program with new results in:</a:t>
            </a:r>
          </a:p>
          <a:p>
            <a:pPr lvl="1"/>
            <a:r>
              <a:rPr lang="en-US" sz="1600" dirty="0"/>
              <a:t>HOM excitation in SRF cavities &amp; effects on beam emittance</a:t>
            </a:r>
          </a:p>
          <a:p>
            <a:pPr lvl="1"/>
            <a:r>
              <a:rPr lang="en-US" sz="1600" dirty="0"/>
              <a:t>Advanced beam diagnostics using synchrotron radiation</a:t>
            </a:r>
          </a:p>
          <a:p>
            <a:pPr lvl="1"/>
            <a:r>
              <a:rPr lang="en-US" sz="1600" dirty="0"/>
              <a:t>Machine learning algorithms for optimization of accelerator controls</a:t>
            </a:r>
          </a:p>
          <a:p>
            <a:pPr lvl="1"/>
            <a:r>
              <a:rPr lang="en-US" sz="1600" dirty="0"/>
              <a:t>4D phase-space tomographic reconstruction of the beam</a:t>
            </a:r>
          </a:p>
          <a:p>
            <a:pPr lvl="1"/>
            <a:r>
              <a:rPr lang="en-US" sz="1600" dirty="0"/>
              <a:t>Flat-beam transformations of high-intensity magnetized beams</a:t>
            </a:r>
          </a:p>
          <a:p>
            <a:pPr lvl="1"/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78600"/>
            <a:ext cx="8686800" cy="427877"/>
          </a:xfrm>
        </p:spPr>
        <p:txBody>
          <a:bodyPr/>
          <a:lstStyle/>
          <a:p>
            <a:r>
              <a:rPr lang="en-US" dirty="0"/>
              <a:t>FAST injector has successfully met design goals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9" name="Picture 4" descr="https://fast.fnal.gov/img/gs_DSC_9201_20170914_1109_Dx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22476"/>
          <a:stretch/>
        </p:blipFill>
        <p:spPr bwMode="auto">
          <a:xfrm>
            <a:off x="4680315" y="725349"/>
            <a:ext cx="4273185" cy="1578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7" t="14002" r="26345" b="17693"/>
          <a:stretch/>
        </p:blipFill>
        <p:spPr>
          <a:xfrm>
            <a:off x="8097436" y="1341809"/>
            <a:ext cx="856063" cy="96202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1" y="2410640"/>
            <a:ext cx="4290912" cy="13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367" y="4735965"/>
            <a:ext cx="1996444" cy="151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32457" r="37725" b="53562"/>
          <a:stretch/>
        </p:blipFill>
        <p:spPr bwMode="auto">
          <a:xfrm>
            <a:off x="4680315" y="3897012"/>
            <a:ext cx="4273184" cy="7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5476326"/>
            <a:ext cx="3970530" cy="65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82656" y="6059753"/>
            <a:ext cx="36505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505050"/>
                </a:solidFill>
                <a:latin typeface="Calibri"/>
                <a:ea typeface="+mn-ea"/>
                <a:cs typeface="+mn-cs"/>
              </a:rPr>
              <a:t>Tomographic reconstruction of 4D phase space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00752" y="5085093"/>
            <a:ext cx="968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505050"/>
                </a:solidFill>
                <a:latin typeface="Calibri"/>
                <a:ea typeface="+mn-ea"/>
                <a:cs typeface="+mn-cs"/>
              </a:rPr>
              <a:t>Multi-bunch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505050"/>
                </a:solidFill>
                <a:latin typeface="Calibri"/>
                <a:ea typeface="+mn-ea"/>
                <a:cs typeface="+mn-cs"/>
              </a:rPr>
              <a:t>HOM effects</a:t>
            </a:r>
          </a:p>
        </p:txBody>
      </p:sp>
      <p:sp>
        <p:nvSpPr>
          <p:cNvPr id="18" name="object 8"/>
          <p:cNvSpPr/>
          <p:nvPr/>
        </p:nvSpPr>
        <p:spPr>
          <a:xfrm>
            <a:off x="4478645" y="4890807"/>
            <a:ext cx="1128622" cy="11332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267" y="4845087"/>
            <a:ext cx="1540228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15203" y="5564824"/>
            <a:ext cx="880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Adv. Beam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diagnostics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48588" y="4890807"/>
            <a:ext cx="112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Flat-beam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transformation</a:t>
            </a:r>
          </a:p>
        </p:txBody>
      </p:sp>
      <p:sp>
        <p:nvSpPr>
          <p:cNvPr id="19" name="Oval 18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72" dur="59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16" grpId="0"/>
      <p:bldP spid="17" grpId="0"/>
      <p:bldP spid="18" grpId="0" animBg="1"/>
      <p:bldP spid="20" grpId="0"/>
      <p:bldP spid="22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6233" y="4521617"/>
            <a:ext cx="5785112" cy="1669198"/>
          </a:xfrm>
        </p:spPr>
        <p:txBody>
          <a:bodyPr/>
          <a:lstStyle/>
          <a:p>
            <a:r>
              <a:rPr lang="en-US" sz="2100" dirty="0"/>
              <a:t>Commissioned with electrons at 47 MeV and 100 MeV; design charge achieved ~100pC</a:t>
            </a:r>
          </a:p>
          <a:p>
            <a:r>
              <a:rPr lang="en-US" sz="2100" dirty="0"/>
              <a:t>Proton injector being completed in FY20; available for start of proton science program in </a:t>
            </a:r>
            <a:r>
              <a:rPr lang="en-US" sz="2100" b="1" dirty="0">
                <a:solidFill>
                  <a:schemeClr val="accent2"/>
                </a:solidFill>
              </a:rPr>
              <a:t>FY’21</a:t>
            </a:r>
          </a:p>
          <a:p>
            <a:pPr marL="0" indent="0">
              <a:buNone/>
            </a:pPr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02984"/>
            <a:ext cx="8686800" cy="427877"/>
          </a:xfrm>
        </p:spPr>
        <p:txBody>
          <a:bodyPr/>
          <a:lstStyle/>
          <a:p>
            <a:r>
              <a:rPr lang="en-US" dirty="0"/>
              <a:t>IOTA successfully constructed and commissioned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AutoShape 8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AutoShape 12" descr="https://www-bd.fnal.gov/Elog/api/get/file/binary?fileId=16873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3087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83150" y="4398359"/>
            <a:ext cx="2405038" cy="1792456"/>
            <a:chOff x="6514796" y="4398359"/>
            <a:chExt cx="2173391" cy="16198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CDF9F1D-77EF-AB4F-9051-E3F429D0A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14796" y="4398359"/>
              <a:ext cx="2173391" cy="16160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6529015" y="5648838"/>
              <a:ext cx="2159172" cy="369332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rgbClr val="FFFFFF"/>
                  </a:solidFill>
                  <a:latin typeface="Calibri"/>
                  <a:ea typeface="+mn-ea"/>
                  <a:cs typeface="+mn-cs"/>
                </a:rPr>
                <a:t>IOTA proton injector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ED3AFF-CB52-4ED0-8798-62765EDE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761" y="720511"/>
            <a:ext cx="6997329" cy="349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5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18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DC3306-A5B2-EF46-9715-51BAA1519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 marL="514350" indent="-514350">
              <a:buFont typeface="+mj-lt"/>
              <a:buAutoNum type="romanUcPeriod"/>
            </a:pPr>
            <a:r>
              <a:rPr lang="en-US" b="1" dirty="0">
                <a:solidFill>
                  <a:schemeClr val="accent2"/>
                </a:solidFill>
              </a:rPr>
              <a:t>IOTA Ring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– </a:t>
            </a:r>
            <a:r>
              <a:rPr lang="en-US" b="1" dirty="0">
                <a:solidFill>
                  <a:schemeClr val="tx1"/>
                </a:solidFill>
              </a:rPr>
              <a:t>priority research focused on high-intensity </a:t>
            </a:r>
            <a:r>
              <a:rPr lang="en-US" b="1" i="1" dirty="0">
                <a:solidFill>
                  <a:schemeClr val="tx1"/>
                </a:solidFill>
              </a:rPr>
              <a:t>proton</a:t>
            </a:r>
            <a:r>
              <a:rPr lang="en-US" b="1" dirty="0">
                <a:solidFill>
                  <a:schemeClr val="tx1"/>
                </a:solidFill>
              </a:rPr>
              <a:t> rings</a:t>
            </a:r>
            <a:r>
              <a:rPr lang="en-US" dirty="0"/>
              <a:t>, driven mostly by Fermilab</a:t>
            </a:r>
          </a:p>
          <a:p>
            <a:pPr lvl="1"/>
            <a:r>
              <a:rPr lang="en-US" dirty="0"/>
              <a:t>Nonlinear Integrable Optics </a:t>
            </a:r>
          </a:p>
          <a:p>
            <a:pPr lvl="1"/>
            <a:r>
              <a:rPr lang="en-US" dirty="0"/>
              <a:t>Optical Stochastic Cooling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r>
              <a:rPr lang="en-US" dirty="0"/>
              <a:t>Space-charge compensation</a:t>
            </a:r>
            <a:endParaRPr lang="en-US" dirty="0">
              <a:solidFill>
                <a:schemeClr val="accent5"/>
              </a:solidFill>
            </a:endParaRPr>
          </a:p>
          <a:p>
            <a:pPr lvl="1"/>
            <a:r>
              <a:rPr lang="en-US" dirty="0"/>
              <a:t>Suppression of coherent instabilities</a:t>
            </a:r>
            <a:endParaRPr lang="en-US" sz="100" dirty="0"/>
          </a:p>
          <a:p>
            <a:pPr marL="514350" indent="-514350">
              <a:buFont typeface="+mj-lt"/>
              <a:buAutoNum type="romanUcPeriod" startAt="2"/>
            </a:pPr>
            <a:r>
              <a:rPr lang="en-US" b="1" dirty="0">
                <a:solidFill>
                  <a:schemeClr val="accent2"/>
                </a:solidFill>
              </a:rPr>
              <a:t>FAST e- Linac and IOTA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– </a:t>
            </a:r>
            <a:r>
              <a:rPr lang="en-US" b="1" dirty="0">
                <a:solidFill>
                  <a:schemeClr val="tx1"/>
                </a:solidFill>
              </a:rPr>
              <a:t>opportunities concurrent with main IOTA program</a:t>
            </a:r>
            <a:r>
              <a:rPr lang="en-US" dirty="0"/>
              <a:t>, driven mostly by external partners</a:t>
            </a:r>
          </a:p>
          <a:p>
            <a:pPr lvl="1"/>
            <a:r>
              <a:rPr lang="en-US" dirty="0"/>
              <a:t>Radiation generation</a:t>
            </a:r>
          </a:p>
          <a:p>
            <a:pPr lvl="1"/>
            <a:r>
              <a:rPr lang="en-US" dirty="0"/>
              <a:t>High average current experiments (ILC-like electron beams)</a:t>
            </a:r>
          </a:p>
          <a:p>
            <a:pPr lvl="1"/>
            <a:r>
              <a:rPr lang="en-US" dirty="0"/>
              <a:t>Collaboration with the FACET-II team</a:t>
            </a:r>
          </a:p>
          <a:p>
            <a:pPr lvl="1"/>
            <a:r>
              <a:rPr lang="en-US" dirty="0"/>
              <a:t>EIC R&amp;D</a:t>
            </a:r>
          </a:p>
          <a:p>
            <a:pPr lvl="1"/>
            <a:r>
              <a:rPr lang="en-US" dirty="0"/>
              <a:t>Quantum science: single and few-electron experiments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150220-6C2B-3240-9C04-2E1CD145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Science at IOTA/FAST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939A5-E04E-5249-BD6F-16FED221009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D2BD0-F88A-064D-BC4E-70A39A581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C8A86-696B-D047-9C19-5C3A5498C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6337" y="1680576"/>
            <a:ext cx="3258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Near-term, high-impact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science with electrons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654338" y="1927088"/>
            <a:ext cx="1092232" cy="15646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>
            <a:off x="4654338" y="2096075"/>
            <a:ext cx="1061999" cy="28195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915400" y="133166"/>
            <a:ext cx="36576" cy="3657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389CE9-B203-4E89-B103-66539DEA49AB}"/>
              </a:ext>
            </a:extLst>
          </p:cNvPr>
          <p:cNvSpPr txBox="1"/>
          <p:nvPr/>
        </p:nvSpPr>
        <p:spPr>
          <a:xfrm>
            <a:off x="6085848" y="2511573"/>
            <a:ext cx="2824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High-impact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</a:rPr>
              <a:t>science with protons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A170824-DEC8-4005-A325-37B137E86CDB}"/>
              </a:ext>
            </a:extLst>
          </p:cNvPr>
          <p:cNvCxnSpPr/>
          <p:nvPr/>
        </p:nvCxnSpPr>
        <p:spPr>
          <a:xfrm flipH="1" flipV="1">
            <a:off x="4993616" y="2745559"/>
            <a:ext cx="1092232" cy="15646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7010CD-4D0C-4CC7-9395-EAF4293B7C13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449330" y="2927072"/>
            <a:ext cx="636518" cy="233985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66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61111E-6 1.78117E-7 L -3.61111E-6 0.90215 " pathEditMode="relative" rAng="0" ptsTypes="AA">
                                      <p:cBhvr>
                                        <p:cTn id="51" dur="59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10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  <p:bldP spid="8" grpId="0"/>
      <p:bldP spid="16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06/10/19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Fermilab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289764" y="1780487"/>
            <a:ext cx="8579028" cy="47349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4600" dirty="0">
                <a:solidFill>
                  <a:schemeClr val="tx2"/>
                </a:solidFill>
              </a:rPr>
              <a:t>Nonlinear Integrable Optics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connects to instability mitigation, space-charge effects, dynamic aperture, beam-beam effects, LHC</a:t>
            </a:r>
          </a:p>
          <a:p>
            <a:pPr marL="0" indent="0" algn="ctr">
              <a:buNone/>
            </a:pP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PI’s: A. Valishev, S. Nagaitsev</a:t>
            </a:r>
          </a:p>
        </p:txBody>
      </p:sp>
    </p:spTree>
    <p:extLst>
      <p:ext uri="{BB962C8B-B14F-4D97-AF65-F5344CB8AC3E}">
        <p14:creationId xmlns:p14="http://schemas.microsoft.com/office/powerpoint/2010/main" val="99999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FNAL_PowerPoint_4x3_100716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159304</TotalTime>
  <Words>1693</Words>
  <Application>Microsoft Office PowerPoint</Application>
  <PresentationFormat>On-screen Show (4:3)</PresentationFormat>
  <Paragraphs>267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ＭＳ Ｐゴシック</vt:lpstr>
      <vt:lpstr>Arial</vt:lpstr>
      <vt:lpstr>Calibri</vt:lpstr>
      <vt:lpstr>Cambria Math</vt:lpstr>
      <vt:lpstr>Geneva</vt:lpstr>
      <vt:lpstr>Helvetica</vt:lpstr>
      <vt:lpstr>Symbol</vt:lpstr>
      <vt:lpstr>Times New Roman</vt:lpstr>
      <vt:lpstr>Wingdings</vt:lpstr>
      <vt:lpstr>FNAL_PowerPoint_4x3_100716</vt:lpstr>
      <vt:lpstr>Fermilab_PPT_090815</vt:lpstr>
      <vt:lpstr>PowerPoint Presentation</vt:lpstr>
      <vt:lpstr>Welcome to the 7th FAST/IOTA collaboration meeting</vt:lpstr>
      <vt:lpstr>Fermilab GARD org chart</vt:lpstr>
      <vt:lpstr>Accelerator and beam physics thrust (PI: Alexander Valishev)</vt:lpstr>
      <vt:lpstr>IOTA/FAST Facility: a center for Acc. and Beam Physics</vt:lpstr>
      <vt:lpstr>FAST injector has successfully met design goals</vt:lpstr>
      <vt:lpstr>IOTA successfully constructed and commissioned</vt:lpstr>
      <vt:lpstr>Accelerator Science at IOTA/FAST</vt:lpstr>
      <vt:lpstr>PowerPoint Presentation</vt:lpstr>
      <vt:lpstr>Specialized nonlinearity may transform how we focus beams</vt:lpstr>
      <vt:lpstr>NIO could yield important benefits for future HEP machines</vt:lpstr>
      <vt:lpstr>IOTA is purpose-built to explore the NIO concept</vt:lpstr>
      <vt:lpstr>PowerPoint Presentation</vt:lpstr>
      <vt:lpstr>IPAC 2019</vt:lpstr>
      <vt:lpstr>Electron lens is a versatile research tool for IOTA</vt:lpstr>
      <vt:lpstr>Landau Damping with Electron lenses</vt:lpstr>
      <vt:lpstr>PowerPoint Presentation</vt:lpstr>
      <vt:lpstr>IOTA presents unique opportunities in QS</vt:lpstr>
      <vt:lpstr>PowerPoint Presentation</vt:lpstr>
      <vt:lpstr>OSC extends the SC principle to optical bandwidth</vt:lpstr>
      <vt:lpstr>PowerPoint Presentation</vt:lpstr>
      <vt:lpstr>High-Charged Magnetized Beams at FAST-IOTA</vt:lpstr>
      <vt:lpstr>In conclusion…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</dc:creator>
  <cp:lastModifiedBy>Sergei Nagaitsev x4397 11291N</cp:lastModifiedBy>
  <cp:revision>959</cp:revision>
  <cp:lastPrinted>2018-02-19T19:46:21Z</cp:lastPrinted>
  <dcterms:created xsi:type="dcterms:W3CDTF">2017-10-25T19:19:39Z</dcterms:created>
  <dcterms:modified xsi:type="dcterms:W3CDTF">2019-06-10T13:20:40Z</dcterms:modified>
</cp:coreProperties>
</file>