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7"/>
  </p:notesMasterIdLst>
  <p:handoutMasterIdLst>
    <p:handoutMasterId r:id="rId38"/>
  </p:handoutMasterIdLst>
  <p:sldIdLst>
    <p:sldId id="265" r:id="rId3"/>
    <p:sldId id="577" r:id="rId4"/>
    <p:sldId id="558" r:id="rId5"/>
    <p:sldId id="559" r:id="rId6"/>
    <p:sldId id="504" r:id="rId7"/>
    <p:sldId id="537" r:id="rId8"/>
    <p:sldId id="582" r:id="rId9"/>
    <p:sldId id="532" r:id="rId10"/>
    <p:sldId id="583" r:id="rId11"/>
    <p:sldId id="564" r:id="rId12"/>
    <p:sldId id="579" r:id="rId13"/>
    <p:sldId id="535" r:id="rId14"/>
    <p:sldId id="536" r:id="rId15"/>
    <p:sldId id="525" r:id="rId16"/>
    <p:sldId id="526" r:id="rId17"/>
    <p:sldId id="578" r:id="rId18"/>
    <p:sldId id="567" r:id="rId19"/>
    <p:sldId id="568" r:id="rId20"/>
    <p:sldId id="587" r:id="rId21"/>
    <p:sldId id="574" r:id="rId22"/>
    <p:sldId id="570" r:id="rId23"/>
    <p:sldId id="572" r:id="rId24"/>
    <p:sldId id="585" r:id="rId25"/>
    <p:sldId id="586" r:id="rId26"/>
    <p:sldId id="565" r:id="rId27"/>
    <p:sldId id="511" r:id="rId28"/>
    <p:sldId id="512" r:id="rId29"/>
    <p:sldId id="521" r:id="rId30"/>
    <p:sldId id="539" r:id="rId31"/>
    <p:sldId id="513" r:id="rId32"/>
    <p:sldId id="514" r:id="rId33"/>
    <p:sldId id="515" r:id="rId34"/>
    <p:sldId id="527" r:id="rId35"/>
    <p:sldId id="544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D2B085D-9DBC-436E-872F-C598B69EC293}">
          <p14:sldIdLst>
            <p14:sldId id="265"/>
            <p14:sldId id="577"/>
            <p14:sldId id="558"/>
            <p14:sldId id="559"/>
            <p14:sldId id="504"/>
            <p14:sldId id="537"/>
            <p14:sldId id="582"/>
            <p14:sldId id="532"/>
            <p14:sldId id="583"/>
            <p14:sldId id="564"/>
            <p14:sldId id="579"/>
            <p14:sldId id="535"/>
            <p14:sldId id="536"/>
            <p14:sldId id="525"/>
            <p14:sldId id="526"/>
            <p14:sldId id="578"/>
            <p14:sldId id="567"/>
            <p14:sldId id="568"/>
            <p14:sldId id="587"/>
            <p14:sldId id="574"/>
            <p14:sldId id="570"/>
            <p14:sldId id="572"/>
            <p14:sldId id="585"/>
            <p14:sldId id="586"/>
            <p14:sldId id="565"/>
            <p14:sldId id="511"/>
            <p14:sldId id="512"/>
            <p14:sldId id="521"/>
            <p14:sldId id="539"/>
            <p14:sldId id="513"/>
            <p14:sldId id="514"/>
            <p14:sldId id="515"/>
            <p14:sldId id="527"/>
            <p14:sldId id="5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2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570" y="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001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838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208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258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250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758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395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194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405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919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433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329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083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14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14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947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169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756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654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984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289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27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949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6409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782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898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542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169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225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663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480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760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6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Wednesday, October 23, 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0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7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6/10/2019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pac2019.vrws.de/talks/thaplm3_talk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3.1240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8831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</a:t>
            </a:r>
            <a:b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b="0" dirty="0"/>
              <a:t>Scenarios and Challenges</a:t>
            </a:r>
            <a:endParaRPr lang="en-US" altLang="en-US" sz="2800" b="0" dirty="0"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Jeffrey Eldred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FAST/IOTA Collaboration Meeting 2019	</a:t>
            </a:r>
          </a:p>
          <a:p>
            <a:pPr eaLnBrk="1" hangingPunct="1"/>
            <a:r>
              <a:rPr lang="en-US" altLang="en-US">
                <a:latin typeface="Helvetica" panose="020B0604020202020204" pitchFamily="34" charset="0"/>
                <a:ea typeface="Geneva" pitchFamily="121" charset="-128"/>
              </a:rPr>
              <a:t>June 10th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2019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2"/>
            <a:ext cx="7847013" cy="6928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Challenges for RCS Design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65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580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Space-charge Tune-Shift Limit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14313" y="1053496"/>
            <a:ext cx="8672513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“Space-charge Tune-shift”</a:t>
            </a:r>
            <a:r>
              <a:rPr lang="en-US" altLang="en-US" sz="2200" b="1" dirty="0">
                <a:solidFill>
                  <a:schemeClr val="accent6"/>
                </a:solidFill>
              </a:rPr>
              <a:t> </a:t>
            </a:r>
            <a:r>
              <a:rPr lang="en-US" altLang="en-US" sz="2200" dirty="0">
                <a:solidFill>
                  <a:schemeClr val="accent6"/>
                </a:solidFill>
              </a:rPr>
              <a:t>from beam self-field can be used as a generic proxy for intensity of space-charge forces.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relativistically-adjusted figure for space-charge density.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true tune-shift would incorporate image charges.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After PIP-II, painted injection like most high-power proton facilities.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Painted injection means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emittance can be varied</a:t>
            </a:r>
            <a:r>
              <a:rPr lang="en-US" altLang="en-US" sz="2200" dirty="0">
                <a:solidFill>
                  <a:schemeClr val="accent6"/>
                </a:solidFill>
              </a:rPr>
              <a:t> and we can shrink the beam until we encounter a space-charge limit.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B9A1F3-8E70-4852-8B45-11F8DA169AD5}"/>
              </a:ext>
            </a:extLst>
          </p:cNvPr>
          <p:cNvGrpSpPr/>
          <p:nvPr/>
        </p:nvGrpSpPr>
        <p:grpSpPr>
          <a:xfrm>
            <a:off x="1158950" y="2618508"/>
            <a:ext cx="5156790" cy="914400"/>
            <a:chOff x="1158950" y="2618508"/>
            <a:chExt cx="5156790" cy="9144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227F36-0A7C-44AE-A09E-22701AB8C52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3640842" y="2730866"/>
              <a:ext cx="2466194" cy="671316"/>
            </a:xfrm>
            <a:prstGeom prst="rect">
              <a:avLst/>
            </a:prstGeom>
          </p:spPr>
        </p:pic>
        <p:sp>
          <p:nvSpPr>
            <p:cNvPr id="24" name="Content Placeholder 29">
              <a:extLst>
                <a:ext uri="{FF2B5EF4-FFF2-40B4-BE49-F238E27FC236}">
                  <a16:creationId xmlns:a16="http://schemas.microsoft.com/office/drawing/2014/main" id="{D0B8DF28-F955-4B5B-9D67-D1D4E9BA9F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20512" y="2845710"/>
              <a:ext cx="2196100" cy="441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rgbClr val="595959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1800" b="1" dirty="0" err="1"/>
                <a:t>Laslett</a:t>
              </a:r>
              <a:r>
                <a:rPr lang="en-US" altLang="en-US" sz="1800" b="1" dirty="0"/>
                <a:t> Tune-shift: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82498F-7F9D-4228-B468-AC03639352CF}"/>
                </a:ext>
              </a:extLst>
            </p:cNvPr>
            <p:cNvSpPr/>
            <p:nvPr/>
          </p:nvSpPr>
          <p:spPr>
            <a:xfrm>
              <a:off x="1158950" y="2618508"/>
              <a:ext cx="5156790" cy="914400"/>
            </a:xfrm>
            <a:prstGeom prst="rect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3963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580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J-PARC Precedent for Tune-shift, Power, Collimation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14313" y="1053496"/>
            <a:ext cx="8672513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The J-PARC RCS shows intensity of</a:t>
            </a:r>
            <a:r>
              <a:rPr lang="en-US" altLang="en-US" sz="2200" dirty="0">
                <a:solidFill>
                  <a:schemeClr val="tx1"/>
                </a:solidFill>
              </a:rPr>
              <a:t> </a:t>
            </a:r>
            <a:r>
              <a:rPr lang="en-US" altLang="en-US" sz="2200" b="1" dirty="0">
                <a:solidFill>
                  <a:schemeClr val="tx1"/>
                </a:solidFill>
              </a:rPr>
              <a:t>83e12 </a:t>
            </a:r>
            <a:r>
              <a:rPr lang="en-US" altLang="en-US" sz="2200" dirty="0"/>
              <a:t>protons, </a:t>
            </a:r>
            <a:r>
              <a:rPr lang="en-US" altLang="en-US" sz="2200" b="1" dirty="0">
                <a:solidFill>
                  <a:schemeClr val="tx1"/>
                </a:solidFill>
              </a:rPr>
              <a:t>1 MW </a:t>
            </a:r>
            <a:r>
              <a:rPr lang="en-US" altLang="en-US" sz="2200" dirty="0"/>
              <a:t>extracted beam power, -</a:t>
            </a:r>
            <a:r>
              <a:rPr lang="en-US" altLang="en-US" sz="2200" b="1" dirty="0">
                <a:solidFill>
                  <a:schemeClr val="tx1"/>
                </a:solidFill>
              </a:rPr>
              <a:t>0.30 tune-shift</a:t>
            </a:r>
            <a:r>
              <a:rPr lang="en-US" altLang="en-US" sz="2200" dirty="0">
                <a:solidFill>
                  <a:schemeClr val="accent6"/>
                </a:solidFill>
              </a:rPr>
              <a:t>, </a:t>
            </a:r>
            <a:r>
              <a:rPr lang="en-US" altLang="en-US" sz="2200" b="1" dirty="0">
                <a:solidFill>
                  <a:schemeClr val="tx1"/>
                </a:solidFill>
              </a:rPr>
              <a:t>0.1 tune-shift per super-period</a:t>
            </a:r>
            <a:r>
              <a:rPr lang="en-US" altLang="en-US" sz="2200" dirty="0">
                <a:solidFill>
                  <a:schemeClr val="accent6"/>
                </a:solidFill>
              </a:rPr>
              <a:t>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 err="1">
                <a:solidFill>
                  <a:srgbClr val="B3B3B3"/>
                </a:solidFill>
              </a:rPr>
              <a:t>Hotchi</a:t>
            </a:r>
            <a:r>
              <a:rPr lang="en-US" altLang="en-US" sz="2200" b="1" dirty="0">
                <a:solidFill>
                  <a:srgbClr val="B3B3B3"/>
                </a:solidFill>
              </a:rPr>
              <a:t> et al. PRAB 2017.</a:t>
            </a: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Collimators at </a:t>
            </a:r>
            <a:r>
              <a:rPr lang="en-US" altLang="en-US" sz="2200" b="1" dirty="0">
                <a:solidFill>
                  <a:schemeClr val="tx1"/>
                </a:solidFill>
              </a:rPr>
              <a:t>3</a:t>
            </a:r>
            <a:r>
              <a:rPr lang="el-GR" altLang="en-US" sz="2200" b="1" dirty="0">
                <a:solidFill>
                  <a:schemeClr val="tx1"/>
                </a:solidFill>
              </a:rPr>
              <a:t>σ</a:t>
            </a:r>
            <a:r>
              <a:rPr lang="en-US" altLang="en-US" sz="2200" b="1" dirty="0">
                <a:solidFill>
                  <a:schemeClr val="tx1"/>
                </a:solidFill>
              </a:rPr>
              <a:t> </a:t>
            </a:r>
            <a:r>
              <a:rPr lang="en-US" altLang="en-US" sz="2200" dirty="0"/>
              <a:t>aperture of the beam.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Total ring acceptance </a:t>
            </a:r>
            <a:r>
              <a:rPr lang="en-US" altLang="en-US" sz="2200" b="1" dirty="0">
                <a:solidFill>
                  <a:schemeClr val="tx1"/>
                </a:solidFill>
              </a:rPr>
              <a:t>factor of 1.5 </a:t>
            </a:r>
            <a:r>
              <a:rPr lang="en-US" altLang="en-US" sz="2200" dirty="0"/>
              <a:t>on collimator acceptance.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We can adopt the same strategy </a:t>
            </a:r>
            <a:r>
              <a:rPr lang="en-US" altLang="en-US" sz="2200" b="1" dirty="0"/>
              <a:t>at a much smaller aperture.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RCS with </a:t>
            </a:r>
            <a:r>
              <a:rPr lang="en-US" altLang="en-US" sz="2200" b="1" dirty="0">
                <a:solidFill>
                  <a:schemeClr val="tx2"/>
                </a:solidFill>
              </a:rPr>
              <a:t>-0.35 </a:t>
            </a:r>
            <a:r>
              <a:rPr lang="en-US" altLang="en-US" sz="2200" dirty="0">
                <a:solidFill>
                  <a:schemeClr val="accent6"/>
                </a:solidFill>
              </a:rPr>
              <a:t>tune-shift,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-0.044 </a:t>
            </a:r>
            <a:r>
              <a:rPr lang="en-US" altLang="en-US" sz="2200" dirty="0">
                <a:solidFill>
                  <a:schemeClr val="accent6"/>
                </a:solidFill>
              </a:rPr>
              <a:t>tune-shift per super-period.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with 2nd harmonic cavities, </a:t>
            </a:r>
            <a:r>
              <a:rPr lang="en-US" altLang="en-US" sz="2200" b="1" dirty="0">
                <a:solidFill>
                  <a:schemeClr val="tx2"/>
                </a:solidFill>
              </a:rPr>
              <a:t>~0.24 </a:t>
            </a:r>
            <a:r>
              <a:rPr lang="en-US" altLang="en-US" sz="2200" dirty="0">
                <a:solidFill>
                  <a:schemeClr val="accent6"/>
                </a:solidFill>
              </a:rPr>
              <a:t>tune-shift.</a:t>
            </a:r>
            <a:endParaRPr lang="en-US" altLang="en-US" sz="2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F6C3CB-53C5-4E2F-964E-0E41441524AC}"/>
              </a:ext>
            </a:extLst>
          </p:cNvPr>
          <p:cNvGrpSpPr/>
          <p:nvPr/>
        </p:nvGrpSpPr>
        <p:grpSpPr>
          <a:xfrm>
            <a:off x="5286114" y="3454615"/>
            <a:ext cx="2555398" cy="2291284"/>
            <a:chOff x="5286114" y="3523727"/>
            <a:chExt cx="2555398" cy="22912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5F5402-4041-4195-8650-19EFF35ED0F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606094" y="3954867"/>
              <a:ext cx="2144568" cy="1746748"/>
            </a:xfrm>
            <a:prstGeom prst="rect">
              <a:avLst/>
            </a:prstGeom>
          </p:spPr>
        </p:pic>
        <p:sp>
          <p:nvSpPr>
            <p:cNvPr id="15" name="Content Placeholder 29">
              <a:extLst>
                <a:ext uri="{FF2B5EF4-FFF2-40B4-BE49-F238E27FC236}">
                  <a16:creationId xmlns:a16="http://schemas.microsoft.com/office/drawing/2014/main" id="{62F1F1DE-5652-49C8-B356-97CFE684A92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29336" y="3523727"/>
              <a:ext cx="2196100" cy="441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rgbClr val="595959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1800" b="1" dirty="0"/>
                <a:t>Parameters: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EC964C-B82F-4273-9872-BDEF7A8355FF}"/>
                </a:ext>
              </a:extLst>
            </p:cNvPr>
            <p:cNvSpPr/>
            <p:nvPr/>
          </p:nvSpPr>
          <p:spPr>
            <a:xfrm>
              <a:off x="5286114" y="3529042"/>
              <a:ext cx="2555398" cy="2285969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F852B1-80E4-4034-8581-834BB1BE3ACF}"/>
              </a:ext>
            </a:extLst>
          </p:cNvPr>
          <p:cNvGrpSpPr/>
          <p:nvPr/>
        </p:nvGrpSpPr>
        <p:grpSpPr>
          <a:xfrm>
            <a:off x="995252" y="3569800"/>
            <a:ext cx="3082334" cy="1299911"/>
            <a:chOff x="676275" y="3628279"/>
            <a:chExt cx="3082334" cy="12999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99ACA6-6C6A-4BAC-81D4-560E7090EF4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143330" y="4172690"/>
              <a:ext cx="2466194" cy="671316"/>
            </a:xfrm>
            <a:prstGeom prst="rect">
              <a:avLst/>
            </a:prstGeom>
          </p:spPr>
        </p:pic>
        <p:sp>
          <p:nvSpPr>
            <p:cNvPr id="14" name="Content Placeholder 29">
              <a:extLst>
                <a:ext uri="{FF2B5EF4-FFF2-40B4-BE49-F238E27FC236}">
                  <a16:creationId xmlns:a16="http://schemas.microsoft.com/office/drawing/2014/main" id="{497589EE-43D7-4EB8-BEAE-50C3DD0EEFE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6275" y="3731062"/>
              <a:ext cx="2196100" cy="441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rgbClr val="595959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1800" b="1" dirty="0" err="1"/>
                <a:t>Laslett</a:t>
              </a:r>
              <a:r>
                <a:rPr lang="en-US" altLang="en-US" sz="1800" b="1" dirty="0"/>
                <a:t> Tune-shift: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9757EC-F5A2-4C38-A840-80402073905C}"/>
                </a:ext>
              </a:extLst>
            </p:cNvPr>
            <p:cNvSpPr/>
            <p:nvPr/>
          </p:nvSpPr>
          <p:spPr>
            <a:xfrm>
              <a:off x="676275" y="3628279"/>
              <a:ext cx="3082334" cy="1299911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607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778766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Vacuum chamber radius a: </a:t>
            </a:r>
            <a:r>
              <a:rPr lang="en-US" altLang="en-US" sz="2200" b="1" dirty="0">
                <a:solidFill>
                  <a:schemeClr val="tx2"/>
                </a:solidFill>
              </a:rPr>
              <a:t>2.5 cm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Ramp rate: </a:t>
            </a:r>
            <a:r>
              <a:rPr lang="en-US" altLang="en-US" sz="2200" b="1" dirty="0">
                <a:solidFill>
                  <a:schemeClr val="tx2"/>
                </a:solidFill>
              </a:rPr>
              <a:t>15 Hz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Peak Dipole Field: </a:t>
            </a:r>
            <a:r>
              <a:rPr lang="en-US" altLang="en-US" sz="2200" b="1" dirty="0">
                <a:solidFill>
                  <a:schemeClr val="tx2"/>
                </a:solidFill>
              </a:rPr>
              <a:t>1.2 T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Vacuum chamber heating power by eddy currents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  </a:t>
            </a:r>
            <a:r>
              <a:rPr lang="en-US" altLang="en-US" sz="2200" b="1" dirty="0">
                <a:solidFill>
                  <a:schemeClr val="tx2"/>
                </a:solidFill>
              </a:rPr>
              <a:t>1.28mm Steel-316: </a:t>
            </a:r>
            <a:r>
              <a:rPr lang="en-US" altLang="en-US" sz="2200" dirty="0"/>
              <a:t>108 W/m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  </a:t>
            </a:r>
            <a:r>
              <a:rPr lang="en-US" altLang="en-US" sz="2200" b="1" dirty="0">
                <a:solidFill>
                  <a:schemeClr val="tx2"/>
                </a:solidFill>
              </a:rPr>
              <a:t>0.45mm Inconel-625: </a:t>
            </a:r>
            <a:r>
              <a:rPr lang="en-US" altLang="en-US" sz="2200" dirty="0"/>
              <a:t>33 W/m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Conservative air cooling estimate of convective cooling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heat transfer coefficient 10</a:t>
            </a:r>
            <a:r>
              <a:rPr lang="en-US" altLang="en-US" sz="2200" baseline="30000" dirty="0"/>
              <a:t>-3</a:t>
            </a:r>
            <a:r>
              <a:rPr lang="en-US" altLang="en-US" sz="2200" dirty="0"/>
              <a:t> W/cm</a:t>
            </a:r>
            <a:r>
              <a:rPr lang="en-US" altLang="en-US" sz="2200" baseline="30000" dirty="0"/>
              <a:t>2</a:t>
            </a:r>
            <a:r>
              <a:rPr lang="en-US" altLang="en-US" sz="2200" dirty="0"/>
              <a:t>/K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   </a:t>
            </a:r>
            <a:r>
              <a:rPr lang="en-US" altLang="en-US" sz="2200" b="1" dirty="0">
                <a:solidFill>
                  <a:schemeClr val="tx2"/>
                </a:solidFill>
              </a:rPr>
              <a:t>1.28mm Steel-316: </a:t>
            </a:r>
            <a:r>
              <a:rPr lang="el-GR" altLang="en-US" sz="2200" dirty="0"/>
              <a:t>Δ</a:t>
            </a:r>
            <a:r>
              <a:rPr lang="en-US" altLang="en-US" sz="2200" dirty="0"/>
              <a:t>T = 92 K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   </a:t>
            </a:r>
            <a:r>
              <a:rPr lang="en-US" altLang="en-US" sz="2200" b="1" dirty="0">
                <a:solidFill>
                  <a:schemeClr val="tx2"/>
                </a:solidFill>
              </a:rPr>
              <a:t>0.45mm Inconel-625: </a:t>
            </a:r>
            <a:r>
              <a:rPr lang="el-GR" altLang="en-US" sz="2200" dirty="0"/>
              <a:t>Δ</a:t>
            </a:r>
            <a:r>
              <a:rPr lang="en-US" altLang="en-US" sz="2200" dirty="0"/>
              <a:t>T = 21 K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Eddy Currents in Vacuum Chamber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39D1FE-3557-4879-8AD3-73EEC4B864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27791" y="2751977"/>
            <a:ext cx="2644209" cy="6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0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H- Foil Heating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55992-6255-48CB-8894-33AC153C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3211" y="967953"/>
            <a:ext cx="8497576" cy="4773244"/>
          </a:xfrm>
          <a:prstGeom prst="rect">
            <a:avLst/>
          </a:prstGeom>
        </p:spPr>
      </p:pic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162EC544-A63D-470C-A7AF-64F678D458CB}"/>
              </a:ext>
            </a:extLst>
          </p:cNvPr>
          <p:cNvSpPr txBox="1">
            <a:spLocks/>
          </p:cNvSpPr>
          <p:nvPr/>
        </p:nvSpPr>
        <p:spPr bwMode="auto">
          <a:xfrm>
            <a:off x="781492" y="5789612"/>
            <a:ext cx="8225873" cy="40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(PIP-II Linac is 2 mA, CW-capable)</a:t>
            </a:r>
          </a:p>
        </p:txBody>
      </p:sp>
    </p:spTree>
    <p:extLst>
      <p:ext uri="{BB962C8B-B14F-4D97-AF65-F5344CB8AC3E}">
        <p14:creationId xmlns:p14="http://schemas.microsoft.com/office/powerpoint/2010/main" val="4259121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Example Lattice Design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55992-6255-48CB-8894-33AC153C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5" y="872359"/>
            <a:ext cx="5031313" cy="534864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B3C97AD-25D6-4F2F-A085-2BA653E9D501}"/>
              </a:ext>
            </a:extLst>
          </p:cNvPr>
          <p:cNvGrpSpPr/>
          <p:nvPr/>
        </p:nvGrpSpPr>
        <p:grpSpPr>
          <a:xfrm>
            <a:off x="1251734" y="1046252"/>
            <a:ext cx="3919592" cy="623299"/>
            <a:chOff x="1251734" y="1046252"/>
            <a:chExt cx="3919592" cy="62329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93E001-51E3-419B-92AC-5984E1685607}"/>
                </a:ext>
              </a:extLst>
            </p:cNvPr>
            <p:cNvCxnSpPr>
              <a:cxnSpLocks/>
            </p:cNvCxnSpPr>
            <p:nvPr/>
          </p:nvCxnSpPr>
          <p:spPr>
            <a:xfrm>
              <a:off x="1797978" y="1669551"/>
              <a:ext cx="2774022" cy="0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FA7D3C-F945-4046-B326-245F9A06A2CB}"/>
                </a:ext>
              </a:extLst>
            </p:cNvPr>
            <p:cNvCxnSpPr>
              <a:cxnSpLocks/>
            </p:cNvCxnSpPr>
            <p:nvPr/>
          </p:nvCxnSpPr>
          <p:spPr>
            <a:xfrm>
              <a:off x="1251734" y="1046252"/>
              <a:ext cx="505147" cy="0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7E096A-0CC9-4A05-8ABA-B93CA86C9418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054814"/>
              <a:ext cx="599326" cy="0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E4E888F-C7B3-4705-B396-BED7DC160C16}"/>
                </a:ext>
              </a:extLst>
            </p:cNvPr>
            <p:cNvCxnSpPr>
              <a:cxnSpLocks/>
            </p:cNvCxnSpPr>
            <p:nvPr/>
          </p:nvCxnSpPr>
          <p:spPr>
            <a:xfrm>
              <a:off x="1782566" y="1130158"/>
              <a:ext cx="0" cy="539393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223A2F-5721-4D8A-ADD8-A92CD4F25CC0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130157"/>
              <a:ext cx="0" cy="539393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ontent Placeholder 29">
            <a:extLst>
              <a:ext uri="{FF2B5EF4-FFF2-40B4-BE49-F238E27FC236}">
                <a16:creationId xmlns:a16="http://schemas.microsoft.com/office/drawing/2014/main" id="{5C05EF49-091E-493E-B591-58E6826DF5E4}"/>
              </a:ext>
            </a:extLst>
          </p:cNvPr>
          <p:cNvSpPr txBox="1">
            <a:spLocks/>
          </p:cNvSpPr>
          <p:nvPr/>
        </p:nvSpPr>
        <p:spPr bwMode="auto">
          <a:xfrm>
            <a:off x="5470989" y="1042988"/>
            <a:ext cx="3536377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8-fold</a:t>
            </a:r>
            <a:r>
              <a:rPr lang="en-US" altLang="en-US" sz="2200" dirty="0"/>
              <a:t> periodicity.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Small betas to large.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Insertion-free drifts.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6.5 m,  2x4.4m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2x2.4 m,  2x1.3m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Adequate injection with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l-GR" altLang="en-US" sz="2200" b="1" dirty="0">
                <a:solidFill>
                  <a:schemeClr val="accent3">
                    <a:lumMod val="75000"/>
                  </a:schemeClr>
                </a:solidFill>
              </a:rPr>
              <a:t>π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/3 </a:t>
            </a:r>
            <a:r>
              <a:rPr lang="en-US" altLang="en-US" sz="2200" dirty="0"/>
              <a:t>collimation.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Length for RF straights.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l-GR" altLang="en-US" sz="2200" b="1" dirty="0">
                <a:solidFill>
                  <a:schemeClr val="accent3">
                    <a:lumMod val="75000"/>
                  </a:schemeClr>
                </a:solidFill>
              </a:rPr>
              <a:t>γ</a:t>
            </a:r>
            <a:r>
              <a:rPr lang="en-US" altLang="en-US" sz="2200" b="1" baseline="-250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 = 14.3</a:t>
            </a:r>
          </a:p>
        </p:txBody>
      </p:sp>
    </p:spTree>
    <p:extLst>
      <p:ext uri="{BB962C8B-B14F-4D97-AF65-F5344CB8AC3E}">
        <p14:creationId xmlns:p14="http://schemas.microsoft.com/office/powerpoint/2010/main" val="1525126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2"/>
            <a:ext cx="7847013" cy="6928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R&amp;D for High Power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46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5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Nonlinear integrable optics: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Provides incredible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nonlinear focusing </a:t>
            </a:r>
            <a:r>
              <a:rPr lang="en-US" altLang="en-US" sz="2200" dirty="0">
                <a:solidFill>
                  <a:schemeClr val="accent6"/>
                </a:solidFill>
              </a:rPr>
              <a:t>without the usual loss in dynamic aperture. Mitigates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halo formation </a:t>
            </a:r>
            <a:r>
              <a:rPr lang="en-US" altLang="en-US" sz="2200" dirty="0">
                <a:solidFill>
                  <a:schemeClr val="accent6"/>
                </a:solidFill>
              </a:rPr>
              <a:t>and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collective effects</a:t>
            </a:r>
            <a:r>
              <a:rPr lang="en-US" altLang="en-US" sz="2200" dirty="0">
                <a:solidFill>
                  <a:schemeClr val="accent6"/>
                </a:solidFill>
              </a:rPr>
              <a:t>.</a:t>
            </a: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Electron lens: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A versatile particle accelerator device with applications in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beam-beam </a:t>
            </a:r>
            <a:r>
              <a:rPr lang="en-US" altLang="en-US" sz="2200" dirty="0">
                <a:solidFill>
                  <a:schemeClr val="accent6"/>
                </a:solidFill>
              </a:rPr>
              <a:t>compensation,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collimation</a:t>
            </a:r>
            <a:r>
              <a:rPr lang="en-US" altLang="en-US" sz="2200" dirty="0">
                <a:solidFill>
                  <a:schemeClr val="accent6"/>
                </a:solidFill>
              </a:rPr>
              <a:t>,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nonlinear focusing</a:t>
            </a:r>
            <a:r>
              <a:rPr lang="en-US" altLang="en-US" sz="2200" dirty="0">
                <a:solidFill>
                  <a:schemeClr val="accent6"/>
                </a:solidFill>
              </a:rPr>
              <a:t>, and direct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space-charge compensation</a:t>
            </a:r>
            <a:r>
              <a:rPr lang="en-US" altLang="en-US" sz="2200" dirty="0">
                <a:solidFill>
                  <a:schemeClr val="accent6"/>
                </a:solidFill>
              </a:rPr>
              <a:t>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Vladimir </a:t>
            </a:r>
            <a:r>
              <a:rPr lang="en-US" altLang="en-US" sz="2200" dirty="0" err="1">
                <a:solidFill>
                  <a:schemeClr val="accent6"/>
                </a:solidFill>
              </a:rPr>
              <a:t>Shiltsev</a:t>
            </a:r>
            <a:r>
              <a:rPr lang="en-US" altLang="en-US" sz="2200" dirty="0">
                <a:solidFill>
                  <a:schemeClr val="accent6"/>
                </a:solidFill>
              </a:rPr>
              <a:t> IPAC2019 Nishikawa Prize </a:t>
            </a:r>
            <a:r>
              <a:rPr lang="en-US" altLang="en-US" sz="2200" dirty="0">
                <a:solidFill>
                  <a:schemeClr val="accent6"/>
                </a:solidFill>
                <a:hlinkClick r:id="rId3"/>
              </a:rPr>
              <a:t>Talk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Both technologies tested at IOTA over the next several years.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For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robustness</a:t>
            </a:r>
            <a:r>
              <a:rPr lang="en-US" altLang="en-US" sz="2200" dirty="0">
                <a:solidFill>
                  <a:schemeClr val="accent6"/>
                </a:solidFill>
              </a:rPr>
              <a:t> of performance?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Or for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upper-bound</a:t>
            </a:r>
            <a:r>
              <a:rPr lang="en-US" altLang="en-US" sz="2200" dirty="0">
                <a:solidFill>
                  <a:schemeClr val="accent6"/>
                </a:solidFill>
              </a:rPr>
              <a:t> of performance?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IOTA Technologies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41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Space-charge Simulation of </a:t>
            </a:r>
            <a:r>
              <a:rPr lang="en-US" sz="2400" dirty="0" err="1"/>
              <a:t>iRCS</a:t>
            </a:r>
            <a:endParaRPr lang="en-US" sz="24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8C74E-A670-4BF5-BC4D-6A0A35FFF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4" y="2533559"/>
            <a:ext cx="4418625" cy="3532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16F33-C0B8-4112-82A7-DAA70BA65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835" y="2530391"/>
            <a:ext cx="4451914" cy="3645242"/>
          </a:xfrm>
          <a:prstGeom prst="rect">
            <a:avLst/>
          </a:prstGeom>
        </p:spPr>
      </p:pic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9E88D2CD-91D4-40E0-81DF-B505D2DD36F1}"/>
              </a:ext>
            </a:extLst>
          </p:cNvPr>
          <p:cNvSpPr txBox="1">
            <a:spLocks/>
          </p:cNvSpPr>
          <p:nvPr/>
        </p:nvSpPr>
        <p:spPr bwMode="auto">
          <a:xfrm>
            <a:off x="228600" y="974673"/>
            <a:ext cx="8672513" cy="14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 err="1"/>
              <a:t>Waterbag</a:t>
            </a:r>
            <a:r>
              <a:rPr lang="en-US" altLang="en-US" sz="2200" dirty="0"/>
              <a:t> beam injected with </a:t>
            </a:r>
            <a:r>
              <a:rPr lang="en-US" altLang="en-US" sz="2200" dirty="0">
                <a:solidFill>
                  <a:schemeClr val="tx1"/>
                </a:solidFill>
              </a:rPr>
              <a:t>20% mismatch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 err="1"/>
              <a:t>Laslett</a:t>
            </a:r>
            <a:r>
              <a:rPr lang="en-US" altLang="en-US" sz="2200" dirty="0"/>
              <a:t> </a:t>
            </a:r>
            <a:r>
              <a:rPr lang="en-US" altLang="en-US" sz="2200" dirty="0">
                <a:solidFill>
                  <a:schemeClr val="tx1"/>
                </a:solidFill>
              </a:rPr>
              <a:t>tune-shift of 0.4</a:t>
            </a:r>
            <a:r>
              <a:rPr lang="en-US" altLang="en-US" sz="2200" dirty="0"/>
              <a:t>, equivalent to ~</a:t>
            </a:r>
            <a:r>
              <a:rPr lang="en-US" altLang="en-US" sz="2200" dirty="0">
                <a:solidFill>
                  <a:schemeClr val="tx2"/>
                </a:solidFill>
              </a:rPr>
              <a:t>30e12</a:t>
            </a:r>
            <a:r>
              <a:rPr lang="en-US" altLang="en-US" sz="2200" dirty="0"/>
              <a:t> protons.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Beam also stable under large chromatic effects.</a:t>
            </a: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4A34F3C3-030F-4D7D-A185-D536B35B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740" y="1017272"/>
            <a:ext cx="1685260" cy="1147377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Eldred,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b="1" dirty="0" err="1">
                <a:solidFill>
                  <a:srgbClr val="B3B3B3"/>
                </a:solidFill>
              </a:rPr>
              <a:t>Valishev</a:t>
            </a:r>
            <a:endParaRPr lang="en-US" altLang="en-US" b="1" dirty="0">
              <a:solidFill>
                <a:srgbClr val="B3B3B3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IPAC 2018</a:t>
            </a:r>
          </a:p>
        </p:txBody>
      </p:sp>
    </p:spTree>
    <p:extLst>
      <p:ext uri="{BB962C8B-B14F-4D97-AF65-F5344CB8AC3E}">
        <p14:creationId xmlns:p14="http://schemas.microsoft.com/office/powerpoint/2010/main" val="2921385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Proton Halo Diagnostics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930117A4-DB3F-4C42-B33B-AD7CED0B8E0A}"/>
              </a:ext>
            </a:extLst>
          </p:cNvPr>
          <p:cNvSpPr txBox="1">
            <a:spLocks/>
          </p:cNvSpPr>
          <p:nvPr/>
        </p:nvSpPr>
        <p:spPr bwMode="auto">
          <a:xfrm>
            <a:off x="228600" y="4305743"/>
            <a:ext cx="8672513" cy="180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ct val="0"/>
              </a:spcBef>
              <a:buNone/>
            </a:pPr>
            <a:r>
              <a:rPr lang="en-US" altLang="en-US" sz="2000" dirty="0"/>
              <a:t>The relevant losses are often part of the 0.1% beam halo </a:t>
            </a:r>
            <a:r>
              <a:rPr lang="en-US" alt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diagnostics</a:t>
            </a:r>
            <a:endParaRPr lang="en-US" altLang="en-US" sz="2000" b="1" dirty="0">
              <a:solidFill>
                <a:schemeClr val="tx1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2000" dirty="0"/>
              <a:t>A gas sheet profile monitor being developed by NIU for proton diagnostics at FAST/IOTA. Halo monitoring for nonlinear intense beams.</a:t>
            </a:r>
          </a:p>
          <a:p>
            <a:pPr marL="0" lvl="1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2000" dirty="0"/>
              <a:t>Gas pressure is variable </a:t>
            </a:r>
            <a:r>
              <a:rPr lang="en-US" altLang="en-US" sz="2000" dirty="0">
                <a:sym typeface="Wingdings" panose="05000000000000000000" pitchFamily="2" charset="2"/>
              </a:rPr>
              <a:t> </a:t>
            </a:r>
            <a:r>
              <a:rPr lang="en-US" altLang="en-US" sz="2000" dirty="0"/>
              <a:t>high-dynamic range with turn-by-turn capability.</a:t>
            </a: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D8BEF0A9-FFA2-46A1-A887-B7DFF7350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8" y="999599"/>
            <a:ext cx="4183548" cy="2958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9EEA9E-08D8-4B95-BF59-050A91A2EE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1745" y="1005756"/>
            <a:ext cx="4234184" cy="2958928"/>
          </a:xfrm>
          <a:prstGeom prst="rect">
            <a:avLst/>
          </a:prstGeom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94273363-DDD1-4BFE-A496-D8557E0CE5A6}"/>
              </a:ext>
            </a:extLst>
          </p:cNvPr>
          <p:cNvCxnSpPr>
            <a:cxnSpLocks/>
          </p:cNvCxnSpPr>
          <p:nvPr/>
        </p:nvCxnSpPr>
        <p:spPr>
          <a:xfrm rot="10800000">
            <a:off x="3067492" y="1373018"/>
            <a:ext cx="3801621" cy="451885"/>
          </a:xfrm>
          <a:prstGeom prst="bentConnector3">
            <a:avLst>
              <a:gd name="adj1" fmla="val 56992"/>
            </a:avLst>
          </a:prstGeom>
          <a:ln w="57150">
            <a:solidFill>
              <a:schemeClr val="accent2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utoShape 5">
            <a:extLst>
              <a:ext uri="{FF2B5EF4-FFF2-40B4-BE49-F238E27FC236}">
                <a16:creationId xmlns:a16="http://schemas.microsoft.com/office/drawing/2014/main" id="{C7805AE9-E0DA-4D0F-8D14-2079B880C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833" y="3712718"/>
            <a:ext cx="2089656" cy="462516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 err="1">
                <a:solidFill>
                  <a:srgbClr val="B3B3B3"/>
                </a:solidFill>
              </a:rPr>
              <a:t>Szustkowski</a:t>
            </a:r>
            <a:endParaRPr lang="en-US" altLang="en-US" b="1" dirty="0">
              <a:solidFill>
                <a:srgbClr val="B3B3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62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2"/>
            <a:ext cx="7847013" cy="1357422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Fermilab High Power with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Rapid-Cycling </a:t>
            </a:r>
            <a:r>
              <a:rPr lang="en-US" altLang="en-US" sz="4200" dirty="0" err="1">
                <a:solidFill>
                  <a:schemeClr val="tx2"/>
                </a:solidFill>
              </a:rPr>
              <a:t>Synchtron</a:t>
            </a:r>
            <a:r>
              <a:rPr lang="en-US" altLang="en-US" sz="4200" dirty="0">
                <a:solidFill>
                  <a:schemeClr val="tx2"/>
                </a:solidFill>
              </a:rPr>
              <a:t> (RCS)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Jeffrey Eldred |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Fermilab Power Upgrade: Scenarios and Challenges</a:t>
            </a:r>
            <a:endParaRPr 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07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High-Power Neutrino Targets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56709-BA4B-4B04-8E36-E828CE56A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541" y="2536547"/>
            <a:ext cx="4809146" cy="1751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F879B-DC29-42D9-BAB7-2CA94A5C9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09" y="2399783"/>
            <a:ext cx="3826457" cy="3268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0D1AB-9FFB-4E8A-8F79-2A814AFB1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525" y="4295768"/>
            <a:ext cx="4036588" cy="1857382"/>
          </a:xfrm>
          <a:prstGeom prst="rect">
            <a:avLst/>
          </a:prstGeom>
        </p:spPr>
      </p:pic>
      <p:sp>
        <p:nvSpPr>
          <p:cNvPr id="17" name="AutoShape 5">
            <a:extLst>
              <a:ext uri="{FF2B5EF4-FFF2-40B4-BE49-F238E27FC236}">
                <a16:creationId xmlns:a16="http://schemas.microsoft.com/office/drawing/2014/main" id="{C6716A75-F922-4064-A9E0-471F1D87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59" y="5694021"/>
            <a:ext cx="4637328" cy="402312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T. </a:t>
            </a:r>
            <a:r>
              <a:rPr lang="en-US" altLang="en-US" b="1" dirty="0" err="1">
                <a:solidFill>
                  <a:srgbClr val="B3B3B3"/>
                </a:solidFill>
              </a:rPr>
              <a:t>Davenne</a:t>
            </a:r>
            <a:r>
              <a:rPr lang="en-US" altLang="en-US" b="1" dirty="0">
                <a:solidFill>
                  <a:srgbClr val="B3B3B3"/>
                </a:solidFill>
              </a:rPr>
              <a:t> et al. PRSTAB 2015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930117A4-DB3F-4C42-B33B-AD7CED0B8E0A}"/>
              </a:ext>
            </a:extLst>
          </p:cNvPr>
          <p:cNvSpPr txBox="1">
            <a:spLocks/>
          </p:cNvSpPr>
          <p:nvPr/>
        </p:nvSpPr>
        <p:spPr bwMode="auto">
          <a:xfrm>
            <a:off x="228600" y="872360"/>
            <a:ext cx="8672513" cy="14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ct val="0"/>
              </a:spcBef>
              <a:buNone/>
            </a:pPr>
            <a:r>
              <a:rPr lang="en-US" altLang="en-US" sz="2000" dirty="0"/>
              <a:t>Detailed design of </a:t>
            </a:r>
            <a:r>
              <a:rPr lang="en-US" altLang="en-US" sz="2000" b="1" dirty="0">
                <a:solidFill>
                  <a:schemeClr val="tx1"/>
                </a:solidFill>
              </a:rPr>
              <a:t>2.3 MW Be target </a:t>
            </a:r>
            <a:r>
              <a:rPr lang="en-US" altLang="en-US" sz="2000" dirty="0"/>
              <a:t>for neutrino beams.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2000" dirty="0"/>
              <a:t>	- assumes </a:t>
            </a:r>
            <a:r>
              <a:rPr lang="en-US" altLang="en-US" sz="2000" b="1" dirty="0">
                <a:solidFill>
                  <a:schemeClr val="tx2"/>
                </a:solidFill>
              </a:rPr>
              <a:t>160 x 10</a:t>
            </a:r>
            <a:r>
              <a:rPr lang="en-US" altLang="en-US" sz="2000" b="1" baseline="30000" dirty="0">
                <a:solidFill>
                  <a:schemeClr val="tx2"/>
                </a:solidFill>
              </a:rPr>
              <a:t>12</a:t>
            </a:r>
            <a:r>
              <a:rPr lang="en-US" altLang="en-US" sz="2000" b="1" dirty="0">
                <a:solidFill>
                  <a:schemeClr val="tx2"/>
                </a:solidFill>
              </a:rPr>
              <a:t> proton pulses</a:t>
            </a:r>
            <a:r>
              <a:rPr lang="en-US" altLang="en-US" sz="2000" dirty="0">
                <a:solidFill>
                  <a:schemeClr val="accent6"/>
                </a:solidFill>
              </a:rPr>
              <a:t>.</a:t>
            </a:r>
          </a:p>
          <a:p>
            <a:pPr marL="0" lvl="1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tx1"/>
                </a:solidFill>
              </a:rPr>
              <a:t>Active area of R&amp;D development </a:t>
            </a:r>
            <a:r>
              <a:rPr lang="en-US" altLang="en-US" sz="2000" dirty="0"/>
              <a:t>– shock test, radiation damage, target design, flux optimization etc.</a:t>
            </a:r>
          </a:p>
        </p:txBody>
      </p:sp>
    </p:spTree>
    <p:extLst>
      <p:ext uri="{BB962C8B-B14F-4D97-AF65-F5344CB8AC3E}">
        <p14:creationId xmlns:p14="http://schemas.microsoft.com/office/powerpoint/2010/main" val="4211491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1" y="3622830"/>
            <a:ext cx="8915400" cy="28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SNS demonstrated 95% stripping efficiency of a 1 GeV H</a:t>
            </a:r>
            <a:r>
              <a:rPr lang="en-US" altLang="en-US" sz="2200" baseline="30000" dirty="0">
                <a:solidFill>
                  <a:schemeClr val="accent6"/>
                </a:solidFill>
              </a:rPr>
              <a:t>-</a:t>
            </a:r>
            <a:r>
              <a:rPr lang="en-US" altLang="en-US" sz="2200" dirty="0">
                <a:solidFill>
                  <a:schemeClr val="accent6"/>
                </a:solidFill>
              </a:rPr>
              <a:t> beam with 10 </a:t>
            </a:r>
            <a:r>
              <a:rPr lang="el-GR" altLang="en-US" sz="2200" dirty="0">
                <a:solidFill>
                  <a:schemeClr val="accent6"/>
                </a:solidFill>
              </a:rPr>
              <a:t>μ</a:t>
            </a:r>
            <a:r>
              <a:rPr lang="en-US" altLang="en-US" sz="2200" dirty="0">
                <a:solidFill>
                  <a:schemeClr val="accent6"/>
                </a:solidFill>
              </a:rPr>
              <a:t>s </a:t>
            </a:r>
            <a:r>
              <a:rPr lang="en-US" altLang="en-US" sz="2200" dirty="0" err="1">
                <a:solidFill>
                  <a:schemeClr val="accent6"/>
                </a:solidFill>
              </a:rPr>
              <a:t>macropulse</a:t>
            </a:r>
            <a:r>
              <a:rPr lang="en-US" altLang="en-US" sz="2200" dirty="0">
                <a:solidFill>
                  <a:schemeClr val="accent6"/>
                </a:solidFill>
              </a:rPr>
              <a:t> duration using a UV laser at 1 MW peak power.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2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[next]… a doubly resonant optical cavity scheme is being developed to realize a cavity enhancement of burst-mode laser pulses.”</a:t>
            </a:r>
            <a:endParaRPr lang="en-US" altLang="en-US" sz="2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With laser-stripping, there is </a:t>
            </a:r>
            <a:r>
              <a:rPr lang="en-US" altLang="en-US" sz="2200" dirty="0">
                <a:solidFill>
                  <a:schemeClr val="tx2"/>
                </a:solidFill>
              </a:rPr>
              <a:t>no foil-heating limit </a:t>
            </a:r>
            <a:r>
              <a:rPr lang="en-US" altLang="en-US" sz="2200" dirty="0">
                <a:solidFill>
                  <a:schemeClr val="accent6"/>
                </a:solidFill>
              </a:rPr>
              <a:t>on RCS intensity.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No scattering from circulating beam </a:t>
            </a:r>
            <a:r>
              <a:rPr lang="en-US" altLang="en-US" sz="2200" dirty="0">
                <a:solidFill>
                  <a:schemeClr val="accent6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accent6"/>
                </a:solidFill>
              </a:rPr>
              <a:t> </a:t>
            </a:r>
            <a:r>
              <a:rPr lang="en-US" altLang="en-US" sz="2200" dirty="0">
                <a:solidFill>
                  <a:schemeClr val="tx2"/>
                </a:solidFill>
              </a:rPr>
              <a:t>reduced activation at injection.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</a:t>
            </a:r>
            <a:r>
              <a:rPr lang="en-US" sz="2400" baseline="30000" dirty="0"/>
              <a:t>-</a:t>
            </a:r>
            <a:r>
              <a:rPr lang="en-US" sz="2400" dirty="0"/>
              <a:t> Laser Stripping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DEFD17-1226-41CC-BF22-202101546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61" y="988570"/>
            <a:ext cx="6551289" cy="2592218"/>
          </a:xfrm>
          <a:prstGeom prst="rect">
            <a:avLst/>
          </a:prstGeom>
        </p:spPr>
      </p:pic>
      <p:sp>
        <p:nvSpPr>
          <p:cNvPr id="16" name="AutoShape 5">
            <a:extLst>
              <a:ext uri="{FF2B5EF4-FFF2-40B4-BE49-F238E27FC236}">
                <a16:creationId xmlns:a16="http://schemas.microsoft.com/office/drawing/2014/main" id="{C2F4A14E-0D59-4101-9276-180801A0D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530" y="2546877"/>
            <a:ext cx="2535385" cy="854779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Cousineau et al.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PRAB 2017</a:t>
            </a:r>
          </a:p>
        </p:txBody>
      </p:sp>
    </p:spTree>
    <p:extLst>
      <p:ext uri="{BB962C8B-B14F-4D97-AF65-F5344CB8AC3E}">
        <p14:creationId xmlns:p14="http://schemas.microsoft.com/office/powerpoint/2010/main" val="71242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4237074"/>
            <a:ext cx="8830340" cy="22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YBCO</a:t>
            </a:r>
            <a:r>
              <a:rPr lang="en-US" altLang="en-US" sz="2200" dirty="0">
                <a:solidFill>
                  <a:schemeClr val="accent6"/>
                </a:solidFill>
              </a:rPr>
              <a:t>-based HTS super-ferric dipole demonstrated &gt;12 T/s.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tx2"/>
                </a:solidFill>
                <a:sym typeface="Wingdings" panose="05000000000000000000" pitchFamily="2" charset="2"/>
              </a:rPr>
              <a:t>Super-ferric  Less circum. / energy  less RF power, less intensity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300m, 2x 15e12 protons, 5Hz boxcar stacking, storage ring = </a:t>
            </a:r>
            <a:r>
              <a:rPr lang="en-US" altLang="en-US" sz="2200" dirty="0">
                <a:solidFill>
                  <a:schemeClr val="tx2"/>
                </a:solidFill>
              </a:rPr>
              <a:t>2.4 MW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…or 500m, 2x 28e12 protons, 22 GeV above transition, 7.5Hz, 1.33s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Fast-ramping Super-ferric Magnets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6D83C21-FEF4-4F03-BAAC-154070B1E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2" y="887408"/>
            <a:ext cx="5344553" cy="3292574"/>
          </a:xfrm>
          <a:prstGeom prst="rect">
            <a:avLst/>
          </a:prstGeom>
        </p:spPr>
      </p:pic>
      <p:sp>
        <p:nvSpPr>
          <p:cNvPr id="15" name="AutoShape 5">
            <a:extLst>
              <a:ext uri="{FF2B5EF4-FFF2-40B4-BE49-F238E27FC236}">
                <a16:creationId xmlns:a16="http://schemas.microsoft.com/office/drawing/2014/main" id="{881BDA08-437B-4A9E-AFBA-11437D31F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133" y="799392"/>
            <a:ext cx="2535385" cy="854250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 err="1">
                <a:solidFill>
                  <a:srgbClr val="B3B3B3"/>
                </a:solidFill>
              </a:rPr>
              <a:t>Piekarz</a:t>
            </a:r>
            <a:r>
              <a:rPr lang="en-US" altLang="en-US" b="1" dirty="0">
                <a:solidFill>
                  <a:srgbClr val="B3B3B3"/>
                </a:solidFill>
              </a:rPr>
              <a:t> et al.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NIM A 2019 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1FA9C9-32AD-4C5A-B16C-7C5684710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515" y="1627367"/>
            <a:ext cx="3015003" cy="254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44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DUNE motivates high-power RCS design at Fermilab.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Challenges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Space-charge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Collimation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Eddy-heating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Foil scattering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Lattice Design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Valuable Accelerator R&amp;D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Integrable Optics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Electron Lens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Halo Monitoring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Neutrino Targets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H- Laser Stripping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200" dirty="0">
                <a:solidFill>
                  <a:schemeClr val="accent6"/>
                </a:solidFill>
              </a:rPr>
              <a:t>HTS Super-ferric Magnets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Summary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04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2"/>
            <a:ext cx="7847013" cy="6928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Backup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49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Slip-stacking Accumulation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85A10-6728-43E7-91B3-72F074ACB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56948"/>
            <a:ext cx="4918753" cy="5376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EADFE-51EF-4DE3-AE9D-04FA82460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351" y="3297935"/>
            <a:ext cx="1335977" cy="720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AFF69-3E88-4B65-835E-5E4F5B99AB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85351" y="1437614"/>
            <a:ext cx="3379179" cy="9785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8ED53CC-9FB6-40F4-B396-8897CB4993CA}"/>
              </a:ext>
            </a:extLst>
          </p:cNvPr>
          <p:cNvSpPr/>
          <p:nvPr/>
        </p:nvSpPr>
        <p:spPr>
          <a:xfrm>
            <a:off x="5224789" y="872359"/>
            <a:ext cx="3366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RF frequency separation: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B0672E-79DC-4CA9-95C3-80576C35B667}"/>
              </a:ext>
            </a:extLst>
          </p:cNvPr>
          <p:cNvSpPr/>
          <p:nvPr/>
        </p:nvSpPr>
        <p:spPr>
          <a:xfrm>
            <a:off x="5224789" y="2838547"/>
            <a:ext cx="3224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Momentum separation:</a:t>
            </a:r>
          </a:p>
        </p:txBody>
      </p:sp>
    </p:spTree>
    <p:extLst>
      <p:ext uri="{BB962C8B-B14F-4D97-AF65-F5344CB8AC3E}">
        <p14:creationId xmlns:p14="http://schemas.microsoft.com/office/powerpoint/2010/main" val="3155768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Slip-stacking Frequencies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FFE5D-8E3D-422C-A982-C7DADB10E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073" y="4458202"/>
            <a:ext cx="6008114" cy="1720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9D9E3F-C449-4C67-BA90-CC1A73717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791" y="938520"/>
            <a:ext cx="4538610" cy="2868520"/>
          </a:xfrm>
          <a:prstGeom prst="rect">
            <a:avLst/>
          </a:prstGeom>
        </p:spPr>
      </p:pic>
      <p:sp>
        <p:nvSpPr>
          <p:cNvPr id="19" name="AutoShape 5">
            <a:extLst>
              <a:ext uri="{FF2B5EF4-FFF2-40B4-BE49-F238E27FC236}">
                <a16:creationId xmlns:a16="http://schemas.microsoft.com/office/drawing/2014/main" id="{29016DDE-60E9-49E0-95C9-FF7E93B3B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672" y="3938020"/>
            <a:ext cx="4637328" cy="402312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Eldred, </a:t>
            </a:r>
            <a:r>
              <a:rPr lang="en-US" altLang="en-US" b="1" dirty="0" err="1">
                <a:solidFill>
                  <a:srgbClr val="B3B3B3"/>
                </a:solidFill>
              </a:rPr>
              <a:t>Zwaska</a:t>
            </a:r>
            <a:r>
              <a:rPr lang="en-US" altLang="en-US" b="1" dirty="0">
                <a:solidFill>
                  <a:srgbClr val="B3B3B3"/>
                </a:solidFill>
              </a:rPr>
              <a:t> PRAB 2016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EB15AE-1CF3-4BF0-81A6-0390659F510F}"/>
              </a:ext>
            </a:extLst>
          </p:cNvPr>
          <p:cNvSpPr/>
          <p:nvPr/>
        </p:nvSpPr>
        <p:spPr>
          <a:xfrm>
            <a:off x="516419" y="1176220"/>
            <a:ext cx="345825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accent6"/>
                </a:solidFill>
              </a:rPr>
              <a:t>Δ</a:t>
            </a:r>
            <a:r>
              <a:rPr lang="en-US" b="1" dirty="0">
                <a:solidFill>
                  <a:schemeClr val="accent6"/>
                </a:solidFill>
              </a:rPr>
              <a:t>f &gt; ~750 Hz</a:t>
            </a:r>
          </a:p>
          <a:p>
            <a:r>
              <a:rPr lang="en-US" dirty="0">
                <a:solidFill>
                  <a:schemeClr val="accent6"/>
                </a:solidFill>
              </a:rPr>
              <a:t>for longitudinal stability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l-GR" b="1" dirty="0">
                <a:solidFill>
                  <a:schemeClr val="accent6"/>
                </a:solidFill>
              </a:rPr>
              <a:t>Δ</a:t>
            </a:r>
            <a:r>
              <a:rPr lang="en-US" b="1" dirty="0">
                <a:solidFill>
                  <a:schemeClr val="accent6"/>
                </a:solidFill>
              </a:rPr>
              <a:t>f &lt; ~1680 Hz</a:t>
            </a:r>
          </a:p>
          <a:p>
            <a:r>
              <a:rPr lang="en-US" dirty="0">
                <a:solidFill>
                  <a:schemeClr val="accent6"/>
                </a:solidFill>
              </a:rPr>
              <a:t>for PIP-II momentum span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For ~600 m RCS</a:t>
            </a:r>
          </a:p>
          <a:p>
            <a:r>
              <a:rPr lang="en-US" b="1" dirty="0">
                <a:solidFill>
                  <a:schemeClr val="accent6"/>
                </a:solidFill>
              </a:rPr>
              <a:t>7 Hz &lt; f</a:t>
            </a:r>
            <a:r>
              <a:rPr lang="en-US" b="1" baseline="-25000" dirty="0">
                <a:solidFill>
                  <a:schemeClr val="accent6"/>
                </a:solidFill>
              </a:rPr>
              <a:t>RCS</a:t>
            </a:r>
            <a:r>
              <a:rPr lang="en-US" b="1" dirty="0">
                <a:solidFill>
                  <a:schemeClr val="accent6"/>
                </a:solidFill>
              </a:rPr>
              <a:t> &lt; 15 Hz</a:t>
            </a:r>
          </a:p>
        </p:txBody>
      </p:sp>
    </p:spTree>
    <p:extLst>
      <p:ext uri="{BB962C8B-B14F-4D97-AF65-F5344CB8AC3E}">
        <p14:creationId xmlns:p14="http://schemas.microsoft.com/office/powerpoint/2010/main" val="4138616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Slip-stacking &amp; RCS Circumference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697FE4-1E08-49BB-B028-0D618906B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764" y="954007"/>
            <a:ext cx="2588837" cy="89302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170EDB9-293B-4BF8-B218-D9A4CE66B949}"/>
              </a:ext>
            </a:extLst>
          </p:cNvPr>
          <p:cNvSpPr txBox="1">
            <a:spLocks/>
          </p:cNvSpPr>
          <p:nvPr/>
        </p:nvSpPr>
        <p:spPr>
          <a:xfrm>
            <a:off x="791965" y="1155379"/>
            <a:ext cx="2235484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Stacking-Limits: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2B2F2DA-AC2F-4748-B605-2AF14C54C0EF}"/>
              </a:ext>
            </a:extLst>
          </p:cNvPr>
          <p:cNvSpPr txBox="1">
            <a:spLocks/>
          </p:cNvSpPr>
          <p:nvPr/>
        </p:nvSpPr>
        <p:spPr>
          <a:xfrm>
            <a:off x="329628" y="3932223"/>
            <a:ext cx="5706439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>
                <a:solidFill>
                  <a:schemeClr val="accent6"/>
                </a:solidFill>
              </a:rPr>
              <a:t>Odd-Batch Slip-stacking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3CA16A-42E0-4BEC-983D-66D4DBEA56BE}"/>
              </a:ext>
            </a:extLst>
          </p:cNvPr>
          <p:cNvSpPr txBox="1">
            <a:spLocks/>
          </p:cNvSpPr>
          <p:nvPr/>
        </p:nvSpPr>
        <p:spPr>
          <a:xfrm>
            <a:off x="5258750" y="5528698"/>
            <a:ext cx="2965713" cy="38015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Batch-gap</a:t>
            </a:r>
            <a:r>
              <a:rPr lang="en-US" sz="1800" dirty="0">
                <a:solidFill>
                  <a:schemeClr val="accent6"/>
                </a:solidFill>
              </a:rPr>
              <a:t> + 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kicker-gap</a:t>
            </a:r>
          </a:p>
        </p:txBody>
      </p:sp>
      <p:grpSp>
        <p:nvGrpSpPr>
          <p:cNvPr id="14348" name="Group 14347">
            <a:extLst>
              <a:ext uri="{FF2B5EF4-FFF2-40B4-BE49-F238E27FC236}">
                <a16:creationId xmlns:a16="http://schemas.microsoft.com/office/drawing/2014/main" id="{58F44255-CEEC-41D7-87A9-4320B2E7AA06}"/>
              </a:ext>
            </a:extLst>
          </p:cNvPr>
          <p:cNvGrpSpPr/>
          <p:nvPr/>
        </p:nvGrpSpPr>
        <p:grpSpPr>
          <a:xfrm>
            <a:off x="890200" y="4466629"/>
            <a:ext cx="6324988" cy="993458"/>
            <a:chOff x="643254" y="4415936"/>
            <a:chExt cx="3630795" cy="119713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CEC26D2-5004-4FF2-ADC4-CC0091A2B714}"/>
                </a:ext>
              </a:extLst>
            </p:cNvPr>
            <p:cNvSpPr/>
            <p:nvPr/>
          </p:nvSpPr>
          <p:spPr>
            <a:xfrm>
              <a:off x="643254" y="4415936"/>
              <a:ext cx="3630795" cy="10643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D5F2DBD-02CF-4EC6-A663-E1923EEBC59D}"/>
                </a:ext>
              </a:extLst>
            </p:cNvPr>
            <p:cNvGrpSpPr/>
            <p:nvPr/>
          </p:nvGrpSpPr>
          <p:grpSpPr>
            <a:xfrm>
              <a:off x="719566" y="4989685"/>
              <a:ext cx="2522307" cy="426165"/>
              <a:chOff x="871966" y="2591954"/>
              <a:chExt cx="2522307" cy="426165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9FC182F-20DD-4391-AF5C-BE3075C99AB5}"/>
                  </a:ext>
                </a:extLst>
              </p:cNvPr>
              <p:cNvSpPr/>
              <p:nvPr/>
            </p:nvSpPr>
            <p:spPr>
              <a:xfrm>
                <a:off x="871966" y="259195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E26A4F5-BC94-4272-A43F-A910CF7FC0E8}"/>
                  </a:ext>
                </a:extLst>
              </p:cNvPr>
              <p:cNvSpPr/>
              <p:nvPr/>
            </p:nvSpPr>
            <p:spPr>
              <a:xfrm>
                <a:off x="1517526" y="25961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675AF13-0986-4182-9BE3-697242AC57FB}"/>
                  </a:ext>
                </a:extLst>
              </p:cNvPr>
              <p:cNvSpPr/>
              <p:nvPr/>
            </p:nvSpPr>
            <p:spPr>
              <a:xfrm>
                <a:off x="2163086" y="25961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803CF94-6683-48E0-8D76-BB32BD3B2463}"/>
                  </a:ext>
                </a:extLst>
              </p:cNvPr>
              <p:cNvSpPr/>
              <p:nvPr/>
            </p:nvSpPr>
            <p:spPr>
              <a:xfrm>
                <a:off x="2808646" y="2602083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4336" name="Group 14335">
              <a:extLst>
                <a:ext uri="{FF2B5EF4-FFF2-40B4-BE49-F238E27FC236}">
                  <a16:creationId xmlns:a16="http://schemas.microsoft.com/office/drawing/2014/main" id="{5EF41438-8A50-4AEE-96A4-1F00527A7967}"/>
                </a:ext>
              </a:extLst>
            </p:cNvPr>
            <p:cNvGrpSpPr/>
            <p:nvPr/>
          </p:nvGrpSpPr>
          <p:grpSpPr>
            <a:xfrm>
              <a:off x="719566" y="4488693"/>
              <a:ext cx="3167867" cy="426165"/>
              <a:chOff x="719566" y="4488693"/>
              <a:chExt cx="3167867" cy="42616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CF80BC4-1079-453D-A076-4999A0114F15}"/>
                  </a:ext>
                </a:extLst>
              </p:cNvPr>
              <p:cNvSpPr/>
              <p:nvPr/>
            </p:nvSpPr>
            <p:spPr>
              <a:xfrm>
                <a:off x="719566" y="4488693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5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BFBFD22-7F88-40F3-8AF9-0617087FA0AF}"/>
                  </a:ext>
                </a:extLst>
              </p:cNvPr>
              <p:cNvSpPr/>
              <p:nvPr/>
            </p:nvSpPr>
            <p:spPr>
              <a:xfrm>
                <a:off x="1365126" y="449292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6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CBA2DE-2AC7-4645-8338-7DA5DE2FCDB6}"/>
                  </a:ext>
                </a:extLst>
              </p:cNvPr>
              <p:cNvSpPr/>
              <p:nvPr/>
            </p:nvSpPr>
            <p:spPr>
              <a:xfrm>
                <a:off x="2010686" y="449292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7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0864CAF-0C31-4CE2-B9F2-D1139D1DAFA0}"/>
                  </a:ext>
                </a:extLst>
              </p:cNvPr>
              <p:cNvSpPr/>
              <p:nvPr/>
            </p:nvSpPr>
            <p:spPr>
              <a:xfrm>
                <a:off x="2656246" y="4498822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8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BECD5E8-82D0-4AF3-8C7C-2A2E9423BE44}"/>
                  </a:ext>
                </a:extLst>
              </p:cNvPr>
              <p:cNvSpPr/>
              <p:nvPr/>
            </p:nvSpPr>
            <p:spPr>
              <a:xfrm>
                <a:off x="3301806" y="4498822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6476842-AB3C-4BFC-BFFB-1D07974733AF}"/>
                </a:ext>
              </a:extLst>
            </p:cNvPr>
            <p:cNvSpPr/>
            <p:nvPr/>
          </p:nvSpPr>
          <p:spPr>
            <a:xfrm>
              <a:off x="3962509" y="4504157"/>
              <a:ext cx="249289" cy="8843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B0F07C4-C149-4914-8D66-2BDD9E2E1BEB}"/>
                </a:ext>
              </a:extLst>
            </p:cNvPr>
            <p:cNvCxnSpPr>
              <a:cxnSpLocks/>
            </p:cNvCxnSpPr>
            <p:nvPr/>
          </p:nvCxnSpPr>
          <p:spPr>
            <a:xfrm>
              <a:off x="3269646" y="5613074"/>
              <a:ext cx="617787" cy="0"/>
            </a:xfrm>
            <a:prstGeom prst="line">
              <a:avLst/>
            </a:prstGeom>
            <a:ln w="57150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2E20A63-A5E8-45D7-B1E8-DF05DB9C0A5A}"/>
                </a:ext>
              </a:extLst>
            </p:cNvPr>
            <p:cNvCxnSpPr>
              <a:cxnSpLocks/>
            </p:cNvCxnSpPr>
            <p:nvPr/>
          </p:nvCxnSpPr>
          <p:spPr>
            <a:xfrm>
              <a:off x="3932122" y="5613074"/>
              <a:ext cx="341927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5BC21D04-0C73-40F4-9594-6EE4AF21AE3D}"/>
              </a:ext>
            </a:extLst>
          </p:cNvPr>
          <p:cNvSpPr txBox="1">
            <a:spLocks/>
          </p:cNvSpPr>
          <p:nvPr/>
        </p:nvSpPr>
        <p:spPr>
          <a:xfrm>
            <a:off x="329629" y="1889073"/>
            <a:ext cx="6605427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>
                <a:solidFill>
                  <a:schemeClr val="accent6"/>
                </a:solidFill>
              </a:rPr>
              <a:t>Even-Batch Slip-stacking: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DC3ACB5-5A08-419B-8766-741AC16D6D1C}"/>
              </a:ext>
            </a:extLst>
          </p:cNvPr>
          <p:cNvSpPr txBox="1">
            <a:spLocks/>
          </p:cNvSpPr>
          <p:nvPr/>
        </p:nvSpPr>
        <p:spPr>
          <a:xfrm>
            <a:off x="6641977" y="3192850"/>
            <a:ext cx="2374066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Batch-gap</a:t>
            </a:r>
            <a:endParaRPr lang="en-US" sz="1800" dirty="0">
              <a:solidFill>
                <a:schemeClr val="accent6"/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used as 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kicker-gap</a:t>
            </a:r>
          </a:p>
        </p:txBody>
      </p:sp>
      <p:grpSp>
        <p:nvGrpSpPr>
          <p:cNvPr id="14347" name="Group 14346">
            <a:extLst>
              <a:ext uri="{FF2B5EF4-FFF2-40B4-BE49-F238E27FC236}">
                <a16:creationId xmlns:a16="http://schemas.microsoft.com/office/drawing/2014/main" id="{4700DFC1-1AD0-4B80-A717-11DE5318788F}"/>
              </a:ext>
            </a:extLst>
          </p:cNvPr>
          <p:cNvGrpSpPr/>
          <p:nvPr/>
        </p:nvGrpSpPr>
        <p:grpSpPr>
          <a:xfrm>
            <a:off x="909137" y="2446123"/>
            <a:ext cx="5665718" cy="1096796"/>
            <a:chOff x="651833" y="2355425"/>
            <a:chExt cx="3252347" cy="132166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EF9EEC4-1B7B-4F4A-AA97-946B26CC8767}"/>
                </a:ext>
              </a:extLst>
            </p:cNvPr>
            <p:cNvSpPr/>
            <p:nvPr/>
          </p:nvSpPr>
          <p:spPr>
            <a:xfrm>
              <a:off x="651833" y="2355425"/>
              <a:ext cx="3252347" cy="10643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88225ED-B771-4540-9E9C-2A19DFB0E2D3}"/>
                </a:ext>
              </a:extLst>
            </p:cNvPr>
            <p:cNvGrpSpPr/>
            <p:nvPr/>
          </p:nvGrpSpPr>
          <p:grpSpPr>
            <a:xfrm>
              <a:off x="1012379" y="2439554"/>
              <a:ext cx="2522307" cy="426165"/>
              <a:chOff x="719566" y="2439554"/>
              <a:chExt cx="2522307" cy="42616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E562D9E-9FE9-4A2D-BD0F-0E3145D5C87F}"/>
                  </a:ext>
                </a:extLst>
              </p:cNvPr>
              <p:cNvSpPr/>
              <p:nvPr/>
            </p:nvSpPr>
            <p:spPr>
              <a:xfrm>
                <a:off x="719566" y="243955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5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1A40153-AEE1-44F8-B344-1F5160D0AC7E}"/>
                  </a:ext>
                </a:extLst>
              </p:cNvPr>
              <p:cNvSpPr/>
              <p:nvPr/>
            </p:nvSpPr>
            <p:spPr>
              <a:xfrm>
                <a:off x="1365126" y="24437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6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B1A2D01-8A04-40FF-8755-BCC71335C1CB}"/>
                  </a:ext>
                </a:extLst>
              </p:cNvPr>
              <p:cNvSpPr/>
              <p:nvPr/>
            </p:nvSpPr>
            <p:spPr>
              <a:xfrm>
                <a:off x="2010686" y="24437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7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0D00993-9EC8-4455-BB69-EB584E4E907B}"/>
                  </a:ext>
                </a:extLst>
              </p:cNvPr>
              <p:cNvSpPr/>
              <p:nvPr/>
            </p:nvSpPr>
            <p:spPr>
              <a:xfrm>
                <a:off x="2656246" y="2449683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5DE024-B57A-4980-801D-D9265D164842}"/>
                </a:ext>
              </a:extLst>
            </p:cNvPr>
            <p:cNvGrpSpPr/>
            <p:nvPr/>
          </p:nvGrpSpPr>
          <p:grpSpPr>
            <a:xfrm>
              <a:off x="719566" y="2940546"/>
              <a:ext cx="2522307" cy="426165"/>
              <a:chOff x="871966" y="2591954"/>
              <a:chExt cx="2522307" cy="426165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8FB4D9B-C6D6-4028-98A9-DDC01B780D37}"/>
                  </a:ext>
                </a:extLst>
              </p:cNvPr>
              <p:cNvSpPr/>
              <p:nvPr/>
            </p:nvSpPr>
            <p:spPr>
              <a:xfrm>
                <a:off x="871966" y="259195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FB74D5C-22CA-4264-8668-A45CB97BFCCC}"/>
                  </a:ext>
                </a:extLst>
              </p:cNvPr>
              <p:cNvSpPr/>
              <p:nvPr/>
            </p:nvSpPr>
            <p:spPr>
              <a:xfrm>
                <a:off x="1517526" y="25961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93CA45A-F4F0-4057-B7BE-717FB7C51672}"/>
                  </a:ext>
                </a:extLst>
              </p:cNvPr>
              <p:cNvSpPr/>
              <p:nvPr/>
            </p:nvSpPr>
            <p:spPr>
              <a:xfrm>
                <a:off x="2163086" y="25961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318F19D-25E9-4C34-96CB-4E1721BFE549}"/>
                  </a:ext>
                </a:extLst>
              </p:cNvPr>
              <p:cNvSpPr/>
              <p:nvPr/>
            </p:nvSpPr>
            <p:spPr>
              <a:xfrm>
                <a:off x="2808646" y="2602083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FF447F2-83D0-46FF-9604-AA5AAFBAC3DD}"/>
                </a:ext>
              </a:extLst>
            </p:cNvPr>
            <p:cNvSpPr/>
            <p:nvPr/>
          </p:nvSpPr>
          <p:spPr>
            <a:xfrm>
              <a:off x="3594619" y="2457389"/>
              <a:ext cx="249289" cy="8843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7FDABF3-D167-4918-B27B-FB5B18B0F9EF}"/>
                </a:ext>
              </a:extLst>
            </p:cNvPr>
            <p:cNvCxnSpPr>
              <a:cxnSpLocks/>
            </p:cNvCxnSpPr>
            <p:nvPr/>
          </p:nvCxnSpPr>
          <p:spPr>
            <a:xfrm>
              <a:off x="3545506" y="3677087"/>
              <a:ext cx="341927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75332BB-78A4-49BD-99ED-A5A08F485C1C}"/>
                </a:ext>
              </a:extLst>
            </p:cNvPr>
            <p:cNvCxnSpPr>
              <a:cxnSpLocks/>
            </p:cNvCxnSpPr>
            <p:nvPr/>
          </p:nvCxnSpPr>
          <p:spPr>
            <a:xfrm>
              <a:off x="3269646" y="3520571"/>
              <a:ext cx="617787" cy="0"/>
            </a:xfrm>
            <a:prstGeom prst="line">
              <a:avLst/>
            </a:prstGeom>
            <a:ln w="57150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itle 1">
            <a:extLst>
              <a:ext uri="{FF2B5EF4-FFF2-40B4-BE49-F238E27FC236}">
                <a16:creationId xmlns:a16="http://schemas.microsoft.com/office/drawing/2014/main" id="{8495629C-CA78-43FB-8A1D-6E4208143A33}"/>
              </a:ext>
            </a:extLst>
          </p:cNvPr>
          <p:cNvSpPr txBox="1">
            <a:spLocks/>
          </p:cNvSpPr>
          <p:nvPr/>
        </p:nvSpPr>
        <p:spPr>
          <a:xfrm>
            <a:off x="6280167" y="1075495"/>
            <a:ext cx="2492342" cy="73083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L</a:t>
            </a:r>
            <a:r>
              <a:rPr lang="en-US" sz="1800" baseline="-25000" dirty="0">
                <a:solidFill>
                  <a:schemeClr val="accent6"/>
                </a:solidFill>
              </a:rPr>
              <a:t>kick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b="0" dirty="0">
                <a:solidFill>
                  <a:schemeClr val="accent6"/>
                </a:solidFill>
              </a:rPr>
              <a:t>~ 300 m or 1</a:t>
            </a:r>
            <a:r>
              <a:rPr lang="el-GR" sz="1800" b="0" dirty="0">
                <a:solidFill>
                  <a:schemeClr val="accent6"/>
                </a:solidFill>
              </a:rPr>
              <a:t>μ</a:t>
            </a:r>
            <a:r>
              <a:rPr lang="en-US" sz="1800" b="0" dirty="0">
                <a:solidFill>
                  <a:schemeClr val="accent6"/>
                </a:solidFill>
              </a:rPr>
              <a:t>s  </a:t>
            </a:r>
          </a:p>
          <a:p>
            <a:r>
              <a:rPr lang="en-US" sz="1800" b="0" dirty="0">
                <a:solidFill>
                  <a:schemeClr val="accent6"/>
                </a:solidFill>
              </a:rPr>
              <a:t>            or 53 buckets</a:t>
            </a:r>
          </a:p>
          <a:p>
            <a:endParaRPr lang="en-US" sz="18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73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Slip-stacking &amp; RCS Circumference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E1CCE-E023-407A-B3F6-1A8E4889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35" y="1047964"/>
            <a:ext cx="8669265" cy="47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06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Boxcar Stacking &amp; RCS Circumference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E1CCE-E023-407A-B3F6-1A8E4889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35" y="1090393"/>
            <a:ext cx="8669265" cy="47840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2E2C93B-C98C-463D-9104-553971B1FCC6}"/>
              </a:ext>
            </a:extLst>
          </p:cNvPr>
          <p:cNvSpPr txBox="1">
            <a:spLocks/>
          </p:cNvSpPr>
          <p:nvPr/>
        </p:nvSpPr>
        <p:spPr>
          <a:xfrm>
            <a:off x="1898724" y="1742098"/>
            <a:ext cx="5089451" cy="35251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6"/>
            </a:solidFill>
          </a:ln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Boxcar Stacking requires ~50% more charge</a:t>
            </a:r>
          </a:p>
        </p:txBody>
      </p:sp>
    </p:spTree>
    <p:extLst>
      <p:ext uri="{BB962C8B-B14F-4D97-AF65-F5344CB8AC3E}">
        <p14:creationId xmlns:p14="http://schemas.microsoft.com/office/powerpoint/2010/main" val="4050534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Beam Power and Detector Size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F8194-E877-4A51-887C-6E9B53F9D6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4313" y="1461683"/>
            <a:ext cx="8686800" cy="4646799"/>
          </a:xfrm>
          <a:prstGeom prst="rect">
            <a:avLst/>
          </a:prstGeom>
        </p:spPr>
      </p:pic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C6F5AE17-98CD-4D45-A317-DCC08D558987}"/>
              </a:ext>
            </a:extLst>
          </p:cNvPr>
          <p:cNvSpPr txBox="1">
            <a:spLocks/>
          </p:cNvSpPr>
          <p:nvPr/>
        </p:nvSpPr>
        <p:spPr bwMode="auto">
          <a:xfrm>
            <a:off x="228600" y="901920"/>
            <a:ext cx="8672513" cy="4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DUNE </a:t>
            </a:r>
            <a:r>
              <a:rPr lang="en-US" altLang="en-US" sz="2200" dirty="0">
                <a:solidFill>
                  <a:schemeClr val="accent6"/>
                </a:solidFill>
              </a:rPr>
              <a:t>Interim Design Report calls for </a:t>
            </a:r>
            <a:r>
              <a:rPr lang="en-US" altLang="en-US" sz="2200" b="1" dirty="0">
                <a:solidFill>
                  <a:schemeClr val="accent6"/>
                </a:solidFill>
              </a:rPr>
              <a:t>2.4 MW by 2032.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71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Circumference &amp; Main Injector Tune-Shift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44C61-14E2-464F-B46F-E48633C5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24954"/>
            <a:ext cx="8686800" cy="48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9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Parameter Table for Efficient Circumferences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C9CAC-8444-48C3-A1A4-7F570152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24" y="1687908"/>
            <a:ext cx="8804952" cy="23456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B7E46D-0BB2-4BDC-A96F-EC5CBB8694F9}"/>
              </a:ext>
            </a:extLst>
          </p:cNvPr>
          <p:cNvSpPr/>
          <p:nvPr/>
        </p:nvSpPr>
        <p:spPr>
          <a:xfrm>
            <a:off x="242887" y="2969231"/>
            <a:ext cx="8633986" cy="1025785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26FABA54-D3A6-4344-B578-D1A9604F0C70}"/>
              </a:ext>
            </a:extLst>
          </p:cNvPr>
          <p:cNvSpPr txBox="1">
            <a:spLocks/>
          </p:cNvSpPr>
          <p:nvPr/>
        </p:nvSpPr>
        <p:spPr bwMode="auto">
          <a:xfrm>
            <a:off x="6095145" y="1507482"/>
            <a:ext cx="1168684" cy="3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400" b="1" dirty="0"/>
              <a:t>(Estimated)</a:t>
            </a:r>
          </a:p>
        </p:txBody>
      </p:sp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2463F1B7-AB06-4771-A063-6C4B39F8D736}"/>
              </a:ext>
            </a:extLst>
          </p:cNvPr>
          <p:cNvSpPr txBox="1">
            <a:spLocks/>
          </p:cNvSpPr>
          <p:nvPr/>
        </p:nvSpPr>
        <p:spPr bwMode="auto">
          <a:xfrm>
            <a:off x="396411" y="4300528"/>
            <a:ext cx="8672513" cy="19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For MI Tune-shift the RCS energy should be ~11 GeV.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Slip-stacking Frequencies: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tx2"/>
                </a:solidFill>
              </a:rPr>
              <a:t>600m</a:t>
            </a:r>
            <a:r>
              <a:rPr lang="en-US" altLang="en-US" sz="2200" dirty="0"/>
              <a:t> RCS with </a:t>
            </a:r>
            <a:r>
              <a:rPr lang="en-US" altLang="en-US" sz="2200" dirty="0">
                <a:solidFill>
                  <a:schemeClr val="tx2"/>
                </a:solidFill>
              </a:rPr>
              <a:t>15 Hz </a:t>
            </a:r>
            <a:r>
              <a:rPr lang="en-US" altLang="en-US" sz="2200" dirty="0"/>
              <a:t>ramp:  </a:t>
            </a:r>
            <a:r>
              <a:rPr lang="el-GR" altLang="en-US" sz="2200" b="1" dirty="0"/>
              <a:t>Δ</a:t>
            </a:r>
            <a:r>
              <a:rPr lang="en-US" altLang="en-US" sz="2200" b="1" dirty="0"/>
              <a:t>f = 1590 Hz </a:t>
            </a: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tx2"/>
                </a:solidFill>
              </a:rPr>
              <a:t>660m</a:t>
            </a:r>
            <a:r>
              <a:rPr lang="en-US" altLang="en-US" sz="2200" dirty="0"/>
              <a:t> RCS with </a:t>
            </a:r>
            <a:r>
              <a:rPr lang="en-US" altLang="en-US" sz="2200" dirty="0">
                <a:solidFill>
                  <a:schemeClr val="tx2"/>
                </a:solidFill>
              </a:rPr>
              <a:t>15 Hz </a:t>
            </a:r>
            <a:r>
              <a:rPr lang="en-US" altLang="en-US" sz="2200" dirty="0"/>
              <a:t>ramp:  </a:t>
            </a:r>
            <a:r>
              <a:rPr lang="el-GR" altLang="en-US" sz="2200" b="1" dirty="0"/>
              <a:t>Δ</a:t>
            </a:r>
            <a:r>
              <a:rPr lang="en-US" altLang="en-US" sz="2200" b="1" dirty="0"/>
              <a:t>f = 1755 Hz 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9199DC87-6288-41D7-A235-7C5A89BACE1B}"/>
              </a:ext>
            </a:extLst>
          </p:cNvPr>
          <p:cNvSpPr txBox="1">
            <a:spLocks/>
          </p:cNvSpPr>
          <p:nvPr/>
        </p:nvSpPr>
        <p:spPr bwMode="auto">
          <a:xfrm>
            <a:off x="7526338" y="1507482"/>
            <a:ext cx="1168684" cy="3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400" b="1" dirty="0"/>
              <a:t>(Estimated)</a:t>
            </a:r>
          </a:p>
        </p:txBody>
      </p:sp>
      <p:sp>
        <p:nvSpPr>
          <p:cNvPr id="24" name="Content Placeholder 29">
            <a:extLst>
              <a:ext uri="{FF2B5EF4-FFF2-40B4-BE49-F238E27FC236}">
                <a16:creationId xmlns:a16="http://schemas.microsoft.com/office/drawing/2014/main" id="{0B7074DB-4F33-460D-B749-791498AF2B37}"/>
              </a:ext>
            </a:extLst>
          </p:cNvPr>
          <p:cNvSpPr txBox="1">
            <a:spLocks/>
          </p:cNvSpPr>
          <p:nvPr/>
        </p:nvSpPr>
        <p:spPr bwMode="auto">
          <a:xfrm>
            <a:off x="228600" y="1181140"/>
            <a:ext cx="4497572" cy="3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/>
              <a:t>Efficient Slip-stacking Circumferences: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E0376A-9FC9-4978-9130-69227594FB67}"/>
              </a:ext>
            </a:extLst>
          </p:cNvPr>
          <p:cNvSpPr/>
          <p:nvPr/>
        </p:nvSpPr>
        <p:spPr>
          <a:xfrm>
            <a:off x="6286082" y="5274961"/>
            <a:ext cx="2462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accent6"/>
                </a:solidFill>
              </a:rPr>
              <a:t>Δδ</a:t>
            </a:r>
            <a:r>
              <a:rPr lang="en-US" b="1" dirty="0">
                <a:solidFill>
                  <a:schemeClr val="accent6"/>
                </a:solidFill>
              </a:rPr>
              <a:t> ≈ 0.6% ≈ PIP-II </a:t>
            </a:r>
          </a:p>
        </p:txBody>
      </p:sp>
    </p:spTree>
    <p:extLst>
      <p:ext uri="{BB962C8B-B14F-4D97-AF65-F5344CB8AC3E}">
        <p14:creationId xmlns:p14="http://schemas.microsoft.com/office/powerpoint/2010/main" val="370850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Beam Power within 60 GeV to 120 GeV Range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78D7A-4A32-4C7B-A4D6-CE74C4B3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319709"/>
            <a:ext cx="7575699" cy="4032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0D675A-15FE-494D-8AE3-F20939839082}"/>
              </a:ext>
            </a:extLst>
          </p:cNvPr>
          <p:cNvSpPr/>
          <p:nvPr/>
        </p:nvSpPr>
        <p:spPr>
          <a:xfrm>
            <a:off x="1119709" y="5723883"/>
            <a:ext cx="6904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(Assuming Slip-stacking, 11 GeV, 600 m, 15 Hz, 25e12)</a:t>
            </a:r>
          </a:p>
        </p:txBody>
      </p:sp>
    </p:spTree>
    <p:extLst>
      <p:ext uri="{BB962C8B-B14F-4D97-AF65-F5344CB8AC3E}">
        <p14:creationId xmlns:p14="http://schemas.microsoft.com/office/powerpoint/2010/main" val="2540461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A50B39-19DE-4A88-AF39-B25BB63E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29" y="1383809"/>
            <a:ext cx="3348658" cy="2857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6FB0F-E231-44AF-BAEB-396805939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86" y="1205585"/>
            <a:ext cx="3889717" cy="2182131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Heating associated with H- Foil Painting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8A3CC6F3-3D30-4729-9BAB-67AC161343F4}"/>
              </a:ext>
            </a:extLst>
          </p:cNvPr>
          <p:cNvSpPr txBox="1">
            <a:spLocks/>
          </p:cNvSpPr>
          <p:nvPr/>
        </p:nvSpPr>
        <p:spPr bwMode="auto">
          <a:xfrm>
            <a:off x="284306" y="934943"/>
            <a:ext cx="4746271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Beam Distribution during Injection</a:t>
            </a:r>
          </a:p>
        </p:txBody>
      </p: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E35F199C-77E3-42F8-88BA-D2954E528FEB}"/>
              </a:ext>
            </a:extLst>
          </p:cNvPr>
          <p:cNvSpPr txBox="1">
            <a:spLocks/>
          </p:cNvSpPr>
          <p:nvPr/>
        </p:nvSpPr>
        <p:spPr bwMode="auto">
          <a:xfrm>
            <a:off x="5085710" y="947900"/>
            <a:ext cx="3616602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Peak Temperature on corner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                                     (PIP-II)</a:t>
            </a:r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A8252D1C-BD35-4988-89A9-8388D3A32B20}"/>
              </a:ext>
            </a:extLst>
          </p:cNvPr>
          <p:cNvSpPr txBox="1">
            <a:spLocks/>
          </p:cNvSpPr>
          <p:nvPr/>
        </p:nvSpPr>
        <p:spPr bwMode="auto">
          <a:xfrm>
            <a:off x="228600" y="3560753"/>
            <a:ext cx="3951318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Anti-correlated Painting Injection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C3983-3C39-4C90-A0B9-47EA7765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12" y="3873437"/>
            <a:ext cx="2879610" cy="2415826"/>
          </a:xfrm>
          <a:prstGeom prst="rect">
            <a:avLst/>
          </a:prstGeom>
        </p:spPr>
      </p:pic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968F5EE3-7196-4AA1-B804-0D2E126551C6}"/>
              </a:ext>
            </a:extLst>
          </p:cNvPr>
          <p:cNvSpPr txBox="1">
            <a:spLocks/>
          </p:cNvSpPr>
          <p:nvPr/>
        </p:nvSpPr>
        <p:spPr bwMode="auto">
          <a:xfrm>
            <a:off x="3614034" y="4744781"/>
            <a:ext cx="5301366" cy="11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Injection painting scheme chosen to: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Minimize foil hits from the circulating beam.</a:t>
            </a:r>
          </a:p>
          <a:p>
            <a:pPr>
              <a:spcBef>
                <a:spcPct val="0"/>
              </a:spcBef>
              <a:buAutoNum type="arabicParenR"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Optimize stability of the beam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500423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1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Some Known Challenges: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b="1" dirty="0">
              <a:solidFill>
                <a:schemeClr val="accent6"/>
              </a:solidFill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Impedance effects from dipole laminations.</a:t>
            </a:r>
            <a:endParaRPr lang="en-US" altLang="en-US" sz="800" dirty="0">
              <a:solidFill>
                <a:schemeClr val="accent6"/>
              </a:solidFill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Transition-Crossing.</a:t>
            </a:r>
            <a:endParaRPr lang="en-US" altLang="en-US" sz="800" dirty="0">
              <a:solidFill>
                <a:schemeClr val="accent6"/>
              </a:solidFill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Booster magnets.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Proton Driver Study, 2003 </a:t>
            </a:r>
            <a:r>
              <a:rPr lang="en-US" altLang="en-US" sz="2200" dirty="0">
                <a:solidFill>
                  <a:schemeClr val="tx2"/>
                </a:solidFill>
              </a:rPr>
              <a:t>and </a:t>
            </a:r>
            <a:r>
              <a:rPr lang="en-US" altLang="en-US" sz="2200" b="1" dirty="0">
                <a:solidFill>
                  <a:schemeClr val="tx2"/>
                </a:solidFill>
              </a:rPr>
              <a:t>Project X, 2010:</a:t>
            </a:r>
            <a:endParaRPr lang="en-US" altLang="en-US" sz="4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br>
              <a:rPr lang="en-US" altLang="en-US" sz="400" b="1" dirty="0">
                <a:solidFill>
                  <a:schemeClr val="accent6"/>
                </a:solidFill>
              </a:rPr>
            </a:br>
            <a:r>
              <a:rPr lang="en-US" altLang="en-US" sz="400" b="1" dirty="0">
                <a:solidFill>
                  <a:schemeClr val="accent6"/>
                </a:solidFill>
              </a:rPr>
              <a:t>	</a:t>
            </a:r>
            <a:r>
              <a:rPr lang="en-US" altLang="en-US" sz="2200" dirty="0">
                <a:solidFill>
                  <a:schemeClr val="accent6"/>
                </a:solidFill>
              </a:rPr>
              <a:t>Both propose multi-MW beam-power in Main Injector by 	circumventing Booster with an RCS and/or linac.</a:t>
            </a: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Limits on Booster at 13e12 protons (or more!)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32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6981" y="1011090"/>
            <a:ext cx="7235591" cy="47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“ PIP-III ” : </a:t>
            </a:r>
            <a:r>
              <a:rPr lang="en-US" sz="2400" dirty="0">
                <a:solidFill>
                  <a:schemeClr val="accent6"/>
                </a:solidFill>
              </a:rPr>
              <a:t>Replace Booster with RCS and/or Linac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711198-4C7C-40AA-BFC3-85A0476B8E1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4E66DA-CF81-45A2-BDEE-F583E66CC25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390D68F9-7D31-4C8D-A9AC-873275BF75F6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3459823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(Linac and RCS not to scale)</a:t>
            </a:r>
            <a:endParaRPr lang="en-US" alt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18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400" dirty="0">
                <a:solidFill>
                  <a:schemeClr val="tx2"/>
                </a:solidFill>
              </a:rPr>
              <a:t>Project X ICD-2 Proposal, 2010:</a:t>
            </a:r>
            <a:endParaRPr lang="en-US" altLang="en-US" sz="500" dirty="0">
              <a:solidFill>
                <a:schemeClr val="tx2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1497B-0991-4987-A2AF-795A9C34B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491" y="1059042"/>
            <a:ext cx="6274622" cy="4902571"/>
          </a:xfrm>
          <a:prstGeom prst="rect">
            <a:avLst/>
          </a:prstGeom>
        </p:spPr>
      </p:pic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ABCB35EF-5E69-443C-A3CF-753DBA4E79F1}"/>
              </a:ext>
            </a:extLst>
          </p:cNvPr>
          <p:cNvSpPr txBox="1">
            <a:spLocks/>
          </p:cNvSpPr>
          <p:nvPr/>
        </p:nvSpPr>
        <p:spPr bwMode="auto">
          <a:xfrm>
            <a:off x="228600" y="1422348"/>
            <a:ext cx="8672513" cy="46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2 GeV Linac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+ New RCS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= 2.1 MW</a:t>
            </a:r>
          </a:p>
        </p:txBody>
      </p:sp>
    </p:spTree>
    <p:extLst>
      <p:ext uri="{BB962C8B-B14F-4D97-AF65-F5344CB8AC3E}">
        <p14:creationId xmlns:p14="http://schemas.microsoft.com/office/powerpoint/2010/main" val="1788777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tx2"/>
                </a:solidFill>
              </a:rPr>
              <a:t>Fermilab internal LDRD-grant 2016-2019: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accent6"/>
                </a:solidFill>
              </a:rPr>
              <a:t>“A comprehensive investigation…rapid cycling synchrotron for high-intensity beams”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JINST paper:</a:t>
            </a:r>
            <a:r>
              <a:rPr lang="en-US" altLang="en-US" sz="2200" dirty="0">
                <a:solidFill>
                  <a:schemeClr val="accent6"/>
                </a:solidFill>
              </a:rPr>
              <a:t>  </a:t>
            </a:r>
            <a:r>
              <a:rPr lang="en-US" sz="2000" dirty="0">
                <a:hlinkClick r:id="rId3"/>
              </a:rPr>
              <a:t>arXiv:1903.12408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altLang="en-US" sz="2200" dirty="0">
                <a:solidFill>
                  <a:schemeClr val="accent6"/>
                </a:solidFill>
              </a:rPr>
              <a:t>(Eldred, Lebedev, </a:t>
            </a:r>
            <a:r>
              <a:rPr lang="en-US" altLang="en-US" sz="2200" dirty="0" err="1">
                <a:solidFill>
                  <a:schemeClr val="accent6"/>
                </a:solidFill>
              </a:rPr>
              <a:t>Valishev</a:t>
            </a:r>
            <a:r>
              <a:rPr lang="en-US" altLang="en-US" sz="2200" dirty="0">
                <a:solidFill>
                  <a:schemeClr val="accent6"/>
                </a:solidFill>
              </a:rPr>
              <a:t>)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Poster for User’s Meeting this Wednesday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An active conversation at Fermilab!</a:t>
            </a:r>
            <a:endParaRPr lang="en-US" altLang="en-US" sz="2200" dirty="0">
              <a:solidFill>
                <a:schemeClr val="tx2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Our Recent Design Study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96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Parameter Table for Proposed Rings</a:t>
            </a:r>
          </a:p>
          <a:p>
            <a:endParaRPr lang="en-US" sz="24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2D53E7-E3AC-41B2-A5F6-106B350E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5726" y="1294446"/>
            <a:ext cx="8297227" cy="3575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5AF208-2752-43B5-AA4E-76A614468242}"/>
              </a:ext>
            </a:extLst>
          </p:cNvPr>
          <p:cNvSpPr/>
          <p:nvPr/>
        </p:nvSpPr>
        <p:spPr>
          <a:xfrm>
            <a:off x="6921794" y="1294446"/>
            <a:ext cx="1819893" cy="3575129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23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ICD-2 vs. our Fermilab RCS proposal –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Pros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Cons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997E276-D3F0-4F80-B745-7E5CAD735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2" y="5191125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13695 w 222250"/>
              <a:gd name="T3" fmla="*/ 0 h 723900"/>
              <a:gd name="T4" fmla="*/ 13695 w 222250"/>
              <a:gd name="T5" fmla="*/ 8919 h 723900"/>
              <a:gd name="T6" fmla="*/ 0 w 222250"/>
              <a:gd name="T7" fmla="*/ 8919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692D468B-DA55-4A6E-AD87-10935628883D}"/>
              </a:ext>
            </a:extLst>
          </p:cNvPr>
          <p:cNvSpPr txBox="1">
            <a:spLocks/>
          </p:cNvSpPr>
          <p:nvPr/>
        </p:nvSpPr>
        <p:spPr bwMode="auto">
          <a:xfrm>
            <a:off x="228600" y="830317"/>
            <a:ext cx="8672513" cy="57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2.4 MW Beam Power for DUNE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	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 high-power neutrino targets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200" dirty="0">
                <a:solidFill>
                  <a:schemeClr val="accent6"/>
                </a:solidFill>
                <a:sym typeface="Wingdings" panose="05000000000000000000" pitchFamily="2" charset="2"/>
              </a:rPr>
              <a:t>more beam to DUNE</a:t>
            </a: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Less stress on Main Injector</a:t>
            </a: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	-</a:t>
            </a:r>
            <a:r>
              <a:rPr lang="en-US" altLang="en-US" sz="2200" dirty="0">
                <a:solidFill>
                  <a:schemeClr val="accent6"/>
                </a:solidFill>
              </a:rPr>
              <a:t>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higher RCS energy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200" dirty="0">
                <a:solidFill>
                  <a:schemeClr val="accent6"/>
                </a:solidFill>
                <a:sym typeface="Wingdings" panose="05000000000000000000" pitchFamily="2" charset="2"/>
              </a:rPr>
              <a:t>smaller emittance, less space-charge</a:t>
            </a: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b="1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4">
                    <a:lumMod val="75000"/>
                  </a:schemeClr>
                </a:solidFill>
              </a:rPr>
              <a:t>Larger RCS </a:t>
            </a:r>
            <a:r>
              <a:rPr lang="en-US" altLang="en-US" sz="2200" b="1" dirty="0" err="1">
                <a:solidFill>
                  <a:schemeClr val="accent4">
                    <a:lumMod val="75000"/>
                  </a:schemeClr>
                </a:solidFill>
              </a:rPr>
              <a:t>Laslett</a:t>
            </a:r>
            <a:r>
              <a:rPr lang="en-US" altLang="en-US" sz="2200" b="1" dirty="0">
                <a:solidFill>
                  <a:schemeClr val="accent4">
                    <a:lumMod val="75000"/>
                  </a:schemeClr>
                </a:solidFill>
              </a:rPr>
              <a:t> Tune-shift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	-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aggressive collimation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200" dirty="0">
                <a:sym typeface="Wingdings" panose="05000000000000000000" pitchFamily="2" charset="2"/>
              </a:rPr>
              <a:t>following J-PARC precedent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	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-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higher </a:t>
            </a:r>
            <a:r>
              <a:rPr lang="en-US" altLang="en-US" sz="2200" dirty="0" err="1">
                <a:solidFill>
                  <a:schemeClr val="accent3">
                    <a:lumMod val="75000"/>
                  </a:schemeClr>
                </a:solidFill>
              </a:rPr>
              <a:t>superperiodicity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2200" dirty="0"/>
              <a:t>smaller tune-shift per period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-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advanced technology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2200" dirty="0"/>
              <a:t>IOTA technology for intense beams</a:t>
            </a:r>
            <a:endParaRPr lang="en-US" altLang="en-US" sz="22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440 kW Available RCS Power at 11 GeV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- Is this something experiments can use?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4">
                    <a:lumMod val="75000"/>
                  </a:schemeClr>
                </a:solidFill>
              </a:rPr>
              <a:t>Slip-stacking Accumulation</a:t>
            </a:r>
            <a:endParaRPr lang="en-US" altLang="en-US" sz="22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410063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Some Other Scenarios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Fermilab Power Upgrade: Scenarios and Challenges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6/10/2019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75185-411A-411E-A1E5-6D8DFF5D1E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1353" y="1100719"/>
            <a:ext cx="8505599" cy="1600864"/>
          </a:xfrm>
          <a:prstGeom prst="rect">
            <a:avLst/>
          </a:prstGeom>
        </p:spPr>
      </p:pic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868CF0E8-A9E9-43DB-9A95-02BADB3CEAE4}"/>
              </a:ext>
            </a:extLst>
          </p:cNvPr>
          <p:cNvSpPr txBox="1">
            <a:spLocks/>
          </p:cNvSpPr>
          <p:nvPr/>
        </p:nvSpPr>
        <p:spPr bwMode="auto">
          <a:xfrm>
            <a:off x="228600" y="2971985"/>
            <a:ext cx="8672513" cy="30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With a new </a:t>
            </a:r>
            <a:r>
              <a:rPr lang="en-US" altLang="en-US" sz="2200" dirty="0">
                <a:solidFill>
                  <a:schemeClr val="tx2"/>
                </a:solidFill>
              </a:rPr>
              <a:t>11-GeV Storage ring </a:t>
            </a:r>
            <a:r>
              <a:rPr lang="en-US" altLang="en-US" sz="2200" dirty="0">
                <a:solidFill>
                  <a:schemeClr val="accent6"/>
                </a:solidFill>
              </a:rPr>
              <a:t>to replace the Recycler,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higher beam power is possible.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</a:t>
            </a:r>
            <a:r>
              <a:rPr lang="en-US" altLang="en-US" sz="2200" dirty="0">
                <a:solidFill>
                  <a:schemeClr val="tx2"/>
                </a:solidFill>
              </a:rPr>
              <a:t>caveat: </a:t>
            </a:r>
            <a:r>
              <a:rPr lang="en-US" altLang="en-US" sz="2200" dirty="0">
                <a:solidFill>
                  <a:schemeClr val="accent6"/>
                </a:solidFill>
              </a:rPr>
              <a:t>LBNF target hall rated for 2.4~MW.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With even </a:t>
            </a:r>
            <a:r>
              <a:rPr lang="en-US" altLang="en-US" sz="2200" dirty="0">
                <a:solidFill>
                  <a:schemeClr val="tx2"/>
                </a:solidFill>
              </a:rPr>
              <a:t>greater RCS intensity</a:t>
            </a:r>
            <a:r>
              <a:rPr lang="en-US" altLang="en-US" sz="2200" dirty="0">
                <a:solidFill>
                  <a:schemeClr val="accent6"/>
                </a:solidFill>
              </a:rPr>
              <a:t>, slip-stacking is not necessary.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What are the ultimate space-charge limits for modern machines?</a:t>
            </a:r>
          </a:p>
        </p:txBody>
      </p:sp>
    </p:spTree>
    <p:extLst>
      <p:ext uri="{BB962C8B-B14F-4D97-AF65-F5344CB8AC3E}">
        <p14:creationId xmlns:p14="http://schemas.microsoft.com/office/powerpoint/2010/main" val="1474083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0398"/>
  <p:tag name="ORIGINALWIDTH" val="1047.146"/>
  <p:tag name="LATEXADDIN" val="\documentclass{article}&#10;\usepackage{amsmath}&#10;\pagestyle{empty}&#10;\begin{document}&#10;&#10;\begin{align} \nonumber&#10;\pmb{ \Delta\nu \approx \frac{N r_{0}}{2 \pi \epsilon_{N} \beta \gamma^{2}}FB }&#10;\end{align}&#10;&#10;\end{document}"/>
  <p:tag name="IGUANATEXSIZE" val="20"/>
  <p:tag name="IGUANATEXCURSOR" val="18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0398"/>
  <p:tag name="ORIGINALWIDTH" val="1047.146"/>
  <p:tag name="LATEXADDIN" val="\documentclass{article}&#10;\usepackage{amsmath}&#10;\pagestyle{empty}&#10;\begin{document}&#10;&#10;\begin{align} \nonumber&#10;\pmb{ \Delta\nu \approx \frac{N r_{0}}{2 \pi \epsilon_{N} \beta \gamma^{2}}FB }&#10;\end{align}&#10;&#10;\end{document}"/>
  <p:tag name="IGUANATEXSIZE" val="20"/>
  <p:tag name="IGUANATEXCURSOR" val="18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9.62"/>
  <p:tag name="ORIGINALWIDTH" val="1055.397"/>
  <p:tag name="LATEXADDIN" val="\documentclass{article}&#10;\usepackage{amsmath}&#10;\pagestyle{empty}&#10;\begin{document}&#10;&#10;\begin{align} \nonumber&#10;N &amp;= 26 \times 10^{12} \\ \nonumber&#10;\epsilon_{N} &amp;= 24~\text{mm}~\text{mrad} \\ \nonumber&#10;E_{i} &amp;= 1~\text{GeV} \\ \nonumber&#10;FB &amp;= 5 \\ \nonumber&#10;\Delta \nu &amp;= -0.35&#10;\end{align}&#10;&#10;\end{document}"/>
  <p:tag name="IGUANATEXSIZE" val="20"/>
  <p:tag name="IGUANATEXCURSOR" val="270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882"/>
  <p:tag name="ORIGINALWIDTH" val="1141.659"/>
  <p:tag name="LATEXADDIN" val="\documentclass{article}&#10;\usepackage{amsmath}&#10;\pagestyle{empty}&#10;\begin{document}&#10;&#10;\begin{align} \nonumber&#10;\frac{dP}{dz} = \frac{\pi \sigma_{r} d a^{3}}{2c^{2}} \omega^{2} B_{AC}^{2}&#10;\end{align}&#10;&#10;\end{document}"/>
  <p:tag name="IGUANATEXSIZE" val="20"/>
  <p:tag name="IGUANATEXCURSOR" val="14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.5672"/>
  <p:tag name="ORIGINALWIDTH" val="1662.982"/>
  <p:tag name="LATEXADDIN" val="\documentclass{article}&#10;\usepackage{amsmath}&#10;\pagestyle{empty}&#10;\begin{document}&#10;&#10;\begin{align} \nonumber&#10;\Delta f &amp;= h_{\text{RCS}} f_{\text{RCS}} \\ \nonumber&#10;\Delta f &amp;= \left( h_{\text{Booster}} \frac{C_{\text{RCS}}}{C_{\text{Booster}}} \right) f_{\text{RCS}}&#10;\end{align}&#10;&#10;\end{document}"/>
  <p:tag name="IGUANATEXSIZE" val="20"/>
  <p:tag name="IGUANATEXCURSOR" val="16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52945</TotalTime>
  <Words>1555</Words>
  <Application>Microsoft Office PowerPoint</Application>
  <PresentationFormat>On-screen Show (4:3)</PresentationFormat>
  <Paragraphs>547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Helvetica</vt:lpstr>
      <vt:lpstr>Times New Roman</vt:lpstr>
      <vt:lpstr>FNAL_TemplateMac_060514</vt:lpstr>
      <vt:lpstr>Fermilab: Footer Only</vt:lpstr>
      <vt:lpstr>Fermilab Power Upgrade:  Scenarios and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Optics Update: Flexibility for Experiments</dc:title>
  <dc:creator>Alexander L. Romanov x 13883N</dc:creator>
  <cp:lastModifiedBy>Jeffrey Eldred</cp:lastModifiedBy>
  <cp:revision>646</cp:revision>
  <cp:lastPrinted>2014-01-20T19:40:21Z</cp:lastPrinted>
  <dcterms:created xsi:type="dcterms:W3CDTF">2016-06-09T21:29:32Z</dcterms:created>
  <dcterms:modified xsi:type="dcterms:W3CDTF">2019-06-10T19:44:22Z</dcterms:modified>
</cp:coreProperties>
</file>