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98" r:id="rId4"/>
    <p:sldId id="300" r:id="rId5"/>
    <p:sldId id="301" r:id="rId6"/>
    <p:sldId id="30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53" autoAdjust="0"/>
  </p:normalViewPr>
  <p:slideViewPr>
    <p:cSldViewPr snapToGrid="0" snapToObjects="1" showGuides="1">
      <p:cViewPr varScale="1">
        <p:scale>
          <a:sx n="93" d="100"/>
          <a:sy n="93" d="100"/>
        </p:scale>
        <p:origin x="90" y="19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24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Your guy is important,</a:t>
            </a:r>
            <a:r>
              <a:rPr lang="en-US" baseline="0" dirty="0"/>
              <a:t> hard to understate.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</a:t>
            </a:r>
            <a:r>
              <a:rPr lang="en-US" baseline="0" dirty="0"/>
              <a:t> job is to say “No.”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Along with that, I’m responsible for helping you past “No.”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Edge radiation experiment required many repeated accesses to align optics.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Some issues will come down to resources and money.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is why we need to be careful to have a memo of 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0" dirty="0"/>
              <a:t> don’t just say no to people outside of FNAL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I’ve said no to people internal to FNAL for not following safety review process. Shielding test for neutrino target.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3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Photonic band gap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Undulator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2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able to provide quite a 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2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Dan Broemmelsiek</a:t>
            </a:r>
          </a:p>
          <a:p>
            <a:r>
              <a:rPr lang="en-US" dirty="0"/>
              <a:t>FAST/IOTA Collaboration Meeting and Workshop on High Intensity Beams in Rings</a:t>
            </a:r>
          </a:p>
          <a:p>
            <a:r>
              <a:rPr lang="en-US" dirty="0"/>
              <a:t>10 June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Making IOTA/FAST Experiments Happen: Technical Requirements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an idea AND you know a guy.</a:t>
            </a:r>
          </a:p>
          <a:p>
            <a:pPr marL="91440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Guy: Great Idea!!</a:t>
            </a:r>
          </a:p>
          <a:p>
            <a:pPr marL="91440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You: I know, right?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What’a’we’do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now?</a:t>
            </a:r>
          </a:p>
          <a:p>
            <a:pPr marL="91440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Guy: I know a guy…</a:t>
            </a:r>
          </a:p>
          <a:p>
            <a:pPr lvl="0"/>
            <a:r>
              <a:rPr lang="en-US" dirty="0"/>
              <a:t>You need some information to nail down the idea.</a:t>
            </a:r>
          </a:p>
          <a:p>
            <a:pPr marL="914400" lvl="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You: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What’d’ya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know ‘bout da location?</a:t>
            </a:r>
          </a:p>
          <a:p>
            <a:pPr marL="914400" lvl="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Guy: I’ll talk to my guy and get back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to’ya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/>
          </a:p>
          <a:p>
            <a:pPr lvl="0"/>
            <a:r>
              <a:rPr lang="en-US" dirty="0"/>
              <a:t>The idea works! However, the procedure is a bit crazy.</a:t>
            </a:r>
          </a:p>
          <a:p>
            <a:pPr marL="914400" lvl="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You: It’ll work! But we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gotta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914400" lvl="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Guy: Whoa Cowboy! Dis is Chicago, not da wild West. We got rules. Red Hots do </a:t>
            </a:r>
            <a:r>
              <a:rPr lang="en-US" sz="1600" u="sng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include ketchup!</a:t>
            </a:r>
            <a:endParaRPr lang="en-US" dirty="0"/>
          </a:p>
          <a:p>
            <a:pPr lvl="0"/>
            <a:r>
              <a:rPr lang="en-US" dirty="0"/>
              <a:t>To get this done, you need help.</a:t>
            </a:r>
          </a:p>
          <a:p>
            <a:pPr marL="914400" lvl="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You: OK, but we’re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gonna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need…</a:t>
            </a:r>
          </a:p>
          <a:p>
            <a:pPr marL="914400" lvl="0" indent="0">
              <a:buNone/>
            </a:pP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Guy: Buddy!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Chicago’r’member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nuttin’s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</a:t>
            </a:r>
            <a:r>
              <a:rPr lang="en-US" sz="1600" dirty="0">
                <a:solidFill>
                  <a:srgbClr val="50504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free!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Experiment, Chicago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5CD44-96E1-460C-A9A0-BA6BBFCED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– at the very least</a:t>
            </a:r>
          </a:p>
          <a:p>
            <a:pPr lvl="1"/>
            <a:r>
              <a:rPr lang="en-US" dirty="0"/>
              <a:t>Radiation Worker</a:t>
            </a:r>
          </a:p>
          <a:p>
            <a:pPr lvl="1"/>
            <a:r>
              <a:rPr lang="en-US" dirty="0"/>
              <a:t>Controlled Access Qualification</a:t>
            </a:r>
          </a:p>
          <a:p>
            <a:pPr lvl="1"/>
            <a:r>
              <a:rPr lang="en-US" dirty="0"/>
              <a:t>Oxygen Deficiency Hazard</a:t>
            </a:r>
          </a:p>
          <a:p>
            <a:pPr lvl="2"/>
            <a:r>
              <a:rPr lang="en-US" dirty="0"/>
              <a:t>This requires a visit to the Fermilab Medical Office.</a:t>
            </a:r>
          </a:p>
          <a:p>
            <a:r>
              <a:rPr lang="en-US" dirty="0"/>
              <a:t>Your home institution’s training is not accepted at Fermilab.</a:t>
            </a:r>
          </a:p>
          <a:p>
            <a:r>
              <a:rPr lang="en-US" dirty="0"/>
              <a:t>Possible to go from zero to fully qualified in 1 week.</a:t>
            </a:r>
          </a:p>
          <a:p>
            <a:r>
              <a:rPr lang="en-US" dirty="0"/>
              <a:t>Hazards – There are Operational Readiness Committees interested whenever a new installation is planned.</a:t>
            </a:r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Chemical</a:t>
            </a:r>
          </a:p>
          <a:p>
            <a:pPr lvl="1"/>
            <a:r>
              <a:rPr lang="en-US" dirty="0"/>
              <a:t>Mechanical</a:t>
            </a:r>
          </a:p>
          <a:p>
            <a:pPr lvl="1"/>
            <a:r>
              <a:rPr lang="en-US" dirty="0"/>
              <a:t>Fields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A97D83-5299-48EF-9696-F7E464B4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6F319-89F0-49E1-806C-7BA925E5C6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A647-1DE7-47AE-B3CC-693F4869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ABEF-CA53-4BBF-8072-EA51C19DF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5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C648E-2723-4BA0-848E-0E14905D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your beam requirements…</a:t>
            </a:r>
          </a:p>
          <a:p>
            <a:pPr lvl="1"/>
            <a:r>
              <a:rPr lang="en-US" dirty="0"/>
              <a:t>Within our Accelerator Safety Envelope?</a:t>
            </a:r>
          </a:p>
          <a:p>
            <a:pPr lvl="1"/>
            <a:r>
              <a:rPr lang="en-US" dirty="0"/>
              <a:t>Compatible with other experiments?</a:t>
            </a:r>
          </a:p>
          <a:p>
            <a:pPr lvl="1"/>
            <a:r>
              <a:rPr lang="en-US" dirty="0"/>
              <a:t>Achievable with a minimum of interruption to operations?</a:t>
            </a:r>
          </a:p>
          <a:p>
            <a:pPr lvl="1"/>
            <a:r>
              <a:rPr lang="en-US" dirty="0"/>
              <a:t>A danger to our machine and installed detectors?</a:t>
            </a:r>
          </a:p>
          <a:p>
            <a:r>
              <a:rPr lang="en-US" dirty="0"/>
              <a:t>Are you installing a beamline device?</a:t>
            </a:r>
          </a:p>
          <a:p>
            <a:pPr lvl="1"/>
            <a:r>
              <a:rPr lang="en-US" dirty="0"/>
              <a:t>Does it fit?</a:t>
            </a:r>
          </a:p>
          <a:p>
            <a:pPr lvl="1"/>
            <a:r>
              <a:rPr lang="en-US" dirty="0"/>
              <a:t>Is it heavy?</a:t>
            </a:r>
          </a:p>
          <a:p>
            <a:pPr lvl="1"/>
            <a:r>
              <a:rPr lang="en-US" dirty="0"/>
              <a:t>How do we keep it safe?</a:t>
            </a:r>
          </a:p>
          <a:p>
            <a:pPr lvl="1"/>
            <a:r>
              <a:rPr lang="en-US" dirty="0"/>
              <a:t>UHV and Particle Free vacuum procedures.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BD4FB4-9EDE-4A40-A529-DFC40920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9ACB4-66B0-4F3E-B781-E0C079A58E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714EB-F287-4C62-AFA1-3EB1907E9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E6F50-3DC4-445B-8B52-CD70A450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7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F4A5F6-F0C7-4F9B-8064-FC8B88DD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and Technical support</a:t>
            </a:r>
          </a:p>
          <a:p>
            <a:r>
              <a:rPr lang="en-US" dirty="0"/>
              <a:t>Electrical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High Voltage, low voltage</a:t>
            </a:r>
          </a:p>
          <a:p>
            <a:pPr lvl="1"/>
            <a:r>
              <a:rPr lang="en-US" dirty="0"/>
              <a:t>Cables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Specialty gases and cryogenics</a:t>
            </a:r>
          </a:p>
          <a:p>
            <a:r>
              <a:rPr lang="en-US" dirty="0"/>
              <a:t>Computing</a:t>
            </a:r>
          </a:p>
          <a:p>
            <a:pPr lvl="1"/>
            <a:r>
              <a:rPr lang="en-US" dirty="0"/>
              <a:t>Data Acquisition and Storage</a:t>
            </a:r>
          </a:p>
          <a:p>
            <a:pPr lvl="1"/>
            <a:r>
              <a:rPr lang="en-US" dirty="0"/>
              <a:t>Programming</a:t>
            </a:r>
          </a:p>
          <a:p>
            <a:r>
              <a:rPr lang="en-US" dirty="0"/>
              <a:t>Vacuum systems</a:t>
            </a:r>
          </a:p>
          <a:p>
            <a:r>
              <a:rPr lang="en-US" dirty="0"/>
              <a:t>Rigging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41ADD-DA15-47C3-865C-8FE9CF63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and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DA525-FBE1-4D71-AA51-65F2CDAD22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C9B36-41B6-4E13-907F-D119CDAD2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6521-8484-4609-9E60-E4F792206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A9EB4-45AD-45D3-A0A4-1D8AF1D4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will provide…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r>
              <a:rPr lang="en-US" dirty="0"/>
              <a:t>Drawings, lattice files, detector and machine performance, …</a:t>
            </a:r>
          </a:p>
          <a:p>
            <a:pPr lvl="1"/>
            <a:r>
              <a:rPr lang="en-US" dirty="0"/>
              <a:t>Operators and Operator Training</a:t>
            </a:r>
          </a:p>
          <a:p>
            <a:pPr lvl="2"/>
            <a:r>
              <a:rPr lang="en-US" dirty="0"/>
              <a:t>Basic beam start-up and tuning procedures</a:t>
            </a:r>
          </a:p>
          <a:p>
            <a:pPr lvl="2"/>
            <a:r>
              <a:rPr lang="en-US" dirty="0"/>
              <a:t>Troubleshooting</a:t>
            </a:r>
          </a:p>
          <a:p>
            <a:pPr lvl="2"/>
            <a:r>
              <a:rPr lang="en-US" dirty="0"/>
              <a:t>Safety</a:t>
            </a:r>
          </a:p>
          <a:p>
            <a:pPr lvl="1"/>
            <a:r>
              <a:rPr lang="en-US" dirty="0"/>
              <a:t>Machine – Device Interface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Everything on the Machine side as negotiated.</a:t>
            </a:r>
          </a:p>
          <a:p>
            <a:pPr lvl="1"/>
            <a:r>
              <a:rPr lang="en-US" dirty="0"/>
              <a:t>Time</a:t>
            </a:r>
          </a:p>
          <a:p>
            <a:r>
              <a:rPr lang="en-US" dirty="0"/>
              <a:t>We will not…</a:t>
            </a:r>
          </a:p>
          <a:p>
            <a:pPr lvl="1"/>
            <a:r>
              <a:rPr lang="en-US" dirty="0"/>
              <a:t>Allow you to bring anything radioactive to Fermilab. This includes you!</a:t>
            </a:r>
          </a:p>
          <a:p>
            <a:pPr lvl="1"/>
            <a:r>
              <a:rPr lang="en-US" dirty="0"/>
              <a:t>Provide a run plan or specialty tune.</a:t>
            </a:r>
          </a:p>
          <a:p>
            <a:pPr lvl="1"/>
            <a:r>
              <a:rPr lang="en-US" dirty="0"/>
              <a:t>DAQ for instrumentation other than our own.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225597-C0BA-445B-8652-CD5231E8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41998-8831-4E7D-B44E-B47B4C5067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8513B-A095-4709-86BF-1F10CB75C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Broemmelsiek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139E-8A9C-44B2-90C2-096533A9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3976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1544</TotalTime>
  <Words>571</Words>
  <Application>Microsoft Office PowerPoint</Application>
  <PresentationFormat>On-screen Show (4:3)</PresentationFormat>
  <Paragraphs>101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Courier New</vt:lpstr>
      <vt:lpstr>Geneva</vt:lpstr>
      <vt:lpstr>Helvetica</vt:lpstr>
      <vt:lpstr>Fermilab_PPT_090815</vt:lpstr>
      <vt:lpstr>PowerPoint Presentation</vt:lpstr>
      <vt:lpstr>Anatomy of an Experiment, Chicago Style</vt:lpstr>
      <vt:lpstr>PERSONNEL SAFETY</vt:lpstr>
      <vt:lpstr>Machine Safety</vt:lpstr>
      <vt:lpstr>Utilities and Infrastructure</vt:lpstr>
      <vt:lpstr>Resources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IOTA/FAST Experiments Happen</dc:title>
  <dc:creator>Daniel Broemmelsiek</dc:creator>
  <cp:lastModifiedBy>Daniel R Broemmelsiek</cp:lastModifiedBy>
  <cp:revision>16</cp:revision>
  <cp:lastPrinted>2014-01-20T19:40:21Z</cp:lastPrinted>
  <dcterms:created xsi:type="dcterms:W3CDTF">2019-06-07T00:34:24Z</dcterms:created>
  <dcterms:modified xsi:type="dcterms:W3CDTF">2019-06-10T13:08:50Z</dcterms:modified>
</cp:coreProperties>
</file>