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ov" ContentType="video/unknown"/>
  <Override PartName="/ppt/media/media2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5pPr>
    <a:lvl6pPr marL="0" marR="0" indent="4572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6pPr>
    <a:lvl7pPr marL="0" marR="0" indent="9144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7pPr>
    <a:lvl8pPr marL="0" marR="0" indent="13716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8pPr>
    <a:lvl9pPr marL="0" marR="0" indent="18288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n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EF5"/>
          </a:solidFill>
        </a:fill>
      </a:tcStyle>
    </a:wholeTbl>
    <a:band2H>
      <a:tcTxStyle b="def" i="def"/>
      <a:tcStyle>
        <a:tcBdr/>
        <a:fill>
          <a:solidFill>
            <a:srgbClr val="ECF7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hape 20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esenter’s Name…"/>
          <p:cNvSpPr txBox="1"/>
          <p:nvPr>
            <p:ph type="body" sz="quarter" idx="13"/>
          </p:nvPr>
        </p:nvSpPr>
        <p:spPr>
          <a:xfrm>
            <a:off x="787399" y="5159375"/>
            <a:ext cx="7518401" cy="1134865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Presenter’s Name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Meeting Title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Day Month Year</a:t>
            </a:r>
          </a:p>
        </p:txBody>
      </p:sp>
      <p:sp>
        <p:nvSpPr>
          <p:cNvPr id="14" name="Presentation Title — one line…"/>
          <p:cNvSpPr txBox="1"/>
          <p:nvPr>
            <p:ph type="body" sz="quarter" idx="14"/>
          </p:nvPr>
        </p:nvSpPr>
        <p:spPr>
          <a:xfrm>
            <a:off x="787399" y="3673475"/>
            <a:ext cx="7543801" cy="113486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SzTx/>
              <a:buFontTx/>
              <a:buNone/>
              <a:defRPr b="1" sz="3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Presentation Title — one line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b="1" sz="3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or two lines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Text"/>
          <p:cNvSpPr txBox="1"/>
          <p:nvPr>
            <p:ph type="title"/>
          </p:nvPr>
        </p:nvSpPr>
        <p:spPr>
          <a:xfrm>
            <a:off x="228599" y="161499"/>
            <a:ext cx="8686801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" name="Body Level One…"/>
          <p:cNvSpPr txBox="1"/>
          <p:nvPr>
            <p:ph type="body" idx="1"/>
          </p:nvPr>
        </p:nvSpPr>
        <p:spPr>
          <a:xfrm>
            <a:off x="228600" y="1028700"/>
            <a:ext cx="8686800" cy="502920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122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10/06/19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1" name="Body Level One…"/>
          <p:cNvSpPr txBox="1"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132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FAST/IOTA Collaboration Meeting and Workshop on High Intensity Beams in Rings
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10/06/19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33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2" name="Body Level One…"/>
          <p:cNvSpPr txBox="1"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143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FAST/IOTA Collaboration Meeting and Workshop on High Intensity Beams in Rings
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10/06/19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Body Level One…"/>
          <p:cNvSpPr txBox="1"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154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FAST/IOTA Collaboration Meeting and Workshop on High Intensity Beams in Rings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10/06/19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4" name="Body Level One…"/>
          <p:cNvSpPr txBox="1"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165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FAST/IOTA Collaboration Meeting and Workshop on High Intensity Beams in Rings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10/06/19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66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5" name="Body Level One…"/>
          <p:cNvSpPr txBox="1"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176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FAST/IOTA Collaboration Meeting and Workshop on High Intensity Beams in Rings
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10/06/19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77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" name="Body Level One…"/>
          <p:cNvSpPr txBox="1"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187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MI Meeting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05/06/19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88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7" name="Body Level One…"/>
          <p:cNvSpPr txBox="1"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198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AD Seminar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24/07/18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9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" name="Body Level One…"/>
          <p:cNvSpPr txBox="1"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25" name="Table"/>
          <p:cNvGraphicFramePr/>
          <p:nvPr/>
        </p:nvGraphicFramePr>
        <p:xfrm>
          <a:off x="777240" y="6479540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FAST/IOTA Collaboration Meeting and Workshop on High Intensity Beams in Rings
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10/06/19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6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wo Content 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Double-click to edit"/>
          <p:cNvSpPr txBox="1"/>
          <p:nvPr>
            <p:ph type="body" sz="quarter" idx="13"/>
          </p:nvPr>
        </p:nvSpPr>
        <p:spPr>
          <a:xfrm>
            <a:off x="232052" y="5054600"/>
            <a:ext cx="4206241" cy="1004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35" name="Double-click to edit"/>
          <p:cNvSpPr txBox="1"/>
          <p:nvPr>
            <p:ph type="body" sz="quarter" idx="14"/>
          </p:nvPr>
        </p:nvSpPr>
        <p:spPr>
          <a:xfrm>
            <a:off x="4704863" y="5054600"/>
            <a:ext cx="4206242" cy="1004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36" name="Body Level One…"/>
          <p:cNvSpPr txBox="1"/>
          <p:nvPr>
            <p:ph type="body" sz="half" idx="15"/>
          </p:nvPr>
        </p:nvSpPr>
        <p:spPr>
          <a:xfrm>
            <a:off x="4701098" y="1022350"/>
            <a:ext cx="4213772" cy="362731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" name="Body Level One…"/>
          <p:cNvSpPr txBox="1"/>
          <p:nvPr>
            <p:ph type="body" sz="half" idx="1"/>
          </p:nvPr>
        </p:nvSpPr>
        <p:spPr>
          <a:xfrm>
            <a:off x="228287" y="1022350"/>
            <a:ext cx="4213772" cy="362731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40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Double-click to edit"/>
          <p:cNvSpPr txBox="1"/>
          <p:nvPr>
            <p:ph type="body" sz="half" idx="13"/>
          </p:nvPr>
        </p:nvSpPr>
        <p:spPr>
          <a:xfrm>
            <a:off x="224234" y="1023135"/>
            <a:ext cx="2905910" cy="5039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49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idx="1"/>
          </p:nvPr>
        </p:nvSpPr>
        <p:spPr>
          <a:xfrm>
            <a:off x="3378200" y="1023135"/>
            <a:ext cx="5541265" cy="503834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52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Double-click to edit"/>
          <p:cNvSpPr txBox="1"/>
          <p:nvPr>
            <p:ph type="body" sz="quarter" idx="13"/>
          </p:nvPr>
        </p:nvSpPr>
        <p:spPr>
          <a:xfrm>
            <a:off x="224234" y="5054600"/>
            <a:ext cx="8686801" cy="9979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61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63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4" name="13-0146-02D.jpg" descr="13-0146-02D.jpg"/>
          <p:cNvPicPr>
            <a:picLocks noChangeAspect="0"/>
          </p:cNvPicPr>
          <p:nvPr/>
        </p:nvPicPr>
        <p:blipFill>
          <a:blip r:embed="rId3">
            <a:extLst/>
          </a:blip>
          <a:srcRect l="2499" t="10903" r="2720" b="25426"/>
          <a:stretch>
            <a:fillRect/>
          </a:stretch>
        </p:blipFill>
        <p:spPr>
          <a:xfrm>
            <a:off x="220465" y="1003580"/>
            <a:ext cx="8686805" cy="3886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Body Level One…"/>
          <p:cNvSpPr txBox="1"/>
          <p:nvPr>
            <p:ph type="body" sz="half" idx="13"/>
          </p:nvPr>
        </p:nvSpPr>
        <p:spPr>
          <a:xfrm>
            <a:off x="4671218" y="1023689"/>
            <a:ext cx="4206678" cy="503834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Double-click to edit"/>
          <p:cNvSpPr txBox="1"/>
          <p:nvPr>
            <p:ph type="body" sz="quarter" idx="14"/>
          </p:nvPr>
        </p:nvSpPr>
        <p:spPr>
          <a:xfrm>
            <a:off x="4668698" y="162470"/>
            <a:ext cx="4206241" cy="57413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FontTx/>
              <a:buNone/>
              <a:defRPr b="1"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74" name="Title Text"/>
          <p:cNvSpPr txBox="1"/>
          <p:nvPr>
            <p:ph type="title"/>
          </p:nvPr>
        </p:nvSpPr>
        <p:spPr>
          <a:xfrm>
            <a:off x="228600" y="160528"/>
            <a:ext cx="4202986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5" name="Body Level One…"/>
          <p:cNvSpPr txBox="1"/>
          <p:nvPr>
            <p:ph type="body" sz="half" idx="1"/>
          </p:nvPr>
        </p:nvSpPr>
        <p:spPr>
          <a:xfrm>
            <a:off x="224234" y="1022350"/>
            <a:ext cx="4202987" cy="5041024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77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Body Level One…"/>
          <p:cNvSpPr txBox="1"/>
          <p:nvPr>
            <p:ph type="body" idx="1"/>
          </p:nvPr>
        </p:nvSpPr>
        <p:spPr>
          <a:xfrm>
            <a:off x="228600" y="393700"/>
            <a:ext cx="8686800" cy="567690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86" name="Table"/>
          <p:cNvGraphicFramePr/>
          <p:nvPr/>
        </p:nvGraphicFramePr>
        <p:xfrm>
          <a:off x="6654800" y="6508750"/>
          <a:ext cx="914400" cy="2540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{2708684C-4D16-4618-839F-0558EEFCDFE6}</a:tableStyleId>
              </a:tblPr>
              <a:tblGrid>
                <a:gridCol w="914400"/>
              </a:tblGrid>
              <a:tr h="254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87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88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6" name="Table"/>
          <p:cNvGraphicFramePr/>
          <p:nvPr/>
        </p:nvGraphicFramePr>
        <p:xfrm>
          <a:off x="6654800" y="6508750"/>
          <a:ext cx="914400" cy="2540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{2708684C-4D16-4618-839F-0558EEFCDFE6}</a:tableStyleId>
              </a:tblPr>
              <a:tblGrid>
                <a:gridCol w="914400"/>
              </a:tblGrid>
              <a:tr h="254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97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98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9" name="13-0146-02D.jpg" descr="13-0146-02D.jpg"/>
          <p:cNvPicPr>
            <a:picLocks noChangeAspect="1"/>
          </p:cNvPicPr>
          <p:nvPr/>
        </p:nvPicPr>
        <p:blipFill>
          <a:blip r:embed="rId3">
            <a:extLst/>
          </a:blip>
          <a:srcRect l="122" t="0" r="4937" b="3348"/>
          <a:stretch>
            <a:fillRect/>
          </a:stretch>
        </p:blipFill>
        <p:spPr>
          <a:xfrm>
            <a:off x="232767" y="216406"/>
            <a:ext cx="8678466" cy="5897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oter Only: Picture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Double-click to edit"/>
          <p:cNvSpPr txBox="1"/>
          <p:nvPr>
            <p:ph type="body" sz="quarter" idx="13"/>
          </p:nvPr>
        </p:nvSpPr>
        <p:spPr>
          <a:xfrm>
            <a:off x="228599" y="5054600"/>
            <a:ext cx="8686801" cy="10058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xfrm>
            <a:off x="228600" y="4295648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110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1" name="13-0146-02D.jpg" descr="13-0146-02D.jpg"/>
          <p:cNvPicPr>
            <a:picLocks noChangeAspect="0"/>
          </p:cNvPicPr>
          <p:nvPr/>
        </p:nvPicPr>
        <p:blipFill>
          <a:blip r:embed="rId3">
            <a:extLst/>
          </a:blip>
          <a:srcRect l="2499" t="10903" r="2720" b="28200"/>
          <a:stretch>
            <a:fillRect/>
          </a:stretch>
        </p:blipFill>
        <p:spPr>
          <a:xfrm>
            <a:off x="228600" y="396034"/>
            <a:ext cx="8686804" cy="3716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Slide_060514.png" descr="TitleSlide_0605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FermiLogo_modified blue_Key-01.png" descr="FermiLogo_modified blue_Key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2234" y="1042416"/>
            <a:ext cx="3473212" cy="74239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6553200" y="6356350"/>
            <a:ext cx="2133600" cy="1397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</p:sldLayoutIdLst>
  <p:transition xmlns:p14="http://schemas.microsoft.com/office/powerpoint/2010/main" spd="med" advClick="1"/>
  <p:txStyles>
    <p:titleStyle>
      <a:lvl1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ln>
            <a:noFill/>
          </a:ln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42900" marR="0" indent="-3429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1pPr>
      <a:lvl2pPr marL="778668" marR="0" indent="-321468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2pPr>
      <a:lvl3pPr marL="1208314" marR="0" indent="-293914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3pPr>
      <a:lvl4pPr marL="1714500" marR="0" indent="-3429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4pPr>
      <a:lvl5pPr marL="20574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5pPr>
      <a:lvl6pPr marL="25146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6pPr>
      <a:lvl7pPr marL="29718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7pPr>
      <a:lvl8pPr marL="34290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8pPr>
      <a:lvl9pPr marL="38862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1pPr>
      <a:lvl2pPr marL="0" marR="0" indent="2286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2pPr>
      <a:lvl3pPr marL="0" marR="0" indent="4572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3pPr>
      <a:lvl4pPr marL="0" marR="0" indent="6858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4pPr>
      <a:lvl5pPr marL="0" marR="0" indent="9144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5pPr>
      <a:lvl6pPr marL="0" marR="0" indent="11430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6pPr>
      <a:lvl7pPr marL="0" marR="0" indent="13716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7pPr>
      <a:lvl8pPr marL="0" marR="0" indent="16002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8pPr>
      <a:lvl9pPr marL="0" marR="0" indent="18288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ln>
            <a:noFill/>
          </a:ln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g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28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ob Ainsworth…"/>
          <p:cNvSpPr txBox="1"/>
          <p:nvPr>
            <p:ph type="body" idx="13"/>
          </p:nvPr>
        </p:nvSpPr>
        <p:spPr>
          <a:xfrm>
            <a:off x="787399" y="4765763"/>
            <a:ext cx="7518401" cy="150029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Rob Ainsworth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FAST/IOTA Collaboration Meeting and Workshop on High Intensity Beams in Rings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10 June 2019</a:t>
            </a:r>
          </a:p>
        </p:txBody>
      </p:sp>
      <p:sp>
        <p:nvSpPr>
          <p:cNvPr id="209" name="Fermilab Complex Beam Physics Challenges"/>
          <p:cNvSpPr txBox="1"/>
          <p:nvPr>
            <p:ph type="body" idx="14"/>
          </p:nvPr>
        </p:nvSpPr>
        <p:spPr>
          <a:xfrm>
            <a:off x="774699" y="3585447"/>
            <a:ext cx="7543801" cy="150029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 sz="3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Fermilab Complex Beam Physics Challenges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lip stack damp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Slip stack damper</a:t>
            </a:r>
          </a:p>
        </p:txBody>
      </p:sp>
      <p:sp>
        <p:nvSpPr>
          <p:cNvPr id="248" name="The current bandwidth of the damper is 2.5 MHz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current bandwidth of the damper is 2.5 MHz</a:t>
            </a:r>
          </a:p>
          <a:p>
            <a:pPr lvl="1"/>
          </a:p>
          <a:p>
            <a:pPr lvl="1"/>
          </a:p>
          <a:p>
            <a:pPr lvl="1"/>
          </a:p>
          <a:p>
            <a:pPr lvl="1"/>
          </a:p>
          <a:p>
            <a:pPr lvl="1"/>
          </a:p>
          <a:p>
            <a:pPr lvl="1"/>
          </a:p>
          <a:p>
            <a:pPr lvl="1"/>
          </a:p>
          <a:p>
            <a:pPr lvl="1"/>
          </a:p>
          <a:p>
            <a:pPr lvl="1"/>
          </a:p>
          <a:p>
            <a:pPr lvl="1"/>
            <a:r>
              <a:t>To what intensity will this be sufficient to damp?</a:t>
            </a:r>
          </a:p>
          <a:p>
            <a:pPr lvl="1"/>
            <a:r>
              <a:t>Can the bandwidth be increased further?</a:t>
            </a:r>
          </a:p>
        </p:txBody>
      </p:sp>
      <p:sp>
        <p:nvSpPr>
          <p:cNvPr id="2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0" name="imp.png" descr="im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4409" y="1536911"/>
            <a:ext cx="3130322" cy="2347742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Damper"/>
          <p:cNvSpPr txBox="1"/>
          <p:nvPr/>
        </p:nvSpPr>
        <p:spPr>
          <a:xfrm>
            <a:off x="2615173" y="4149701"/>
            <a:ext cx="10176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Damper</a:t>
            </a:r>
          </a:p>
        </p:txBody>
      </p:sp>
      <p:sp>
        <p:nvSpPr>
          <p:cNvPr id="252" name="Line"/>
          <p:cNvSpPr/>
          <p:nvPr/>
        </p:nvSpPr>
        <p:spPr>
          <a:xfrm flipH="1">
            <a:off x="2977589" y="3960071"/>
            <a:ext cx="650972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253" name="Line"/>
          <p:cNvSpPr/>
          <p:nvPr/>
        </p:nvSpPr>
        <p:spPr>
          <a:xfrm flipH="1">
            <a:off x="3622749" y="3960071"/>
            <a:ext cx="2008302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254" name="Landau"/>
          <p:cNvSpPr txBox="1"/>
          <p:nvPr/>
        </p:nvSpPr>
        <p:spPr>
          <a:xfrm>
            <a:off x="4118056" y="4149701"/>
            <a:ext cx="9618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Landau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Fast instability - electron clou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Fast instability - electron cloud</a:t>
            </a:r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8" name="A fast instability was observed in the Recycler but not in the Main Injector…"/>
          <p:cNvSpPr txBox="1"/>
          <p:nvPr>
            <p:ph type="body" idx="1"/>
          </p:nvPr>
        </p:nvSpPr>
        <p:spPr>
          <a:xfrm>
            <a:off x="228600" y="1022350"/>
            <a:ext cx="5888584" cy="5029201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A fast instability was observed in the Recycler but not in the Main Injector</a:t>
            </a:r>
          </a:p>
          <a:p>
            <a:pPr>
              <a:defRPr sz="2000"/>
            </a:pPr>
          </a:p>
          <a:p>
            <a:pPr>
              <a:defRPr sz="2000"/>
            </a:pPr>
          </a:p>
          <a:p>
            <a:pPr>
              <a:defRPr sz="2000"/>
            </a:pPr>
          </a:p>
          <a:p>
            <a:pPr>
              <a:defRPr sz="2000"/>
            </a:pPr>
          </a:p>
          <a:p>
            <a:pPr>
              <a:defRPr sz="2000"/>
            </a:pPr>
          </a:p>
          <a:p>
            <a:pPr>
              <a:defRPr sz="2000"/>
            </a:pPr>
          </a:p>
          <a:p>
            <a:pPr>
              <a:defRPr sz="2000"/>
            </a:pPr>
          </a:p>
          <a:p>
            <a:pPr>
              <a:defRPr sz="2000"/>
            </a:pPr>
            <a:r>
              <a:t>Growth too fast to be stabilized by dampers</a:t>
            </a:r>
          </a:p>
          <a:p>
            <a:pPr>
              <a:defRPr sz="2000"/>
            </a:pPr>
            <a:r>
              <a:t>Eventually, attributed to electron trapping in the combined function magnets</a:t>
            </a:r>
          </a:p>
          <a:p>
            <a:pPr>
              <a:defRPr sz="2000"/>
            </a:pPr>
            <a:r>
              <a:t>Instability has been conditioned away for now</a:t>
            </a:r>
          </a:p>
          <a:p>
            <a:pPr>
              <a:defRPr sz="2000"/>
            </a:pPr>
            <a:r>
              <a:t>At what intensity will it reappear?</a:t>
            </a:r>
          </a:p>
        </p:txBody>
      </p:sp>
      <p:sp>
        <p:nvSpPr>
          <p:cNvPr id="259" name="Observed on BPMs, growth rate 10-15turns"/>
          <p:cNvSpPr txBox="1"/>
          <p:nvPr/>
        </p:nvSpPr>
        <p:spPr>
          <a:xfrm>
            <a:off x="3440199" y="2190596"/>
            <a:ext cx="2481682" cy="113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Observed on BPMs, growth rate 10-15turns</a:t>
            </a:r>
          </a:p>
        </p:txBody>
      </p:sp>
      <p:pic>
        <p:nvPicPr>
          <p:cNvPr id="2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0517" y="1831861"/>
            <a:ext cx="2151110" cy="2227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Screen Shot 2018-06-29 at 11.49.52 AM.png" descr="Screen Shot 2018-06-29 at 11.49.52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3106" y="3874372"/>
            <a:ext cx="2859183" cy="2227935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. Antipov"/>
          <p:cNvSpPr txBox="1"/>
          <p:nvPr/>
        </p:nvSpPr>
        <p:spPr>
          <a:xfrm>
            <a:off x="7664580" y="3586807"/>
            <a:ext cx="91500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S. Antipov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ransition cross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Transition crossing</a:t>
            </a:r>
          </a:p>
        </p:txBody>
      </p:sp>
      <p:sp>
        <p:nvSpPr>
          <p:cNvPr id="2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6" name="PIPIIrampReduced.pdf" descr="PIPIIrampReduce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5915" y="1327155"/>
            <a:ext cx="4311477" cy="4203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miReduced.mov" descr="miReduced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868" y="1324062"/>
            <a:ext cx="4311477" cy="4311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52028" y="1042012"/>
            <a:ext cx="2055911" cy="2427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83333" fill="hold"/>
                                        <p:tgtEl>
                                          <p:spTgt spid="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amma-t jum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Gamma-t jump</a:t>
            </a:r>
          </a:p>
        </p:txBody>
      </p:sp>
      <p:sp>
        <p:nvSpPr>
          <p:cNvPr id="2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2" name="gammatrampReduced.png" descr="gammatrampReduc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147762"/>
            <a:ext cx="9144001" cy="4953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Transverse loss"/>
          <p:cNvSpPr txBox="1"/>
          <p:nvPr/>
        </p:nvSpPr>
        <p:spPr>
          <a:xfrm>
            <a:off x="1709448" y="5689215"/>
            <a:ext cx="198456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Transverse loss</a:t>
            </a:r>
          </a:p>
        </p:txBody>
      </p:sp>
      <p:sp>
        <p:nvSpPr>
          <p:cNvPr id="274" name="Line"/>
          <p:cNvSpPr/>
          <p:nvPr/>
        </p:nvSpPr>
        <p:spPr>
          <a:xfrm flipV="1">
            <a:off x="2453700" y="5156324"/>
            <a:ext cx="194340" cy="571867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ransition Cross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Transition Crossing</a:t>
            </a:r>
          </a:p>
        </p:txBody>
      </p:sp>
      <p:sp>
        <p:nvSpPr>
          <p:cNvPr id="277" name="For PIPII, a large dp/p is expecte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 PIPII, a large dp/p is expected</a:t>
            </a:r>
          </a:p>
          <a:p>
            <a:pPr lvl="1"/>
            <a:r>
              <a:t>gamma-t jump is planned</a:t>
            </a:r>
          </a:p>
          <a:p>
            <a:pPr lvl="1"/>
          </a:p>
          <a:p>
            <a:pPr/>
            <a:r>
              <a:t>So far simulations only include space charge</a:t>
            </a:r>
          </a:p>
          <a:p>
            <a:pPr/>
          </a:p>
          <a:p>
            <a:pPr/>
            <a:r>
              <a:t>Need to add impedances</a:t>
            </a:r>
          </a:p>
          <a:p>
            <a:pPr lvl="1"/>
            <a:r>
              <a:t>Will try to measure longitudinal impedance on MI</a:t>
            </a:r>
          </a:p>
          <a:p>
            <a:pPr lvl="1"/>
            <a:r>
              <a:t>Compare with simulations</a:t>
            </a:r>
          </a:p>
        </p:txBody>
      </p:sp>
      <p:sp>
        <p:nvSpPr>
          <p:cNvPr id="2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Halo/Tai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Halo/Tails</a:t>
            </a:r>
          </a:p>
        </p:txBody>
      </p:sp>
      <p:sp>
        <p:nvSpPr>
          <p:cNvPr id="281" name="As intensity is increase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As intensity is increased</a:t>
            </a:r>
          </a:p>
          <a:p>
            <a:pPr lvl="1"/>
            <a:r>
              <a:t>Tails and halo will become more and more important</a:t>
            </a:r>
          </a:p>
          <a:p>
            <a:pPr lvl="1"/>
          </a:p>
          <a:p>
            <a:pPr/>
            <a:r>
              <a:t>Need to understand what generates halo/tails</a:t>
            </a:r>
          </a:p>
          <a:p>
            <a:pPr/>
          </a:p>
          <a:p>
            <a:pPr/>
            <a:r>
              <a:t>Currently, only method of measuring tails in collimator scan</a:t>
            </a:r>
          </a:p>
          <a:p>
            <a:pPr lvl="1"/>
            <a:r>
              <a:t>Slow</a:t>
            </a:r>
          </a:p>
          <a:p>
            <a:pPr lvl="1"/>
            <a:r>
              <a:t>Destructive</a:t>
            </a:r>
          </a:p>
          <a:p>
            <a:pPr lvl="1"/>
          </a:p>
          <a:p>
            <a:pPr/>
            <a:r>
              <a:t>Need better diagnostics capable of measuring transverse tails/halo</a:t>
            </a:r>
          </a:p>
        </p:txBody>
      </p:sp>
      <p:sp>
        <p:nvSpPr>
          <p:cNvPr id="2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Operational Challenges"/>
          <p:cNvSpPr txBox="1"/>
          <p:nvPr>
            <p:ph type="title"/>
          </p:nvPr>
        </p:nvSpPr>
        <p:spPr>
          <a:xfrm>
            <a:off x="228600" y="2821976"/>
            <a:ext cx="8686800" cy="1214048"/>
          </a:xfrm>
          <a:prstGeom prst="rect">
            <a:avLst/>
          </a:prstGeom>
        </p:spPr>
        <p:txBody>
          <a:bodyPr/>
          <a:lstStyle>
            <a:lvl1pPr algn="ctr">
              <a:defRPr sz="4300"/>
            </a:lvl1pPr>
          </a:lstStyle>
          <a:p>
            <a:pPr/>
            <a:r>
              <a:t>Operational Challenges</a:t>
            </a:r>
          </a:p>
        </p:txBody>
      </p:sp>
      <p:sp>
        <p:nvSpPr>
          <p:cNvPr id="2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ollim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Collimation</a:t>
            </a:r>
          </a:p>
        </p:txBody>
      </p:sp>
      <p:sp>
        <p:nvSpPr>
          <p:cNvPr id="288" name="For 700 kW operation, access to tunnels is already becoming problematic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 700 kW operation, access to tunnels is already becoming problematic</a:t>
            </a:r>
          </a:p>
          <a:p>
            <a:pPr/>
            <a:r>
              <a:t>High activity in leads to component damage</a:t>
            </a:r>
          </a:p>
          <a:p>
            <a:pPr lvl="1"/>
            <a:r>
              <a:t>Loss ion pumps making vacuum worse -&gt; higher losses</a:t>
            </a:r>
          </a:p>
          <a:p>
            <a:pPr/>
            <a:r>
              <a:t>MI8 line </a:t>
            </a:r>
          </a:p>
          <a:p>
            <a:pPr lvl="1"/>
            <a:r>
              <a:t>Design spec, 1% of 5E12 at 10 Hz</a:t>
            </a:r>
          </a:p>
          <a:p>
            <a:pPr lvl="1"/>
            <a:r>
              <a:t>Currently running, ~1% of 4.5 E12 at 15 Hz</a:t>
            </a:r>
          </a:p>
          <a:p>
            <a:pPr lvl="1"/>
            <a:r>
              <a:t>Need to add more collimators in MI8 line</a:t>
            </a:r>
          </a:p>
          <a:p>
            <a:pPr/>
            <a:r>
              <a:t>MI30 collimators </a:t>
            </a:r>
          </a:p>
          <a:p>
            <a:pPr lvl="1"/>
            <a:r>
              <a:t>Inside Main Injector, most take care of longitudinal losses from slip-stacking</a:t>
            </a:r>
          </a:p>
          <a:p>
            <a:pPr lvl="1"/>
            <a:r>
              <a:t>Plan to add inserts</a:t>
            </a:r>
          </a:p>
        </p:txBody>
      </p:sp>
      <p:sp>
        <p:nvSpPr>
          <p:cNvPr id="2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wo machines in the same tunn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Two machines in the same tunnel</a:t>
            </a:r>
          </a:p>
        </p:txBody>
      </p:sp>
      <p:sp>
        <p:nvSpPr>
          <p:cNvPr id="2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3" name="13-0344-02D.png" descr="13-0344-02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493" y="1639410"/>
            <a:ext cx="4985014" cy="3326183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Recycler"/>
          <p:cNvSpPr txBox="1"/>
          <p:nvPr/>
        </p:nvSpPr>
        <p:spPr>
          <a:xfrm>
            <a:off x="4137809" y="983164"/>
            <a:ext cx="110227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Recycler</a:t>
            </a:r>
          </a:p>
        </p:txBody>
      </p:sp>
      <p:sp>
        <p:nvSpPr>
          <p:cNvPr id="295" name="Main Injector"/>
          <p:cNvSpPr txBox="1"/>
          <p:nvPr/>
        </p:nvSpPr>
        <p:spPr>
          <a:xfrm>
            <a:off x="3904769" y="5468435"/>
            <a:ext cx="156835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Main Injector</a:t>
            </a:r>
          </a:p>
        </p:txBody>
      </p:sp>
      <p:sp>
        <p:nvSpPr>
          <p:cNvPr id="296" name="Line"/>
          <p:cNvSpPr/>
          <p:nvPr/>
        </p:nvSpPr>
        <p:spPr>
          <a:xfrm flipH="1" flipV="1">
            <a:off x="4096705" y="3678869"/>
            <a:ext cx="406719" cy="1526577"/>
          </a:xfrm>
          <a:prstGeom prst="line">
            <a:avLst/>
          </a:prstGeom>
          <a:ln w="25400">
            <a:solidFill>
              <a:srgbClr val="1A0707"/>
            </a:solidFill>
            <a:tailEnd type="triangle"/>
          </a:ln>
          <a:effectLst>
            <a:outerShdw sx="100000" sy="100000" kx="0" ky="0" algn="b" rotWithShape="0" blurRad="38100" dist="19999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297" name="Line"/>
          <p:cNvSpPr/>
          <p:nvPr/>
        </p:nvSpPr>
        <p:spPr>
          <a:xfrm flipH="1">
            <a:off x="4493208" y="1455830"/>
            <a:ext cx="164221" cy="572002"/>
          </a:xfrm>
          <a:prstGeom prst="line">
            <a:avLst/>
          </a:prstGeom>
          <a:ln w="25400">
            <a:solidFill>
              <a:srgbClr val="1A0707"/>
            </a:solidFill>
            <a:tailEnd type="triangle"/>
          </a:ln>
          <a:effectLst>
            <a:outerShdw sx="100000" sy="100000" kx="0" ky="0" algn="b" rotWithShape="0" blurRad="38100" dist="19999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wo machines in the same tunn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Two machines in the same tunnel</a:t>
            </a:r>
          </a:p>
        </p:txBody>
      </p:sp>
      <p:sp>
        <p:nvSpPr>
          <p:cNvPr id="3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1" name="Screen Shot 2019-06-06 at 5.53.29 PM.png" descr="Screen Shot 2019-06-06 at 5.53.2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64817"/>
            <a:ext cx="9144001" cy="3851586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Rectangle"/>
          <p:cNvSpPr/>
          <p:nvPr/>
        </p:nvSpPr>
        <p:spPr>
          <a:xfrm>
            <a:off x="4535422" y="2164817"/>
            <a:ext cx="73156" cy="38515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303" name="Loss identification becomes more difficult"/>
          <p:cNvSpPr txBox="1"/>
          <p:nvPr/>
        </p:nvSpPr>
        <p:spPr>
          <a:xfrm>
            <a:off x="2201750" y="1259720"/>
            <a:ext cx="474050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Loss identification becomes more difficult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Out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212" name="Accelerator Complex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Accelerator Complex</a:t>
            </a:r>
          </a:p>
          <a:p>
            <a:pPr/>
            <a:r>
              <a:t>Challenges</a:t>
            </a:r>
          </a:p>
          <a:p>
            <a:pPr lvl="1"/>
            <a:r>
              <a:t>Beam physics</a:t>
            </a:r>
          </a:p>
          <a:p>
            <a:pPr lvl="1"/>
            <a:r>
              <a:t>Operational</a:t>
            </a:r>
          </a:p>
        </p:txBody>
      </p:sp>
      <p:sp>
        <p:nvSpPr>
          <p:cNvPr id="2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RF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RF</a:t>
            </a:r>
          </a:p>
        </p:txBody>
      </p:sp>
      <p:sp>
        <p:nvSpPr>
          <p:cNvPr id="306" name="Power limit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Power limits</a:t>
            </a:r>
          </a:p>
          <a:p>
            <a:pPr lvl="1"/>
            <a:r>
              <a:t>Current limit 54E12 (NuMI target limit). This corresponds to 777 KW with 1.33 sec cycle time.</a:t>
            </a:r>
          </a:p>
          <a:p>
            <a:pPr lvl="1"/>
            <a:r>
              <a:t>MI is limited by the available RF power to 62E12 which corresponds to 892 KW with 1.33 sec</a:t>
            </a:r>
          </a:p>
          <a:p>
            <a:pPr lvl="1"/>
            <a:r>
              <a:t>Dual PA upgrades will increase this to 1.24E13 (1.784 MW)</a:t>
            </a:r>
          </a:p>
          <a:p>
            <a:pPr lvl="1"/>
          </a:p>
          <a:p>
            <a:pPr/>
            <a:r>
              <a:t>Beyond this</a:t>
            </a:r>
          </a:p>
          <a:p>
            <a:pPr lvl="1"/>
            <a:r>
              <a:t>New cavities</a:t>
            </a:r>
          </a:p>
          <a:p>
            <a:pPr lvl="1"/>
            <a:r>
              <a:t>New PAs </a:t>
            </a:r>
          </a:p>
          <a:p>
            <a:pPr lvl="1"/>
            <a:r>
              <a:t>Space requirements become an issue</a:t>
            </a:r>
          </a:p>
        </p:txBody>
      </p:sp>
      <p:sp>
        <p:nvSpPr>
          <p:cNvPr id="3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Apert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Aperture</a:t>
            </a:r>
          </a:p>
        </p:txBody>
      </p:sp>
      <p:sp>
        <p:nvSpPr>
          <p:cNvPr id="3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1" name="Screen Shot 2016-07-26 at 10.53.20 AM.png" descr="Screen Shot 2016-07-26 at 10.53.2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31868" y="1361525"/>
            <a:ext cx="1920515" cy="1057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RRLAM.png" descr="RRL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93178" y="3075815"/>
            <a:ext cx="2518152" cy="2740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RRMLAW.png" descr="RRMLAW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08942" y="3454165"/>
            <a:ext cx="2082347" cy="2257967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Old"/>
          <p:cNvSpPr txBox="1"/>
          <p:nvPr/>
        </p:nvSpPr>
        <p:spPr>
          <a:xfrm>
            <a:off x="5397472" y="2656133"/>
            <a:ext cx="50956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Old</a:t>
            </a:r>
          </a:p>
        </p:txBody>
      </p:sp>
      <p:sp>
        <p:nvSpPr>
          <p:cNvPr id="315" name="New"/>
          <p:cNvSpPr txBox="1"/>
          <p:nvPr/>
        </p:nvSpPr>
        <p:spPr>
          <a:xfrm>
            <a:off x="8144888" y="3036172"/>
            <a:ext cx="62242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New</a:t>
            </a:r>
          </a:p>
        </p:txBody>
      </p:sp>
      <p:sp>
        <p:nvSpPr>
          <p:cNvPr id="316" name="RR not designed to be a proton stacker and such apertures are a big problem…"/>
          <p:cNvSpPr txBox="1"/>
          <p:nvPr/>
        </p:nvSpPr>
        <p:spPr>
          <a:xfrm>
            <a:off x="413408" y="1361525"/>
            <a:ext cx="3682579" cy="4429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85750" indent="-285750">
              <a:buSzPct val="100000"/>
              <a:buFont typeface="Arial"/>
              <a:buChar char="•"/>
            </a:pPr>
            <a:r>
              <a:t>RR not designed to be a proton stacker and such apertures are a big problem</a:t>
            </a:r>
          </a:p>
          <a:p>
            <a:pPr/>
          </a:p>
          <a:p>
            <a:pPr marL="285750" indent="-285750">
              <a:buSzPct val="100000"/>
              <a:buFont typeface="Arial"/>
              <a:buChar char="•"/>
            </a:pPr>
            <a:r>
              <a:t>Limiting apertures are at lambertson locations</a:t>
            </a:r>
          </a:p>
          <a:p>
            <a:pPr/>
          </a:p>
          <a:p>
            <a:pPr marL="285750" indent="-285750">
              <a:buSzPct val="100000"/>
              <a:buFont typeface="Arial"/>
              <a:buChar char="•"/>
            </a:pPr>
            <a:r>
              <a:t>Efforts made to improve apertures in certain areas</a:t>
            </a:r>
          </a:p>
          <a:p>
            <a:pPr/>
          </a:p>
          <a:p>
            <a:pPr marL="285750" indent="-285750">
              <a:buSzPct val="100000"/>
              <a:buFont typeface="Arial"/>
              <a:buChar char="•"/>
            </a:pPr>
            <a:r>
              <a:t>Issues still exist particularly at RR to MI extraction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9" name="Summary"/>
          <p:cNvSpPr txBox="1"/>
          <p:nvPr/>
        </p:nvSpPr>
        <p:spPr>
          <a:xfrm>
            <a:off x="228600" y="2821976"/>
            <a:ext cx="8686800" cy="1214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ctr">
              <a:lnSpc>
                <a:spcPct val="100000"/>
              </a:lnSpc>
              <a:defRPr b="1" sz="4300"/>
            </a:lvl1pPr>
          </a:lstStyle>
          <a:p>
            <a:pPr/>
            <a:r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Beam Physics Challeng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Beam Physics Challenges</a:t>
            </a:r>
          </a:p>
        </p:txBody>
      </p:sp>
      <p:sp>
        <p:nvSpPr>
          <p:cNvPr id="322" name="Space charg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Space charge</a:t>
            </a:r>
          </a:p>
          <a:p>
            <a:pPr lvl="1"/>
            <a:r>
              <a:t>Tune shifts crossing resonances</a:t>
            </a:r>
          </a:p>
          <a:p>
            <a:pPr/>
            <a:r>
              <a:t>Impedances</a:t>
            </a:r>
          </a:p>
          <a:p>
            <a:pPr lvl="1"/>
            <a:r>
              <a:t>To what intensity will slip-stack damper work?</a:t>
            </a:r>
          </a:p>
          <a:p>
            <a:pPr lvl="2"/>
            <a:r>
              <a:t>Need more bandwidth?</a:t>
            </a:r>
          </a:p>
          <a:p>
            <a:pPr lvl="2"/>
            <a:r>
              <a:t>What’s the highest bandwidth before slipping causes a problem</a:t>
            </a:r>
          </a:p>
          <a:p>
            <a:pPr/>
            <a:r>
              <a:t>Electron Cloud</a:t>
            </a:r>
          </a:p>
          <a:p>
            <a:pPr lvl="1"/>
            <a:r>
              <a:t>Instability may return, what intensity?</a:t>
            </a:r>
          </a:p>
          <a:p>
            <a:pPr/>
            <a:r>
              <a:t>Transition crossing</a:t>
            </a:r>
          </a:p>
          <a:p>
            <a:pPr lvl="1"/>
            <a:r>
              <a:t>Gamma-t jump will help</a:t>
            </a:r>
          </a:p>
          <a:p>
            <a:pPr/>
            <a:r>
              <a:t>Halo</a:t>
            </a:r>
          </a:p>
          <a:p>
            <a:pPr lvl="1"/>
            <a:r>
              <a:t>Controlling losses at high power</a:t>
            </a:r>
          </a:p>
        </p:txBody>
      </p:sp>
      <p:sp>
        <p:nvSpPr>
          <p:cNvPr id="3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Operational challeng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Operational challenges</a:t>
            </a:r>
          </a:p>
        </p:txBody>
      </p:sp>
      <p:sp>
        <p:nvSpPr>
          <p:cNvPr id="326" name="Collimation…"/>
          <p:cNvSpPr txBox="1"/>
          <p:nvPr>
            <p:ph type="body" idx="1"/>
          </p:nvPr>
        </p:nvSpPr>
        <p:spPr>
          <a:xfrm>
            <a:off x="133590" y="1109662"/>
            <a:ext cx="8686801" cy="5029201"/>
          </a:xfrm>
          <a:prstGeom prst="rect">
            <a:avLst/>
          </a:prstGeom>
        </p:spPr>
        <p:txBody>
          <a:bodyPr/>
          <a:lstStyle/>
          <a:p>
            <a:pPr/>
            <a:r>
              <a:t>Collimation</a:t>
            </a:r>
          </a:p>
          <a:p>
            <a:pPr lvl="1"/>
            <a:r>
              <a:t>Tunnel access already difficult at 700 kW</a:t>
            </a:r>
          </a:p>
          <a:p>
            <a:pPr/>
            <a:r>
              <a:t>Two machines in the same tunnel</a:t>
            </a:r>
          </a:p>
          <a:p>
            <a:pPr lvl="1"/>
            <a:r>
              <a:t>Identifying losses</a:t>
            </a:r>
          </a:p>
          <a:p>
            <a:pPr lvl="1"/>
            <a:r>
              <a:t>Space requirements</a:t>
            </a:r>
          </a:p>
          <a:p>
            <a:pPr lvl="1"/>
          </a:p>
          <a:p>
            <a:pPr/>
            <a:r>
              <a:t>Apertures</a:t>
            </a:r>
          </a:p>
          <a:p>
            <a:pPr lvl="1"/>
            <a:r>
              <a:t>Major loss locations occur at Lambertsons (Transfers)</a:t>
            </a:r>
          </a:p>
          <a:p>
            <a:pPr lvl="1"/>
            <a:r>
              <a:t>RR pipe is small</a:t>
            </a:r>
          </a:p>
          <a:p>
            <a:pPr lvl="1"/>
          </a:p>
          <a:p>
            <a:pPr/>
            <a:r>
              <a:t>Instrumentation</a:t>
            </a:r>
          </a:p>
          <a:p>
            <a:pPr lvl="1"/>
            <a:r>
              <a:t>How measure tails/halo?</a:t>
            </a:r>
          </a:p>
        </p:txBody>
      </p:sp>
      <p:sp>
        <p:nvSpPr>
          <p:cNvPr id="3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Back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Backup</a:t>
            </a:r>
          </a:p>
        </p:txBody>
      </p:sp>
      <p:sp>
        <p:nvSpPr>
          <p:cNvPr id="3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Effect with other sextupole power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 with other sextupole powered</a:t>
            </a:r>
          </a:p>
        </p:txBody>
      </p:sp>
      <p:sp>
        <p:nvSpPr>
          <p:cNvPr id="3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4" name="betaWave1.png" descr="betaWav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91935"/>
            <a:ext cx="9144001" cy="52741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222 bump sca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222 bump scan</a:t>
            </a:r>
          </a:p>
        </p:txBody>
      </p:sp>
      <p:sp>
        <p:nvSpPr>
          <p:cNvPr id="3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8" name="HP222bumpScan.png" descr="HP222bumpSca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992659"/>
            <a:ext cx="9144001" cy="5274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Beta-wave comparis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Beta-wave comparison</a:t>
            </a:r>
          </a:p>
        </p:txBody>
      </p:sp>
      <p:sp>
        <p:nvSpPr>
          <p:cNvPr id="3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2" name="betaWave2.png" descr="betaWav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91935"/>
            <a:ext cx="9144001" cy="52741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Effect on 6+6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 on 6+6</a:t>
            </a:r>
          </a:p>
        </p:txBody>
      </p:sp>
      <p:sp>
        <p:nvSpPr>
          <p:cNvPr id="3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6" name="2019-06-05.09.21.52.520.png" descr="2019-06-05.09.21.52.5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165" y="1615747"/>
            <a:ext cx="4367835" cy="3626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2019-06-05.09.23.50.334.png" descr="2019-06-05.09.23.50.33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39939" y="1615747"/>
            <a:ext cx="4367834" cy="3626506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C222 off"/>
          <p:cNvSpPr txBox="1"/>
          <p:nvPr/>
        </p:nvSpPr>
        <p:spPr>
          <a:xfrm>
            <a:off x="1950016" y="1122015"/>
            <a:ext cx="123944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SC222 off</a:t>
            </a:r>
          </a:p>
        </p:txBody>
      </p:sp>
      <p:sp>
        <p:nvSpPr>
          <p:cNvPr id="349" name="SC222 on at -10A"/>
          <p:cNvSpPr txBox="1"/>
          <p:nvPr/>
        </p:nvSpPr>
        <p:spPr>
          <a:xfrm>
            <a:off x="6204135" y="1122015"/>
            <a:ext cx="213352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SC222 on at -10A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accel-complex-animation.gif" descr="accel-complex-animation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7351" y="1046437"/>
            <a:ext cx="5808916" cy="4765126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Accelerator comple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Accelerator complex</a:t>
            </a:r>
          </a:p>
        </p:txBody>
      </p:sp>
      <p:sp>
        <p:nvSpPr>
          <p:cNvPr id="217" name="H- linac…"/>
          <p:cNvSpPr txBox="1"/>
          <p:nvPr>
            <p:ph type="body" sz="half" idx="1"/>
          </p:nvPr>
        </p:nvSpPr>
        <p:spPr>
          <a:xfrm>
            <a:off x="228600" y="1022350"/>
            <a:ext cx="3462449" cy="5029201"/>
          </a:xfrm>
          <a:prstGeom prst="rect">
            <a:avLst/>
          </a:prstGeom>
        </p:spPr>
        <p:txBody>
          <a:bodyPr/>
          <a:lstStyle/>
          <a:p>
            <a:pPr/>
            <a:r>
              <a:t>H</a:t>
            </a:r>
            <a:r>
              <a:rPr baseline="31999"/>
              <a:t>-</a:t>
            </a:r>
            <a:r>
              <a:t> linac</a:t>
            </a:r>
          </a:p>
          <a:p>
            <a:pPr/>
            <a:r>
              <a:t>Booster</a:t>
            </a:r>
          </a:p>
          <a:p>
            <a:pPr lvl="1"/>
            <a:r>
              <a:t>h = 84</a:t>
            </a:r>
          </a:p>
          <a:p>
            <a:pPr lvl="1"/>
            <a:r>
              <a:t>15 Hz</a:t>
            </a:r>
          </a:p>
          <a:p>
            <a:pPr lvl="1"/>
            <a:r>
              <a:t>400 MeV -&gt; 8 GeV</a:t>
            </a:r>
          </a:p>
          <a:p>
            <a:pPr/>
            <a:r>
              <a:t>Recycler</a:t>
            </a:r>
          </a:p>
          <a:p>
            <a:pPr lvl="1"/>
            <a:r>
              <a:t>h = 588</a:t>
            </a:r>
          </a:p>
          <a:p>
            <a:pPr lvl="1"/>
            <a:r>
              <a:t>Slip-stack 12 batches (double bunch intensity)</a:t>
            </a:r>
          </a:p>
          <a:p>
            <a:pPr/>
            <a:r>
              <a:t>Main Injector</a:t>
            </a:r>
          </a:p>
          <a:p>
            <a:pPr lvl="1"/>
            <a:r>
              <a:t>8 GeV -&gt; 120 GeV</a:t>
            </a:r>
          </a:p>
        </p:txBody>
      </p:sp>
      <p:sp>
        <p:nvSpPr>
          <p:cNvPr id="2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Effect with bum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Effect with bump</a:t>
            </a:r>
          </a:p>
        </p:txBody>
      </p:sp>
      <p:sp>
        <p:nvSpPr>
          <p:cNvPr id="3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3" name="2019-06-05.09.23.50.334.png" descr="2019-06-05.09.23.50.3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22" y="1615747"/>
            <a:ext cx="4367834" cy="3626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2019-06-05.09.24.07.644.png" descr="2019-06-05.09.24.07.64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0323" y="1615748"/>
            <a:ext cx="4367834" cy="3626504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C222 on at -10A"/>
          <p:cNvSpPr txBox="1"/>
          <p:nvPr/>
        </p:nvSpPr>
        <p:spPr>
          <a:xfrm>
            <a:off x="1223776" y="1135588"/>
            <a:ext cx="213352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SC222 on at -10A</a:t>
            </a:r>
          </a:p>
        </p:txBody>
      </p:sp>
      <p:sp>
        <p:nvSpPr>
          <p:cNvPr id="356" name="SC222 on at -10A, with bump"/>
          <p:cNvSpPr txBox="1"/>
          <p:nvPr/>
        </p:nvSpPr>
        <p:spPr>
          <a:xfrm>
            <a:off x="5158090" y="1135588"/>
            <a:ext cx="343230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SC222 on at -10A, with bump</a:t>
            </a:r>
          </a:p>
        </p:txBody>
      </p:sp>
      <p:sp>
        <p:nvSpPr>
          <p:cNvPr id="357" name="Loss at 232C unaffected"/>
          <p:cNvSpPr txBox="1"/>
          <p:nvPr/>
        </p:nvSpPr>
        <p:spPr>
          <a:xfrm>
            <a:off x="2463420" y="5565167"/>
            <a:ext cx="293397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Loss at 232C unaffected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lip-stack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Slip-stacking</a:t>
            </a:r>
          </a:p>
        </p:txBody>
      </p:sp>
      <p:sp>
        <p:nvSpPr>
          <p:cNvPr id="3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1" name="Slip-stacking allows us to double the intensity of the bunches in the Recycler"/>
          <p:cNvSpPr txBox="1"/>
          <p:nvPr>
            <p:ph type="body" sz="half" idx="1"/>
          </p:nvPr>
        </p:nvSpPr>
        <p:spPr>
          <a:xfrm>
            <a:off x="228600" y="1022350"/>
            <a:ext cx="3462449" cy="5029201"/>
          </a:xfrm>
          <a:prstGeom prst="rect">
            <a:avLst/>
          </a:prstGeom>
        </p:spPr>
        <p:txBody>
          <a:bodyPr/>
          <a:lstStyle/>
          <a:p>
            <a:pPr/>
            <a:r>
              <a:t>Slip-stacking allows us to double the intensity of the bunches in the Recycler</a:t>
            </a:r>
          </a:p>
        </p:txBody>
      </p:sp>
      <p:pic>
        <p:nvPicPr>
          <p:cNvPr id="362" name="slipstackNew-eps-converted-to.pdf" descr="slipstackNew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8642" y="1149486"/>
            <a:ext cx="4467498" cy="4559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3223" y="3408362"/>
            <a:ext cx="2070101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lip-stack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Slip-stacking</a:t>
            </a:r>
          </a:p>
        </p:txBody>
      </p:sp>
      <p:sp>
        <p:nvSpPr>
          <p:cNvPr id="3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7" name="SSreduced.mov" descr="SSreduced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44170" y="1361413"/>
            <a:ext cx="7681060" cy="4160574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Gap clearing kickers fire before every injection sending beam to abort"/>
          <p:cNvSpPr txBox="1"/>
          <p:nvPr/>
        </p:nvSpPr>
        <p:spPr>
          <a:xfrm>
            <a:off x="611088" y="5852120"/>
            <a:ext cx="792182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Gap clearing kickers fire before every injection sending beam to abort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000" fill="hold"/>
                                        <p:tgtEl>
                                          <p:spTgt spid="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6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amma-t jum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Gamma-t jump</a:t>
            </a:r>
          </a:p>
        </p:txBody>
      </p:sp>
      <p:sp>
        <p:nvSpPr>
          <p:cNvPr id="3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2" name="jump.pdf" descr="jum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809" y="1232829"/>
            <a:ext cx="4905505" cy="4782867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Effectively cross transition quicker using ramped quads…"/>
          <p:cNvSpPr txBox="1"/>
          <p:nvPr/>
        </p:nvSpPr>
        <p:spPr>
          <a:xfrm>
            <a:off x="5334603" y="862288"/>
            <a:ext cx="3705465" cy="260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Effectively cross transition quicker using ramped quads</a:t>
            </a:r>
          </a:p>
          <a:p>
            <a:pPr/>
          </a:p>
          <a:p>
            <a:pPr/>
            <a:r>
              <a:t>2 quads (0.85 T-m/m) in the arc </a:t>
            </a:r>
          </a:p>
          <a:p>
            <a:pPr/>
            <a:r>
              <a:t>1 quad (1.7 T-m/m) in the straight section</a:t>
            </a:r>
          </a:p>
        </p:txBody>
      </p:sp>
      <p:pic>
        <p:nvPicPr>
          <p:cNvPr id="374" name="halfjumpmaxDx.png" descr="halfjumpmaxD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2583" y="3444328"/>
            <a:ext cx="3590711" cy="2706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amma-t jum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Gamma-t jump</a:t>
            </a:r>
          </a:p>
        </p:txBody>
      </p:sp>
      <p:sp>
        <p:nvSpPr>
          <p:cNvPr id="3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8" name="halfjumpmaxbetax.png" descr="halfjumpmaxbeta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1274" y="1654607"/>
            <a:ext cx="5226667" cy="3939311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The quad triplets perturb the lattice…"/>
          <p:cNvSpPr txBox="1"/>
          <p:nvPr/>
        </p:nvSpPr>
        <p:spPr>
          <a:xfrm>
            <a:off x="467188" y="1654607"/>
            <a:ext cx="3099942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The quad triplets perturb the lattice</a:t>
            </a:r>
          </a:p>
          <a:p>
            <a:pPr lvl="1" marL="436418" indent="-207818">
              <a:buSzPct val="100000"/>
              <a:buFont typeface="Arial"/>
              <a:buChar char="-"/>
            </a:pPr>
            <a:r>
              <a:t>large beta-wave</a:t>
            </a:r>
          </a:p>
          <a:p>
            <a:pPr marL="190500" indent="-190500">
              <a:buSzPct val="100000"/>
              <a:buFont typeface="Arial"/>
              <a:buChar char="-"/>
            </a:pPr>
            <a:r>
              <a:t>May have potentially adverse effects on transverse phase space</a:t>
            </a:r>
          </a:p>
        </p:txBody>
      </p:sp>
      <p:sp>
        <p:nvSpPr>
          <p:cNvPr id="380" name="At max of 0.5 unit jump"/>
          <p:cNvSpPr txBox="1"/>
          <p:nvPr/>
        </p:nvSpPr>
        <p:spPr>
          <a:xfrm>
            <a:off x="5570522" y="1095487"/>
            <a:ext cx="271197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At max of 0.5 unit jump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1" name="Beam Physics Challenges"/>
          <p:cNvSpPr txBox="1"/>
          <p:nvPr/>
        </p:nvSpPr>
        <p:spPr>
          <a:xfrm>
            <a:off x="228600" y="2821976"/>
            <a:ext cx="8686800" cy="1214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ctr">
              <a:lnSpc>
                <a:spcPct val="100000"/>
              </a:lnSpc>
              <a:defRPr b="1" sz="4300"/>
            </a:lvl1pPr>
          </a:lstStyle>
          <a:p>
            <a:pPr/>
            <a:r>
              <a:t>Beam Physics Challenges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pace char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Space charge</a:t>
            </a:r>
          </a:p>
        </p:txBody>
      </p:sp>
      <p:sp>
        <p:nvSpPr>
          <p:cNvPr id="2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5" name="fig5b-eps-converted-to.pdf" descr="fig5b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490" y="1241107"/>
            <a:ext cx="5496983" cy="437578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Large space charge tune shifts/spreads are expected…"/>
          <p:cNvSpPr txBox="1"/>
          <p:nvPr/>
        </p:nvSpPr>
        <p:spPr>
          <a:xfrm>
            <a:off x="6208995" y="2311399"/>
            <a:ext cx="2659370" cy="2235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Large space charge tune shifts/spreads are expected</a:t>
            </a:r>
          </a:p>
          <a:p>
            <a:pPr/>
          </a:p>
          <a:p>
            <a:pPr/>
            <a:r>
              <a:t>Crossing multiple resonances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sonances in Recycl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Resonances in Recycler</a:t>
            </a:r>
          </a:p>
        </p:txBody>
      </p:sp>
      <p:sp>
        <p:nvSpPr>
          <p:cNvPr id="2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0" name="noskew.png" descr="noske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050131"/>
            <a:ext cx="9144001" cy="4757738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tar"/>
          <p:cNvSpPr/>
          <p:nvPr/>
        </p:nvSpPr>
        <p:spPr>
          <a:xfrm>
            <a:off x="6167340" y="2174397"/>
            <a:ext cx="340612" cy="38371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FFF"/>
          </a:solidFill>
          <a:ln w="25400">
            <a:solidFill>
              <a:srgbClr val="82D2E6"/>
            </a:solidFill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232" name="Current working point"/>
          <p:cNvSpPr txBox="1"/>
          <p:nvPr/>
        </p:nvSpPr>
        <p:spPr>
          <a:xfrm>
            <a:off x="1680800" y="973519"/>
            <a:ext cx="252841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Current working point</a:t>
            </a:r>
          </a:p>
        </p:txBody>
      </p:sp>
      <p:sp>
        <p:nvSpPr>
          <p:cNvPr id="233" name="Star"/>
          <p:cNvSpPr/>
          <p:nvPr/>
        </p:nvSpPr>
        <p:spPr>
          <a:xfrm>
            <a:off x="1245256" y="984835"/>
            <a:ext cx="340613" cy="38371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FFF"/>
          </a:solidFill>
          <a:ln w="25400">
            <a:solidFill>
              <a:srgbClr val="82D2E6"/>
            </a:solidFill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Resonance correction schemes being test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Resonance correction schemes being tested</a:t>
            </a:r>
          </a:p>
        </p:txBody>
      </p:sp>
      <p:sp>
        <p:nvSpPr>
          <p:cNvPr id="2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7" name="2dscan_comp.png" descr="2dscan_com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91935"/>
            <a:ext cx="9144001" cy="52741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sonance correction schem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Resonance correction schemes</a:t>
            </a:r>
          </a:p>
        </p:txBody>
      </p:sp>
      <p:sp>
        <p:nvSpPr>
          <p:cNvPr id="240" name="Currently implementing resonant correction schemes in the R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Currently implementing resonant correction schemes in the RR</a:t>
            </a:r>
          </a:p>
          <a:p>
            <a:pPr/>
            <a:r>
              <a:t>3Qx correction has been demonstrated</a:t>
            </a:r>
          </a:p>
          <a:p>
            <a:pPr lvl="1"/>
            <a:r>
              <a:t>Unwanted side effect causes unexplained losses during operational cycle</a:t>
            </a:r>
          </a:p>
        </p:txBody>
      </p:sp>
      <p:sp>
        <p:nvSpPr>
          <p:cNvPr id="2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Impedan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Impedances</a:t>
            </a:r>
          </a:p>
        </p:txBody>
      </p:sp>
      <p:sp>
        <p:nvSpPr>
          <p:cNvPr id="244" name="Transverse impedance in RR and MI are dominated by resistive wall…"/>
          <p:cNvSpPr txBox="1"/>
          <p:nvPr>
            <p:ph type="body" idx="1"/>
          </p:nvPr>
        </p:nvSpPr>
        <p:spPr>
          <a:xfrm>
            <a:off x="228600" y="914400"/>
            <a:ext cx="8686800" cy="5029200"/>
          </a:xfrm>
          <a:prstGeom prst="rect">
            <a:avLst/>
          </a:prstGeom>
        </p:spPr>
        <p:txBody>
          <a:bodyPr/>
          <a:lstStyle/>
          <a:p>
            <a:pPr/>
            <a:r>
              <a:t>Transverse impedance in RR and MI are dominated by resistive wall</a:t>
            </a:r>
          </a:p>
          <a:p>
            <a:pPr/>
            <a:r>
              <a:t>Bunch by bunch dampers protect against coupled bunch instabilities</a:t>
            </a:r>
          </a:p>
          <a:p>
            <a:pPr/>
            <a:r>
              <a:t>A different kind of damper is needed for slip-stacking</a:t>
            </a:r>
          </a:p>
          <a:p>
            <a:pPr/>
          </a:p>
          <a:p>
            <a:pPr/>
          </a:p>
          <a:p>
            <a:pPr/>
            <a:r>
              <a:t>For slip-stacking, the growth rate for the sum mode (bunches performing the same motion) is much larger than the difference mode [Burov]</a:t>
            </a:r>
          </a:p>
          <a:p>
            <a:pPr lvl="1"/>
            <a:r>
              <a:t>A lower bandwidth damper looking at the envelope could be sufficient</a:t>
            </a:r>
          </a:p>
        </p:txBody>
      </p:sp>
      <p:sp>
        <p:nvSpPr>
          <p:cNvPr id="2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0061A8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