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6"/>
  </p:notesMasterIdLst>
  <p:handoutMasterIdLst>
    <p:handoutMasterId r:id="rId27"/>
  </p:handoutMasterIdLst>
  <p:sldIdLst>
    <p:sldId id="294" r:id="rId2"/>
    <p:sldId id="304" r:id="rId3"/>
    <p:sldId id="298" r:id="rId4"/>
    <p:sldId id="323" r:id="rId5"/>
    <p:sldId id="309" r:id="rId6"/>
    <p:sldId id="310" r:id="rId7"/>
    <p:sldId id="312" r:id="rId8"/>
    <p:sldId id="318" r:id="rId9"/>
    <p:sldId id="315" r:id="rId10"/>
    <p:sldId id="316" r:id="rId11"/>
    <p:sldId id="314" r:id="rId12"/>
    <p:sldId id="317" r:id="rId13"/>
    <p:sldId id="319" r:id="rId14"/>
    <p:sldId id="327" r:id="rId15"/>
    <p:sldId id="328" r:id="rId16"/>
    <p:sldId id="329" r:id="rId17"/>
    <p:sldId id="321" r:id="rId18"/>
    <p:sldId id="322" r:id="rId19"/>
    <p:sldId id="326" r:id="rId20"/>
    <p:sldId id="330" r:id="rId21"/>
    <p:sldId id="308" r:id="rId22"/>
    <p:sldId id="325" r:id="rId23"/>
    <p:sldId id="320" r:id="rId24"/>
    <p:sldId id="324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F2D62"/>
    <a:srgbClr val="003087"/>
    <a:srgbClr val="404040"/>
    <a:srgbClr val="50504E"/>
    <a:srgbClr val="4E4E4E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4" autoAdjust="0"/>
    <p:restoredTop sz="94660"/>
  </p:normalViewPr>
  <p:slideViewPr>
    <p:cSldViewPr snapToGrid="0" snapToObjects="1" showGuides="1">
      <p:cViewPr varScale="1">
        <p:scale>
          <a:sx n="110" d="100"/>
          <a:sy n="110" d="100"/>
        </p:scale>
        <p:origin x="1752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9" d="100"/>
          <a:sy n="89" d="100"/>
        </p:scale>
        <p:origin x="37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Nikita </a:t>
            </a:r>
            <a:r>
              <a:rPr lang="en-US" dirty="0" err="1"/>
              <a:t>Kuklev</a:t>
            </a:r>
            <a:endParaRPr lang="en-US" dirty="0"/>
          </a:p>
          <a:p>
            <a:r>
              <a:rPr lang="en-US" dirty="0"/>
              <a:t>IOTA/FAST 2019 Collaboration Meeting</a:t>
            </a:r>
          </a:p>
          <a:p>
            <a:r>
              <a:rPr lang="en-US" dirty="0"/>
              <a:t>10 June 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IOTA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not fear – there are Python and Java wrappers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Masks most ACNET things, and unifies data acquisition</a:t>
            </a:r>
          </a:p>
          <a:p>
            <a:r>
              <a:rPr lang="en-US" dirty="0"/>
              <a:t>Have been playing with internal EPICS deployments,</a:t>
            </a:r>
            <a:br>
              <a:rPr lang="en-US" dirty="0"/>
            </a:br>
            <a:r>
              <a:rPr lang="en-US" dirty="0"/>
              <a:t>and can set one up for your devices</a:t>
            </a:r>
          </a:p>
          <a:p>
            <a:r>
              <a:rPr lang="en-US" dirty="0" smtClean="0"/>
              <a:t>Complimentary fire </a:t>
            </a:r>
            <a:r>
              <a:rPr lang="en-US" dirty="0"/>
              <a:t>department </a:t>
            </a:r>
            <a:r>
              <a:rPr lang="en-US" dirty="0" smtClean="0"/>
              <a:t>late </a:t>
            </a:r>
            <a:r>
              <a:rPr lang="en-US" dirty="0"/>
              <a:t>night </a:t>
            </a:r>
            <a:r>
              <a:rPr lang="en-US" dirty="0" smtClean="0"/>
              <a:t>support included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+ control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8F697-4E83-4750-B57A-4F1020AEC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202" y="1746593"/>
            <a:ext cx="4962525" cy="15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087FE-3D0D-4851-BF3B-84139C60D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202" y="1520676"/>
            <a:ext cx="4391025" cy="17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3C297-04D9-4496-81F0-74E9B9347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202" y="1935617"/>
            <a:ext cx="4210050" cy="200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10236C-53AC-4415-9546-3DDE89376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229" r="17298" b="12322"/>
          <a:stretch/>
        </p:blipFill>
        <p:spPr>
          <a:xfrm>
            <a:off x="2234157" y="4133533"/>
            <a:ext cx="3989070" cy="18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7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Spare cables of all varieties</a:t>
            </a:r>
          </a:p>
          <a:p>
            <a:pPr lvl="1"/>
            <a:r>
              <a:rPr lang="en-US" dirty="0" err="1"/>
              <a:t>Heliax</a:t>
            </a:r>
            <a:r>
              <a:rPr lang="en-US" dirty="0"/>
              <a:t>/RG58 (coax)/HV/mystery</a:t>
            </a:r>
          </a:p>
          <a:p>
            <a:pPr lvl="1"/>
            <a:r>
              <a:rPr lang="en-US" dirty="0"/>
              <a:t>Ethernet + PoE + fiber</a:t>
            </a:r>
          </a:p>
          <a:p>
            <a:pPr lvl="1"/>
            <a:r>
              <a:rPr lang="en-US" dirty="0"/>
              <a:t>AC/DC power up to few kW</a:t>
            </a:r>
          </a:p>
          <a:p>
            <a:pPr lvl="1"/>
            <a:r>
              <a:rPr lang="en-US" sz="1600" dirty="0"/>
              <a:t>(Most) are labeled!</a:t>
            </a:r>
          </a:p>
          <a:p>
            <a:pPr lvl="1"/>
            <a:endParaRPr lang="en-US" dirty="0"/>
          </a:p>
          <a:p>
            <a:r>
              <a:rPr lang="en-US" dirty="0"/>
              <a:t>Internal network w/ control room access</a:t>
            </a:r>
          </a:p>
          <a:p>
            <a:pPr lvl="1"/>
            <a:r>
              <a:rPr lang="en-US" dirty="0"/>
              <a:t>Can provision devices internally instantly</a:t>
            </a:r>
          </a:p>
          <a:p>
            <a:pPr lvl="1"/>
            <a:r>
              <a:rPr lang="en-US" dirty="0"/>
              <a:t>Or more permanently in a few hours, </a:t>
            </a:r>
            <a:br>
              <a:rPr lang="en-US" dirty="0"/>
            </a:br>
            <a:r>
              <a:rPr lang="en-US" dirty="0"/>
              <a:t>accessible from anywhere via VPN</a:t>
            </a:r>
          </a:p>
          <a:p>
            <a:endParaRPr lang="en-US" sz="2000" dirty="0"/>
          </a:p>
          <a:p>
            <a:r>
              <a:rPr lang="en-US" dirty="0"/>
              <a:t>Portable networked scopes and</a:t>
            </a:r>
            <a:br>
              <a:rPr lang="en-US" dirty="0"/>
            </a:br>
            <a:r>
              <a:rPr lang="en-US" dirty="0"/>
              <a:t>digitizers available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+ control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71A658-2CD7-41D4-8709-E530B90CA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46" b="13185"/>
          <a:stretch/>
        </p:blipFill>
        <p:spPr>
          <a:xfrm>
            <a:off x="5452110" y="4683126"/>
            <a:ext cx="3577590" cy="1429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AA929-8CFD-4077-BB5A-E46B34518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3" t="11686" r="17355" b="8518"/>
          <a:stretch/>
        </p:blipFill>
        <p:spPr>
          <a:xfrm>
            <a:off x="5120639" y="465690"/>
            <a:ext cx="1908811" cy="264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C4826-E452-4AAD-9CCE-A976F6283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201"/>
          <a:stretch/>
        </p:blipFill>
        <p:spPr>
          <a:xfrm>
            <a:off x="7240905" y="465690"/>
            <a:ext cx="1788795" cy="32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IOTA ring – geometry and design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Control and readout</a:t>
            </a:r>
          </a:p>
          <a:p>
            <a:endParaRPr lang="en-US" dirty="0"/>
          </a:p>
          <a:p>
            <a:r>
              <a:rPr lang="en-US" dirty="0"/>
              <a:t>Devices</a:t>
            </a:r>
          </a:p>
          <a:p>
            <a:pPr lvl="1"/>
            <a:r>
              <a:rPr lang="en-US" dirty="0"/>
              <a:t>BPMs</a:t>
            </a:r>
          </a:p>
          <a:p>
            <a:pPr lvl="1"/>
            <a:r>
              <a:rPr lang="en-US" dirty="0"/>
              <a:t>Sync-Light – cameras + PMTs</a:t>
            </a:r>
          </a:p>
          <a:p>
            <a:pPr lvl="1"/>
            <a:r>
              <a:rPr lang="en-US" dirty="0"/>
              <a:t>WCM/DCCT/other</a:t>
            </a:r>
          </a:p>
          <a:p>
            <a:pPr lvl="1"/>
            <a:r>
              <a:rPr lang="en-US" dirty="0"/>
              <a:t>BYOD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33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971550"/>
            <a:ext cx="8672513" cy="5059363"/>
          </a:xfrm>
        </p:spPr>
        <p:txBody>
          <a:bodyPr/>
          <a:lstStyle/>
          <a:p>
            <a:r>
              <a:rPr lang="en-US" dirty="0"/>
              <a:t>21 electrostatic button BPMs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Turn-by-turn or orbit (averaging) </a:t>
            </a:r>
            <a:r>
              <a:rPr lang="en-US" dirty="0" smtClean="0"/>
              <a:t>modes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589B0E-4273-4413-ACF2-F843FC3D4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95" y="1504227"/>
            <a:ext cx="6025434" cy="342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Modular design, analog front-end + 250MS/s digitizers</a:t>
            </a:r>
          </a:p>
          <a:p>
            <a:pPr lvl="1"/>
            <a:r>
              <a:rPr lang="en-US" dirty="0" smtClean="0"/>
              <a:t>Equivalent to modern commercial ones, like </a:t>
            </a:r>
            <a:r>
              <a:rPr lang="en-US" dirty="0" err="1" smtClean="0"/>
              <a:t>Libera</a:t>
            </a:r>
            <a:r>
              <a:rPr lang="en-US" dirty="0" smtClean="0"/>
              <a:t> Brilliance+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Can feed/fan out signals to your own readout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2107383"/>
            <a:ext cx="4211494" cy="2787696"/>
          </a:xfrm>
          <a:prstGeom prst="rect">
            <a:avLst/>
          </a:prstGeom>
        </p:spPr>
      </p:pic>
      <p:pic>
        <p:nvPicPr>
          <p:cNvPr id="8" name="Content Placeholder 13">
            <a:extLst>
              <a:ext uri="{FF2B5EF4-FFF2-40B4-BE49-F238E27FC236}">
                <a16:creationId xmlns:a16="http://schemas.microsoft.com/office/drawing/2014/main" id="{5675126F-BE10-47ED-85AC-14AF26B4F946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484" y="2293000"/>
            <a:ext cx="2985384" cy="241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run 1, it had a number of quirks</a:t>
            </a:r>
          </a:p>
          <a:p>
            <a:pPr lvl="1"/>
            <a:r>
              <a:rPr lang="en-US" dirty="0" smtClean="0"/>
              <a:t>Linearity</a:t>
            </a:r>
          </a:p>
          <a:p>
            <a:pPr lvl="1"/>
            <a:r>
              <a:rPr lang="en-US" dirty="0" smtClean="0"/>
              <a:t>Random reboots/hangs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Performance was current/drift dependent</a:t>
            </a:r>
          </a:p>
          <a:p>
            <a:pPr lvl="1"/>
            <a:r>
              <a:rPr lang="en-US" dirty="0" smtClean="0"/>
              <a:t>Sufficient for tune measurements, but not LOCO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Many lessons learned, expect major improvements in run 2</a:t>
            </a:r>
          </a:p>
          <a:p>
            <a:pPr lvl="1"/>
            <a:r>
              <a:rPr lang="en-US" dirty="0" smtClean="0"/>
              <a:t>Advantage in having experts on site for support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31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(upgraded) specs for users:</a:t>
            </a:r>
          </a:p>
          <a:p>
            <a:pPr lvl="1"/>
            <a:r>
              <a:rPr lang="en-US" dirty="0" smtClean="0"/>
              <a:t>GigE readout (&lt;&lt;1s)</a:t>
            </a:r>
          </a:p>
          <a:p>
            <a:pPr lvl="1"/>
            <a:r>
              <a:rPr lang="en-US" dirty="0" smtClean="0"/>
              <a:t>8k+ turns</a:t>
            </a:r>
          </a:p>
          <a:p>
            <a:pPr lvl="1"/>
            <a:r>
              <a:rPr lang="en-US" dirty="0" smtClean="0"/>
              <a:t>&lt;100um TBT</a:t>
            </a:r>
          </a:p>
          <a:p>
            <a:pPr lvl="1"/>
            <a:r>
              <a:rPr lang="en-US" dirty="0" smtClean="0"/>
              <a:t>&lt;10um ORM</a:t>
            </a:r>
          </a:p>
          <a:p>
            <a:pPr lvl="1"/>
            <a:r>
              <a:rPr lang="en-US" dirty="0" smtClean="0"/>
              <a:t>Good linearity (or high sensitivity)</a:t>
            </a:r>
          </a:p>
          <a:p>
            <a:pPr lvl="1"/>
            <a:r>
              <a:rPr lang="en-US" dirty="0" smtClean="0"/>
              <a:t>Fully integrated into control system</a:t>
            </a:r>
          </a:p>
          <a:p>
            <a:pPr lvl="1"/>
            <a:r>
              <a:rPr lang="en-US" dirty="0" smtClean="0"/>
              <a:t>‘Just works’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main bend has a base station with optics + camera</a:t>
            </a:r>
          </a:p>
          <a:p>
            <a:r>
              <a:rPr lang="en-US" dirty="0"/>
              <a:t>A variety of addons are installed – PMTs, diodes, etc.</a:t>
            </a:r>
          </a:p>
          <a:p>
            <a:r>
              <a:rPr lang="en-US" dirty="0"/>
              <a:t>Many parts custom CNC/3D printed </a:t>
            </a:r>
          </a:p>
          <a:p>
            <a:r>
              <a:rPr lang="en-US" dirty="0"/>
              <a:t>But all optics and mounting standard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Sync-Light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DDAC3-C733-4D9E-85D6-C6A8DEB37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2861842"/>
            <a:ext cx="4118292" cy="27455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A79CE3-A092-4EE0-BD2D-0A8FFA5A4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102" y="2861842"/>
            <a:ext cx="2059146" cy="27455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34930B-2B69-45C2-BE29-E85B64D3B375}"/>
              </a:ext>
            </a:extLst>
          </p:cNvPr>
          <p:cNvSpPr/>
          <p:nvPr/>
        </p:nvSpPr>
        <p:spPr>
          <a:xfrm>
            <a:off x="5787577" y="5578673"/>
            <a:ext cx="3681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Dog is listed as mission critical</a:t>
            </a:r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705D47-9338-461D-981A-D8228098FC17}"/>
              </a:ext>
            </a:extLst>
          </p:cNvPr>
          <p:cNvSpPr/>
          <p:nvPr/>
        </p:nvSpPr>
        <p:spPr>
          <a:xfrm>
            <a:off x="1376617" y="5591514"/>
            <a:ext cx="3681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Multi-anode PMT as a turn-by-turn BPM</a:t>
            </a:r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3D1600-4581-40A5-AD26-C88FA4B982CC}"/>
              </a:ext>
            </a:extLst>
          </p:cNvPr>
          <p:cNvSpPr/>
          <p:nvPr/>
        </p:nvSpPr>
        <p:spPr>
          <a:xfrm>
            <a:off x="-2504177" y="5536242"/>
            <a:ext cx="3515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G. </a:t>
            </a:r>
            <a:r>
              <a:rPr lang="en-US" sz="1400" dirty="0" err="1"/>
              <a:t>Stancari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12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Live control room readout through DAQ server cluster</a:t>
            </a:r>
          </a:p>
          <a:p>
            <a:pPr lvl="1"/>
            <a:r>
              <a:rPr lang="en-US" dirty="0"/>
              <a:t>Direct to disk saving and remote access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Exquisite precision for orbit measurement, </a:t>
            </a:r>
            <a:r>
              <a:rPr lang="en-US" dirty="0">
                <a:solidFill>
                  <a:srgbClr val="0F2D62"/>
                </a:solidFill>
              </a:rPr>
              <a:t>&lt;100nm </a:t>
            </a:r>
            <a:r>
              <a:rPr lang="en-US" dirty="0"/>
              <a:t>statistical</a:t>
            </a:r>
          </a:p>
          <a:p>
            <a:r>
              <a:rPr lang="en-US" dirty="0"/>
              <a:t>Strongest constraints on LOCO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Sync-Light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27AA26-858B-4399-93D2-AAD47137C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817" y="1900816"/>
            <a:ext cx="7194077" cy="25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6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range from mA to single electron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Sync-Light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E15737-9F91-477A-A788-90B03A289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41" y="2247900"/>
            <a:ext cx="6135946" cy="2629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0D79FD-F47D-4E64-AF4C-77D83D387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306" y="1904468"/>
            <a:ext cx="2973126" cy="29731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3D1600-4581-40A5-AD26-C88FA4B982CC}"/>
              </a:ext>
            </a:extLst>
          </p:cNvPr>
          <p:cNvSpPr/>
          <p:nvPr/>
        </p:nvSpPr>
        <p:spPr>
          <a:xfrm>
            <a:off x="5522604" y="1955979"/>
            <a:ext cx="3515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G. </a:t>
            </a:r>
            <a:r>
              <a:rPr lang="en-US" sz="1400" dirty="0" err="1"/>
              <a:t>Stancari</a:t>
            </a:r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D8F6E0-3D7B-49AC-9724-715A78D9846A}"/>
              </a:ext>
            </a:extLst>
          </p:cNvPr>
          <p:cNvSpPr/>
          <p:nvPr/>
        </p:nvSpPr>
        <p:spPr>
          <a:xfrm>
            <a:off x="7369830" y="1612547"/>
            <a:ext cx="595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PMT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2FBC6-5E49-41B3-9B97-46FA1272C2DE}"/>
              </a:ext>
            </a:extLst>
          </p:cNvPr>
          <p:cNvSpPr/>
          <p:nvPr/>
        </p:nvSpPr>
        <p:spPr>
          <a:xfrm>
            <a:off x="2727184" y="2078621"/>
            <a:ext cx="8395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Camera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522B80-2E2D-4ED2-AAA5-9DFAE2BC2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422" y="5117706"/>
            <a:ext cx="3372411" cy="6540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3D1600-4581-40A5-AD26-C88FA4B982CC}"/>
              </a:ext>
            </a:extLst>
          </p:cNvPr>
          <p:cNvSpPr/>
          <p:nvPr/>
        </p:nvSpPr>
        <p:spPr>
          <a:xfrm>
            <a:off x="4887832" y="5472493"/>
            <a:ext cx="11774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A. Romanov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489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Showcase of existing and potential instrumentation</a:t>
            </a:r>
          </a:p>
          <a:p>
            <a:endParaRPr lang="en-US" dirty="0"/>
          </a:p>
          <a:p>
            <a:r>
              <a:rPr lang="en-US" dirty="0"/>
              <a:t>We have a lot of things</a:t>
            </a:r>
          </a:p>
          <a:p>
            <a:endParaRPr lang="en-US" dirty="0"/>
          </a:p>
          <a:p>
            <a:r>
              <a:rPr lang="en-US" dirty="0"/>
              <a:t>But...if we don’t have it, you can BYOD </a:t>
            </a:r>
            <a:br>
              <a:rPr lang="en-US" dirty="0"/>
            </a:br>
            <a:r>
              <a:rPr lang="en-US" dirty="0"/>
              <a:t>(bring your own devices)</a:t>
            </a:r>
          </a:p>
          <a:p>
            <a:endParaRPr lang="en-US" dirty="0"/>
          </a:p>
          <a:p>
            <a:r>
              <a:rPr lang="en-US" dirty="0"/>
              <a:t>Most systems are </a:t>
            </a:r>
            <a:r>
              <a:rPr lang="en-US" dirty="0" smtClean="0"/>
              <a:t>modular and easy to work with </a:t>
            </a:r>
            <a:r>
              <a:rPr lang="en-US" dirty="0"/>
              <a:t>- add-ons just slot in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Extensions to low-emittance beams (slits/polarizers)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Sync-Light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56" y="2072481"/>
            <a:ext cx="67056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B3FA4418-E62A-4512-B48E-9D3927791EFE}"/>
              </a:ext>
            </a:extLst>
          </p:cNvPr>
          <p:cNvSpPr txBox="1">
            <a:spLocks/>
          </p:cNvSpPr>
          <p:nvPr/>
        </p:nvSpPr>
        <p:spPr>
          <a:xfrm>
            <a:off x="242887" y="968904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focus </a:t>
            </a:r>
            <a:r>
              <a:rPr lang="en-US" dirty="0"/>
              <a:t>on different sources </a:t>
            </a:r>
            <a:r>
              <a:rPr lang="en-US" dirty="0" smtClean="0"/>
              <a:t>(edge interference)</a:t>
            </a:r>
            <a:endParaRPr lang="en-US" dirty="0"/>
          </a:p>
          <a:p>
            <a:r>
              <a:rPr lang="en-US" dirty="0"/>
              <a:t>Can use for insert alignment </a:t>
            </a:r>
            <a:r>
              <a:rPr lang="en-US" dirty="0" smtClean="0"/>
              <a:t>(OSC)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Sync-Light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C0E89-60BF-4E20-9DC8-EEB766CE7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42" y="2108526"/>
            <a:ext cx="6289766" cy="35751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C334BA-8210-4153-A2B6-37EE961638CF}"/>
              </a:ext>
            </a:extLst>
          </p:cNvPr>
          <p:cNvCxnSpPr>
            <a:cxnSpLocks/>
          </p:cNvCxnSpPr>
          <p:nvPr/>
        </p:nvCxnSpPr>
        <p:spPr>
          <a:xfrm flipH="1">
            <a:off x="1264390" y="5552320"/>
            <a:ext cx="6794544" cy="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D8AFFF-21AB-4DC8-ADCD-17C22B7CDBC5}"/>
              </a:ext>
            </a:extLst>
          </p:cNvPr>
          <p:cNvCxnSpPr>
            <a:cxnSpLocks/>
          </p:cNvCxnSpPr>
          <p:nvPr/>
        </p:nvCxnSpPr>
        <p:spPr>
          <a:xfrm flipH="1">
            <a:off x="1167584" y="2351445"/>
            <a:ext cx="6794544" cy="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B996FD-0978-4B92-A36B-E8C2D0C27B1A}"/>
              </a:ext>
            </a:extLst>
          </p:cNvPr>
          <p:cNvCxnSpPr>
            <a:cxnSpLocks/>
          </p:cNvCxnSpPr>
          <p:nvPr/>
        </p:nvCxnSpPr>
        <p:spPr>
          <a:xfrm flipH="1">
            <a:off x="4879580" y="4587770"/>
            <a:ext cx="2552700" cy="1440497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E58BFD-37A1-4A48-965B-9F97170CFF4D}"/>
              </a:ext>
            </a:extLst>
          </p:cNvPr>
          <p:cNvCxnSpPr>
            <a:cxnSpLocks/>
          </p:cNvCxnSpPr>
          <p:nvPr/>
        </p:nvCxnSpPr>
        <p:spPr>
          <a:xfrm flipH="1">
            <a:off x="1530603" y="1819251"/>
            <a:ext cx="2537461" cy="148633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triangle" w="med" len="med"/>
            <a:tailEnd type="none" w="med" len="med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7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DCCT for current measurements</a:t>
            </a:r>
          </a:p>
          <a:p>
            <a:pPr lvl="1"/>
            <a:r>
              <a:rPr lang="en-US" dirty="0"/>
              <a:t>Noisy, improvements in progress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WCM </a:t>
            </a:r>
          </a:p>
          <a:p>
            <a:pPr lvl="1"/>
            <a:r>
              <a:rPr lang="en-US" dirty="0"/>
              <a:t>Can be used for longitudinal</a:t>
            </a:r>
            <a:br>
              <a:rPr lang="en-US" dirty="0"/>
            </a:br>
            <a:r>
              <a:rPr lang="en-US" dirty="0"/>
              <a:t>profile measurements, finding</a:t>
            </a:r>
            <a:br>
              <a:rPr lang="en-US" dirty="0"/>
            </a:br>
            <a:r>
              <a:rPr lang="en-US" dirty="0"/>
              <a:t>bucket loading </a:t>
            </a:r>
          </a:p>
          <a:p>
            <a:endParaRPr lang="en-US" dirty="0"/>
          </a:p>
          <a:p>
            <a:r>
              <a:rPr lang="en-US" dirty="0"/>
              <a:t>Beam loss monitors</a:t>
            </a:r>
          </a:p>
          <a:p>
            <a:pPr lvl="1"/>
            <a:r>
              <a:rPr lang="en-US" dirty="0"/>
              <a:t>Never tripped, no hotspots</a:t>
            </a:r>
          </a:p>
          <a:p>
            <a:pPr lvl="1"/>
            <a:r>
              <a:rPr lang="en-US" dirty="0"/>
              <a:t>They silently judge bad injections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DCCT/WCM/other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741DA-F62C-4498-9C4C-91484CD91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731" y="3324225"/>
            <a:ext cx="3644900" cy="2733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C59287-A7F1-4559-9A06-76DA4CA5B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0" y="218745"/>
            <a:ext cx="3666131" cy="304389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4AC5B9-7B01-4A8A-B480-3F7D61E4BE38}"/>
              </a:ext>
            </a:extLst>
          </p:cNvPr>
          <p:cNvCxnSpPr>
            <a:cxnSpLocks/>
          </p:cNvCxnSpPr>
          <p:nvPr/>
        </p:nvCxnSpPr>
        <p:spPr>
          <a:xfrm flipH="1" flipV="1">
            <a:off x="4924425" y="4133851"/>
            <a:ext cx="1924052" cy="19051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5B5436-A2CB-4956-8F97-236B0C4ECD7E}"/>
              </a:ext>
            </a:extLst>
          </p:cNvPr>
          <p:cNvCxnSpPr>
            <a:cxnSpLocks/>
          </p:cNvCxnSpPr>
          <p:nvPr/>
        </p:nvCxnSpPr>
        <p:spPr>
          <a:xfrm flipH="1">
            <a:off x="5114925" y="3910694"/>
            <a:ext cx="2820291" cy="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B68B927-816D-4046-9C4C-324659FD009B}"/>
              </a:ext>
            </a:extLst>
          </p:cNvPr>
          <p:cNvSpPr/>
          <p:nvPr/>
        </p:nvSpPr>
        <p:spPr>
          <a:xfrm>
            <a:off x="3861627" y="3972277"/>
            <a:ext cx="16000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Main bucket</a:t>
            </a:r>
            <a:endParaRPr lang="en-US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3F3D67-B521-4BEE-8A9F-22C937B816C1}"/>
              </a:ext>
            </a:extLst>
          </p:cNvPr>
          <p:cNvSpPr/>
          <p:nvPr/>
        </p:nvSpPr>
        <p:spPr>
          <a:xfrm>
            <a:off x="4239473" y="3756806"/>
            <a:ext cx="1052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Hitchhiker</a:t>
            </a:r>
            <a:endParaRPr lang="en-US" sz="1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87C307-A0FF-4EDA-BAFD-0B49709153C3}"/>
              </a:ext>
            </a:extLst>
          </p:cNvPr>
          <p:cNvCxnSpPr>
            <a:cxnSpLocks/>
          </p:cNvCxnSpPr>
          <p:nvPr/>
        </p:nvCxnSpPr>
        <p:spPr>
          <a:xfrm flipH="1">
            <a:off x="4505325" y="2361586"/>
            <a:ext cx="2820291" cy="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1DD9D2C-EC4F-4821-BA1E-A1E82DC714D0}"/>
              </a:ext>
            </a:extLst>
          </p:cNvPr>
          <p:cNvSpPr/>
          <p:nvPr/>
        </p:nvSpPr>
        <p:spPr>
          <a:xfrm>
            <a:off x="2114550" y="2207698"/>
            <a:ext cx="25675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50uA current, with 3-5uA noise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328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things can be changed quickly for custom devices</a:t>
            </a:r>
          </a:p>
          <a:p>
            <a:r>
              <a:rPr lang="en-US" dirty="0"/>
              <a:t>Case studies: </a:t>
            </a:r>
            <a:r>
              <a:rPr lang="en-US" dirty="0">
                <a:solidFill>
                  <a:srgbClr val="004C97"/>
                </a:solidFill>
              </a:rPr>
              <a:t>edge radiation </a:t>
            </a:r>
            <a:r>
              <a:rPr lang="en-US" dirty="0"/>
              <a:t>and </a:t>
            </a:r>
            <a:r>
              <a:rPr lang="en-US" dirty="0">
                <a:solidFill>
                  <a:srgbClr val="004C97"/>
                </a:solidFill>
              </a:rPr>
              <a:t>undulator fluctuations</a:t>
            </a:r>
          </a:p>
          <a:p>
            <a:r>
              <a:rPr lang="en-US" dirty="0"/>
              <a:t>Both experiments took over a single SL station</a:t>
            </a:r>
          </a:p>
          <a:p>
            <a:pPr lvl="1"/>
            <a:r>
              <a:rPr lang="en-US" dirty="0"/>
              <a:t>Installed within a day, most prep work beforehand</a:t>
            </a:r>
          </a:p>
          <a:p>
            <a:pPr lvl="1"/>
            <a:r>
              <a:rPr lang="en-US" dirty="0"/>
              <a:t>Easy access for alignment and fixes (~60 mins beam to beam)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BYOD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7E67EA-0E91-4F02-B448-2597201A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537" y="3269858"/>
            <a:ext cx="4343665" cy="2443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BDA7EB-EF18-45B8-B918-88EAE52A6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0" y="3267392"/>
            <a:ext cx="3913815" cy="24457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F07C36-1BA3-4CDA-A51E-6CA7BF0D06E0}"/>
              </a:ext>
            </a:extLst>
          </p:cNvPr>
          <p:cNvSpPr/>
          <p:nvPr/>
        </p:nvSpPr>
        <p:spPr>
          <a:xfrm>
            <a:off x="626588" y="5713170"/>
            <a:ext cx="3681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“Perhaps we have stared too long at this abyss.”</a:t>
            </a:r>
          </a:p>
          <a:p>
            <a:pPr algn="r"/>
            <a:r>
              <a:rPr lang="en-US" sz="1400" i="1" dirty="0"/>
              <a:t>	</a:t>
            </a:r>
            <a:r>
              <a:rPr lang="en-US" sz="1400" dirty="0"/>
              <a:t>Brendan O’Shea, SLAC, 2019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230B56-4512-42A5-861D-649C75AEC732}"/>
              </a:ext>
            </a:extLst>
          </p:cNvPr>
          <p:cNvSpPr/>
          <p:nvPr/>
        </p:nvSpPr>
        <p:spPr>
          <a:xfrm>
            <a:off x="5234375" y="5688210"/>
            <a:ext cx="3515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I. </a:t>
            </a:r>
            <a:r>
              <a:rPr lang="en-US" sz="1400" dirty="0" err="1"/>
              <a:t>Lobach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57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IOTA is a flexible research ring, with flexible instrumentation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basic capabilities are there – X/Y/Z profile/TBT position, current, losses,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custom devices, </a:t>
            </a:r>
            <a:r>
              <a:rPr lang="en-US" dirty="0" smtClean="0"/>
              <a:t>there is info/models for </a:t>
            </a:r>
            <a:r>
              <a:rPr lang="en-US" dirty="0"/>
              <a:t>remote design and simulations, to optimize on-site time for actual data collection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Have an idea? Ask</a:t>
            </a:r>
            <a:r>
              <a:rPr lang="en-US" dirty="0" smtClean="0"/>
              <a:t>!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2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IOTA ring – geometry and design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Control and readout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Devices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BPMs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Sync-Light – cameras + PMTs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WCM/DCCT/other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BYOD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design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2" descr="IOTA_ring_gs_20180727_152801_DSC_4746-Pano_LR.jpg">
            <a:extLst>
              <a:ext uri="{FF2B5EF4-FFF2-40B4-BE49-F238E27FC236}">
                <a16:creationId xmlns:a16="http://schemas.microsoft.com/office/drawing/2014/main" id="{2047A156-6221-490A-819D-10EE64887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398" y="1717673"/>
            <a:ext cx="7114070" cy="355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50CB55-76BC-4459-B48C-3369DD96B69F}"/>
              </a:ext>
            </a:extLst>
          </p:cNvPr>
          <p:cNvCxnSpPr>
            <a:cxnSpLocks/>
          </p:cNvCxnSpPr>
          <p:nvPr/>
        </p:nvCxnSpPr>
        <p:spPr>
          <a:xfrm>
            <a:off x="1992349" y="1363882"/>
            <a:ext cx="1" cy="1706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DD08C41-AB8C-4775-AEDF-4D6FE88E4A41}"/>
              </a:ext>
            </a:extLst>
          </p:cNvPr>
          <p:cNvSpPr txBox="1"/>
          <p:nvPr/>
        </p:nvSpPr>
        <p:spPr>
          <a:xfrm>
            <a:off x="1792052" y="987089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A54A91-AF75-4D3B-9B06-A845950F3687}"/>
              </a:ext>
            </a:extLst>
          </p:cNvPr>
          <p:cNvCxnSpPr>
            <a:cxnSpLocks/>
          </p:cNvCxnSpPr>
          <p:nvPr/>
        </p:nvCxnSpPr>
        <p:spPr>
          <a:xfrm>
            <a:off x="6500925" y="1420524"/>
            <a:ext cx="1" cy="1706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37E206-F983-4C51-AA51-37DAC6C63315}"/>
              </a:ext>
            </a:extLst>
          </p:cNvPr>
          <p:cNvSpPr txBox="1"/>
          <p:nvPr/>
        </p:nvSpPr>
        <p:spPr>
          <a:xfrm>
            <a:off x="6235518" y="1043731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BPM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607562-77AE-4AF4-86D4-E2CD106D379F}"/>
              </a:ext>
            </a:extLst>
          </p:cNvPr>
          <p:cNvCxnSpPr>
            <a:cxnSpLocks/>
          </p:cNvCxnSpPr>
          <p:nvPr/>
        </p:nvCxnSpPr>
        <p:spPr>
          <a:xfrm flipH="1">
            <a:off x="6500926" y="1566484"/>
            <a:ext cx="677380" cy="19190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E9465E0-0626-4663-B65E-3D844CEAB74B}"/>
              </a:ext>
            </a:extLst>
          </p:cNvPr>
          <p:cNvSpPr txBox="1"/>
          <p:nvPr/>
        </p:nvSpPr>
        <p:spPr>
          <a:xfrm>
            <a:off x="6912898" y="1189691"/>
            <a:ext cx="1001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DCCT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42D580-DAAB-4826-BA58-921266BF1EC0}"/>
              </a:ext>
            </a:extLst>
          </p:cNvPr>
          <p:cNvCxnSpPr>
            <a:cxnSpLocks/>
          </p:cNvCxnSpPr>
          <p:nvPr/>
        </p:nvCxnSpPr>
        <p:spPr>
          <a:xfrm flipH="1">
            <a:off x="7612409" y="1133049"/>
            <a:ext cx="567147" cy="1560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B61B1FE-8E39-48D4-A13D-F6506B2CB240}"/>
              </a:ext>
            </a:extLst>
          </p:cNvPr>
          <p:cNvSpPr txBox="1"/>
          <p:nvPr/>
        </p:nvSpPr>
        <p:spPr>
          <a:xfrm>
            <a:off x="7914149" y="756256"/>
            <a:ext cx="1001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WCM</a:t>
            </a:r>
          </a:p>
        </p:txBody>
      </p:sp>
    </p:spTree>
    <p:extLst>
      <p:ext uri="{BB962C8B-B14F-4D97-AF65-F5344CB8AC3E}">
        <p14:creationId xmlns:p14="http://schemas.microsoft.com/office/powerpoint/2010/main" val="16482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bending magnets – 4x30 + 4x60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Vacuum chambers with extra windows</a:t>
            </a:r>
          </a:p>
          <a:p>
            <a:endParaRPr lang="en-US" dirty="0"/>
          </a:p>
          <a:p>
            <a:r>
              <a:rPr lang="en-US" dirty="0"/>
              <a:t>Various drift regions (some have gate valves, easy in/out)</a:t>
            </a:r>
          </a:p>
          <a:p>
            <a:endParaRPr lang="en-US" dirty="0"/>
          </a:p>
          <a:p>
            <a:r>
              <a:rPr lang="en-US" dirty="0">
                <a:solidFill>
                  <a:srgbClr val="003087"/>
                </a:solidFill>
              </a:rPr>
              <a:t>Individually powered magnets </a:t>
            </a:r>
            <a:r>
              <a:rPr lang="en-US" dirty="0"/>
              <a:t>(all except main bend)</a:t>
            </a:r>
          </a:p>
          <a:p>
            <a:endParaRPr lang="en-US" dirty="0"/>
          </a:p>
          <a:p>
            <a:r>
              <a:rPr lang="en-US" dirty="0"/>
              <a:t>Variety of extra connections</a:t>
            </a:r>
          </a:p>
          <a:p>
            <a:endParaRPr lang="en-US" dirty="0"/>
          </a:p>
          <a:p>
            <a:r>
              <a:rPr lang="en-US" dirty="0"/>
              <a:t>No need for rad-hard components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design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B835F-35FB-43C8-92B6-B514AEAD7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42" y="251752"/>
            <a:ext cx="3437871" cy="195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6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Mechanical design is centrally managed (</a:t>
            </a:r>
            <a:r>
              <a:rPr lang="en-US" dirty="0" err="1"/>
              <a:t>TeamCenter</a:t>
            </a:r>
            <a:r>
              <a:rPr lang="en-US" dirty="0"/>
              <a:t>/NX)</a:t>
            </a:r>
          </a:p>
          <a:p>
            <a:r>
              <a:rPr lang="en-US" dirty="0"/>
              <a:t>Can provide models for all necessary parts</a:t>
            </a:r>
          </a:p>
          <a:p>
            <a:r>
              <a:rPr lang="en-US" dirty="0"/>
              <a:t>Oftentimes spares available for testing (even main bends)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design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B47326-DDF5-4ED1-BEE6-E9A3C2645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910" y="2689860"/>
            <a:ext cx="3560090" cy="3070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5C12AF-40FD-438A-B587-D05ECDC0B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5131"/>
            <a:ext cx="2816970" cy="3070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CB4DC-611A-4AEC-82FC-7CBABF2F8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977" y="3060158"/>
            <a:ext cx="2606933" cy="21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Lattice files in standard MAD-X format (+other)</a:t>
            </a:r>
          </a:p>
          <a:p>
            <a:pPr lvl="1"/>
            <a:r>
              <a:rPr lang="en-US" dirty="0"/>
              <a:t>Central, authoritative repository</a:t>
            </a:r>
          </a:p>
          <a:p>
            <a:pPr lvl="1"/>
            <a:r>
              <a:rPr lang="en-US" dirty="0"/>
              <a:t>Consistent design base + history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design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446027-4D43-444C-87EB-C003DBA94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038" y="2349500"/>
            <a:ext cx="4955258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IOTA ring – geometry and design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Control and readout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Devices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BPMs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Sync-Light – cameras + PMTs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WCM/DCCT/other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5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Main control network – ACNET…</a:t>
            </a:r>
            <a:r>
              <a:rPr lang="en-US" strike="sngStrike" dirty="0"/>
              <a:t>bit</a:t>
            </a:r>
            <a:r>
              <a:rPr lang="en-US" dirty="0"/>
              <a:t> old school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Has a library of devices/drivers (optical flippers, digitizers, etc.)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+ control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N. Kuklev | IOTA/FAST CM – IOTA Instrumentation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3DE276-27D8-4D9F-B10A-87445F788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600611"/>
            <a:ext cx="4703567" cy="3982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F7C94-D9EA-45F4-8BAD-F6660EE6F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574" y="1600612"/>
            <a:ext cx="3268059" cy="398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637</TotalTime>
  <Words>929</Words>
  <Application>Microsoft Office PowerPoint</Application>
  <PresentationFormat>On-screen Show (4:3)</PresentationFormat>
  <Paragraphs>361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ＭＳ Ｐゴシック</vt:lpstr>
      <vt:lpstr>Arial</vt:lpstr>
      <vt:lpstr>Calibri</vt:lpstr>
      <vt:lpstr>Geneva</vt:lpstr>
      <vt:lpstr>Helvetica</vt:lpstr>
      <vt:lpstr>Fermilab_PPT_090815</vt:lpstr>
      <vt:lpstr>PowerPoint Presentation</vt:lpstr>
      <vt:lpstr>Motivation</vt:lpstr>
      <vt:lpstr>Outline</vt:lpstr>
      <vt:lpstr>IOTA design</vt:lpstr>
      <vt:lpstr>IOTA design</vt:lpstr>
      <vt:lpstr>IOTA design</vt:lpstr>
      <vt:lpstr>IOTA design</vt:lpstr>
      <vt:lpstr>Outline</vt:lpstr>
      <vt:lpstr>Readout + control</vt:lpstr>
      <vt:lpstr>Readout + control</vt:lpstr>
      <vt:lpstr>Readout + control</vt:lpstr>
      <vt:lpstr>Outline</vt:lpstr>
      <vt:lpstr>BPMs</vt:lpstr>
      <vt:lpstr>BPMs</vt:lpstr>
      <vt:lpstr>BPMs</vt:lpstr>
      <vt:lpstr>BPMs</vt:lpstr>
      <vt:lpstr>Sync-Light</vt:lpstr>
      <vt:lpstr>Sync-Light</vt:lpstr>
      <vt:lpstr>Sync-Light</vt:lpstr>
      <vt:lpstr>Sync-Light</vt:lpstr>
      <vt:lpstr>Sync-Light</vt:lpstr>
      <vt:lpstr>DCCT/WCM/other</vt:lpstr>
      <vt:lpstr>BYOD</vt:lpstr>
      <vt:lpstr>Summary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NK</dc:creator>
  <cp:lastModifiedBy>NK</cp:lastModifiedBy>
  <cp:revision>70</cp:revision>
  <cp:lastPrinted>2014-01-20T19:40:21Z</cp:lastPrinted>
  <dcterms:created xsi:type="dcterms:W3CDTF">2019-04-17T18:37:39Z</dcterms:created>
  <dcterms:modified xsi:type="dcterms:W3CDTF">2019-06-10T18:25:33Z</dcterms:modified>
</cp:coreProperties>
</file>