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288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Dan Broemmelsiek</a:t>
            </a:r>
          </a:p>
          <a:p>
            <a:r>
              <a:rPr lang="en-US" dirty="0"/>
              <a:t>FAST/IOTA Collaboration Meeting and Workshop on High Intensity Beams in Rings</a:t>
            </a:r>
          </a:p>
          <a:p>
            <a:r>
              <a:rPr lang="en-US" dirty="0"/>
              <a:t>10 June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FAST </a:t>
            </a:r>
            <a:r>
              <a:rPr lang="en-US" dirty="0" err="1"/>
              <a:t>Linac</a:t>
            </a:r>
            <a:r>
              <a:rPr lang="en-US" dirty="0"/>
              <a:t> Operation and Capabilities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C7EEA-A8C7-41FD-8F42-99CFDABD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Operations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A4BAB-FC4A-445B-BEE2-3D3F3FA608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9FE35-CC3B-4E97-85F2-27757DAB8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EBC1-572E-4546-8EF5-0041D7D2C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2F86229-B885-4465-958E-2D18C487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671301"/>
            <a:ext cx="86868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DB720C"/>
                </a:solidFill>
              </a:rPr>
              <a:t>IOTA Commissioning Run Complete…</a:t>
            </a:r>
          </a:p>
          <a:p>
            <a:pPr marL="57150" indent="0">
              <a:buNone/>
            </a:pPr>
            <a:endParaRPr lang="en-US" sz="1000" b="1" dirty="0">
              <a:solidFill>
                <a:srgbClr val="DB720C"/>
              </a:solidFill>
            </a:endParaRPr>
          </a:p>
          <a:p>
            <a:pPr marL="57150" indent="0">
              <a:buNone/>
            </a:pPr>
            <a:r>
              <a:rPr lang="en-US" b="1" dirty="0">
                <a:solidFill>
                  <a:srgbClr val="DB720C"/>
                </a:solidFill>
              </a:rPr>
              <a:t>		Studies: A Brief Summary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1" dirty="0"/>
              <a:t>				Single Electron Tomography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b="1" dirty="0"/>
              <a:t>				Edge Radiation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b="1" dirty="0"/>
              <a:t>				Undulator Radiation</a:t>
            </a:r>
          </a:p>
          <a:p>
            <a:pPr marL="457200" lvl="1" indent="0">
              <a:buNone/>
            </a:pPr>
            <a:r>
              <a:rPr lang="en-US" sz="2000" b="1" dirty="0"/>
              <a:t>				Nonlinear Lattice Measurements</a:t>
            </a:r>
          </a:p>
          <a:p>
            <a:pPr marL="457200" lvl="1" indent="0">
              <a:buNone/>
            </a:pPr>
            <a:r>
              <a:rPr lang="en-US" sz="2000" b="1" dirty="0"/>
              <a:t>				Low-Emittance Lattice </a:t>
            </a:r>
          </a:p>
          <a:p>
            <a:pPr marL="457200" lvl="1" indent="0">
              <a:buNone/>
            </a:pPr>
            <a:r>
              <a:rPr lang="en-US" sz="2000" b="1" dirty="0"/>
              <a:t>				(Anti)Damper</a:t>
            </a:r>
          </a:p>
          <a:p>
            <a:pPr marL="457200" lvl="1" indent="0">
              <a:buNone/>
            </a:pPr>
            <a:r>
              <a:rPr lang="en-US" sz="2000" b="1" dirty="0"/>
              <a:t>				IOTA/HEA Mode Switching</a:t>
            </a:r>
          </a:p>
          <a:p>
            <a:pPr marL="457200" lvl="1" indent="0">
              <a:buNone/>
            </a:pPr>
            <a:r>
              <a:rPr lang="en-US" sz="2000" b="1" dirty="0"/>
              <a:t>				Cryomodule HOM measurements</a:t>
            </a:r>
          </a:p>
          <a:p>
            <a:pPr marL="457200" lvl="1" indent="0">
              <a:buNone/>
            </a:pPr>
            <a:r>
              <a:rPr lang="en-US" sz="2000" b="1" dirty="0"/>
              <a:t>				Magnetized beam studies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b="1" dirty="0"/>
              <a:t>				Short Range Wakefield / E-t / y-t</a:t>
            </a:r>
          </a:p>
          <a:p>
            <a:pPr marL="457200" lvl="1" indent="0">
              <a:buNone/>
            </a:pPr>
            <a:r>
              <a:rPr lang="en-US" sz="2000" b="1" dirty="0"/>
              <a:t>				Emittance and RF Phase/Energy Scans</a:t>
            </a:r>
          </a:p>
          <a:p>
            <a:pPr marL="57150" indent="0" algn="ctr">
              <a:buNone/>
            </a:pPr>
            <a:endParaRPr lang="en-US" sz="1200" b="1" dirty="0"/>
          </a:p>
          <a:p>
            <a:pPr marL="457200" lvl="1" indent="0">
              <a:buNone/>
            </a:pPr>
            <a:endParaRPr lang="en-US" sz="2000" b="1" u="sng" dirty="0"/>
          </a:p>
          <a:p>
            <a:pPr marL="5715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24E0E-E78D-4A45-A81D-E3A1198DDEEC}"/>
              </a:ext>
            </a:extLst>
          </p:cNvPr>
          <p:cNvGrpSpPr/>
          <p:nvPr/>
        </p:nvGrpSpPr>
        <p:grpSpPr>
          <a:xfrm>
            <a:off x="215902" y="1647545"/>
            <a:ext cx="2302262" cy="3992015"/>
            <a:chOff x="215902" y="1796398"/>
            <a:chExt cx="2302262" cy="3992015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DA9FE50-0E6B-4174-8CE3-8062A615352E}"/>
                </a:ext>
              </a:extLst>
            </p:cNvPr>
            <p:cNvSpPr/>
            <p:nvPr/>
          </p:nvSpPr>
          <p:spPr>
            <a:xfrm flipH="1">
              <a:off x="1957162" y="4717390"/>
              <a:ext cx="561001" cy="1071023"/>
            </a:xfrm>
            <a:prstGeom prst="rightBrac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6C5BC29-C453-4A3E-BE0E-4EFCD47E61C8}"/>
                </a:ext>
              </a:extLst>
            </p:cNvPr>
            <p:cNvSpPr/>
            <p:nvPr/>
          </p:nvSpPr>
          <p:spPr>
            <a:xfrm flipH="1">
              <a:off x="1957163" y="4025209"/>
              <a:ext cx="561001" cy="684928"/>
            </a:xfrm>
            <a:prstGeom prst="rightBrac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7BD301F8-5403-4F0B-919F-05855D621229}"/>
                </a:ext>
              </a:extLst>
            </p:cNvPr>
            <p:cNvSpPr/>
            <p:nvPr/>
          </p:nvSpPr>
          <p:spPr>
            <a:xfrm flipH="1">
              <a:off x="1957163" y="1796398"/>
              <a:ext cx="561001" cy="2221558"/>
            </a:xfrm>
            <a:prstGeom prst="rightBrac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FADD34-397E-4E27-9CB0-5CCC450FB8D8}"/>
                </a:ext>
              </a:extLst>
            </p:cNvPr>
            <p:cNvSpPr txBox="1"/>
            <p:nvPr/>
          </p:nvSpPr>
          <p:spPr>
            <a:xfrm>
              <a:off x="1179698" y="2638312"/>
              <a:ext cx="761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IOTA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5C0486-A12B-4E8D-B7B2-B5A1584FF167}"/>
                </a:ext>
              </a:extLst>
            </p:cNvPr>
            <p:cNvSpPr txBox="1"/>
            <p:nvPr/>
          </p:nvSpPr>
          <p:spPr>
            <a:xfrm>
              <a:off x="215902" y="4106436"/>
              <a:ext cx="1810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 e-Injector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888DA4-55E3-4DC5-B6EF-F329DC53A986}"/>
                </a:ext>
              </a:extLst>
            </p:cNvPr>
            <p:cNvSpPr txBox="1"/>
            <p:nvPr/>
          </p:nvSpPr>
          <p:spPr>
            <a:xfrm>
              <a:off x="239707" y="5000198"/>
              <a:ext cx="174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 e-Injector</a:t>
              </a:r>
            </a:p>
          </p:txBody>
        </p: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EE6A225-A0B7-4724-A51A-E2F8CEC8EEA8}"/>
              </a:ext>
            </a:extLst>
          </p:cNvPr>
          <p:cNvSpPr txBox="1">
            <a:spLocks/>
          </p:cNvSpPr>
          <p:nvPr/>
        </p:nvSpPr>
        <p:spPr>
          <a:xfrm>
            <a:off x="6919595" y="1133678"/>
            <a:ext cx="1746251" cy="440313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DONE-</a:t>
            </a:r>
            <a:r>
              <a:rPr lang="en-US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  <a:endParaRPr lang="en-US" sz="2000" b="1" dirty="0"/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DONE-</a:t>
            </a:r>
            <a:r>
              <a:rPr lang="en-US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DONE-</a:t>
            </a:r>
            <a:r>
              <a:rPr lang="en-US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DONE-</a:t>
            </a:r>
            <a:r>
              <a:rPr lang="en-US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DONE!</a:t>
            </a:r>
          </a:p>
          <a:p>
            <a:pPr marL="0" indent="0" algn="r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AD6E67-0EA0-4EBD-802E-CDC9DD8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Operations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4C37-5F2F-461C-BEF5-A4152168A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5DCD-EA9A-41BD-A2C0-3F908BACA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F4FE2-F2CE-4630-8B6F-8C61A5096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967E3-619E-472F-BC09-64CD63C3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72075"/>
            <a:ext cx="6659877" cy="5443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C74763-146E-492C-9312-D6A8A29F38D5}"/>
              </a:ext>
            </a:extLst>
          </p:cNvPr>
          <p:cNvSpPr txBox="1"/>
          <p:nvPr/>
        </p:nvSpPr>
        <p:spPr>
          <a:xfrm>
            <a:off x="6960506" y="853013"/>
            <a:ext cx="19548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Run Time</a:t>
            </a:r>
          </a:p>
          <a:p>
            <a:pPr algn="ctr"/>
            <a:r>
              <a:rPr lang="en-US" sz="2000" dirty="0"/>
              <a:t>1477 </a:t>
            </a:r>
            <a:r>
              <a:rPr lang="en-US" sz="2000" dirty="0" err="1"/>
              <a:t>Hrs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IOTA Injection</a:t>
            </a:r>
          </a:p>
          <a:p>
            <a:pPr algn="ctr"/>
            <a:r>
              <a:rPr lang="en-US" sz="2000" dirty="0"/>
              <a:t>100 MeV</a:t>
            </a:r>
          </a:p>
          <a:p>
            <a:pPr algn="ctr"/>
            <a:endParaRPr lang="en-US" sz="2000" dirty="0"/>
          </a:p>
          <a:p>
            <a:pPr algn="ctr"/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IOTA Beam</a:t>
            </a:r>
          </a:p>
          <a:p>
            <a:pPr algn="ctr"/>
            <a:r>
              <a:rPr lang="en-US" sz="2000" dirty="0"/>
              <a:t>4.88 mA (e)</a:t>
            </a:r>
          </a:p>
          <a:p>
            <a:pPr algn="ctr"/>
            <a:endParaRPr lang="en-US" sz="1800" dirty="0"/>
          </a:p>
          <a:p>
            <a:pPr algn="ctr"/>
            <a:r>
              <a:rPr lang="en-US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Downtime</a:t>
            </a:r>
          </a:p>
          <a:p>
            <a:pPr algn="ctr"/>
            <a:r>
              <a:rPr lang="en-US" sz="1800" dirty="0"/>
              <a:t>CM </a:t>
            </a:r>
            <a:r>
              <a:rPr lang="en-US" sz="1800" dirty="0" err="1"/>
              <a:t>Coldmass</a:t>
            </a:r>
            <a:endParaRPr lang="en-US" sz="1800" dirty="0"/>
          </a:p>
          <a:p>
            <a:pPr algn="ctr"/>
            <a:r>
              <a:rPr lang="en-US" sz="1800" dirty="0"/>
              <a:t>Holiday Break</a:t>
            </a:r>
          </a:p>
          <a:p>
            <a:pPr algn="ctr"/>
            <a:r>
              <a:rPr lang="en-US" sz="1800" dirty="0" err="1"/>
              <a:t>Cryo</a:t>
            </a:r>
            <a:r>
              <a:rPr lang="en-US" sz="1800" dirty="0"/>
              <a:t> Instabilities</a:t>
            </a:r>
          </a:p>
          <a:p>
            <a:pPr algn="ctr"/>
            <a:r>
              <a:rPr lang="en-US" sz="1800" dirty="0"/>
              <a:t>CC1 RF Droop</a:t>
            </a:r>
          </a:p>
          <a:p>
            <a:pPr algn="ctr"/>
            <a:r>
              <a:rPr lang="en-US" sz="1800" dirty="0"/>
              <a:t>Switch Failure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40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6A081-E1B8-4706-9AD5-4F2E5887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</a:t>
            </a:r>
          </a:p>
          <a:p>
            <a:r>
              <a:rPr lang="en-US" dirty="0"/>
              <a:t>Beam</a:t>
            </a:r>
          </a:p>
          <a:p>
            <a:pPr lvl="1"/>
            <a:r>
              <a:rPr lang="en-US" dirty="0"/>
              <a:t>Intensity</a:t>
            </a:r>
          </a:p>
          <a:p>
            <a:pPr lvl="1"/>
            <a:r>
              <a:rPr lang="en-US" dirty="0"/>
              <a:t>Phase space</a:t>
            </a:r>
          </a:p>
          <a:p>
            <a:r>
              <a:rPr lang="en-US" dirty="0"/>
              <a:t>Beam Energy</a:t>
            </a:r>
          </a:p>
          <a:p>
            <a:r>
              <a:rPr lang="en-US" dirty="0"/>
              <a:t>Instrumentation</a:t>
            </a:r>
          </a:p>
          <a:p>
            <a:r>
              <a:rPr lang="en-US" dirty="0"/>
              <a:t>Advanced Beam Configurations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54019-D978-4EFF-A662-76283F58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876F-C7A4-4D4F-9A67-64F52A3AE3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D592-FEB9-469F-9C76-E07682F15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F16E-2A74-4D9F-81A5-B6910C10B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8CF79C-B50F-437F-B31A-98DC5283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9697A-6032-4308-B071-113E31BF8D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ABF6D-4EB4-41E7-9133-5BF85D932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E11D-24E0-4B9E-AEE0-5F14613D4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FFF767-F297-4745-988E-81FBC773E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0529"/>
              </p:ext>
            </p:extLst>
          </p:nvPr>
        </p:nvGraphicFramePr>
        <p:xfrm>
          <a:off x="228600" y="679630"/>
          <a:ext cx="8686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416">
                  <a:extLst>
                    <a:ext uri="{9D8B030D-6E8A-4147-A177-3AD203B41FA5}">
                      <a16:colId xmlns:a16="http://schemas.microsoft.com/office/drawing/2014/main" val="599298078"/>
                    </a:ext>
                  </a:extLst>
                </a:gridCol>
                <a:gridCol w="1472479">
                  <a:extLst>
                    <a:ext uri="{9D8B030D-6E8A-4147-A177-3AD203B41FA5}">
                      <a16:colId xmlns:a16="http://schemas.microsoft.com/office/drawing/2014/main" val="3290562411"/>
                    </a:ext>
                  </a:extLst>
                </a:gridCol>
                <a:gridCol w="1716656">
                  <a:extLst>
                    <a:ext uri="{9D8B030D-6E8A-4147-A177-3AD203B41FA5}">
                      <a16:colId xmlns:a16="http://schemas.microsoft.com/office/drawing/2014/main" val="4129932488"/>
                    </a:ext>
                  </a:extLst>
                </a:gridCol>
                <a:gridCol w="3804249">
                  <a:extLst>
                    <a:ext uri="{9D8B030D-6E8A-4147-A177-3AD203B41FA5}">
                      <a16:colId xmlns:a16="http://schemas.microsoft.com/office/drawing/2014/main" val="1196177220"/>
                    </a:ext>
                  </a:extLst>
                </a:gridCol>
              </a:tblGrid>
              <a:tr h="5455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Laser parameter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Nominal Value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215864"/>
                  </a:ext>
                </a:extLst>
              </a:tr>
              <a:tr h="3651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Wavelength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263nm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22875"/>
                  </a:ext>
                </a:extLst>
              </a:tr>
              <a:tr h="6941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Bunch Length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 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3-20ps 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Long pulse is established with pulse stacking. It has been built and tested inside the laser lab.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880286"/>
                  </a:ext>
                </a:extLst>
              </a:tr>
              <a:tr h="1052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Micro Bunch Frequency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3MHz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0.1~9MHz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Anything less than 3MHz can be realized using ACNET control already. 9MHz or above is possible with some  preparation time. Maximum charge will be limited once frequency is above 3MHz.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4654773"/>
                  </a:ext>
                </a:extLst>
              </a:tr>
              <a:tr h="1052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Macro pulse Frequency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&lt;5Hz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5Hz laser operation has been tested inside the laser lab. </a:t>
                      </a:r>
                      <a:r>
                        <a:rPr lang="en-US" sz="1400" dirty="0"/>
                        <a:t>However additional Gun conditioning is needed for the facility. (The higher frequency the longer conditioning time)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288663"/>
                  </a:ext>
                </a:extLst>
              </a:tr>
              <a:tr h="1052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size at cathode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1mm 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0.1~1.5mm</a:t>
                      </a:r>
                    </a:p>
                    <a:p>
                      <a:pPr algn="ctr"/>
                      <a:r>
                        <a:rPr lang="en-US" sz="1600" dirty="0"/>
                        <a:t>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Beam size is controlled with both Iris and imaging optics.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Additional transverse laser shaping is currently in discussion with the adaption of  Digital Microarray Device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778001"/>
                  </a:ext>
                </a:extLst>
              </a:tr>
              <a:tr h="814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Micro bunch # within Macro bunch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&lt;3000 at 3MHz. The maximum duration is 1ms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1ms pulse at 3MHz is demonstrated inside laser room. Only tested during Gun commissioning stage.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24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EDFE94-50A2-48A2-8C78-78D9CEBF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5F5-28F1-4D5C-A8D0-34A6E61E4A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265D-D1E4-469C-9532-AF2A21AC8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F61A4-E1D0-4FF4-961A-ADD871AE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BEE7FA-0ED2-4687-BFDC-3E836DC03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90797"/>
              </p:ext>
            </p:extLst>
          </p:nvPr>
        </p:nvGraphicFramePr>
        <p:xfrm>
          <a:off x="228599" y="679629"/>
          <a:ext cx="8686799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423">
                  <a:extLst>
                    <a:ext uri="{9D8B030D-6E8A-4147-A177-3AD203B41FA5}">
                      <a16:colId xmlns:a16="http://schemas.microsoft.com/office/drawing/2014/main" val="599298078"/>
                    </a:ext>
                  </a:extLst>
                </a:gridCol>
                <a:gridCol w="1472472">
                  <a:extLst>
                    <a:ext uri="{9D8B030D-6E8A-4147-A177-3AD203B41FA5}">
                      <a16:colId xmlns:a16="http://schemas.microsoft.com/office/drawing/2014/main" val="3290562411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4129932488"/>
                    </a:ext>
                  </a:extLst>
                </a:gridCol>
                <a:gridCol w="3804245">
                  <a:extLst>
                    <a:ext uri="{9D8B030D-6E8A-4147-A177-3AD203B41FA5}">
                      <a16:colId xmlns:a16="http://schemas.microsoft.com/office/drawing/2014/main" val="1196177220"/>
                    </a:ext>
                  </a:extLst>
                </a:gridCol>
              </a:tblGrid>
              <a:tr h="554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Beam parameter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Nominal Value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215864"/>
                  </a:ext>
                </a:extLst>
              </a:tr>
              <a:tr h="19387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Bunch Charge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1nC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&lt;3.2 </a:t>
                      </a:r>
                      <a:r>
                        <a:rPr lang="en-US" sz="1600" dirty="0" err="1"/>
                        <a:t>nC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3nC is demonstrated will &lt;100 bunch operation with 5-year old cathode. 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We changed to a newer cathode during this shutdown. </a:t>
                      </a:r>
                    </a:p>
                    <a:p>
                      <a:pPr algn="ctr"/>
                      <a:r>
                        <a:rPr lang="en-US" sz="1600" dirty="0"/>
                        <a:t>Bunch charge will also be related to micro bunch frequency once it is more than 3MHz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22875"/>
                  </a:ext>
                </a:extLst>
              </a:tr>
              <a:tr h="3524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energy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&lt;300MeV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300MeV is demonstrated in FY2017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880286"/>
                  </a:ext>
                </a:extLst>
              </a:tr>
              <a:tr h="8812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transverse emittance (µm)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2.11Q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0.1~100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C. R. Prokop, et al., Nucl. Instrum. Meth. A</a:t>
                      </a:r>
                    </a:p>
                    <a:p>
                      <a:pPr algn="ctr"/>
                      <a:r>
                        <a:rPr lang="nl-NL" sz="1600" dirty="0"/>
                        <a:t>719</a:t>
                      </a:r>
                    </a:p>
                    <a:p>
                      <a:pPr algn="ctr"/>
                      <a:r>
                        <a:rPr lang="nl-NL" sz="1600" dirty="0"/>
                        <a:t>17 (2013).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4654773"/>
                  </a:ext>
                </a:extLst>
              </a:tr>
              <a:tr h="8812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Longitudinal emittance (µm)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30.05Q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5~500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88663"/>
                  </a:ext>
                </a:extLst>
              </a:tr>
              <a:tr h="3524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Peak Current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778001"/>
                  </a:ext>
                </a:extLst>
              </a:tr>
              <a:tr h="6168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length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 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0.8~20 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Less than 1ps pulse is demonstrated with Chicane compressor in FY2017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24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2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79012D-9CAB-4A68-9601-BC4DF481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BED2-EC20-4C59-A74C-81BF11F552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FAAA-277F-4332-BC99-2D6C613D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7D0CF-825B-42C4-A457-067AEF77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00F533-D4DA-4A0D-AD00-6CFB29FA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55172"/>
              </p:ext>
            </p:extLst>
          </p:nvPr>
        </p:nvGraphicFramePr>
        <p:xfrm>
          <a:off x="222250" y="679629"/>
          <a:ext cx="8693150" cy="557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17">
                  <a:extLst>
                    <a:ext uri="{9D8B030D-6E8A-4147-A177-3AD203B41FA5}">
                      <a16:colId xmlns:a16="http://schemas.microsoft.com/office/drawing/2014/main" val="599298078"/>
                    </a:ext>
                  </a:extLst>
                </a:gridCol>
                <a:gridCol w="1476958">
                  <a:extLst>
                    <a:ext uri="{9D8B030D-6E8A-4147-A177-3AD203B41FA5}">
                      <a16:colId xmlns:a16="http://schemas.microsoft.com/office/drawing/2014/main" val="3290562411"/>
                    </a:ext>
                  </a:extLst>
                </a:gridCol>
                <a:gridCol w="1721869">
                  <a:extLst>
                    <a:ext uri="{9D8B030D-6E8A-4147-A177-3AD203B41FA5}">
                      <a16:colId xmlns:a16="http://schemas.microsoft.com/office/drawing/2014/main" val="4129932488"/>
                    </a:ext>
                  </a:extLst>
                </a:gridCol>
                <a:gridCol w="3815806">
                  <a:extLst>
                    <a:ext uri="{9D8B030D-6E8A-4147-A177-3AD203B41FA5}">
                      <a16:colId xmlns:a16="http://schemas.microsoft.com/office/drawing/2014/main" val="1196177220"/>
                    </a:ext>
                  </a:extLst>
                </a:gridCol>
              </a:tblGrid>
              <a:tr h="5469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Nominal Value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215864"/>
                  </a:ext>
                </a:extLst>
              </a:tr>
              <a:tr h="14906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energy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Gun energy is up to 4.2MeV. CC1 and CC2 will provide up to 46MeV. Additional CC1 and CC2 coupler conditioning may be needed for the higher energy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22875"/>
                  </a:ext>
                </a:extLst>
              </a:tr>
              <a:tr h="652157"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High energy</a:t>
                      </a:r>
                    </a:p>
                    <a:p>
                      <a:pPr algn="ctr"/>
                      <a:r>
                        <a:rPr lang="en-US" dirty="0"/>
                        <a:t>(IOTA related)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MeV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&lt;300MeV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Nominal injection energy for IOTA operation in 2018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880286"/>
                  </a:ext>
                </a:extLst>
              </a:tr>
              <a:tr h="65215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MeV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Designed IOTA injection energy in later runs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4654773"/>
                  </a:ext>
                </a:extLst>
              </a:tr>
              <a:tr h="65215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MeV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Demonstrated in 2017  commissioning run.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288663"/>
                  </a:ext>
                </a:extLst>
              </a:tr>
              <a:tr h="93165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energy</a:t>
                      </a:r>
                    </a:p>
                    <a:p>
                      <a:pPr algn="ctr"/>
                      <a:r>
                        <a:rPr lang="en-US" dirty="0"/>
                        <a:t>(To High energy dump)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&lt;300MeV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Demonstrated with switching from high energy to IOTA injection in &lt;5 minutes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778001"/>
                  </a:ext>
                </a:extLst>
              </a:tr>
              <a:tr h="65215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Demonstrated in 2017  commissioning run.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24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23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F6E96-D1CD-4EF0-B2A6-B927460E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7686-333A-47AA-A10D-D241785ED8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A47D-EFD6-4228-9586-CCCEDBA3F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31C7-8708-4086-B59B-E0BFD19D0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40C251-0A72-4552-B743-AEF4E46A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12580"/>
              </p:ext>
            </p:extLst>
          </p:nvPr>
        </p:nvGraphicFramePr>
        <p:xfrm>
          <a:off x="228600" y="679629"/>
          <a:ext cx="8686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191">
                  <a:extLst>
                    <a:ext uri="{9D8B030D-6E8A-4147-A177-3AD203B41FA5}">
                      <a16:colId xmlns:a16="http://schemas.microsoft.com/office/drawing/2014/main" val="599298078"/>
                    </a:ext>
                  </a:extLst>
                </a:gridCol>
                <a:gridCol w="1459708">
                  <a:extLst>
                    <a:ext uri="{9D8B030D-6E8A-4147-A177-3AD203B41FA5}">
                      <a16:colId xmlns:a16="http://schemas.microsoft.com/office/drawing/2014/main" val="3290562411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4129932488"/>
                    </a:ext>
                  </a:extLst>
                </a:gridCol>
                <a:gridCol w="3804242">
                  <a:extLst>
                    <a:ext uri="{9D8B030D-6E8A-4147-A177-3AD203B41FA5}">
                      <a16:colId xmlns:a16="http://schemas.microsoft.com/office/drawing/2014/main" val="1196177220"/>
                    </a:ext>
                  </a:extLst>
                </a:gridCol>
              </a:tblGrid>
              <a:tr h="5548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parameter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Availability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215864"/>
                  </a:ext>
                </a:extLst>
              </a:tr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Whole beamline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0.05~3.2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Intensity control can be realized with ACNET parameter to keep BPM in the proper dynamic range for various charge.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22875"/>
                  </a:ext>
                </a:extLst>
              </a:tr>
              <a:tr h="632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profile monitor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Whole beamline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beam profile monitor in commissioned during last 2 runs.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880286"/>
                  </a:ext>
                </a:extLst>
              </a:tr>
              <a:tr h="3161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CC1, CC2, 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Commissioned during 2017 and 2018 run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506023"/>
                  </a:ext>
                </a:extLst>
              </a:tr>
              <a:tr h="632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Whole beamline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0.001~3.2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Including Toroid, Wall current monitor and Faraday cup. All commissioned.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4654773"/>
                  </a:ext>
                </a:extLst>
              </a:tr>
              <a:tr h="112403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Emmittance</a:t>
                      </a:r>
                      <a:r>
                        <a:rPr lang="en-US" dirty="0"/>
                        <a:t> monitor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energy beam line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0.05~3.2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Live beam emittance monitoring with slits is demonstrated during 2017 commissioning. Emittance measurement after CM is done with quads scan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288663"/>
                  </a:ext>
                </a:extLst>
              </a:tr>
              <a:tr h="31613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Longitudinal beam shape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 monitor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 </a:t>
                      </a:r>
                      <a:r>
                        <a:rPr lang="en-US" dirty="0" err="1"/>
                        <a:t>ps</a:t>
                      </a:r>
                      <a:r>
                        <a:rPr lang="en-US" dirty="0"/>
                        <a:t> (RMS)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Commissioned during 2017 run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778001"/>
                  </a:ext>
                </a:extLst>
              </a:tr>
              <a:tr h="316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Streak camera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1~20ps (RMS)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39905"/>
                  </a:ext>
                </a:extLst>
              </a:tr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Energy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Dipole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20~300MeV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Commissioned during 2017 run. Additional E-T phase space monitoring  with streak camera and dipole is installed in 2018.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24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04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5BDE1-EAF8-4D92-B1A0-CC17C3A1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Beam Configurations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95B6-D1C2-40F8-A832-02D5FC23FB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52DF-10D3-4A79-BFBB-5CDF5FBE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0CDF-E188-4B03-B9F3-143EE3D5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0FD657-DD4D-4ACE-8014-04C152ED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52714"/>
              </p:ext>
            </p:extLst>
          </p:nvPr>
        </p:nvGraphicFramePr>
        <p:xfrm>
          <a:off x="228600" y="679629"/>
          <a:ext cx="8686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423">
                  <a:extLst>
                    <a:ext uri="{9D8B030D-6E8A-4147-A177-3AD203B41FA5}">
                      <a16:colId xmlns:a16="http://schemas.microsoft.com/office/drawing/2014/main" val="599298078"/>
                    </a:ext>
                  </a:extLst>
                </a:gridCol>
                <a:gridCol w="1472473">
                  <a:extLst>
                    <a:ext uri="{9D8B030D-6E8A-4147-A177-3AD203B41FA5}">
                      <a16:colId xmlns:a16="http://schemas.microsoft.com/office/drawing/2014/main" val="3290562411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4129932488"/>
                    </a:ext>
                  </a:extLst>
                </a:gridCol>
                <a:gridCol w="3804245">
                  <a:extLst>
                    <a:ext uri="{9D8B030D-6E8A-4147-A177-3AD203B41FA5}">
                      <a16:colId xmlns:a16="http://schemas.microsoft.com/office/drawing/2014/main" val="1196177220"/>
                    </a:ext>
                  </a:extLst>
                </a:gridCol>
              </a:tblGrid>
              <a:tr h="5636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configuration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Nominal Value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215864"/>
                  </a:ext>
                </a:extLst>
              </a:tr>
              <a:tr h="10744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compression with chicane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1nC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 </a:t>
                      </a:r>
                      <a:r>
                        <a:rPr lang="en-US" dirty="0" err="1"/>
                        <a:t>ps</a:t>
                      </a:r>
                      <a:r>
                        <a:rPr lang="en-US" dirty="0"/>
                        <a:t> (RMS)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Chicane operation established during 2017 commissioning run. Special designed z-</a:t>
                      </a:r>
                      <a:r>
                        <a:rPr lang="en-US" dirty="0" err="1"/>
                        <a:t>slizer</a:t>
                      </a:r>
                      <a:r>
                        <a:rPr lang="en-US" dirty="0"/>
                        <a:t> is fully installed in 2018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22875"/>
                  </a:ext>
                </a:extLst>
              </a:tr>
              <a:tr h="25070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Flat beam operation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0.1~3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charge flat beam is commissioned  in 2017 run and flat beam with higher energy (through CM) is established. High charge flat beam is commissioned in 2018 in collaboration with </a:t>
                      </a:r>
                      <a:r>
                        <a:rPr lang="en-US" dirty="0" err="1"/>
                        <a:t>Jlab</a:t>
                      </a:r>
                      <a:r>
                        <a:rPr lang="en-US" dirty="0"/>
                        <a:t>. 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Halo monitor is going to be installed and commissioned during 2019.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880286"/>
                  </a:ext>
                </a:extLst>
              </a:tr>
              <a:tr h="1432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Inverse Compton scattering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3nC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Laser transport from laser to high energy line is designed and partially installed. 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PMQ is designed and could be ready for installing soon.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72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6923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103</TotalTime>
  <Words>863</Words>
  <Application>Microsoft Office PowerPoint</Application>
  <PresentationFormat>On-screen Show (4:3)</PresentationFormat>
  <Paragraphs>225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FAST Operations Summary</vt:lpstr>
      <vt:lpstr>FAST Operations Summary</vt:lpstr>
      <vt:lpstr>Capabilities</vt:lpstr>
      <vt:lpstr>Laser</vt:lpstr>
      <vt:lpstr>Beam</vt:lpstr>
      <vt:lpstr>Beamline</vt:lpstr>
      <vt:lpstr>Instrumentation</vt:lpstr>
      <vt:lpstr>Advanced Beam Configurations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Linac Operation and Capabilities</dc:title>
  <dc:creator>Daniel Broemmelsiek</dc:creator>
  <cp:lastModifiedBy>Daniel R Broemmelsiek</cp:lastModifiedBy>
  <cp:revision>6</cp:revision>
  <cp:lastPrinted>2014-01-20T19:40:21Z</cp:lastPrinted>
  <dcterms:created xsi:type="dcterms:W3CDTF">2019-06-08T16:47:41Z</dcterms:created>
  <dcterms:modified xsi:type="dcterms:W3CDTF">2019-06-10T13:12:02Z</dcterms:modified>
</cp:coreProperties>
</file>