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2" r:id="rId2"/>
  </p:sldMasterIdLst>
  <p:notesMasterIdLst>
    <p:notesMasterId r:id="rId22"/>
  </p:notesMasterIdLst>
  <p:handoutMasterIdLst>
    <p:handoutMasterId r:id="rId23"/>
  </p:handoutMasterIdLst>
  <p:sldIdLst>
    <p:sldId id="265" r:id="rId3"/>
    <p:sldId id="276" r:id="rId4"/>
    <p:sldId id="267" r:id="rId5"/>
    <p:sldId id="268" r:id="rId6"/>
    <p:sldId id="269" r:id="rId7"/>
    <p:sldId id="270" r:id="rId8"/>
    <p:sldId id="279" r:id="rId9"/>
    <p:sldId id="271" r:id="rId10"/>
    <p:sldId id="274" r:id="rId11"/>
    <p:sldId id="286" r:id="rId12"/>
    <p:sldId id="285" r:id="rId13"/>
    <p:sldId id="283" r:id="rId14"/>
    <p:sldId id="273" r:id="rId15"/>
    <p:sldId id="284" r:id="rId16"/>
    <p:sldId id="272" r:id="rId17"/>
    <p:sldId id="280" r:id="rId18"/>
    <p:sldId id="281" r:id="rId19"/>
    <p:sldId id="282" r:id="rId20"/>
    <p:sldId id="275" r:id="rId21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0"/>
    <a:srgbClr val="505050"/>
    <a:srgbClr val="004C97"/>
    <a:srgbClr val="63666A"/>
    <a:srgbClr val="A7A8AA"/>
    <a:srgbClr val="003087"/>
    <a:srgbClr val="0F2D62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533" autoAdjust="0"/>
    <p:restoredTop sz="86391" autoAdjust="0"/>
  </p:normalViewPr>
  <p:slideViewPr>
    <p:cSldViewPr snapToGrid="0" snapToObjects="1">
      <p:cViewPr varScale="1">
        <p:scale>
          <a:sx n="75" d="100"/>
          <a:sy n="75" d="100"/>
        </p:scale>
        <p:origin x="802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80DBBE75-B897-4C2D-851E-711B34683BA3}" type="datetimeFigureOut">
              <a:rPr lang="en-US" altLang="en-US"/>
              <a:pPr/>
              <a:t>6/10/2019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CABB725D-266A-4787-B290-EA1B210292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67617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4050BF1F-29FD-4232-8E96-B3FD1DCB3ADE}" type="datetimeFigureOut">
              <a:rPr lang="en-US" altLang="en-US"/>
              <a:pPr/>
              <a:t>6/9/2019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60BFB643-3B51-4A23-96A6-8ED93A064C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94760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00798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 altLang="en-US"/>
              <a:t>06/10/2019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/>
              <a:t>Nathan Eddy | FAST/IOTA Collaboration Meeting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52E9C158-AEF1-41A2-A6CE-6F0BAB305E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8226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US" altLang="en-US"/>
              <a:t>06/10/2019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Nathan Eddy | FAST/IOTA Collaboration Meeting</a:t>
            </a:r>
            <a:endParaRPr lang="en-US" b="1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 sz="1200"/>
            </a:lvl1pPr>
          </a:lstStyle>
          <a:p>
            <a:fld id="{47C05DF5-FB48-4D3F-AF82-EC74A689CA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993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US" altLang="en-US"/>
              <a:t>06/10/2019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Nathan Eddy | FAST/IOTA Collaboration Meeting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/>
            </a:lvl1pPr>
          </a:lstStyle>
          <a:p>
            <a:fld id="{071AFBCB-9629-4487-8658-FCC7F72DA4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3796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US" altLang="en-US"/>
              <a:t>06/10/2019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Nathan Eddy | FAST/IOTA Collaboration Meeting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077094B4-CDBE-4107-9E6E-D38410A9E4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7332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r>
              <a:rPr lang="en-US" altLang="en-US"/>
              <a:t>06/10/2019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Nathan Eddy | FAST/IOTA Collaboration Meeting</a:t>
            </a:r>
            <a:endParaRPr lang="en-US" b="1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71519E6-F709-4990-B973-B339820CA7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9524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r>
              <a:rPr lang="en-US" altLang="en-US"/>
              <a:t>06/10/2019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Nathan Eddy | FAST/IOTA Collaboration Meeting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C2BC038B-CA57-479E-BFA9-9E819877A5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3382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r>
              <a:rPr lang="en-US" altLang="en-US"/>
              <a:t>06/10/2019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Nathan Eddy | FAST/IOTA Collaboration Meeting</a:t>
            </a:r>
            <a:endParaRPr lang="en-US" b="1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5585131-D98E-4CC9-8879-1D32CC470D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7779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r>
              <a:rPr lang="en-US" altLang="en-US"/>
              <a:t>06/10/2019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Nathan Eddy | FAST/IOTA Collaboration Meeting</a:t>
            </a:r>
            <a:endParaRPr lang="en-US" b="1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2C85A5DC-9CCB-48FE-8FD9-B52B9FD574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7552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r>
              <a:rPr lang="en-US" altLang="en-US"/>
              <a:t>06/10/2019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Nathan Eddy | FAST/IOTA Collaboration Meeting</a:t>
            </a:r>
            <a:endParaRPr lang="en-US" b="1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6827BE81-7C2D-481B-BBCE-23778685B2BA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29" name="Picture 2" descr="HeaderFooter_006031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97" r:id="rId1"/>
    <p:sldLayoutId id="2147484098" r:id="rId2"/>
    <p:sldLayoutId id="2147484099" r:id="rId3"/>
    <p:sldLayoutId id="2147484100" r:id="rId4"/>
    <p:sldLayoutId id="2147484101" r:id="rId5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r>
              <a:rPr lang="en-US" altLang="en-US"/>
              <a:t>06/10/2019</a:t>
            </a:r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Nathan Eddy | FAST/IOTA Collaboration Meeting</a:t>
            </a:r>
            <a:endParaRPr lang="en-US" b="1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319E6341-E9E7-4128-9402-327DA8681509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7173" name="Picture 1" descr="Footer_06031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02" r:id="rId1"/>
    <p:sldLayoutId id="2147484103" r:id="rId2"/>
    <p:sldLayoutId id="2147484104" r:id="rId3"/>
    <p:sldLayoutId id="2147484105" r:id="rId4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 bwMode="auto">
          <a:xfrm>
            <a:off x="546100" y="3559175"/>
            <a:ext cx="8039100" cy="1139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IOTA Nonlinear Integrable Optics Experiment: Landau Damping</a:t>
            </a:r>
          </a:p>
        </p:txBody>
      </p:sp>
      <p:sp>
        <p:nvSpPr>
          <p:cNvPr id="14338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806450" y="4841875"/>
            <a:ext cx="7526338" cy="1489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Nathan Eddy</a:t>
            </a:r>
          </a:p>
          <a:p>
            <a:r>
              <a:rPr lang="en-US" dirty="0"/>
              <a:t>Fast/IOTA Collaboration Meeting</a:t>
            </a:r>
          </a:p>
          <a:p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10 June 2019</a:t>
            </a:r>
          </a:p>
          <a:p>
            <a:pPr eaLnBrk="1" hangingPunct="1"/>
            <a:endParaRPr lang="en-US" altLang="en-US" dirty="0">
              <a:latin typeface="Helvetica" panose="020B0604020202020204" pitchFamily="34" charset="0"/>
              <a:ea typeface="Geneva" pitchFamily="121" charset="-12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ABFCE-C479-40E3-90DE-B595EFF6D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Instability Threshold vs Gain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D0EF98-2B8E-4A21-B0EF-3DF4317CD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06/10/2019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F915EF-3D6E-428A-818B-BB0C5B726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Nathan Eddy | FAST/IOTA Collaboration Meeting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98FF6A-6E1E-4B36-A474-C634EF383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10</a:t>
            </a:fld>
            <a:endParaRPr lang="en-US" alt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2C7CE7E-7E0B-4BF5-87AE-F47F4A10B0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5090160"/>
            <a:ext cx="8672513" cy="2129473"/>
          </a:xfrm>
        </p:spPr>
        <p:txBody>
          <a:bodyPr/>
          <a:lstStyle/>
          <a:p>
            <a:r>
              <a:rPr lang="en-US" dirty="0"/>
              <a:t>See approximately factor of 2 increase in the instability threshold with octupoles at 2A as compared with 0A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F47A2BC-8D5E-4CF9-8F68-920A4FE6A2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800" y="1234440"/>
            <a:ext cx="7863840" cy="3596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6836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154FC-6E62-4AC7-A722-E5BA485BF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Instability Octupoles 0A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928A86E-83D5-42E5-8CF3-FAF91D39A4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1227664"/>
            <a:ext cx="8672513" cy="4618573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463653-9D02-47F8-B866-B84E7183D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06/10/2019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8730FE-6B7C-4CD0-B502-EE3338244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Nathan Eddy | FAST/IOTA Collaboration Meeting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613E55-0BB1-494F-81B3-5D2E8C953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11</a:t>
            </a:fld>
            <a:endParaRPr lang="en-US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055E53-E54A-4264-9AEE-484FFBDFA6B8}"/>
              </a:ext>
            </a:extLst>
          </p:cNvPr>
          <p:cNvSpPr txBox="1"/>
          <p:nvPr/>
        </p:nvSpPr>
        <p:spPr>
          <a:xfrm>
            <a:off x="1727200" y="925784"/>
            <a:ext cx="1537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Sum Signal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AA77268-9291-43B1-9CDE-6B1C385D015C}"/>
              </a:ext>
            </a:extLst>
          </p:cNvPr>
          <p:cNvSpPr txBox="1"/>
          <p:nvPr/>
        </p:nvSpPr>
        <p:spPr>
          <a:xfrm>
            <a:off x="6360160" y="919695"/>
            <a:ext cx="14895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Kick Signal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F984C62-8F18-48D1-B733-0D992D281013}"/>
              </a:ext>
            </a:extLst>
          </p:cNvPr>
          <p:cNvSpPr txBox="1"/>
          <p:nvPr/>
        </p:nvSpPr>
        <p:spPr>
          <a:xfrm>
            <a:off x="3264800" y="5744742"/>
            <a:ext cx="22674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Kick Signal Zoom</a:t>
            </a:r>
          </a:p>
        </p:txBody>
      </p:sp>
    </p:spTree>
    <p:extLst>
      <p:ext uri="{BB962C8B-B14F-4D97-AF65-F5344CB8AC3E}">
        <p14:creationId xmlns:p14="http://schemas.microsoft.com/office/powerpoint/2010/main" val="31105200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85AC2-D951-49F6-9B6D-C9D428191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Instability Octupoles 0A – 1</a:t>
            </a:r>
            <a:r>
              <a:rPr lang="en-US" baseline="30000" dirty="0"/>
              <a:t>st</a:t>
            </a:r>
            <a:r>
              <a:rPr lang="en-US" dirty="0"/>
              <a:t> Harmonic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601F84-7374-42A6-B76F-503903810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06/10/2019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2FC433-7BD5-4844-ABFE-DAD1E2A65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Nathan Eddy | FAST/IOTA Collaboration Meeting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EC2CBE-7E73-4369-B7B5-C44DD19DC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12</a:t>
            </a:fld>
            <a:endParaRPr lang="en-US" alt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0BB6CAB-D03B-42A5-B06C-202769020D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373" y="4026933"/>
            <a:ext cx="8222457" cy="2142472"/>
          </a:xfrm>
          <a:prstGeom prst="rect">
            <a:avLst/>
          </a:prstGeom>
        </p:spPr>
      </p:pic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9EC988DD-E76B-4B7D-BD99-2D3DBBE1CA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05923" y="837025"/>
            <a:ext cx="8332153" cy="3294246"/>
          </a:xfrm>
        </p:spPr>
      </p:pic>
    </p:spTree>
    <p:extLst>
      <p:ext uri="{BB962C8B-B14F-4D97-AF65-F5344CB8AC3E}">
        <p14:creationId xmlns:p14="http://schemas.microsoft.com/office/powerpoint/2010/main" val="17282380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EFDA8-1032-4B83-A102-39B8B925D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Instability Octupoles 0A – Growth Rate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3CA8B11-F1B0-40AE-80F0-0F46084517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0096" y="1042988"/>
            <a:ext cx="7909521" cy="4987925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8ED4C2-8D32-422B-B326-679A5EEDB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06/10/2019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643378-9EF3-45F5-A58C-83E24C724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Nathan Eddy | FAST/IOTA Collaboration Meeting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A60C0-649D-456E-A669-574CDD35A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13</a:t>
            </a:fld>
            <a:endParaRPr lang="en-US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36A563D-37BE-4BBC-B0A6-CCA4F8695AA1}"/>
              </a:ext>
            </a:extLst>
          </p:cNvPr>
          <p:cNvSpPr txBox="1"/>
          <p:nvPr/>
        </p:nvSpPr>
        <p:spPr>
          <a:xfrm>
            <a:off x="2580640" y="2336799"/>
            <a:ext cx="30181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Growth Rate 195 Turns</a:t>
            </a:r>
          </a:p>
        </p:txBody>
      </p:sp>
    </p:spTree>
    <p:extLst>
      <p:ext uri="{BB962C8B-B14F-4D97-AF65-F5344CB8AC3E}">
        <p14:creationId xmlns:p14="http://schemas.microsoft.com/office/powerpoint/2010/main" val="19740281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B5230-BC52-4E6F-8FF9-82EE2D258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Instability Octupoles 0A – Frequency Analysis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6A8CAED-439B-4A4B-8586-D04557B761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1239767"/>
            <a:ext cx="8672513" cy="4594367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571421-2402-42D6-A9C1-C6E44D337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06/10/2019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0D6EB8-CF29-46FA-A908-FCCAC9AD8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Nathan Eddy | FAST/IOTA Collaboration Meeting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BC7F85-3A3C-49A3-BBA1-D05AACD7A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8900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4995A-1D9A-4480-8B11-670AD05A0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Instability Octupoles 2A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D0206AB-F3BA-4300-B9D7-E2703D6C67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1200847"/>
            <a:ext cx="8672513" cy="4672207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07B95F-F7D7-43A4-80E7-3D2DAB347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06/10/2019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6A0C2-C48A-4228-8FB0-6FEDFC8C4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Nathan Eddy | FAST/IOTA Collaboration Meeting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9AAC32-1148-43EA-A3FD-CFB9BC36A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15</a:t>
            </a:fld>
            <a:endParaRPr lang="en-US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72DA2B-DFA9-482F-9BF0-7D49CF16A780}"/>
              </a:ext>
            </a:extLst>
          </p:cNvPr>
          <p:cNvSpPr txBox="1"/>
          <p:nvPr/>
        </p:nvSpPr>
        <p:spPr>
          <a:xfrm>
            <a:off x="1727200" y="925784"/>
            <a:ext cx="1537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Sum Signal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1893E7C-A519-4D92-AEE8-B3517010C09F}"/>
              </a:ext>
            </a:extLst>
          </p:cNvPr>
          <p:cNvSpPr txBox="1"/>
          <p:nvPr/>
        </p:nvSpPr>
        <p:spPr>
          <a:xfrm>
            <a:off x="6360160" y="919695"/>
            <a:ext cx="14895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Kick Signal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D5B562E-1794-442E-8FB1-72D93C695031}"/>
              </a:ext>
            </a:extLst>
          </p:cNvPr>
          <p:cNvSpPr txBox="1"/>
          <p:nvPr/>
        </p:nvSpPr>
        <p:spPr>
          <a:xfrm>
            <a:off x="3264800" y="5744742"/>
            <a:ext cx="22674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Kick Signal Zoom</a:t>
            </a:r>
          </a:p>
        </p:txBody>
      </p:sp>
    </p:spTree>
    <p:extLst>
      <p:ext uri="{BB962C8B-B14F-4D97-AF65-F5344CB8AC3E}">
        <p14:creationId xmlns:p14="http://schemas.microsoft.com/office/powerpoint/2010/main" val="24881325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F9266D-F6E6-4B2F-B5F3-9B3B9F87F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Instability Octupoles 2A – 1</a:t>
            </a:r>
            <a:r>
              <a:rPr lang="en-US" baseline="30000" dirty="0"/>
              <a:t>st</a:t>
            </a:r>
            <a:r>
              <a:rPr lang="en-US" dirty="0"/>
              <a:t> Harmonic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E043DC4-B50B-44BF-9E2C-44F910B533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6506" y="1042988"/>
            <a:ext cx="8356701" cy="4987925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AC3C46-2714-4A11-BB15-233B29987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06/10/2019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1DC6C7-3858-4227-891A-EAA0D2CDC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Nathan Eddy | FAST/IOTA Collaboration Meeting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88F705-F734-417E-8321-113F23685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16</a:t>
            </a:fld>
            <a:endParaRPr lang="en-US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8986B5E-1D6D-4CF4-AAB9-60CFA685B0F3}"/>
              </a:ext>
            </a:extLst>
          </p:cNvPr>
          <p:cNvSpPr txBox="1"/>
          <p:nvPr/>
        </p:nvSpPr>
        <p:spPr>
          <a:xfrm>
            <a:off x="1879600" y="1915375"/>
            <a:ext cx="14895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Kick Signal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7B0119-B9E3-4CE6-A0CC-D5A4BD1AC707}"/>
              </a:ext>
            </a:extLst>
          </p:cNvPr>
          <p:cNvSpPr txBox="1"/>
          <p:nvPr/>
        </p:nvSpPr>
        <p:spPr>
          <a:xfrm>
            <a:off x="5892800" y="1915374"/>
            <a:ext cx="18174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Kick 1</a:t>
            </a:r>
            <a:r>
              <a:rPr lang="en-US" baseline="30000" dirty="0"/>
              <a:t>st</a:t>
            </a:r>
            <a:r>
              <a:rPr lang="en-US" dirty="0"/>
              <a:t> Harm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AB39927-C933-4681-97D9-AF94C43B8059}"/>
              </a:ext>
            </a:extLst>
          </p:cNvPr>
          <p:cNvSpPr txBox="1"/>
          <p:nvPr/>
        </p:nvSpPr>
        <p:spPr>
          <a:xfrm>
            <a:off x="7077676" y="4436115"/>
            <a:ext cx="12650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All Harm</a:t>
            </a:r>
          </a:p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Harm</a:t>
            </a:r>
          </a:p>
        </p:txBody>
      </p:sp>
    </p:spTree>
    <p:extLst>
      <p:ext uri="{BB962C8B-B14F-4D97-AF65-F5344CB8AC3E}">
        <p14:creationId xmlns:p14="http://schemas.microsoft.com/office/powerpoint/2010/main" val="24940072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A4A3B-8B7D-4733-9F71-864741FED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Instability Octupoles 2A – Growth Rate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D71C9F5-1E2A-4D58-89C2-F48ECF76D8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0279" y="1042988"/>
            <a:ext cx="8049154" cy="4987925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D470CC-5035-46AE-AC32-F591B1550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06/10/2019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7413AF-ACB1-4FF9-8F0F-927B456BE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Nathan Eddy | FAST/IOTA Collaboration Meeting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81AB45-A639-46C5-93B2-084F115BB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17</a:t>
            </a:fld>
            <a:endParaRPr lang="en-US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9B461E-234E-40D7-BB3D-5ECF3D3EB115}"/>
              </a:ext>
            </a:extLst>
          </p:cNvPr>
          <p:cNvSpPr txBox="1"/>
          <p:nvPr/>
        </p:nvSpPr>
        <p:spPr>
          <a:xfrm>
            <a:off x="2580640" y="2105967"/>
            <a:ext cx="28916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Growth Rate 64 Turns</a:t>
            </a:r>
          </a:p>
        </p:txBody>
      </p:sp>
    </p:spTree>
    <p:extLst>
      <p:ext uri="{BB962C8B-B14F-4D97-AF65-F5344CB8AC3E}">
        <p14:creationId xmlns:p14="http://schemas.microsoft.com/office/powerpoint/2010/main" val="42576122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4F7AB-E667-4174-965B-CD5A74253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Instability Octupoles 2A – Frequency Analysis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235D031-520E-4A0B-8FC5-8E377A790D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1417218"/>
            <a:ext cx="8672513" cy="4239465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956360-E0BC-4E76-97E7-BBE010426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06/10/2019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BE243A-C048-4274-BBD1-CE4FD0DBC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Nathan Eddy | FAST/IOTA Collaboration Meeting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C42532-F1FC-4C30-AC3B-AF65F43B2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78647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97FA7-EBA8-4CC7-841C-2988D2E58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0851AC-6142-4FBD-992A-73A4ABCE87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See the expected effect that the octupoles at 2A increase the stable region by a factor of 2</a:t>
            </a:r>
          </a:p>
          <a:p>
            <a:endParaRPr lang="en-US" dirty="0"/>
          </a:p>
          <a:p>
            <a:r>
              <a:rPr lang="en-US" dirty="0"/>
              <a:t>Analysis of the time domain data of the instabilities shows faster growth rate for 2A vs 0A – this is not currently understood</a:t>
            </a:r>
          </a:p>
          <a:p>
            <a:endParaRPr lang="en-US" dirty="0"/>
          </a:p>
          <a:p>
            <a:r>
              <a:rPr lang="en-US" dirty="0"/>
              <a:t>Plan to implement a digital system which will provide better mechanisms to control the gain and phase to study the instabilities</a:t>
            </a:r>
          </a:p>
          <a:p>
            <a:endParaRPr lang="en-US" dirty="0"/>
          </a:p>
          <a:p>
            <a:r>
              <a:rPr lang="en-US" dirty="0"/>
              <a:t>Can also use BTF measurements to further the study stability diagram and chromaticity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8AE130-EDB9-482E-AC22-54622054B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06/10/2019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523F25-0F0F-4B35-9B9F-C65525BA3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Nathan Eddy | FAST/IOTA Collaboration Meeting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3DD2D0-2533-41E4-B732-730DC64BA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06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0473E-0337-4118-87E6-F38FE3DE2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Motivation/Theory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B2B2B1-E676-4488-9238-82F4C18489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Landau Damping provides damping mechanism via tune spread</a:t>
            </a:r>
          </a:p>
          <a:p>
            <a:r>
              <a:rPr lang="en-US" dirty="0"/>
              <a:t>Octupoles provide a means to increase tune spread and increase the stable region via Landau Damping</a:t>
            </a:r>
          </a:p>
          <a:p>
            <a:r>
              <a:rPr lang="en-US" dirty="0"/>
              <a:t>Octupoles introduce strong non-linearities at large amplitudes</a:t>
            </a:r>
          </a:p>
          <a:p>
            <a:pPr lvl="1"/>
            <a:r>
              <a:rPr lang="en-US" dirty="0"/>
              <a:t>Reduce dynamic aperture and lifetime</a:t>
            </a:r>
          </a:p>
          <a:p>
            <a:pPr lvl="1"/>
            <a:r>
              <a:rPr lang="en-US" dirty="0"/>
              <a:t>Landau damping sensitive to tails of beam</a:t>
            </a:r>
          </a:p>
          <a:p>
            <a:pPr lvl="1"/>
            <a:r>
              <a:rPr lang="en-US" dirty="0"/>
              <a:t>Can change chromaticity via feed-down effects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00A14F-32B6-4F2B-BE8E-E42006E4E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06/10/2019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0CF4FD-CCC2-4BBD-A8F3-2351790F2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Nathan Eddy | FAST/IOTA Collaboration Meeting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0AEC9D-B6C1-4890-B0A5-BC1565809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5739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7170A18A-85B3-4C68-93B1-A8D7D245CB75}"/>
              </a:ext>
            </a:extLst>
          </p:cNvPr>
          <p:cNvCxnSpPr>
            <a:cxnSpLocks/>
          </p:cNvCxnSpPr>
          <p:nvPr/>
        </p:nvCxnSpPr>
        <p:spPr>
          <a:xfrm flipH="1">
            <a:off x="5151128" y="3551112"/>
            <a:ext cx="263217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06E068DD-39E8-4148-95BF-4908E6DFD75A}"/>
              </a:ext>
            </a:extLst>
          </p:cNvPr>
          <p:cNvCxnSpPr>
            <a:cxnSpLocks/>
          </p:cNvCxnSpPr>
          <p:nvPr/>
        </p:nvCxnSpPr>
        <p:spPr>
          <a:xfrm flipH="1" flipV="1">
            <a:off x="3357402" y="3308804"/>
            <a:ext cx="857339" cy="6492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B2587341-130B-4462-9BB5-BC437BA14FAF}"/>
              </a:ext>
            </a:extLst>
          </p:cNvPr>
          <p:cNvCxnSpPr>
            <a:cxnSpLocks/>
          </p:cNvCxnSpPr>
          <p:nvPr/>
        </p:nvCxnSpPr>
        <p:spPr>
          <a:xfrm flipH="1" flipV="1">
            <a:off x="2178180" y="3474977"/>
            <a:ext cx="888487" cy="6492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83197E40-A495-4AFD-BB9A-53BD18ECF35D}"/>
              </a:ext>
            </a:extLst>
          </p:cNvPr>
          <p:cNvCxnSpPr>
            <a:cxnSpLocks/>
          </p:cNvCxnSpPr>
          <p:nvPr/>
        </p:nvCxnSpPr>
        <p:spPr>
          <a:xfrm flipH="1">
            <a:off x="5792342" y="3318956"/>
            <a:ext cx="178838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2A90ABF-6B0B-4C8C-8C68-A69D08B847AD}"/>
              </a:ext>
            </a:extLst>
          </p:cNvPr>
          <p:cNvCxnSpPr>
            <a:cxnSpLocks/>
            <a:endCxn id="8" idx="1"/>
          </p:cNvCxnSpPr>
          <p:nvPr/>
        </p:nvCxnSpPr>
        <p:spPr>
          <a:xfrm>
            <a:off x="1656715" y="1614242"/>
            <a:ext cx="862882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C4D7B1AE-A002-44D4-AF43-43F26A33C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Feedback System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ADD419-3978-4EA3-8944-9F5B085C79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427" y="4215535"/>
            <a:ext cx="8672513" cy="1854449"/>
          </a:xfrm>
        </p:spPr>
        <p:txBody>
          <a:bodyPr/>
          <a:lstStyle/>
          <a:p>
            <a:r>
              <a:rPr lang="en-US" sz="2000" dirty="0"/>
              <a:t>Use horizontal button electrodes on E2L bpm with 32db RF pre-amplifier on each button</a:t>
            </a:r>
          </a:p>
          <a:p>
            <a:r>
              <a:rPr lang="en-US" sz="2000" dirty="0"/>
              <a:t>BPM analog module based upon RF envelope detector conditions fast doublet into longer pulse – provides 32db of programmable gain control</a:t>
            </a:r>
          </a:p>
          <a:p>
            <a:r>
              <a:rPr lang="en-US" sz="2000" dirty="0"/>
              <a:t>Implement 1 turn notch filter delay and phase delay with cable</a:t>
            </a:r>
          </a:p>
          <a:p>
            <a:r>
              <a:rPr lang="en-US" sz="2000" dirty="0"/>
              <a:t>Use one plate of the horizontal strip-line to kick beam</a:t>
            </a:r>
          </a:p>
          <a:p>
            <a:endParaRPr lang="en-US" sz="2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B40946-FE85-4E80-A6F6-537FE835D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06/10/2019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6E1EC6-7422-4F53-8F99-766ABCDDA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Nathan Eddy | FAST/IOTA Collaboration Meeting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1FB302-C74F-4A56-8C71-CBB2BE50A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3</a:t>
            </a:fld>
            <a:endParaRPr lang="en-US" alt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BC9EC9E-11F1-4A6C-B7FF-6438390AC764}"/>
              </a:ext>
            </a:extLst>
          </p:cNvPr>
          <p:cNvSpPr/>
          <p:nvPr/>
        </p:nvSpPr>
        <p:spPr>
          <a:xfrm>
            <a:off x="2538455" y="871732"/>
            <a:ext cx="4625540" cy="1909036"/>
          </a:xfrm>
          <a:prstGeom prst="ellipse">
            <a:avLst/>
          </a:prstGeom>
          <a:noFill/>
          <a:ln w="2222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4449FE7-C106-4923-8E4B-658A5D879A1F}"/>
              </a:ext>
            </a:extLst>
          </p:cNvPr>
          <p:cNvSpPr/>
          <p:nvPr/>
        </p:nvSpPr>
        <p:spPr>
          <a:xfrm rot="1813880" flipV="1">
            <a:off x="2506023" y="1554191"/>
            <a:ext cx="199623" cy="220610"/>
          </a:xfrm>
          <a:prstGeom prst="rect">
            <a:avLst/>
          </a:prstGeom>
          <a:solidFill>
            <a:schemeClr val="tx2"/>
          </a:solidFill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51531F4-1EBB-49C0-8DBA-DE233CD84720}"/>
              </a:ext>
            </a:extLst>
          </p:cNvPr>
          <p:cNvSpPr/>
          <p:nvPr/>
        </p:nvSpPr>
        <p:spPr>
          <a:xfrm rot="7789494">
            <a:off x="6887012" y="2014557"/>
            <a:ext cx="354120" cy="154756"/>
          </a:xfrm>
          <a:prstGeom prst="rect">
            <a:avLst/>
          </a:prstGeom>
          <a:solidFill>
            <a:schemeClr val="tx2"/>
          </a:solidFill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32F1A2C9-D8C7-45D1-923F-BAE3406F72BD}"/>
              </a:ext>
            </a:extLst>
          </p:cNvPr>
          <p:cNvSpPr/>
          <p:nvPr/>
        </p:nvSpPr>
        <p:spPr>
          <a:xfrm rot="16200000">
            <a:off x="2033027" y="1466973"/>
            <a:ext cx="283551" cy="291117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377F716-45C9-4E82-97FF-EEB2E4C2DE60}"/>
              </a:ext>
            </a:extLst>
          </p:cNvPr>
          <p:cNvCxnSpPr>
            <a:cxnSpLocks/>
            <a:endCxn id="24" idx="0"/>
          </p:cNvCxnSpPr>
          <p:nvPr/>
        </p:nvCxnSpPr>
        <p:spPr>
          <a:xfrm flipH="1">
            <a:off x="1649295" y="1614242"/>
            <a:ext cx="15094" cy="125915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2F523236-F325-47E0-B482-7342EB6BE00C}"/>
              </a:ext>
            </a:extLst>
          </p:cNvPr>
          <p:cNvSpPr txBox="1"/>
          <p:nvPr/>
        </p:nvSpPr>
        <p:spPr>
          <a:xfrm>
            <a:off x="2582601" y="1291076"/>
            <a:ext cx="12034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/>
              <a:t>E2L Button</a:t>
            </a:r>
          </a:p>
          <a:p>
            <a:pPr algn="ctr"/>
            <a:r>
              <a:rPr lang="en-US" sz="1800" dirty="0"/>
              <a:t>BPM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6890EB6-81D1-41B9-9B35-3EBB90BCBB15}"/>
              </a:ext>
            </a:extLst>
          </p:cNvPr>
          <p:cNvSpPr txBox="1"/>
          <p:nvPr/>
        </p:nvSpPr>
        <p:spPr>
          <a:xfrm>
            <a:off x="6087222" y="1529325"/>
            <a:ext cx="11492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/>
              <a:t>Horizontal</a:t>
            </a:r>
          </a:p>
          <a:p>
            <a:pPr algn="ctr"/>
            <a:r>
              <a:rPr lang="en-US" sz="1800" dirty="0"/>
              <a:t>Kicker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D26FD96F-9EA4-47C0-9196-1950E7144AC8}"/>
              </a:ext>
            </a:extLst>
          </p:cNvPr>
          <p:cNvSpPr/>
          <p:nvPr/>
        </p:nvSpPr>
        <p:spPr>
          <a:xfrm>
            <a:off x="1120410" y="2873392"/>
            <a:ext cx="1057770" cy="85732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accent6"/>
                </a:solidFill>
              </a:rPr>
              <a:t>BPM</a:t>
            </a:r>
          </a:p>
          <a:p>
            <a:pPr algn="ctr"/>
            <a:r>
              <a:rPr lang="en-US" sz="1800" dirty="0">
                <a:solidFill>
                  <a:schemeClr val="accent6"/>
                </a:solidFill>
              </a:rPr>
              <a:t>Analog</a:t>
            </a:r>
          </a:p>
          <a:p>
            <a:pPr algn="ctr"/>
            <a:r>
              <a:rPr lang="en-US" sz="1800" dirty="0">
                <a:solidFill>
                  <a:schemeClr val="accent6"/>
                </a:solidFill>
              </a:rPr>
              <a:t>Module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47C3719-3832-4A50-9CCC-582D93905E11}"/>
              </a:ext>
            </a:extLst>
          </p:cNvPr>
          <p:cNvCxnSpPr>
            <a:cxnSpLocks/>
          </p:cNvCxnSpPr>
          <p:nvPr/>
        </p:nvCxnSpPr>
        <p:spPr>
          <a:xfrm flipH="1" flipV="1">
            <a:off x="2178180" y="3200173"/>
            <a:ext cx="888487" cy="6492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Isosceles Triangle 26">
            <a:extLst>
              <a:ext uri="{FF2B5EF4-FFF2-40B4-BE49-F238E27FC236}">
                <a16:creationId xmlns:a16="http://schemas.microsoft.com/office/drawing/2014/main" id="{AE3C45CB-CF84-4AA1-9836-2A98543CA847}"/>
              </a:ext>
            </a:extLst>
          </p:cNvPr>
          <p:cNvSpPr/>
          <p:nvPr/>
        </p:nvSpPr>
        <p:spPr>
          <a:xfrm rot="5400000">
            <a:off x="2812224" y="3022733"/>
            <a:ext cx="890500" cy="565169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1791925-A296-4ED9-BCBC-A00DA651F867}"/>
              </a:ext>
            </a:extLst>
          </p:cNvPr>
          <p:cNvSpPr txBox="1"/>
          <p:nvPr/>
        </p:nvSpPr>
        <p:spPr>
          <a:xfrm>
            <a:off x="2718852" y="2969715"/>
            <a:ext cx="9512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accent6"/>
                </a:solidFill>
              </a:rPr>
              <a:t>Diff</a:t>
            </a:r>
          </a:p>
          <a:p>
            <a:pPr algn="ctr"/>
            <a:r>
              <a:rPr lang="en-US" sz="1800" dirty="0">
                <a:solidFill>
                  <a:schemeClr val="accent6"/>
                </a:solidFill>
              </a:rPr>
              <a:t>Amp</a:t>
            </a:r>
          </a:p>
        </p:txBody>
      </p:sp>
      <p:sp>
        <p:nvSpPr>
          <p:cNvPr id="38" name="Isosceles Triangle 37">
            <a:extLst>
              <a:ext uri="{FF2B5EF4-FFF2-40B4-BE49-F238E27FC236}">
                <a16:creationId xmlns:a16="http://schemas.microsoft.com/office/drawing/2014/main" id="{686E8254-1EA9-464D-9FC0-1127C939A7D2}"/>
              </a:ext>
            </a:extLst>
          </p:cNvPr>
          <p:cNvSpPr/>
          <p:nvPr/>
        </p:nvSpPr>
        <p:spPr>
          <a:xfrm rot="5400000">
            <a:off x="5197711" y="3036372"/>
            <a:ext cx="890500" cy="565169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9E67CF8-2A78-46E1-AD5B-A78940C80AF9}"/>
              </a:ext>
            </a:extLst>
          </p:cNvPr>
          <p:cNvSpPr txBox="1"/>
          <p:nvPr/>
        </p:nvSpPr>
        <p:spPr>
          <a:xfrm>
            <a:off x="5132700" y="2972712"/>
            <a:ext cx="9512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accent6"/>
                </a:solidFill>
              </a:rPr>
              <a:t>Diff</a:t>
            </a:r>
          </a:p>
          <a:p>
            <a:pPr algn="ctr"/>
            <a:r>
              <a:rPr lang="en-US" sz="1800" dirty="0">
                <a:solidFill>
                  <a:schemeClr val="accent6"/>
                </a:solidFill>
              </a:rPr>
              <a:t>Amp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AC630637-6437-4360-8775-668D568806CA}"/>
              </a:ext>
            </a:extLst>
          </p:cNvPr>
          <p:cNvCxnSpPr>
            <a:cxnSpLocks/>
          </p:cNvCxnSpPr>
          <p:nvPr/>
        </p:nvCxnSpPr>
        <p:spPr>
          <a:xfrm flipH="1" flipV="1">
            <a:off x="4170316" y="3773622"/>
            <a:ext cx="992043" cy="9481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7F6C9FCD-1C3A-4C03-82E6-3F05B22CF1F5}"/>
              </a:ext>
            </a:extLst>
          </p:cNvPr>
          <p:cNvCxnSpPr>
            <a:cxnSpLocks/>
          </p:cNvCxnSpPr>
          <p:nvPr/>
        </p:nvCxnSpPr>
        <p:spPr>
          <a:xfrm>
            <a:off x="4162803" y="3330716"/>
            <a:ext cx="0" cy="440793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0F2A2CD7-17C3-4966-B0C0-EC406AB6C4AD}"/>
              </a:ext>
            </a:extLst>
          </p:cNvPr>
          <p:cNvCxnSpPr>
            <a:cxnSpLocks/>
          </p:cNvCxnSpPr>
          <p:nvPr/>
        </p:nvCxnSpPr>
        <p:spPr>
          <a:xfrm flipH="1">
            <a:off x="4189431" y="3209427"/>
            <a:ext cx="375943" cy="118783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34184545-A490-476F-9A05-F961C971FFE2}"/>
              </a:ext>
            </a:extLst>
          </p:cNvPr>
          <p:cNvCxnSpPr>
            <a:cxnSpLocks/>
          </p:cNvCxnSpPr>
          <p:nvPr/>
        </p:nvCxnSpPr>
        <p:spPr>
          <a:xfrm flipH="1">
            <a:off x="5160404" y="3556814"/>
            <a:ext cx="1120" cy="229417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Oval 56">
            <a:extLst>
              <a:ext uri="{FF2B5EF4-FFF2-40B4-BE49-F238E27FC236}">
                <a16:creationId xmlns:a16="http://schemas.microsoft.com/office/drawing/2014/main" id="{EFB37B6C-E03E-43FB-A4F7-FDA1AA7D607D}"/>
              </a:ext>
            </a:extLst>
          </p:cNvPr>
          <p:cNvSpPr/>
          <p:nvPr/>
        </p:nvSpPr>
        <p:spPr>
          <a:xfrm>
            <a:off x="4361749" y="3519651"/>
            <a:ext cx="608342" cy="497957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E3916021-2C01-45C5-81E0-E6CB45D44C43}"/>
              </a:ext>
            </a:extLst>
          </p:cNvPr>
          <p:cNvSpPr txBox="1"/>
          <p:nvPr/>
        </p:nvSpPr>
        <p:spPr>
          <a:xfrm>
            <a:off x="4217181" y="3448079"/>
            <a:ext cx="9512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6"/>
                </a:solidFill>
              </a:rPr>
              <a:t>1 Turn</a:t>
            </a:r>
          </a:p>
          <a:p>
            <a:pPr algn="ctr"/>
            <a:r>
              <a:rPr lang="en-US" sz="1600" dirty="0">
                <a:solidFill>
                  <a:schemeClr val="accent6"/>
                </a:solidFill>
              </a:rPr>
              <a:t>Delay</a:t>
            </a: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37266237-73DC-4B5A-B44E-ACB08F40A4A6}"/>
              </a:ext>
            </a:extLst>
          </p:cNvPr>
          <p:cNvSpPr/>
          <p:nvPr/>
        </p:nvSpPr>
        <p:spPr>
          <a:xfrm>
            <a:off x="6151156" y="3070539"/>
            <a:ext cx="608342" cy="497957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BDB35AB5-2BE2-4677-AB32-15B25C3E3E67}"/>
              </a:ext>
            </a:extLst>
          </p:cNvPr>
          <p:cNvCxnSpPr>
            <a:cxnSpLocks/>
          </p:cNvCxnSpPr>
          <p:nvPr/>
        </p:nvCxnSpPr>
        <p:spPr>
          <a:xfrm flipV="1">
            <a:off x="7558473" y="2116441"/>
            <a:ext cx="11900" cy="1216608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71C81488-7310-4B64-91D3-42120CDF9B61}"/>
              </a:ext>
            </a:extLst>
          </p:cNvPr>
          <p:cNvSpPr txBox="1"/>
          <p:nvPr/>
        </p:nvSpPr>
        <p:spPr>
          <a:xfrm>
            <a:off x="1855977" y="1697574"/>
            <a:ext cx="6097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6"/>
                </a:solidFill>
              </a:rPr>
              <a:t>32db</a:t>
            </a:r>
          </a:p>
        </p:txBody>
      </p:sp>
      <p:sp>
        <p:nvSpPr>
          <p:cNvPr id="67" name="Isosceles Triangle 66">
            <a:extLst>
              <a:ext uri="{FF2B5EF4-FFF2-40B4-BE49-F238E27FC236}">
                <a16:creationId xmlns:a16="http://schemas.microsoft.com/office/drawing/2014/main" id="{5AD465D4-3627-4BE0-88CA-38315E805B89}"/>
              </a:ext>
            </a:extLst>
          </p:cNvPr>
          <p:cNvSpPr/>
          <p:nvPr/>
        </p:nvSpPr>
        <p:spPr>
          <a:xfrm>
            <a:off x="7238821" y="2589038"/>
            <a:ext cx="656874" cy="565169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64CF107B-440E-40CE-8FF1-5C2686C2099F}"/>
              </a:ext>
            </a:extLst>
          </p:cNvPr>
          <p:cNvSpPr txBox="1"/>
          <p:nvPr/>
        </p:nvSpPr>
        <p:spPr>
          <a:xfrm>
            <a:off x="7110233" y="2747726"/>
            <a:ext cx="9512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6"/>
                </a:solidFill>
              </a:rPr>
              <a:t>55db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02688442-DCFC-4E6C-87ED-4B1915629FBC}"/>
              </a:ext>
            </a:extLst>
          </p:cNvPr>
          <p:cNvSpPr txBox="1"/>
          <p:nvPr/>
        </p:nvSpPr>
        <p:spPr>
          <a:xfrm>
            <a:off x="5982772" y="3019071"/>
            <a:ext cx="9512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6"/>
                </a:solidFill>
              </a:rPr>
              <a:t>Phase</a:t>
            </a:r>
          </a:p>
          <a:p>
            <a:pPr algn="ctr"/>
            <a:r>
              <a:rPr lang="en-US" sz="1600" dirty="0">
                <a:solidFill>
                  <a:schemeClr val="accent6"/>
                </a:solidFill>
              </a:rPr>
              <a:t>Delay</a:t>
            </a:r>
          </a:p>
        </p:txBody>
      </p:sp>
      <p:sp>
        <p:nvSpPr>
          <p:cNvPr id="89" name="Freeform: Shape 88">
            <a:extLst>
              <a:ext uri="{FF2B5EF4-FFF2-40B4-BE49-F238E27FC236}">
                <a16:creationId xmlns:a16="http://schemas.microsoft.com/office/drawing/2014/main" id="{164C738D-8B5A-4CE0-98F3-C538E4A7D1E8}"/>
              </a:ext>
            </a:extLst>
          </p:cNvPr>
          <p:cNvSpPr/>
          <p:nvPr/>
        </p:nvSpPr>
        <p:spPr>
          <a:xfrm>
            <a:off x="1323973" y="1758154"/>
            <a:ext cx="163083" cy="612559"/>
          </a:xfrm>
          <a:custGeom>
            <a:avLst/>
            <a:gdLst>
              <a:gd name="connsiteX0" fmla="*/ 0 w 1016000"/>
              <a:gd name="connsiteY0" fmla="*/ 726870 h 1899054"/>
              <a:gd name="connsiteX1" fmla="*/ 223520 w 1016000"/>
              <a:gd name="connsiteY1" fmla="*/ 1885110 h 1899054"/>
              <a:gd name="connsiteX2" fmla="*/ 680720 w 1016000"/>
              <a:gd name="connsiteY2" fmla="*/ 25830 h 1899054"/>
              <a:gd name="connsiteX3" fmla="*/ 1016000 w 1016000"/>
              <a:gd name="connsiteY3" fmla="*/ 970710 h 1899054"/>
              <a:gd name="connsiteX0" fmla="*/ 0 w 1016000"/>
              <a:gd name="connsiteY0" fmla="*/ 899590 h 1910777"/>
              <a:gd name="connsiteX1" fmla="*/ 223520 w 1016000"/>
              <a:gd name="connsiteY1" fmla="*/ 1885110 h 1910777"/>
              <a:gd name="connsiteX2" fmla="*/ 680720 w 1016000"/>
              <a:gd name="connsiteY2" fmla="*/ 25830 h 1910777"/>
              <a:gd name="connsiteX3" fmla="*/ 1016000 w 1016000"/>
              <a:gd name="connsiteY3" fmla="*/ 970710 h 1910777"/>
              <a:gd name="connsiteX0" fmla="*/ 0 w 1036320"/>
              <a:gd name="connsiteY0" fmla="*/ 904050 h 1915237"/>
              <a:gd name="connsiteX1" fmla="*/ 223520 w 1036320"/>
              <a:gd name="connsiteY1" fmla="*/ 1889570 h 1915237"/>
              <a:gd name="connsiteX2" fmla="*/ 680720 w 1036320"/>
              <a:gd name="connsiteY2" fmla="*/ 30290 h 1915237"/>
              <a:gd name="connsiteX3" fmla="*/ 1036320 w 1036320"/>
              <a:gd name="connsiteY3" fmla="*/ 924370 h 1915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6320" h="1915237">
                <a:moveTo>
                  <a:pt x="0" y="904050"/>
                </a:moveTo>
                <a:cubicBezTo>
                  <a:pt x="55033" y="1541590"/>
                  <a:pt x="110067" y="2035197"/>
                  <a:pt x="223520" y="1889570"/>
                </a:cubicBezTo>
                <a:cubicBezTo>
                  <a:pt x="336973" y="1743943"/>
                  <a:pt x="545253" y="191157"/>
                  <a:pt x="680720" y="30290"/>
                </a:cubicBezTo>
                <a:cubicBezTo>
                  <a:pt x="816187" y="-130577"/>
                  <a:pt x="934720" y="375730"/>
                  <a:pt x="1036320" y="924370"/>
                </a:cubicBezTo>
              </a:path>
            </a:pathLst>
          </a:custGeom>
          <a:noFill/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Freeform: Shape 89">
            <a:extLst>
              <a:ext uri="{FF2B5EF4-FFF2-40B4-BE49-F238E27FC236}">
                <a16:creationId xmlns:a16="http://schemas.microsoft.com/office/drawing/2014/main" id="{3489A06B-5E51-44FE-B607-9BBB6A875AE3}"/>
              </a:ext>
            </a:extLst>
          </p:cNvPr>
          <p:cNvSpPr/>
          <p:nvPr/>
        </p:nvSpPr>
        <p:spPr>
          <a:xfrm>
            <a:off x="2375761" y="2739885"/>
            <a:ext cx="438876" cy="389506"/>
          </a:xfrm>
          <a:custGeom>
            <a:avLst/>
            <a:gdLst>
              <a:gd name="connsiteX0" fmla="*/ 0 w 1625600"/>
              <a:gd name="connsiteY0" fmla="*/ 1466983 h 1497463"/>
              <a:gd name="connsiteX1" fmla="*/ 508000 w 1625600"/>
              <a:gd name="connsiteY1" fmla="*/ 3943 h 1497463"/>
              <a:gd name="connsiteX2" fmla="*/ 965200 w 1625600"/>
              <a:gd name="connsiteY2" fmla="*/ 1050423 h 1497463"/>
              <a:gd name="connsiteX3" fmla="*/ 1625600 w 1625600"/>
              <a:gd name="connsiteY3" fmla="*/ 1497463 h 1497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25600" h="1497463">
                <a:moveTo>
                  <a:pt x="0" y="1466983"/>
                </a:moveTo>
                <a:cubicBezTo>
                  <a:pt x="173566" y="770176"/>
                  <a:pt x="347133" y="73370"/>
                  <a:pt x="508000" y="3943"/>
                </a:cubicBezTo>
                <a:cubicBezTo>
                  <a:pt x="668867" y="-65484"/>
                  <a:pt x="778933" y="801503"/>
                  <a:pt x="965200" y="1050423"/>
                </a:cubicBezTo>
                <a:cubicBezTo>
                  <a:pt x="1151467" y="1299343"/>
                  <a:pt x="1388533" y="1398403"/>
                  <a:pt x="1625600" y="1497463"/>
                </a:cubicBezTo>
              </a:path>
            </a:pathLst>
          </a:custGeom>
          <a:noFill/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Freeform: Shape 90">
            <a:extLst>
              <a:ext uri="{FF2B5EF4-FFF2-40B4-BE49-F238E27FC236}">
                <a16:creationId xmlns:a16="http://schemas.microsoft.com/office/drawing/2014/main" id="{29DAC2DB-6635-4FAA-9142-32B20C5E19B8}"/>
              </a:ext>
            </a:extLst>
          </p:cNvPr>
          <p:cNvSpPr/>
          <p:nvPr/>
        </p:nvSpPr>
        <p:spPr>
          <a:xfrm>
            <a:off x="2396518" y="3530316"/>
            <a:ext cx="438876" cy="389506"/>
          </a:xfrm>
          <a:custGeom>
            <a:avLst/>
            <a:gdLst>
              <a:gd name="connsiteX0" fmla="*/ 0 w 1625600"/>
              <a:gd name="connsiteY0" fmla="*/ 1466983 h 1497463"/>
              <a:gd name="connsiteX1" fmla="*/ 508000 w 1625600"/>
              <a:gd name="connsiteY1" fmla="*/ 3943 h 1497463"/>
              <a:gd name="connsiteX2" fmla="*/ 965200 w 1625600"/>
              <a:gd name="connsiteY2" fmla="*/ 1050423 h 1497463"/>
              <a:gd name="connsiteX3" fmla="*/ 1625600 w 1625600"/>
              <a:gd name="connsiteY3" fmla="*/ 1497463 h 1497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25600" h="1497463">
                <a:moveTo>
                  <a:pt x="0" y="1466983"/>
                </a:moveTo>
                <a:cubicBezTo>
                  <a:pt x="173566" y="770176"/>
                  <a:pt x="347133" y="73370"/>
                  <a:pt x="508000" y="3943"/>
                </a:cubicBezTo>
                <a:cubicBezTo>
                  <a:pt x="668867" y="-65484"/>
                  <a:pt x="778933" y="801503"/>
                  <a:pt x="965200" y="1050423"/>
                </a:cubicBezTo>
                <a:cubicBezTo>
                  <a:pt x="1151467" y="1299343"/>
                  <a:pt x="1388533" y="1398403"/>
                  <a:pt x="1625600" y="1497463"/>
                </a:cubicBezTo>
              </a:path>
            </a:pathLst>
          </a:custGeom>
          <a:noFill/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6A6CD135-20BF-45DC-931C-DE0E965C2C40}"/>
              </a:ext>
            </a:extLst>
          </p:cNvPr>
          <p:cNvSpPr txBox="1"/>
          <p:nvPr/>
        </p:nvSpPr>
        <p:spPr>
          <a:xfrm>
            <a:off x="775229" y="1685572"/>
            <a:ext cx="712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tx2"/>
                </a:solidFill>
              </a:rPr>
              <a:t>~800ps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90DD9672-00ED-48E9-9C68-B5C15EBFF7D8}"/>
              </a:ext>
            </a:extLst>
          </p:cNvPr>
          <p:cNvSpPr txBox="1"/>
          <p:nvPr/>
        </p:nvSpPr>
        <p:spPr>
          <a:xfrm>
            <a:off x="2265950" y="3187156"/>
            <a:ext cx="6222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tx2"/>
                </a:solidFill>
              </a:rPr>
              <a:t>~20ns</a:t>
            </a:r>
          </a:p>
        </p:txBody>
      </p:sp>
      <p:sp>
        <p:nvSpPr>
          <p:cNvPr id="94" name="Freeform: Shape 93">
            <a:extLst>
              <a:ext uri="{FF2B5EF4-FFF2-40B4-BE49-F238E27FC236}">
                <a16:creationId xmlns:a16="http://schemas.microsoft.com/office/drawing/2014/main" id="{8EB53AD8-546A-4F15-A04A-5AFF2772C667}"/>
              </a:ext>
            </a:extLst>
          </p:cNvPr>
          <p:cNvSpPr/>
          <p:nvPr/>
        </p:nvSpPr>
        <p:spPr>
          <a:xfrm>
            <a:off x="7749893" y="2087800"/>
            <a:ext cx="438876" cy="389506"/>
          </a:xfrm>
          <a:custGeom>
            <a:avLst/>
            <a:gdLst>
              <a:gd name="connsiteX0" fmla="*/ 0 w 1625600"/>
              <a:gd name="connsiteY0" fmla="*/ 1466983 h 1497463"/>
              <a:gd name="connsiteX1" fmla="*/ 508000 w 1625600"/>
              <a:gd name="connsiteY1" fmla="*/ 3943 h 1497463"/>
              <a:gd name="connsiteX2" fmla="*/ 965200 w 1625600"/>
              <a:gd name="connsiteY2" fmla="*/ 1050423 h 1497463"/>
              <a:gd name="connsiteX3" fmla="*/ 1625600 w 1625600"/>
              <a:gd name="connsiteY3" fmla="*/ 1497463 h 1497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25600" h="1497463">
                <a:moveTo>
                  <a:pt x="0" y="1466983"/>
                </a:moveTo>
                <a:cubicBezTo>
                  <a:pt x="173566" y="770176"/>
                  <a:pt x="347133" y="73370"/>
                  <a:pt x="508000" y="3943"/>
                </a:cubicBezTo>
                <a:cubicBezTo>
                  <a:pt x="668867" y="-65484"/>
                  <a:pt x="778933" y="801503"/>
                  <a:pt x="965200" y="1050423"/>
                </a:cubicBezTo>
                <a:cubicBezTo>
                  <a:pt x="1151467" y="1299343"/>
                  <a:pt x="1388533" y="1398403"/>
                  <a:pt x="1625600" y="1497463"/>
                </a:cubicBezTo>
              </a:path>
            </a:pathLst>
          </a:custGeom>
          <a:noFill/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EE335412-BFF6-4538-9526-478D7F3FF411}"/>
              </a:ext>
            </a:extLst>
          </p:cNvPr>
          <p:cNvSpPr txBox="1"/>
          <p:nvPr/>
        </p:nvSpPr>
        <p:spPr>
          <a:xfrm>
            <a:off x="7934723" y="2081429"/>
            <a:ext cx="6222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tx2"/>
                </a:solidFill>
              </a:rPr>
              <a:t>~20ns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FDD51274-816F-4AEB-94C4-F78F07E952C3}"/>
              </a:ext>
            </a:extLst>
          </p:cNvPr>
          <p:cNvSpPr txBox="1"/>
          <p:nvPr/>
        </p:nvSpPr>
        <p:spPr>
          <a:xfrm>
            <a:off x="3490241" y="2935650"/>
            <a:ext cx="8623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tx2"/>
                </a:solidFill>
              </a:rPr>
              <a:t>~Position</a:t>
            </a:r>
          </a:p>
        </p:txBody>
      </p: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E988E388-D5DD-4691-BDD6-59E083CD3D49}"/>
              </a:ext>
            </a:extLst>
          </p:cNvPr>
          <p:cNvCxnSpPr>
            <a:cxnSpLocks/>
          </p:cNvCxnSpPr>
          <p:nvPr/>
        </p:nvCxnSpPr>
        <p:spPr>
          <a:xfrm flipH="1">
            <a:off x="7110233" y="2132772"/>
            <a:ext cx="46014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1" name="Rectangle 100">
            <a:extLst>
              <a:ext uri="{FF2B5EF4-FFF2-40B4-BE49-F238E27FC236}">
                <a16:creationId xmlns:a16="http://schemas.microsoft.com/office/drawing/2014/main" id="{450CD3AF-AB1D-454A-8DE0-93FB54921571}"/>
              </a:ext>
            </a:extLst>
          </p:cNvPr>
          <p:cNvSpPr/>
          <p:nvPr/>
        </p:nvSpPr>
        <p:spPr>
          <a:xfrm>
            <a:off x="6903148" y="3179230"/>
            <a:ext cx="321463" cy="31570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Isosceles Triangle 106">
            <a:extLst>
              <a:ext uri="{FF2B5EF4-FFF2-40B4-BE49-F238E27FC236}">
                <a16:creationId xmlns:a16="http://schemas.microsoft.com/office/drawing/2014/main" id="{87EE411F-E11A-417A-9FA0-69E669D06B85}"/>
              </a:ext>
            </a:extLst>
          </p:cNvPr>
          <p:cNvSpPr/>
          <p:nvPr/>
        </p:nvSpPr>
        <p:spPr>
          <a:xfrm rot="5400000">
            <a:off x="3717935" y="3163245"/>
            <a:ext cx="283551" cy="291117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03E3D788-D08A-4CA1-B038-BC9823CBB93A}"/>
              </a:ext>
            </a:extLst>
          </p:cNvPr>
          <p:cNvSpPr txBox="1"/>
          <p:nvPr/>
        </p:nvSpPr>
        <p:spPr>
          <a:xfrm>
            <a:off x="3553053" y="3363655"/>
            <a:ext cx="6097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6"/>
                </a:solidFill>
              </a:rPr>
              <a:t>20db</a:t>
            </a:r>
          </a:p>
        </p:txBody>
      </p: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3CC87D84-4CFA-48AB-B98B-767C717C7601}"/>
              </a:ext>
            </a:extLst>
          </p:cNvPr>
          <p:cNvCxnSpPr>
            <a:cxnSpLocks/>
          </p:cNvCxnSpPr>
          <p:nvPr/>
        </p:nvCxnSpPr>
        <p:spPr>
          <a:xfrm flipH="1">
            <a:off x="4564856" y="3209427"/>
            <a:ext cx="795521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2" name="TextBox 111">
            <a:extLst>
              <a:ext uri="{FF2B5EF4-FFF2-40B4-BE49-F238E27FC236}">
                <a16:creationId xmlns:a16="http://schemas.microsoft.com/office/drawing/2014/main" id="{0CA18956-84B0-449A-9A48-675F8C3732DD}"/>
              </a:ext>
            </a:extLst>
          </p:cNvPr>
          <p:cNvSpPr txBox="1"/>
          <p:nvPr/>
        </p:nvSpPr>
        <p:spPr>
          <a:xfrm>
            <a:off x="6596848" y="3161401"/>
            <a:ext cx="9512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>
                <a:solidFill>
                  <a:schemeClr val="accent6"/>
                </a:solidFill>
              </a:rPr>
              <a:t>Att</a:t>
            </a:r>
            <a:endParaRPr lang="en-US" sz="1600" dirty="0">
              <a:solidFill>
                <a:schemeClr val="accent6"/>
              </a:solidFill>
            </a:endParaRPr>
          </a:p>
        </p:txBody>
      </p: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0B02ADB7-1774-4A40-83B6-DAAB726120B4}"/>
              </a:ext>
            </a:extLst>
          </p:cNvPr>
          <p:cNvCxnSpPr>
            <a:cxnSpLocks/>
          </p:cNvCxnSpPr>
          <p:nvPr/>
        </p:nvCxnSpPr>
        <p:spPr>
          <a:xfrm flipH="1" flipV="1">
            <a:off x="1559742" y="2210242"/>
            <a:ext cx="188254" cy="165471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8" name="TextBox 117">
            <a:extLst>
              <a:ext uri="{FF2B5EF4-FFF2-40B4-BE49-F238E27FC236}">
                <a16:creationId xmlns:a16="http://schemas.microsoft.com/office/drawing/2014/main" id="{71ABC1E6-3703-4A83-B028-B4B5BDC50E9B}"/>
              </a:ext>
            </a:extLst>
          </p:cNvPr>
          <p:cNvSpPr txBox="1"/>
          <p:nvPr/>
        </p:nvSpPr>
        <p:spPr>
          <a:xfrm>
            <a:off x="1695178" y="2119158"/>
            <a:ext cx="4750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6"/>
                </a:solidFill>
              </a:rPr>
              <a:t>A,B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2850F623-35E3-4046-A661-E7FB2E438150}"/>
              </a:ext>
            </a:extLst>
          </p:cNvPr>
          <p:cNvSpPr txBox="1"/>
          <p:nvPr/>
        </p:nvSpPr>
        <p:spPr>
          <a:xfrm>
            <a:off x="2099278" y="2894768"/>
            <a:ext cx="3349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6"/>
                </a:solidFill>
              </a:rPr>
              <a:t>A</a:t>
            </a:r>
          </a:p>
          <a:p>
            <a:pPr algn="ctr"/>
            <a:r>
              <a:rPr lang="en-US" sz="1600" dirty="0">
                <a:solidFill>
                  <a:schemeClr val="accent6"/>
                </a:solidFill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246733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B784A-4C00-47DD-925D-B1BCA8148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Relevant Parameters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E79C8DFF-FCA2-4642-877F-E215B344ECB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669706"/>
              </p:ext>
            </p:extLst>
          </p:nvPr>
        </p:nvGraphicFramePr>
        <p:xfrm>
          <a:off x="1727200" y="1270635"/>
          <a:ext cx="5735638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82402">
                  <a:extLst>
                    <a:ext uri="{9D8B030D-6E8A-4147-A177-3AD203B41FA5}">
                      <a16:colId xmlns:a16="http://schemas.microsoft.com/office/drawing/2014/main" val="2545913923"/>
                    </a:ext>
                  </a:extLst>
                </a:gridCol>
                <a:gridCol w="1753236">
                  <a:extLst>
                    <a:ext uri="{9D8B030D-6E8A-4147-A177-3AD203B41FA5}">
                      <a16:colId xmlns:a16="http://schemas.microsoft.com/office/drawing/2014/main" val="5910428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Parameter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877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RF Frequency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30.034 MHz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08549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Harmonic Number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75515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Revolution Frequency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7.508MHz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97026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Revolution 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133ns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00755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Ring Circumference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3997cm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18036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Stored Beam Orbit Tune (</a:t>
                      </a:r>
                      <a:r>
                        <a:rPr lang="en-US" dirty="0" err="1">
                          <a:latin typeface="Symbol" panose="05050102010706020507" pitchFamily="18" charset="2"/>
                        </a:rPr>
                        <a:t>n</a:t>
                      </a:r>
                      <a:r>
                        <a:rPr lang="en-US" baseline="-25000" dirty="0" err="1"/>
                        <a:t>x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5.30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62604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Synchrotron Tune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50-60kHz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12221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Kicker Cable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370ns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71318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BPM Cables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180-270ns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63378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Feedback System (cables, amps)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125ns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2634694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494CFE-0E7C-49F8-AE63-F6FB11F9F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06/10/2019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29E9FF-BC36-4AE2-8E25-24307D8FC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Nathan Eddy | FAST/IOTA Collaboration Meeting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FCF48C-B7AA-40DA-AEAC-2F6BEA909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7405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4F5EA-3481-45CC-AB2D-B8070E4D5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BPM Selection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B18F41-D6D4-4437-805B-E51609C55EB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Have fixed minimum delays from cables and electronics</a:t>
                </a:r>
              </a:p>
              <a:p>
                <a:pPr lvl="1"/>
                <a:endParaRPr lang="en-US" sz="1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𝑁𝑢𝑚𝑇𝑢𝑟𝑛𝑠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𝑅𝑒𝑣𝑇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∗(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𝑇𝑘𝑖𝑐𝑘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𝑇𝑓𝑒</m:t>
                      </m:r>
                      <m:r>
                        <a:rPr lang="en-US" b="0" i="1" baseline="-25000" smtClean="0">
                          <a:latin typeface="Cambria Math" panose="02040503050406030204" pitchFamily="18" charset="0"/>
                        </a:rPr>
                        <m:t>𝑒𝑑𝑏𝑎𝑐𝑘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i="1" baseline="-25000">
                          <a:latin typeface="Cambria Math" panose="02040503050406030204" pitchFamily="18" charset="0"/>
                        </a:rPr>
                        <m:t>𝑝𝑖𝑐𝑘𝑢𝑝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b="0" i="1" baseline="-25000" smtClean="0">
                          <a:latin typeface="Cambria Math" panose="02040503050406030204" pitchFamily="18" charset="0"/>
                        </a:rPr>
                        <m:t>𝑝𝑖𝑐𝑘𝑢𝑝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𝑖𝑛𝑐𝑙𝑢𝑑𝑒𝑠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𝑏𝑒𝑎𝑚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𝑡𝑟𝑎𝑛𝑠𝑖𝑡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sz="12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𝑃h𝑎𝑠𝑒𝐴𝑑𝑣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𝑁𝑢𝑚𝑇𝑢𝑟𝑛𝑠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m:rPr>
                          <m:nor/>
                        </m:rPr>
                        <a:rPr lang="en-US" dirty="0">
                          <a:latin typeface="Symbol" panose="05050102010706020507" pitchFamily="18" charset="2"/>
                        </a:rPr>
                        <m:t>n</m:t>
                      </m:r>
                      <m:r>
                        <m:rPr>
                          <m:nor/>
                        </m:rPr>
                        <a:rPr lang="en-US" baseline="-25000" dirty="0"/>
                        <m:t>x</m:t>
                      </m:r>
                    </m:oMath>
                  </m:oMathPara>
                </a14:m>
                <a:endParaRPr lang="en-US" dirty="0"/>
              </a:p>
              <a:p>
                <a:endParaRPr lang="en-US" sz="1000" dirty="0"/>
              </a:p>
              <a:p>
                <a:r>
                  <a:rPr lang="en-US" dirty="0"/>
                  <a:t>Select BPM candidates based upon estimated delays and expected tune to achieve approximately 90 degree phase advance from pickup to kicker for optimal performance</a:t>
                </a:r>
              </a:p>
              <a:p>
                <a:pPr lvl="1"/>
                <a:r>
                  <a:rPr lang="en-US" dirty="0"/>
                  <a:t>Our minimum delay is 5-6 turns depending on pickup</a:t>
                </a:r>
              </a:p>
              <a:p>
                <a:pPr lvl="1"/>
                <a:r>
                  <a:rPr lang="en-US" dirty="0"/>
                  <a:t>Very sensitive to tune (nominal </a:t>
                </a:r>
                <a:r>
                  <a:rPr lang="en-US" dirty="0" err="1">
                    <a:latin typeface="Symbol" panose="05050102010706020507" pitchFamily="18" charset="2"/>
                  </a:rPr>
                  <a:t>n</a:t>
                </a:r>
                <a:r>
                  <a:rPr lang="en-US" baseline="-25000" dirty="0" err="1"/>
                  <a:t>x</a:t>
                </a:r>
                <a:r>
                  <a:rPr lang="en-US" dirty="0"/>
                  <a:t>=5.3)</a:t>
                </a:r>
              </a:p>
              <a:p>
                <a:r>
                  <a:rPr lang="en-US" dirty="0"/>
                  <a:t>BPM E2L was selected as a candidate with correct phase advance which was not critical to other BPM studies</a:t>
                </a:r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B18F41-D6D4-4437-805B-E51609C55EB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039" t="-1711" b="-7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6FF68F-5FBE-432D-A12A-7EEA0C17B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06/10/2019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FD631C-E7E7-45F5-9336-D5F7C5FC1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Nathan Eddy | FAST/IOTA Collaboration Meeting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1B77C8-57FD-48BB-91EC-9797D1635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66737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4E646-8314-4DD3-942E-FE0516429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Commissioning – Beam Transfer Function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8FC2F4-1DC8-43AF-9A0F-36F5538C77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06/10/2019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46B67E-87A9-4A60-8355-DEB58E3AD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Nathan Eddy | FAST/IOTA Collaboration Meeting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2FF09D-70B7-47EF-B825-3BEB5930E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6</a:t>
            </a:fld>
            <a:endParaRPr lang="en-US" altLang="en-US"/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id="{B8045FA1-6850-4729-B842-3FA1F400BB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850" y="900943"/>
            <a:ext cx="5448300" cy="3032760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AD34C9A3-D45C-4669-95AA-CDED8A6322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8059" y="3874040"/>
            <a:ext cx="3216613" cy="2412460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A5BF6D72-1B2F-4EE2-BB0F-FA8D54A74C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1706" y="3874040"/>
            <a:ext cx="3216613" cy="2412460"/>
          </a:xfrm>
          <a:prstGeom prst="rect">
            <a:avLst/>
          </a:prstGeom>
        </p:spPr>
      </p:pic>
      <p:sp>
        <p:nvSpPr>
          <p:cNvPr id="73" name="TextBox 72">
            <a:extLst>
              <a:ext uri="{FF2B5EF4-FFF2-40B4-BE49-F238E27FC236}">
                <a16:creationId xmlns:a16="http://schemas.microsoft.com/office/drawing/2014/main" id="{C1331787-D1F6-4B22-A876-8F084BC56764}"/>
              </a:ext>
            </a:extLst>
          </p:cNvPr>
          <p:cNvSpPr txBox="1"/>
          <p:nvPr/>
        </p:nvSpPr>
        <p:spPr>
          <a:xfrm>
            <a:off x="3676503" y="4993569"/>
            <a:ext cx="20763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Injection Tunes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03EF0A2B-C619-4223-93C6-03086C13DD33}"/>
              </a:ext>
            </a:extLst>
          </p:cNvPr>
          <p:cNvSpPr txBox="1"/>
          <p:nvPr/>
        </p:nvSpPr>
        <p:spPr>
          <a:xfrm>
            <a:off x="1498059" y="4828359"/>
            <a:ext cx="9831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solidFill>
                  <a:srgbClr val="FF0000"/>
                </a:solidFill>
              </a:rPr>
              <a:t>Before</a:t>
            </a:r>
          </a:p>
          <a:p>
            <a:pPr algn="ctr"/>
            <a:r>
              <a:rPr lang="en-US" sz="1800" dirty="0">
                <a:solidFill>
                  <a:srgbClr val="FF0000"/>
                </a:solidFill>
              </a:rPr>
              <a:t>Pre-amp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DE1E9880-C306-470F-AF98-11C46E401BAE}"/>
              </a:ext>
            </a:extLst>
          </p:cNvPr>
          <p:cNvSpPr txBox="1"/>
          <p:nvPr/>
        </p:nvSpPr>
        <p:spPr>
          <a:xfrm>
            <a:off x="6804573" y="4828358"/>
            <a:ext cx="9831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solidFill>
                  <a:srgbClr val="FF0000"/>
                </a:solidFill>
              </a:rPr>
              <a:t>After</a:t>
            </a:r>
          </a:p>
          <a:p>
            <a:pPr algn="ctr"/>
            <a:r>
              <a:rPr lang="en-US" sz="1800" dirty="0">
                <a:solidFill>
                  <a:srgbClr val="FF0000"/>
                </a:solidFill>
              </a:rPr>
              <a:t>Pre-amp</a:t>
            </a:r>
          </a:p>
        </p:txBody>
      </p:sp>
    </p:spTree>
    <p:extLst>
      <p:ext uri="{BB962C8B-B14F-4D97-AF65-F5344CB8AC3E}">
        <p14:creationId xmlns:p14="http://schemas.microsoft.com/office/powerpoint/2010/main" val="31222134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7F726-D1D4-495B-B1FC-31BB4916F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Commissioning – BTF after Phasing for Positive Feedback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F3A7DE-8571-4BE4-A0D4-DD07B91E0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06/10/2019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4DEE81-0097-495C-AF94-98CE12A52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Nathan Eddy | FAST/IOTA Collaboration Meeting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F6ED35-29BE-45A9-A395-E2443E474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7</a:t>
            </a:fld>
            <a:endParaRPr lang="en-US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63086FB-3E0D-4723-B6EC-D402C17D75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859" y="1018995"/>
            <a:ext cx="3362528" cy="252189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08ED0F1-8E8D-4901-AF53-1C00224723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0612" y="1003024"/>
            <a:ext cx="3362528" cy="252189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BF8DFDF-F249-479B-AAD8-2F29BAC781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0858" y="3814483"/>
            <a:ext cx="3362529" cy="252189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0126049-17CF-4791-9DF3-D49C56E814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0612" y="3814483"/>
            <a:ext cx="3362529" cy="252189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4B2FEDB-86B2-42C0-B412-EEC5F3D5891D}"/>
              </a:ext>
            </a:extLst>
          </p:cNvPr>
          <p:cNvSpPr txBox="1"/>
          <p:nvPr/>
        </p:nvSpPr>
        <p:spPr>
          <a:xfrm>
            <a:off x="3891585" y="1734468"/>
            <a:ext cx="8771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1</a:t>
            </a:r>
            <a:r>
              <a:rPr lang="en-US" baseline="30000" dirty="0"/>
              <a:t>st</a:t>
            </a:r>
            <a:endParaRPr lang="en-US" dirty="0"/>
          </a:p>
          <a:p>
            <a:pPr algn="ctr"/>
            <a:r>
              <a:rPr lang="en-US" dirty="0"/>
              <a:t>Harm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42494C8-BF26-4F42-A794-390D6D1FA893}"/>
              </a:ext>
            </a:extLst>
          </p:cNvPr>
          <p:cNvSpPr txBox="1"/>
          <p:nvPr/>
        </p:nvSpPr>
        <p:spPr>
          <a:xfrm>
            <a:off x="3891585" y="4393609"/>
            <a:ext cx="8771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2</a:t>
            </a:r>
            <a:r>
              <a:rPr lang="en-US" baseline="30000" dirty="0"/>
              <a:t>nd</a:t>
            </a:r>
            <a:endParaRPr lang="en-US" dirty="0"/>
          </a:p>
          <a:p>
            <a:pPr algn="ctr"/>
            <a:r>
              <a:rPr lang="en-US" dirty="0"/>
              <a:t>Harm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6654714-5702-4358-92D1-B1A0A6370188}"/>
              </a:ext>
            </a:extLst>
          </p:cNvPr>
          <p:cNvSpPr txBox="1"/>
          <p:nvPr/>
        </p:nvSpPr>
        <p:spPr>
          <a:xfrm>
            <a:off x="1468876" y="3430283"/>
            <a:ext cx="21829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Lower Sideband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52A295A-1BA9-4DE7-BBE2-BCE810650C78}"/>
              </a:ext>
            </a:extLst>
          </p:cNvPr>
          <p:cNvSpPr txBox="1"/>
          <p:nvPr/>
        </p:nvSpPr>
        <p:spPr>
          <a:xfrm>
            <a:off x="5185962" y="3397061"/>
            <a:ext cx="21964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Upper Sideband</a:t>
            </a:r>
          </a:p>
        </p:txBody>
      </p:sp>
    </p:spTree>
    <p:extLst>
      <p:ext uri="{BB962C8B-B14F-4D97-AF65-F5344CB8AC3E}">
        <p14:creationId xmlns:p14="http://schemas.microsoft.com/office/powerpoint/2010/main" val="16993755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FA718-6FA0-4C1C-854B-F35F2FE2A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Inducing Instability – Positive Feedback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78DD79B-3FE9-46B5-9B8A-44ADB474A9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451" y="4871201"/>
            <a:ext cx="8672513" cy="1400547"/>
          </a:xfrm>
        </p:spPr>
        <p:txBody>
          <a:bodyPr/>
          <a:lstStyle/>
          <a:p>
            <a:r>
              <a:rPr lang="en-US" dirty="0"/>
              <a:t>Instability triggered by changing gain in analog module</a:t>
            </a:r>
          </a:p>
          <a:p>
            <a:r>
              <a:rPr lang="en-US" dirty="0"/>
              <a:t>Ability to provide relatively controlled instabilities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C156DF-3476-43A7-8947-86F9FDE54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06/10/2019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CB3AAB-31C8-4649-96FA-47EC0972B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Nathan Eddy | FAST/IOTA Collaboration Meeting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E2064F-FE12-4223-A7FA-64C8E97AD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8</a:t>
            </a:fld>
            <a:endParaRPr lang="en-US" alt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0366D2B-AB48-4F2C-BC56-4028BD9929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315"/>
          <a:stretch/>
        </p:blipFill>
        <p:spPr>
          <a:xfrm>
            <a:off x="1018819" y="959107"/>
            <a:ext cx="7120647" cy="390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2430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4629C-D3E7-455B-9DC2-F7757B6B8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Instability Threshold Study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C1DCAB9-757D-48EC-8D37-F0D878F84AF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Study the gain threshold for fast instability as a function of beam current and octupole current</a:t>
                </a:r>
              </a:p>
              <a:p>
                <a:r>
                  <a:rPr lang="en-US" dirty="0"/>
                  <a:t>With nominal emittance (~160-170um), step the feedback gain until a fast instability occurs (&gt;10% beam loss)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𝐺𝑎𝑖𝑛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𝐼𝑏𝑒𝑎𝑚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∗10^(−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𝑎𝑡𝑡</m:t>
                          </m:r>
                          <m:r>
                            <a:rPr lang="en-US" b="0" i="1" baseline="-25000" smtClean="0">
                              <a:latin typeface="Cambria Math" panose="02040503050406030204" pitchFamily="18" charset="0"/>
                            </a:rPr>
                            <m:t>𝑑𝑏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aseline="30000" dirty="0"/>
              </a:p>
              <a:p>
                <a:endParaRPr lang="en-US" dirty="0"/>
              </a:p>
              <a:p>
                <a:r>
                  <a:rPr lang="en-US" dirty="0"/>
                  <a:t>The analog module attenuators were stepped in 1-2db steps until a fast instability occurred</a:t>
                </a:r>
              </a:p>
              <a:p>
                <a:r>
                  <a:rPr lang="en-US" dirty="0"/>
                  <a:t>After each instability, wait for synchrotron radiation damping to restore beam to nominal emittance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baseline="300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C1DCAB9-757D-48EC-8D37-F0D878F84AF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039" t="-1711" r="-9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F53F28-3BEF-4C58-9977-2A0EAD1D2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06/10/2019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38C2B7-A37A-4DDD-A85E-F6013DFDB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Nathan Eddy | FAST/IOTA Collaboration Meeting</a:t>
            </a:r>
            <a:endParaRPr lang="en-US" b="1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2480FF-2851-4B33-BF3E-509E1E684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8997050"/>
      </p:ext>
    </p:extLst>
  </p:cSld>
  <p:clrMapOvr>
    <a:masterClrMapping/>
  </p:clrMapOvr>
</p:sld>
</file>

<file path=ppt/theme/theme1.xml><?xml version="1.0" encoding="utf-8"?>
<a:theme xmlns:a="http://schemas.openxmlformats.org/drawingml/2006/main" name="FNAL_TemplateMac_060514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A6561EA-5476-4052-84D7-7BCA5B4A2A6E}" vid="{B6CED81E-951A-4DFA-9287-6DC86C25A1D3}"/>
    </a:ext>
  </a:extLst>
</a:theme>
</file>

<file path=ppt/theme/theme2.xml><?xml version="1.0" encoding="utf-8"?>
<a:theme xmlns:a="http://schemas.openxmlformats.org/drawingml/2006/main" name="Fermilab: Footer Only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A6561EA-5476-4052-84D7-7BCA5B4A2A6E}" vid="{3CED6F7E-0C40-4358-9557-CEEF733EC32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10662</TotalTime>
  <Words>777</Words>
  <Application>Microsoft Office PowerPoint</Application>
  <PresentationFormat>On-screen Show (4:3)</PresentationFormat>
  <Paragraphs>187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MS PGothic</vt:lpstr>
      <vt:lpstr>MS PGothic</vt:lpstr>
      <vt:lpstr>Arial</vt:lpstr>
      <vt:lpstr>Calibri</vt:lpstr>
      <vt:lpstr>Cambria Math</vt:lpstr>
      <vt:lpstr>Geneva</vt:lpstr>
      <vt:lpstr>Helvetica</vt:lpstr>
      <vt:lpstr>Symbol</vt:lpstr>
      <vt:lpstr>FNAL_TemplateMac_060514</vt:lpstr>
      <vt:lpstr>Fermilab: Footer Only</vt:lpstr>
      <vt:lpstr>IOTA Nonlinear Integrable Optics Experiment: Landau Damping</vt:lpstr>
      <vt:lpstr>Motivation/Theory</vt:lpstr>
      <vt:lpstr>Feedback System Overview</vt:lpstr>
      <vt:lpstr>Relevant Parameters</vt:lpstr>
      <vt:lpstr>BPM Selection</vt:lpstr>
      <vt:lpstr>Commissioning – Beam Transfer Function</vt:lpstr>
      <vt:lpstr>Commissioning – BTF after Phasing for Positive Feedback</vt:lpstr>
      <vt:lpstr>Inducing Instability – Positive Feedback</vt:lpstr>
      <vt:lpstr>Instability Threshold Study</vt:lpstr>
      <vt:lpstr>Instability Threshold vs Gain</vt:lpstr>
      <vt:lpstr>Instability Octupoles 0A</vt:lpstr>
      <vt:lpstr>Instability Octupoles 0A – 1st Harmonic</vt:lpstr>
      <vt:lpstr>Instability Octupoles 0A – Growth Rate</vt:lpstr>
      <vt:lpstr>Instability Octupoles 0A – Frequency Analysis</vt:lpstr>
      <vt:lpstr>Instability Octupoles 2A</vt:lpstr>
      <vt:lpstr>Instability Octupoles 2A – 1st Harmonic</vt:lpstr>
      <vt:lpstr>Instability Octupoles 2A – Growth Rate</vt:lpstr>
      <vt:lpstr>Instability Octupoles 2A – Frequency Analysis</vt:lpstr>
      <vt:lpstr>Summary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IOTA Parameters, Dynamics and BPM Requirements</dc:title>
  <dc:creator>Daniel R. Broemmelsiek x4124 13208N</dc:creator>
  <cp:lastModifiedBy>Nathan Eddy x6860 13958N</cp:lastModifiedBy>
  <cp:revision>111</cp:revision>
  <cp:lastPrinted>2014-01-20T19:40:21Z</cp:lastPrinted>
  <dcterms:created xsi:type="dcterms:W3CDTF">2018-12-21T16:43:15Z</dcterms:created>
  <dcterms:modified xsi:type="dcterms:W3CDTF">2019-06-10T18:56:32Z</dcterms:modified>
</cp:coreProperties>
</file>