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40"/>
  </p:notesMasterIdLst>
  <p:handoutMasterIdLst>
    <p:handoutMasterId r:id="rId41"/>
  </p:handoutMasterIdLst>
  <p:sldIdLst>
    <p:sldId id="294" r:id="rId2"/>
    <p:sldId id="415" r:id="rId3"/>
    <p:sldId id="271" r:id="rId4"/>
    <p:sldId id="290" r:id="rId5"/>
    <p:sldId id="470" r:id="rId6"/>
    <p:sldId id="644" r:id="rId7"/>
    <p:sldId id="450" r:id="rId8"/>
    <p:sldId id="478" r:id="rId9"/>
    <p:sldId id="471" r:id="rId10"/>
    <p:sldId id="451" r:id="rId11"/>
    <p:sldId id="475" r:id="rId12"/>
    <p:sldId id="653" r:id="rId13"/>
    <p:sldId id="646" r:id="rId14"/>
    <p:sldId id="645" r:id="rId15"/>
    <p:sldId id="652" r:id="rId16"/>
    <p:sldId id="655" r:id="rId17"/>
    <p:sldId id="651" r:id="rId18"/>
    <p:sldId id="650" r:id="rId19"/>
    <p:sldId id="648" r:id="rId20"/>
    <p:sldId id="658" r:id="rId21"/>
    <p:sldId id="257" r:id="rId22"/>
    <p:sldId id="258" r:id="rId23"/>
    <p:sldId id="259" r:id="rId24"/>
    <p:sldId id="260" r:id="rId25"/>
    <p:sldId id="659" r:id="rId26"/>
    <p:sldId id="656" r:id="rId27"/>
    <p:sldId id="423" r:id="rId28"/>
    <p:sldId id="526" r:id="rId29"/>
    <p:sldId id="472" r:id="rId30"/>
    <p:sldId id="473" r:id="rId31"/>
    <p:sldId id="476" r:id="rId32"/>
    <p:sldId id="474" r:id="rId33"/>
    <p:sldId id="448" r:id="rId34"/>
    <p:sldId id="446" r:id="rId35"/>
    <p:sldId id="654" r:id="rId36"/>
    <p:sldId id="449" r:id="rId37"/>
    <p:sldId id="477" r:id="rId38"/>
    <p:sldId id="657" r:id="rId3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  <a:srgbClr val="050C9B"/>
    <a:srgbClr val="FFFF00"/>
    <a:srgbClr val="004C97"/>
    <a:srgbClr val="99D6EA"/>
    <a:srgbClr val="50504E"/>
    <a:srgbClr val="4E4E4E"/>
    <a:srgbClr val="404040"/>
    <a:srgbClr val="63666A"/>
    <a:srgbClr val="50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76" autoAdjust="0"/>
    <p:restoredTop sz="94660"/>
  </p:normalViewPr>
  <p:slideViewPr>
    <p:cSldViewPr snapToGrid="0" snapToObjects="1" showGuides="1">
      <p:cViewPr varScale="1">
        <p:scale>
          <a:sx n="81" d="100"/>
          <a:sy n="81" d="100"/>
        </p:scale>
        <p:origin x="298" y="4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1136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835A8E8-7293-4FEC-9B0F-86B8DD40D571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27651" name="Rectangle 3074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075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0809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3925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3925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3925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3925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7E96C136-B10F-43F1-B409-4A6F19D11CC2}" type="slidenum">
              <a:rPr lang="en-US" altLang="en-US" sz="1200" b="0" smtClean="0"/>
              <a:pPr eaLnBrk="1" hangingPunct="1"/>
              <a:t>4</a:t>
            </a:fld>
            <a:endParaRPr lang="en-US" altLang="en-US" sz="1200" b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27125" y="692150"/>
            <a:ext cx="4603750" cy="3452813"/>
          </a:xfrm>
          <a:solidFill>
            <a:srgbClr val="FFFFFF"/>
          </a:solidFill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373285"/>
            <a:ext cx="5048250" cy="4066252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lnSpc>
                <a:spcPct val="160000"/>
              </a:lnSpc>
              <a:spcBef>
                <a:spcPct val="0"/>
              </a:spcBef>
            </a:pPr>
            <a:endParaRPr lang="en-US" altLang="en-US" sz="1800"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94933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D0A11C-60F9-406B-AAAF-30750B2F1763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7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62025" y="550863"/>
            <a:ext cx="4937125" cy="3702050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416425"/>
            <a:ext cx="5029200" cy="41846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855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39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56169E-C37E-4E06-8983-AC6C39D6F3D7}" type="slidenum">
              <a:rPr lang="en-US" altLang="en-US" smtClean="0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10</a:t>
            </a:fld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70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2400"/>
            <a:ext cx="6019800" cy="5334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Shiltsev | IOTA CM'19</a:t>
            </a:r>
            <a:endParaRPr lang="en-US" alt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05545C1-F96A-49EC-B423-7B6B16CB14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5706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3DB1-4C7C-4C9B-818A-7E0E20864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7C9DB-2FAD-4EBC-B06C-342C472151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28A92-10FE-42B5-AE4A-24D8B3B97C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857D1A-AD3F-432E-9493-86C73BB65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F77D30-D582-426B-9CE4-80C2234D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48D8A-1D66-4F88-B71D-22E3F8267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11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BE547-C1BC-4A35-9D72-50F0CA09C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19F40-84EE-41A5-B57F-A31351DDB9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28ADCA-5756-4ED7-B328-5F86BA3405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CF3823-A3E6-4CAC-A140-98C996314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B221A-7443-40C9-8D1C-17AB59D3B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32E5A-B89D-4CF9-89FB-229DDE6C3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92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1288" y="1789547"/>
            <a:ext cx="7481455" cy="3844636"/>
          </a:xfrm>
          <a:prstGeom prst="rect">
            <a:avLst/>
          </a:prstGeom>
        </p:spPr>
        <p:txBody>
          <a:bodyPr lIns="0" rIns="0"/>
          <a:lstStyle>
            <a:lvl2pPr marL="414866" indent="-414866">
              <a:defRPr sz="2200">
                <a:latin typeface="Arial"/>
                <a:cs typeface="Arial"/>
              </a:defRPr>
            </a:lvl2pPr>
            <a:lvl3pPr marL="730336" indent="-315471">
              <a:defRPr sz="1800">
                <a:latin typeface="Arial"/>
                <a:cs typeface="Arial"/>
              </a:defRPr>
            </a:lvl3pPr>
            <a:lvl4pPr marL="1037165" indent="-306835">
              <a:buFont typeface="Lucida Grande"/>
              <a:buChar char="‒"/>
              <a:defRPr sz="1600">
                <a:latin typeface="Arial"/>
                <a:cs typeface="Arial"/>
              </a:defRPr>
            </a:lvl4pPr>
            <a:lvl5pPr marL="1244599" indent="-207431">
              <a:defRPr sz="1600">
                <a:latin typeface="Arial"/>
                <a:cs typeface="Arial"/>
              </a:defRPr>
            </a:lvl5pPr>
          </a:lstStyle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1273" y="6356350"/>
            <a:ext cx="21336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fld id="{CADE5BF1-A944-B54A-9898-A27DB1807F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831288" y="1023701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>
              <a:defRPr sz="2700" b="1"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02727" y="6356350"/>
            <a:ext cx="175952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77015" y="6356350"/>
            <a:ext cx="163945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rgbClr val="692A36"/>
                </a:solidFill>
                <a:latin typeface="Arial"/>
                <a:cs typeface="Arial"/>
              </a:defRPr>
            </a:lvl1pPr>
          </a:lstStyle>
          <a:p>
            <a:r>
              <a:rPr lang="da-DK"/>
              <a:t>Shiltsev | IOTA CM'19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403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dirty="0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F6C88-2DBE-4B56-A9E5-781E26CC0F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503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4" r:id="rId8"/>
    <p:sldLayoutId id="2147484125" r:id="rId9"/>
    <p:sldLayoutId id="2147484126" r:id="rId10"/>
    <p:sldLayoutId id="2147484127" r:id="rId11"/>
    <p:sldLayoutId id="2147484128" r:id="rId12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emf"/><Relationship Id="rId9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4" y="5227822"/>
            <a:ext cx="8661399" cy="1390219"/>
          </a:xfrm>
        </p:spPr>
        <p:txBody>
          <a:bodyPr/>
          <a:lstStyle/>
          <a:p>
            <a:r>
              <a:rPr lang="en-US" b="1" dirty="0"/>
              <a:t>Vladimir SHILTSEV , with input from Sergey </a:t>
            </a:r>
            <a:r>
              <a:rPr lang="en-US" b="1" dirty="0" err="1"/>
              <a:t>Striganov</a:t>
            </a:r>
            <a:endParaRPr lang="en-US" b="1" dirty="0"/>
          </a:p>
          <a:p>
            <a:r>
              <a:rPr lang="en-US" sz="1800" i="1" dirty="0"/>
              <a:t>IOTA/FAST Collaboration Meeting and Workshop on High Intensity Beams in rings</a:t>
            </a:r>
          </a:p>
          <a:p>
            <a:r>
              <a:rPr lang="en-US" sz="1800" dirty="0"/>
              <a:t>June  12, 2019 - Fermilab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1923" y="3951841"/>
            <a:ext cx="8661399" cy="1003049"/>
          </a:xfrm>
        </p:spPr>
        <p:txBody>
          <a:bodyPr>
            <a:noAutofit/>
          </a:bodyPr>
          <a:lstStyle/>
          <a:p>
            <a:r>
              <a:rPr lang="en-US" dirty="0"/>
              <a:t>Opportunities for Crystal Acceleration Research at FAST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750888"/>
          </a:xfrm>
        </p:spPr>
        <p:txBody>
          <a:bodyPr/>
          <a:lstStyle/>
          <a:p>
            <a:pPr>
              <a:defRPr/>
            </a:pPr>
            <a:r>
              <a:rPr lang="en-US" dirty="0"/>
              <a:t>Crystal Excitation by X-Rays</a:t>
            </a:r>
          </a:p>
        </p:txBody>
      </p:sp>
      <p:pic>
        <p:nvPicPr>
          <p:cNvPr id="645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850900"/>
            <a:ext cx="8588375" cy="404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6" name="Text Box 105"/>
          <p:cNvSpPr txBox="1">
            <a:spLocks noChangeArrowheads="1"/>
          </p:cNvSpPr>
          <p:nvPr/>
        </p:nvSpPr>
        <p:spPr bwMode="auto">
          <a:xfrm>
            <a:off x="0" y="3616325"/>
            <a:ext cx="4213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i="1" dirty="0" err="1">
                <a:latin typeface="Arial" panose="020B0604020202020204" pitchFamily="34" charset="0"/>
              </a:rPr>
              <a:t>Tajima,Cavenago</a:t>
            </a:r>
            <a:r>
              <a:rPr lang="en-US" altLang="en-US" sz="1400" i="1" dirty="0">
                <a:latin typeface="Arial" panose="020B0604020202020204" pitchFamily="34" charset="0"/>
              </a:rPr>
              <a:t>, Phys. Rev. Lett. 59 (1987), 1440</a:t>
            </a:r>
          </a:p>
        </p:txBody>
      </p:sp>
      <p:sp>
        <p:nvSpPr>
          <p:cNvPr id="11" name="Content Placeholder 3"/>
          <p:cNvSpPr txBox="1">
            <a:spLocks/>
          </p:cNvSpPr>
          <p:nvPr/>
        </p:nvSpPr>
        <p:spPr bwMode="auto">
          <a:xfrm>
            <a:off x="0" y="5000625"/>
            <a:ext cx="54530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Need 40keV high peak power x-rays </a:t>
            </a:r>
          </a:p>
          <a:p>
            <a:pPr marL="800100" lvl="1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1800" kern="0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now available from SASE FELs like LCLS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Gradients &gt;1GV/cm</a:t>
            </a:r>
          </a:p>
        </p:txBody>
      </p:sp>
      <p:sp>
        <p:nvSpPr>
          <p:cNvPr id="64518" name="Content Placeholder 3"/>
          <p:cNvSpPr txBox="1">
            <a:spLocks/>
          </p:cNvSpPr>
          <p:nvPr/>
        </p:nvSpPr>
        <p:spPr bwMode="auto">
          <a:xfrm>
            <a:off x="5503863" y="4805363"/>
            <a:ext cx="3951287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800100" indent="-34290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Muons preferred </a:t>
            </a:r>
          </a:p>
          <a:p>
            <a:pPr lvl="1"/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No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bremstrahlung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nucl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+ rad length 10^9 cm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total energy~10^9 GeV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0A6F3E-D6EA-4560-86A1-BAD46839332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8E3379-75E8-4D8A-86CB-89934C19E7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6F0FE-A359-47DA-808C-70552D970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27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72" y="279561"/>
            <a:ext cx="8803142" cy="1193845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…several other ways were proposed (short bunches, ion clusters, dislocations, </a:t>
            </a:r>
            <a:r>
              <a:rPr lang="en-US" sz="2400" dirty="0" err="1">
                <a:solidFill>
                  <a:srgbClr val="000000"/>
                </a:solidFill>
              </a:rPr>
              <a:t>etc</a:t>
            </a:r>
            <a:r>
              <a:rPr lang="en-US" sz="2400" dirty="0">
                <a:solidFill>
                  <a:srgbClr val="000000"/>
                </a:solidFill>
              </a:rPr>
              <a:t>)…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Excite Nanotubes/Crystals (5) by Self-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Mod’n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Instability in long(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charge particle beams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201" y="2168439"/>
            <a:ext cx="8672513" cy="398136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E6007-5993-4EDE-B652-E4C6DD8B1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897186D-611E-4422-918A-1F770BD9C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AFFD70B-B414-4554-BDC3-5224627EBE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320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2EA049-DDCB-4664-A56C-11BBFDD81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408" y="110914"/>
            <a:ext cx="2860839" cy="190961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1EE036B-7E90-4114-96B9-EC8A4CAA1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8670"/>
            <a:ext cx="8686800" cy="427877"/>
          </a:xfrm>
        </p:spPr>
        <p:txBody>
          <a:bodyPr/>
          <a:lstStyle/>
          <a:p>
            <a:r>
              <a:rPr lang="en-US" dirty="0"/>
              <a:t>AWAKE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3A5738-CAFD-4553-AB50-0EE69DAB50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A703E-18FE-4EF0-8D72-D1C8EBF74A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5BD1EE-73DD-4880-802A-159F16B92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CFFA0BE-A0C6-4F21-B893-6102C0E3FA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1034" y="110914"/>
            <a:ext cx="2893465" cy="15476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5BF503-0791-4A94-BFE0-A5AB4C9A1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582" y="1622629"/>
            <a:ext cx="8538418" cy="527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1E486F3-ED99-451E-9D3C-FDF06BE7C5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-1107649" y="3374553"/>
            <a:ext cx="3139126" cy="85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070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F74C913-5E15-4542-B8CF-8C7C73694C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6A5239-CDF0-42A8-BBB2-8EA2EA4108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31C1932-63BD-4940-815F-8C04772AF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8216B-1DC1-4083-AE10-42E184B883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3782B-F806-4D87-A6DF-81EB1C9F6E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42183-3EE8-421A-AE78-BCC0765F8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125" y="338137"/>
            <a:ext cx="7172325" cy="620077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2582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0C7FCA6-40AD-4C90-91A3-28CDDAF3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811294"/>
            <a:ext cx="9087678" cy="5438677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overview of the past and present theoretical developments toward crystal acceleration, ultimate possibilities of the concept</a:t>
            </a:r>
          </a:p>
          <a:p>
            <a:r>
              <a:rPr lang="en-US" dirty="0">
                <a:solidFill>
                  <a:srgbClr val="000000"/>
                </a:solidFill>
              </a:rPr>
              <a:t> concepts and prospects of </a:t>
            </a:r>
            <a:r>
              <a:rPr lang="en-US" dirty="0" err="1">
                <a:solidFill>
                  <a:srgbClr val="000000"/>
                </a:solidFill>
              </a:rPr>
              <a:t>PeV</a:t>
            </a:r>
            <a:r>
              <a:rPr lang="en-US" dirty="0">
                <a:solidFill>
                  <a:srgbClr val="000000"/>
                </a:solidFill>
              </a:rPr>
              <a:t> colliders for HEP</a:t>
            </a:r>
          </a:p>
          <a:p>
            <a:r>
              <a:rPr lang="en-US" dirty="0">
                <a:solidFill>
                  <a:srgbClr val="000000"/>
                </a:solidFill>
              </a:rPr>
              <a:t>effective crystal wave drivers : </a:t>
            </a:r>
            <a:r>
              <a:rPr lang="en-US" dirty="0">
                <a:solidFill>
                  <a:srgbClr val="C00000"/>
                </a:solidFill>
              </a:rPr>
              <a:t>beams/SMI*</a:t>
            </a:r>
            <a:r>
              <a:rPr lang="en-US" dirty="0">
                <a:solidFill>
                  <a:srgbClr val="000000"/>
                </a:solidFill>
              </a:rPr>
              <a:t>, lasers , other</a:t>
            </a:r>
          </a:p>
          <a:p>
            <a:r>
              <a:rPr lang="en-US" dirty="0">
                <a:solidFill>
                  <a:srgbClr val="C00000"/>
                </a:solidFill>
              </a:rPr>
              <a:t>beam dynamics* </a:t>
            </a:r>
            <a:r>
              <a:rPr lang="en-US" dirty="0">
                <a:solidFill>
                  <a:srgbClr val="000000"/>
                </a:solidFill>
              </a:rPr>
              <a:t>in crystal acceleration</a:t>
            </a:r>
          </a:p>
          <a:p>
            <a:r>
              <a:rPr lang="en-US" dirty="0">
                <a:solidFill>
                  <a:srgbClr val="000000"/>
                </a:solidFill>
              </a:rPr>
              <a:t>instabilities in crystal acceleration (</a:t>
            </a:r>
            <a:r>
              <a:rPr lang="en-US" dirty="0">
                <a:solidFill>
                  <a:srgbClr val="C00000"/>
                </a:solidFill>
              </a:rPr>
              <a:t>filamentation*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acceleration in nanostructures (</a:t>
            </a:r>
            <a:r>
              <a:rPr lang="en-US" dirty="0">
                <a:solidFill>
                  <a:srgbClr val="C00000"/>
                </a:solidFill>
              </a:rPr>
              <a:t>CNTs*</a:t>
            </a:r>
            <a:r>
              <a:rPr lang="en-US" dirty="0">
                <a:solidFill>
                  <a:srgbClr val="000000"/>
                </a:solidFill>
              </a:rPr>
              <a:t>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C00000"/>
                </a:solidFill>
              </a:rPr>
              <a:t>muon sources* </a:t>
            </a:r>
            <a:r>
              <a:rPr lang="en-US" dirty="0">
                <a:solidFill>
                  <a:srgbClr val="000000"/>
                </a:solidFill>
              </a:rPr>
              <a:t>for crystal acceleration</a:t>
            </a:r>
          </a:p>
          <a:p>
            <a:r>
              <a:rPr lang="en-US" dirty="0">
                <a:solidFill>
                  <a:srgbClr val="000000"/>
                </a:solidFill>
              </a:rPr>
              <a:t>application of crystal accelerators (</a:t>
            </a:r>
            <a:r>
              <a:rPr lang="en-US" dirty="0" err="1">
                <a:solidFill>
                  <a:srgbClr val="000000"/>
                </a:solidFill>
              </a:rPr>
              <a:t>Xray</a:t>
            </a:r>
            <a:r>
              <a:rPr lang="en-US" dirty="0">
                <a:solidFill>
                  <a:srgbClr val="000000"/>
                </a:solidFill>
              </a:rPr>
              <a:t> sources, </a:t>
            </a:r>
            <a:r>
              <a:rPr lang="en-US" dirty="0" err="1">
                <a:solidFill>
                  <a:srgbClr val="000000"/>
                </a:solidFill>
              </a:rPr>
              <a:t>etc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  <a:p>
            <a:r>
              <a:rPr lang="en-US" dirty="0">
                <a:solidFill>
                  <a:srgbClr val="000000"/>
                </a:solidFill>
              </a:rPr>
              <a:t>steps toward "proof-of-principle" : </a:t>
            </a:r>
            <a:r>
              <a:rPr lang="en-US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GeV gain over 1 mm</a:t>
            </a:r>
            <a:r>
              <a:rPr lang="en-US" dirty="0">
                <a:solidFill>
                  <a:srgbClr val="000000"/>
                </a:solidFill>
              </a:rPr>
              <a:t>, open theory questions, modeling and simulations</a:t>
            </a:r>
          </a:p>
          <a:p>
            <a:r>
              <a:rPr lang="en-US" dirty="0">
                <a:solidFill>
                  <a:srgbClr val="000000"/>
                </a:solidFill>
              </a:rPr>
              <a:t>possible experiments at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FACET, FAST</a:t>
            </a:r>
            <a:r>
              <a:rPr lang="en-US" dirty="0">
                <a:solidFill>
                  <a:srgbClr val="000000"/>
                </a:solidFill>
              </a:rPr>
              <a:t>, AWAKE, AWA, or elsewhere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E667906-9E35-41D1-96B3-AF0A1CB8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611" y="148055"/>
            <a:ext cx="8915400" cy="427877"/>
          </a:xfrm>
        </p:spPr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TOPICS FOR STUDIES (WORKSHOP’19)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72CE84-8F75-4938-818B-03520319B9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C911F1-2500-4BF4-AEFB-1326FA7C5D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70C4A-1241-4274-9D09-E07C41494F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C75503C-EDBD-4F76-A7DE-C627388A1A9A}"/>
              </a:ext>
            </a:extLst>
          </p:cNvPr>
          <p:cNvSpPr txBox="1"/>
          <p:nvPr/>
        </p:nvSpPr>
        <p:spPr>
          <a:xfrm>
            <a:off x="4194927" y="6146259"/>
            <a:ext cx="3203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ighlight>
                  <a:srgbClr val="FFFF00"/>
                </a:highlight>
              </a:rPr>
              <a:t>* can be studied at FAST</a:t>
            </a:r>
          </a:p>
        </p:txBody>
      </p:sp>
    </p:spTree>
    <p:extLst>
      <p:ext uri="{BB962C8B-B14F-4D97-AF65-F5344CB8AC3E}">
        <p14:creationId xmlns:p14="http://schemas.microsoft.com/office/powerpoint/2010/main" val="14748129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C5D5977-9777-40E4-A120-BE71F22075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185" y="110914"/>
            <a:ext cx="8672513" cy="136934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70AE7A9-1ED3-4694-8F5F-9A548F6F2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3510" y="16082"/>
            <a:ext cx="4507305" cy="427877"/>
          </a:xfrm>
        </p:spPr>
        <p:txBody>
          <a:bodyPr/>
          <a:lstStyle/>
          <a:p>
            <a:r>
              <a:rPr lang="en-US" dirty="0"/>
              <a:t>Ultimate Testbed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DC56F4-5C4C-471A-824C-6C32A15591D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642C-2F3C-4729-94AA-AF2E7482C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D4BC-CDE6-4F03-BBBE-50C933511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DC5979E-04D0-4263-90E9-600AFC15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588" y="1480258"/>
            <a:ext cx="7692272" cy="481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027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7E9825B-CC9D-4F3F-805B-E8DB8809D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49412" cy="5059363"/>
          </a:xfrm>
        </p:spPr>
        <p:txBody>
          <a:bodyPr/>
          <a:lstStyle/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Compression X Y Z 8x7x2 um , 2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</a:rPr>
              <a:t>nC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sz="3200" dirty="0">
                <a:solidFill>
                  <a:srgbClr val="000000"/>
                </a:solidFill>
                <a:sym typeface="Wingdings" panose="05000000000000000000" pitchFamily="2" charset="2"/>
              </a:rPr>
              <a:t>n_e~0.6e19 cm-3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Compression X Y Z 2x2x0.4 um , 2 </a:t>
            </a:r>
            <a:r>
              <a:rPr lang="en-US" sz="3600" dirty="0" err="1">
                <a:solidFill>
                  <a:schemeClr val="tx1">
                    <a:lumMod val="75000"/>
                  </a:schemeClr>
                </a:solidFill>
              </a:rPr>
              <a:t>nC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</a:rPr>
              <a:t> </a:t>
            </a:r>
            <a:r>
              <a:rPr lang="en-US" sz="3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</a:t>
            </a:r>
          </a:p>
          <a:p>
            <a:pPr lvl="1"/>
            <a:r>
              <a:rPr lang="en-US" sz="3200" dirty="0">
                <a:solidFill>
                  <a:srgbClr val="C00000"/>
                </a:solidFill>
                <a:sym typeface="Wingdings" panose="05000000000000000000" pitchFamily="2" charset="2"/>
              </a:rPr>
              <a:t>n_e~2e20 cm-3</a:t>
            </a:r>
          </a:p>
          <a:p>
            <a:r>
              <a:rPr lang="en-US" sz="36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Peak currents: </a:t>
            </a:r>
          </a:p>
          <a:p>
            <a:pPr lvl="1"/>
            <a:r>
              <a:rPr lang="en-US" sz="3200" dirty="0">
                <a:solidFill>
                  <a:schemeClr val="tx1">
                    <a:lumMod val="75000"/>
                  </a:schemeClr>
                </a:solidFill>
                <a:sym typeface="Wingdings" panose="05000000000000000000" pitchFamily="2" charset="2"/>
              </a:rPr>
              <a:t>70…100…300 kA !</a:t>
            </a:r>
          </a:p>
          <a:p>
            <a:endParaRPr lang="en-US" sz="36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AD3507-9EBD-4C8C-825E-40221FED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FACET-II Beams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197B47-D04B-452C-9E96-F2BCB98998E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5EA16-55CA-48A0-A2A1-167369F9F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F9C88F-048F-4AE7-AD89-B7D1E4526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6591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14C620-37B0-4A38-8E04-737C907DC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530" y="679629"/>
            <a:ext cx="4056039" cy="2089944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4D345A9C-05BF-48B3-AB91-4B4A94E59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Weibel (Filamentation) Instability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E7600-3B06-481D-B4CA-1A488F3A2A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158B7-D50D-412E-A36F-C18D6BE7F7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BE1255-15D8-47CC-9219-AA2E2E36F2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39CE653-9AC9-4454-A407-181071505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30" y="2769573"/>
            <a:ext cx="4119961" cy="3549636"/>
          </a:xfrm>
          <a:prstGeom prst="rect">
            <a:avLst/>
          </a:prstGeom>
        </p:spPr>
      </p:pic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9DE7D5B8-B13D-4989-90CD-4A02FE0A1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6220" y="703149"/>
            <a:ext cx="4483510" cy="2024108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8E832F-1399-4828-A0F1-A694D4F0F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7622" y="3268690"/>
            <a:ext cx="4034976" cy="305051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554166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F0191C-BB9E-462F-BCFB-EC35715C1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129" y="4284888"/>
            <a:ext cx="5638800" cy="221932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A28B4D9-032B-4619-A63C-46E529AAF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CF729F-1055-40F2-90A9-010D6A1924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CE2A63-810E-481D-B415-2B0A56D927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196C5B-F2C7-47D1-8B9C-BCA524239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415574-C664-4D98-BD87-C630D9FE7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7721"/>
            <a:ext cx="9144000" cy="4332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635EAE-DF19-400B-8582-BBACD42E7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3224" y="3775203"/>
            <a:ext cx="2992176" cy="2847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897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A2D7700-C8C8-4B6F-9C14-C082D34A0C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Proposal #43: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filamentation and bright gamma-ray </a:t>
            </a:r>
          </a:p>
          <a:p>
            <a:pPr marL="0" indent="0">
              <a:buNone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bursts</a:t>
            </a:r>
          </a:p>
          <a:p>
            <a:pPr lvl="1"/>
            <a:r>
              <a:rPr lang="en-US" sz="2000" dirty="0"/>
              <a:t>Sébastien </a:t>
            </a:r>
            <a:r>
              <a:rPr lang="en-US" sz="2000" dirty="0" err="1"/>
              <a:t>Corde</a:t>
            </a:r>
            <a:r>
              <a:rPr lang="en-US" sz="2000" dirty="0"/>
              <a:t>(</a:t>
            </a:r>
            <a:r>
              <a:rPr lang="en-US" sz="2000" dirty="0" err="1"/>
              <a:t>ÉcolePolytechnique</a:t>
            </a:r>
            <a:r>
              <a:rPr lang="en-US" sz="2000" dirty="0"/>
              <a:t>/LOA)</a:t>
            </a:r>
          </a:p>
          <a:p>
            <a:pPr lvl="1"/>
            <a:r>
              <a:rPr lang="en-US" sz="2000" dirty="0"/>
              <a:t>Ken Marsh (UCLA)</a:t>
            </a:r>
          </a:p>
          <a:p>
            <a:pPr lvl="1"/>
            <a:r>
              <a:rPr lang="en-US" sz="2000" dirty="0" err="1"/>
              <a:t>Frederico</a:t>
            </a:r>
            <a:r>
              <a:rPr lang="en-US" sz="2000" dirty="0"/>
              <a:t> </a:t>
            </a:r>
            <a:r>
              <a:rPr lang="en-US" sz="2000" dirty="0" err="1"/>
              <a:t>Fiuza</a:t>
            </a:r>
            <a:r>
              <a:rPr lang="en-US" sz="2000" dirty="0"/>
              <a:t> (SLAC)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8321C54-7E0C-439C-A3D1-4F275F744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FACET-II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3439DA-FC0B-4B45-8695-C700E562BC5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297F4-00CB-442C-AA51-6C514D2A5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24FEA-6B00-4596-9911-4E6C0B9445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0F4FEC-1F50-4A98-B1D7-98F7FED08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15900"/>
            <a:ext cx="9144000" cy="350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564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9273" y="-64488"/>
            <a:ext cx="9144000" cy="641739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rgbClr val="000099"/>
                </a:solidFill>
              </a:rPr>
              <a:t>Motivation: “Ultimate” Colliders</a:t>
            </a:r>
          </a:p>
        </p:txBody>
      </p:sp>
      <p:sp>
        <p:nvSpPr>
          <p:cNvPr id="8" name="Content Placeholder 3"/>
          <p:cNvSpPr txBox="1">
            <a:spLocks/>
          </p:cNvSpPr>
          <p:nvPr/>
        </p:nvSpPr>
        <p:spPr>
          <a:xfrm>
            <a:off x="0" y="741363"/>
            <a:ext cx="9144000" cy="555942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595959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Post-100 </a:t>
            </a:r>
            <a:r>
              <a:rPr lang="en-US" sz="36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TeV</a:t>
            </a: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“Energy Frontier” assumes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300-1000 </a:t>
            </a:r>
            <a:r>
              <a:rPr lang="en-US" sz="3200" dirty="0" err="1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TeV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(</a:t>
            </a:r>
            <a:r>
              <a:rPr lang="en-US" sz="3200" i="1" dirty="0">
                <a:solidFill>
                  <a:schemeClr val="accent6"/>
                </a:solidFill>
                <a:latin typeface="Arial" charset="0"/>
                <a:cs typeface="Arial" charset="0"/>
              </a:rPr>
              <a:t>20-100 × LHC</a:t>
            </a: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) 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chemeClr val="accent6"/>
                </a:solidFill>
                <a:latin typeface="Arial" charset="0"/>
                <a:cs typeface="Arial" charset="0"/>
              </a:rPr>
              <a:t> “</a:t>
            </a:r>
            <a:r>
              <a:rPr lang="en-US" sz="3200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decent luminosity” (TBD)</a:t>
            </a:r>
          </a:p>
          <a:p>
            <a:pPr>
              <a:defRPr/>
            </a:pPr>
            <a:r>
              <a:rPr 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Surely we know: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4183" y="2830290"/>
            <a:ext cx="4918046" cy="19957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954" y="4826004"/>
            <a:ext cx="5629275" cy="1857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1104" y="3220976"/>
            <a:ext cx="464300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same reason there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no circular </a:t>
            </a:r>
            <a:r>
              <a:rPr lang="en-US" b="1" i="1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e+e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collider above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Higgs-F there will be no circular </a:t>
            </a:r>
            <a:r>
              <a:rPr lang="en-US" b="1" i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pp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colliders beyond 100 </a:t>
            </a:r>
            <a:r>
              <a:rPr lang="en-US" dirty="0" err="1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LINEAR</a:t>
            </a:r>
            <a:endParaRPr lang="en-US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1104" y="4784171"/>
            <a:ext cx="368889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Electrons radiate 100%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</a:t>
            </a:r>
            <a:r>
              <a:rPr lang="en-US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strahlung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(&lt;3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and in focusing channel</a:t>
            </a:r>
          </a:p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(&lt;10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TeV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µ+µ-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or</a:t>
            </a:r>
            <a:r>
              <a:rPr lang="en-U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 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pp</a:t>
            </a:r>
            <a:endParaRPr lang="en-US" sz="2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891249-0AC5-4531-B7C5-B3C6EC3F115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88F878C-B264-4717-A3D3-E99B71B316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66D27523-A53D-4AFB-88CF-EF97D84D51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955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682F7AD-743F-4A95-8DBF-EDF74240C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887" y="557669"/>
            <a:ext cx="8672513" cy="5692302"/>
          </a:xfrm>
        </p:spPr>
        <p:txBody>
          <a:bodyPr/>
          <a:lstStyle/>
          <a:p>
            <a:r>
              <a:rPr lang="en-US" dirty="0"/>
              <a:t>Advanced schemes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Simplified schemes (for FAST/FACETII)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839EE26-131B-48EF-A047-875A44659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7813"/>
            <a:ext cx="8686800" cy="427877"/>
          </a:xfrm>
        </p:spPr>
        <p:txBody>
          <a:bodyPr/>
          <a:lstStyle/>
          <a:p>
            <a:r>
              <a:rPr lang="en-US" dirty="0"/>
              <a:t>MUON PRODUCTION AND CHANNELING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43E75A-DD1F-438E-B67D-61F0B5E0094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7C6556-0F91-49F0-9399-7D14EF9E1E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BF74D-A060-44F2-B1A9-B97010D737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782EFC-88C4-41BD-8CB7-1013D79D9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378" y="465690"/>
            <a:ext cx="4345757" cy="1222244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6D0DE-3D74-44E0-92F8-37E2C28195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6" y="1114487"/>
            <a:ext cx="4289491" cy="2039643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858CBA-DB24-411D-927C-878B7890C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256" y="1828021"/>
            <a:ext cx="4576867" cy="1326109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D7BF68-A621-45C2-9788-C75AC29C5E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5516" y="2775302"/>
            <a:ext cx="1214879" cy="1754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49FB17A-910D-45C2-BC7B-46988D2F73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6759" y="2759531"/>
            <a:ext cx="1499206" cy="169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80EF05-DEE8-462C-9858-7C8F82CA38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8846" y="1936599"/>
            <a:ext cx="1051629" cy="2642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712E6D-D301-4714-A842-AEA78EBD21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3974" y="1828021"/>
            <a:ext cx="1304581" cy="243010"/>
          </a:xfrm>
          <a:prstGeom prst="rect">
            <a:avLst/>
          </a:prstGeom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C07D7979-86DF-43FB-86B6-61E4993AAE37}"/>
              </a:ext>
            </a:extLst>
          </p:cNvPr>
          <p:cNvSpPr/>
          <p:nvPr/>
        </p:nvSpPr>
        <p:spPr>
          <a:xfrm>
            <a:off x="47041" y="5071621"/>
            <a:ext cx="1314540" cy="3205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98FDC15-6DF3-455E-A6DC-96C506857E2C}"/>
              </a:ext>
            </a:extLst>
          </p:cNvPr>
          <p:cNvSpPr/>
          <p:nvPr/>
        </p:nvSpPr>
        <p:spPr>
          <a:xfrm>
            <a:off x="1432877" y="4873658"/>
            <a:ext cx="339365" cy="78242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9F2A24A1-3D2D-4627-97AD-3C76CCD2F3FA}"/>
              </a:ext>
            </a:extLst>
          </p:cNvPr>
          <p:cNvSpPr/>
          <p:nvPr/>
        </p:nvSpPr>
        <p:spPr>
          <a:xfrm>
            <a:off x="1843538" y="5175313"/>
            <a:ext cx="1314540" cy="16025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CC88E0E9-B056-48DC-9F46-DD5469B619AB}"/>
              </a:ext>
            </a:extLst>
          </p:cNvPr>
          <p:cNvSpPr/>
          <p:nvPr/>
        </p:nvSpPr>
        <p:spPr>
          <a:xfrm rot="20779773">
            <a:off x="1843856" y="4887603"/>
            <a:ext cx="1314540" cy="16025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D5B8A315-49FA-4075-BD1B-95E7349F581E}"/>
              </a:ext>
            </a:extLst>
          </p:cNvPr>
          <p:cNvSpPr/>
          <p:nvPr/>
        </p:nvSpPr>
        <p:spPr>
          <a:xfrm rot="901852">
            <a:off x="1841830" y="5509684"/>
            <a:ext cx="1314540" cy="160257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46A07587-6CBF-4E9D-884C-7624B4B806CE}"/>
              </a:ext>
            </a:extLst>
          </p:cNvPr>
          <p:cNvSpPr/>
          <p:nvPr/>
        </p:nvSpPr>
        <p:spPr>
          <a:xfrm rot="20779773">
            <a:off x="3162781" y="4616703"/>
            <a:ext cx="1314540" cy="8337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8DA9639B-3488-4791-A8D0-4F16EE22400A}"/>
              </a:ext>
            </a:extLst>
          </p:cNvPr>
          <p:cNvSpPr/>
          <p:nvPr/>
        </p:nvSpPr>
        <p:spPr>
          <a:xfrm>
            <a:off x="3217838" y="5213752"/>
            <a:ext cx="1314540" cy="8337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08875438-319C-411D-A407-79C6B50F32DF}"/>
              </a:ext>
            </a:extLst>
          </p:cNvPr>
          <p:cNvSpPr/>
          <p:nvPr/>
        </p:nvSpPr>
        <p:spPr>
          <a:xfrm rot="707850">
            <a:off x="3159374" y="5861103"/>
            <a:ext cx="1314540" cy="8337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A635EFB6-0C6C-4AF6-B1F4-D558101AE52E}"/>
              </a:ext>
            </a:extLst>
          </p:cNvPr>
          <p:cNvSpPr/>
          <p:nvPr/>
        </p:nvSpPr>
        <p:spPr>
          <a:xfrm rot="20779773">
            <a:off x="3142803" y="4614812"/>
            <a:ext cx="1314540" cy="83378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8D0CE60-7424-4352-B961-D890CACDC80D}"/>
              </a:ext>
            </a:extLst>
          </p:cNvPr>
          <p:cNvSpPr txBox="1"/>
          <p:nvPr/>
        </p:nvSpPr>
        <p:spPr>
          <a:xfrm>
            <a:off x="434695" y="4647074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40EFF9-F886-4DA3-A6E1-4B9C842DAF63}"/>
              </a:ext>
            </a:extLst>
          </p:cNvPr>
          <p:cNvSpPr txBox="1"/>
          <p:nvPr/>
        </p:nvSpPr>
        <p:spPr>
          <a:xfrm>
            <a:off x="1129698" y="4013855"/>
            <a:ext cx="930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Thick </a:t>
            </a:r>
          </a:p>
          <a:p>
            <a:r>
              <a:rPr lang="en-US" dirty="0"/>
              <a:t>target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50EDE29-BBB8-48E9-A3E7-4B1690D84008}"/>
              </a:ext>
            </a:extLst>
          </p:cNvPr>
          <p:cNvSpPr txBox="1"/>
          <p:nvPr/>
        </p:nvSpPr>
        <p:spPr>
          <a:xfrm>
            <a:off x="1170646" y="5776130"/>
            <a:ext cx="1398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Upto</a:t>
            </a:r>
            <a:r>
              <a:rPr lang="en-US" dirty="0"/>
              <a:t> 2 </a:t>
            </a:r>
            <a:r>
              <a:rPr lang="en-US" dirty="0" err="1"/>
              <a:t>r.l</a:t>
            </a:r>
            <a:r>
              <a:rPr lang="en-US" dirty="0"/>
              <a:t>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F3FD9F1-B867-41AE-AE4C-80F52BD896BE}"/>
              </a:ext>
            </a:extLst>
          </p:cNvPr>
          <p:cNvSpPr txBox="1"/>
          <p:nvPr/>
        </p:nvSpPr>
        <p:spPr>
          <a:xfrm>
            <a:off x="2341045" y="4326794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/>
              <a:t>-+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3D39D83-95A4-4198-ABDC-30553B5918A4}"/>
              </a:ext>
            </a:extLst>
          </p:cNvPr>
          <p:cNvSpPr txBox="1"/>
          <p:nvPr/>
        </p:nvSpPr>
        <p:spPr>
          <a:xfrm>
            <a:off x="3514445" y="4080808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-+</a:t>
            </a:r>
          </a:p>
        </p:txBody>
      </p:sp>
      <p:sp>
        <p:nvSpPr>
          <p:cNvPr id="29" name="Arrow: Right 28">
            <a:extLst>
              <a:ext uri="{FF2B5EF4-FFF2-40B4-BE49-F238E27FC236}">
                <a16:creationId xmlns:a16="http://schemas.microsoft.com/office/drawing/2014/main" id="{591FFC28-3DC6-4B97-B493-63C8EBF4FA55}"/>
              </a:ext>
            </a:extLst>
          </p:cNvPr>
          <p:cNvSpPr/>
          <p:nvPr/>
        </p:nvSpPr>
        <p:spPr>
          <a:xfrm rot="20728634">
            <a:off x="4712962" y="5582301"/>
            <a:ext cx="930640" cy="3205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E9EC2A8-EBD1-4C5E-91D0-62F098C05F28}"/>
              </a:ext>
            </a:extLst>
          </p:cNvPr>
          <p:cNvSpPr/>
          <p:nvPr/>
        </p:nvSpPr>
        <p:spPr>
          <a:xfrm>
            <a:off x="5685937" y="5242871"/>
            <a:ext cx="80327" cy="782424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Arrow: Right 31">
            <a:extLst>
              <a:ext uri="{FF2B5EF4-FFF2-40B4-BE49-F238E27FC236}">
                <a16:creationId xmlns:a16="http://schemas.microsoft.com/office/drawing/2014/main" id="{8E178827-54D5-43EA-A434-AAEA4975785F}"/>
              </a:ext>
            </a:extLst>
          </p:cNvPr>
          <p:cNvSpPr/>
          <p:nvPr/>
        </p:nvSpPr>
        <p:spPr>
          <a:xfrm rot="20779773">
            <a:off x="7054204" y="5006266"/>
            <a:ext cx="526955" cy="168622"/>
          </a:xfrm>
          <a:prstGeom prst="rightArrow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Arrow: Right 36">
            <a:extLst>
              <a:ext uri="{FF2B5EF4-FFF2-40B4-BE49-F238E27FC236}">
                <a16:creationId xmlns:a16="http://schemas.microsoft.com/office/drawing/2014/main" id="{DCA4C2CC-EF26-4D65-878A-23E45B5ACA89}"/>
              </a:ext>
            </a:extLst>
          </p:cNvPr>
          <p:cNvSpPr/>
          <p:nvPr/>
        </p:nvSpPr>
        <p:spPr>
          <a:xfrm rot="20779773">
            <a:off x="7639515" y="4898855"/>
            <a:ext cx="502643" cy="56607"/>
          </a:xfrm>
          <a:prstGeom prst="rightArrow">
            <a:avLst/>
          </a:prstGeom>
          <a:solidFill>
            <a:srgbClr val="C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2CD61B-CCF9-4DD5-8954-E9B2613F44FF}"/>
              </a:ext>
            </a:extLst>
          </p:cNvPr>
          <p:cNvSpPr txBox="1"/>
          <p:nvPr/>
        </p:nvSpPr>
        <p:spPr>
          <a:xfrm>
            <a:off x="4687755" y="5016287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DEF813B-6C65-4DF5-B658-EB39BA464477}"/>
              </a:ext>
            </a:extLst>
          </p:cNvPr>
          <p:cNvSpPr txBox="1"/>
          <p:nvPr/>
        </p:nvSpPr>
        <p:spPr>
          <a:xfrm>
            <a:off x="5151585" y="4298267"/>
            <a:ext cx="9306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Thin </a:t>
            </a:r>
          </a:p>
          <a:p>
            <a:r>
              <a:rPr lang="en-US" dirty="0"/>
              <a:t>target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CA5A985-F901-40B6-A6CF-3A2D3EE87ECD}"/>
              </a:ext>
            </a:extLst>
          </p:cNvPr>
          <p:cNvSpPr txBox="1"/>
          <p:nvPr/>
        </p:nvSpPr>
        <p:spPr>
          <a:xfrm>
            <a:off x="5218133" y="5986898"/>
            <a:ext cx="1096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~0.1 </a:t>
            </a:r>
            <a:r>
              <a:rPr lang="en-US" dirty="0" err="1"/>
              <a:t>r.l</a:t>
            </a:r>
            <a:r>
              <a:rPr lang="en-US" dirty="0"/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B012D1F-391E-4C72-8456-FE99EC7F7FDD}"/>
              </a:ext>
            </a:extLst>
          </p:cNvPr>
          <p:cNvSpPr txBox="1"/>
          <p:nvPr/>
        </p:nvSpPr>
        <p:spPr>
          <a:xfrm>
            <a:off x="6971841" y="4467523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dirty="0"/>
              <a:t>-+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8B8C0D2-27E0-4A9F-AB40-6E9B2CB93E6E}"/>
              </a:ext>
            </a:extLst>
          </p:cNvPr>
          <p:cNvSpPr txBox="1"/>
          <p:nvPr/>
        </p:nvSpPr>
        <p:spPr>
          <a:xfrm>
            <a:off x="7541610" y="4370372"/>
            <a:ext cx="5982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dirty="0"/>
              <a:t>-+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BE6CDB03-0379-4AC5-97C6-305EDDD1196C}"/>
              </a:ext>
            </a:extLst>
          </p:cNvPr>
          <p:cNvSpPr/>
          <p:nvPr/>
        </p:nvSpPr>
        <p:spPr>
          <a:xfrm>
            <a:off x="5837559" y="5455638"/>
            <a:ext cx="3188793" cy="32051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F3B5666-6B31-4ADA-99BB-708542B3D979}"/>
              </a:ext>
            </a:extLst>
          </p:cNvPr>
          <p:cNvSpPr txBox="1"/>
          <p:nvPr/>
        </p:nvSpPr>
        <p:spPr>
          <a:xfrm>
            <a:off x="8206905" y="5139425"/>
            <a:ext cx="4331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e-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7D0A9FE-0E9A-486D-9788-564B7A713D2E}"/>
              </a:ext>
            </a:extLst>
          </p:cNvPr>
          <p:cNvSpPr/>
          <p:nvPr/>
        </p:nvSpPr>
        <p:spPr>
          <a:xfrm rot="20779773">
            <a:off x="5880331" y="5242726"/>
            <a:ext cx="855901" cy="223118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C358EA3-F48D-4EB8-8970-E02DD58360DE}"/>
              </a:ext>
            </a:extLst>
          </p:cNvPr>
          <p:cNvSpPr/>
          <p:nvPr/>
        </p:nvSpPr>
        <p:spPr>
          <a:xfrm rot="20894457">
            <a:off x="6759338" y="4900043"/>
            <a:ext cx="191518" cy="579178"/>
          </a:xfrm>
          <a:prstGeom prst="rect">
            <a:avLst/>
          </a:prstGeom>
          <a:solidFill>
            <a:schemeClr val="tx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5E1843A-9C58-466F-B660-001504436222}"/>
              </a:ext>
            </a:extLst>
          </p:cNvPr>
          <p:cNvSpPr txBox="1"/>
          <p:nvPr/>
        </p:nvSpPr>
        <p:spPr>
          <a:xfrm>
            <a:off x="6177950" y="4750347"/>
            <a:ext cx="32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5933E65-C52C-4D11-A736-FB70040ABF53}"/>
              </a:ext>
            </a:extLst>
          </p:cNvPr>
          <p:cNvSpPr/>
          <p:nvPr/>
        </p:nvSpPr>
        <p:spPr>
          <a:xfrm rot="20639517">
            <a:off x="8323719" y="4453772"/>
            <a:ext cx="339365" cy="579178"/>
          </a:xfrm>
          <a:prstGeom prst="rect">
            <a:avLst/>
          </a:prstGeom>
          <a:pattFill prst="ltHorz">
            <a:fgClr>
              <a:schemeClr val="tx1">
                <a:lumMod val="75000"/>
              </a:schemeClr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1B22155-79B4-40F4-BD61-43B09AF252E8}"/>
              </a:ext>
            </a:extLst>
          </p:cNvPr>
          <p:cNvSpPr/>
          <p:nvPr/>
        </p:nvSpPr>
        <p:spPr>
          <a:xfrm rot="20639517">
            <a:off x="8710283" y="4348212"/>
            <a:ext cx="240878" cy="5791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04B6120-3ABF-4F2F-AD92-1973CC83C1CC}"/>
              </a:ext>
            </a:extLst>
          </p:cNvPr>
          <p:cNvSpPr/>
          <p:nvPr/>
        </p:nvSpPr>
        <p:spPr>
          <a:xfrm rot="20639517">
            <a:off x="8152791" y="4527494"/>
            <a:ext cx="111682" cy="57917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DC81A5F-E64E-4A01-BA35-F4B4602C5CB6}"/>
              </a:ext>
            </a:extLst>
          </p:cNvPr>
          <p:cNvSpPr txBox="1"/>
          <p:nvPr/>
        </p:nvSpPr>
        <p:spPr>
          <a:xfrm>
            <a:off x="7753521" y="3441522"/>
            <a:ext cx="1392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crystals &amp;</a:t>
            </a:r>
          </a:p>
          <a:p>
            <a:r>
              <a:rPr lang="en-US" dirty="0"/>
              <a:t>detectors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080382A-7BA0-4942-94DA-08B9C683075B}"/>
              </a:ext>
            </a:extLst>
          </p:cNvPr>
          <p:cNvSpPr txBox="1"/>
          <p:nvPr/>
        </p:nvSpPr>
        <p:spPr>
          <a:xfrm>
            <a:off x="6278070" y="3976881"/>
            <a:ext cx="117211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cm C</a:t>
            </a:r>
          </a:p>
          <a:p>
            <a:r>
              <a:rPr lang="en-US" dirty="0"/>
              <a:t>½ </a:t>
            </a:r>
            <a:r>
              <a:rPr lang="en-US" dirty="0" err="1"/>
              <a:t>r.l</a:t>
            </a:r>
            <a:r>
              <a:rPr lang="en-US" dirty="0"/>
              <a:t>.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9A609DFD-5F03-48F7-943C-E321C5D44B7E}"/>
              </a:ext>
            </a:extLst>
          </p:cNvPr>
          <p:cNvSpPr/>
          <p:nvPr/>
        </p:nvSpPr>
        <p:spPr>
          <a:xfrm>
            <a:off x="9428" y="4006392"/>
            <a:ext cx="4555572" cy="2293939"/>
          </a:xfrm>
          <a:prstGeom prst="roundRect">
            <a:avLst>
              <a:gd name="adj" fmla="val 9270"/>
            </a:avLst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3632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EF9F60-8C10-445D-9E48-E8B0A7D6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574964"/>
          </a:xfrm>
        </p:spPr>
        <p:txBody>
          <a:bodyPr>
            <a:noAutofit/>
          </a:bodyPr>
          <a:lstStyle/>
          <a:p>
            <a:r>
              <a:rPr lang="en-US" sz="2400" dirty="0"/>
              <a:t>                          Secondary particle production </a:t>
            </a:r>
            <a:br>
              <a:rPr lang="en-US" sz="2400" dirty="0"/>
            </a:br>
            <a:r>
              <a:rPr lang="en-US" sz="2400" dirty="0"/>
              <a:t>         300 MeV electron on 2 radiation length of carbon target</a:t>
            </a:r>
          </a:p>
        </p:txBody>
      </p:sp>
      <p:pic>
        <p:nvPicPr>
          <p:cNvPr id="8" name="Content Placeholder 7" descr="A close up of a map&#10;&#10;Description generated with high confidence">
            <a:extLst>
              <a:ext uri="{FF2B5EF4-FFF2-40B4-BE49-F238E27FC236}">
                <a16:creationId xmlns:a16="http://schemas.microsoft.com/office/drawing/2014/main" id="{B6EB531B-A738-4251-B957-81D1B885031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97" y="1754844"/>
            <a:ext cx="3715072" cy="4086579"/>
          </a:xfrm>
        </p:spPr>
      </p:pic>
      <p:pic>
        <p:nvPicPr>
          <p:cNvPr id="10" name="Content Placeholder 9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ACD1F5C5-49C4-4050-A12A-1101D7275C4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62" y="1760559"/>
            <a:ext cx="3720788" cy="4080864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7E775A-3BEE-4C68-B6B9-930130991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05872"/>
            <a:ext cx="9144000" cy="4646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837597-A4C3-4491-9E16-5867AD2631DF}"/>
              </a:ext>
            </a:extLst>
          </p:cNvPr>
          <p:cNvSpPr txBox="1"/>
          <p:nvPr/>
        </p:nvSpPr>
        <p:spPr>
          <a:xfrm>
            <a:off x="7144074" y="891097"/>
            <a:ext cx="189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</a:t>
            </a:r>
            <a:r>
              <a:rPr lang="en-US" sz="1600" dirty="0" err="1"/>
              <a:t>S.Striganov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4B8BD4-D1AF-4DAE-9BA1-934406150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94A5636-80D5-4335-839D-D5F5398C5C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5BA5C5F-A87A-4193-A226-F08C80EE4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1247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EF9F60-8C10-445D-9E48-E8B0A7D6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186"/>
            <a:ext cx="7886700" cy="574964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Positive </a:t>
            </a:r>
            <a:r>
              <a:rPr lang="en-US" sz="2400" dirty="0" err="1"/>
              <a:t>pions</a:t>
            </a:r>
            <a:r>
              <a:rPr lang="en-US" sz="2400" dirty="0"/>
              <a:t> has very big positron/proton escort, </a:t>
            </a:r>
            <a:br>
              <a:rPr lang="en-US" sz="2400" dirty="0"/>
            </a:br>
            <a:r>
              <a:rPr lang="en-US" sz="2400" dirty="0"/>
              <a:t>large angle &amp; high momentum; negative pion could be focused and extracted</a:t>
            </a:r>
          </a:p>
        </p:txBody>
      </p:sp>
      <p:pic>
        <p:nvPicPr>
          <p:cNvPr id="5" name="Content Placeholder 4" descr="A close up of a map&#10;&#10;Description generated with high confidence">
            <a:extLst>
              <a:ext uri="{FF2B5EF4-FFF2-40B4-BE49-F238E27FC236}">
                <a16:creationId xmlns:a16="http://schemas.microsoft.com/office/drawing/2014/main" id="{1E94BFE9-0A9B-46C8-923D-E7ECC050AA8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61692"/>
            <a:ext cx="3709357" cy="4086579"/>
          </a:xfrm>
        </p:spPr>
      </p:pic>
      <p:pic>
        <p:nvPicPr>
          <p:cNvPr id="13" name="Content Placeholder 12" descr="A close up of a map&#10;&#10;Description generated with high confidence">
            <a:extLst>
              <a:ext uri="{FF2B5EF4-FFF2-40B4-BE49-F238E27FC236}">
                <a16:creationId xmlns:a16="http://schemas.microsoft.com/office/drawing/2014/main" id="{955AF602-4E46-4396-811D-379C060C83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865" y="1684554"/>
            <a:ext cx="3646486" cy="4040855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38DB8E-F3DA-4793-850A-A04FADD50F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1115"/>
            <a:ext cx="9144000" cy="47077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CEBCA4-BF58-44AE-A46E-26DDA8B0F571}"/>
              </a:ext>
            </a:extLst>
          </p:cNvPr>
          <p:cNvSpPr txBox="1"/>
          <p:nvPr/>
        </p:nvSpPr>
        <p:spPr>
          <a:xfrm>
            <a:off x="7144074" y="1176206"/>
            <a:ext cx="189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</a:t>
            </a:r>
            <a:r>
              <a:rPr lang="en-US" sz="1600" dirty="0" err="1"/>
              <a:t>S.Striganov</a:t>
            </a:r>
            <a:endParaRPr lang="en-US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F14A4D-434C-43B5-8EDA-D301F1214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029410-7EDA-4971-9609-AC69B1292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3266E6-424D-430C-9236-5955B07D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930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BEF9F60-8C10-445D-9E48-E8B0A7D697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49" y="125283"/>
            <a:ext cx="8582385" cy="574964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More pion could be obtained for larger thickness &amp; low Z. target material. Larger thickness – large radiation problem, low Z  - longer target (more difficult to collect)</a:t>
            </a:r>
          </a:p>
        </p:txBody>
      </p:sp>
      <p:pic>
        <p:nvPicPr>
          <p:cNvPr id="6" name="Content Placeholder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BC8988C9-E94E-4FE3-B7A4-CC382CBB67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17" y="1846366"/>
            <a:ext cx="3657917" cy="4023709"/>
          </a:xfrm>
        </p:spPr>
      </p:pic>
      <p:pic>
        <p:nvPicPr>
          <p:cNvPr id="13" name="Content Placeholder 1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A86186B-2D9B-4CC0-BE84-5759CC47C3A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990" y="1731982"/>
            <a:ext cx="3657917" cy="4109441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3BBD2D-524A-4BC3-827C-3B8085A8C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38D61D-AFAE-4435-B8A3-1911515162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6532E2-DA2E-4635-96AA-BC3BA369A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6C2C55F-65D3-4824-A875-685B109C2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18" y="1470737"/>
            <a:ext cx="4352602" cy="4845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29AB64-591B-431D-B78A-F9718A7A52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499016"/>
            <a:ext cx="4399219" cy="48452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FE2F231-25A8-42C1-A005-DF8DADBF2C4D}"/>
              </a:ext>
            </a:extLst>
          </p:cNvPr>
          <p:cNvSpPr txBox="1"/>
          <p:nvPr/>
        </p:nvSpPr>
        <p:spPr>
          <a:xfrm>
            <a:off x="7144074" y="1249752"/>
            <a:ext cx="189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</a:t>
            </a:r>
            <a:r>
              <a:rPr lang="en-US" sz="1600" dirty="0" err="1"/>
              <a:t>S.Striganov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54852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AAAFB3-B73A-4E18-AC1A-8B520201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457" y="169524"/>
            <a:ext cx="2949178" cy="608371"/>
          </a:xfrm>
        </p:spPr>
        <p:txBody>
          <a:bodyPr/>
          <a:lstStyle/>
          <a:p>
            <a:r>
              <a:rPr lang="en-US" dirty="0"/>
              <a:t>Low radiation scenario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FFCB9E8-E822-4369-A6F5-41378744D2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869375"/>
            <a:ext cx="2828041" cy="558798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production targets – photon production and pion/muon production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r>
              <a:rPr lang="en-US" dirty="0">
                <a:solidFill>
                  <a:srgbClr val="000000"/>
                </a:solidFill>
              </a:rPr>
              <a:t>Photon production target should be thin (~10% radiation length).  Primary electrons can be swept and miss pion/muon target – compact muon source design (</a:t>
            </a:r>
            <a:r>
              <a:rPr lang="en-US" dirty="0" err="1">
                <a:solidFill>
                  <a:srgbClr val="000000"/>
                </a:solidFill>
              </a:rPr>
              <a:t>Nagamine</a:t>
            </a:r>
            <a:r>
              <a:rPr lang="en-US" dirty="0">
                <a:solidFill>
                  <a:srgbClr val="000000"/>
                </a:solidFill>
              </a:rPr>
              <a:t> at al 2001).</a:t>
            </a:r>
          </a:p>
          <a:p>
            <a:r>
              <a:rPr lang="en-US" dirty="0">
                <a:solidFill>
                  <a:srgbClr val="000000"/>
                </a:solidFill>
              </a:rPr>
              <a:t> They made analytical estimate for 10% tungsten photon and 10 cm carbon pion/muon production target. For pion produced at 45 degree with acceptance 1 steradian and momentum from 150 to 163 MeV/c they got 3.5 10</a:t>
            </a:r>
            <a:r>
              <a:rPr lang="en-US" baseline="30000" dirty="0">
                <a:solidFill>
                  <a:srgbClr val="000000"/>
                </a:solidFill>
              </a:rPr>
              <a:t>-9 </a:t>
            </a:r>
            <a:r>
              <a:rPr lang="el-GR" dirty="0">
                <a:solidFill>
                  <a:srgbClr val="000000"/>
                </a:solidFill>
              </a:rPr>
              <a:t>π</a:t>
            </a:r>
            <a:r>
              <a:rPr lang="en-US" dirty="0">
                <a:solidFill>
                  <a:srgbClr val="000000"/>
                </a:solidFill>
              </a:rPr>
              <a:t>/electron in 2001 (4.7 10</a:t>
            </a:r>
            <a:r>
              <a:rPr lang="en-US" baseline="30000" dirty="0">
                <a:solidFill>
                  <a:srgbClr val="000000"/>
                </a:solidFill>
              </a:rPr>
              <a:t>-8 </a:t>
            </a:r>
            <a:r>
              <a:rPr lang="el-GR" dirty="0">
                <a:solidFill>
                  <a:srgbClr val="000000"/>
                </a:solidFill>
              </a:rPr>
              <a:t>π</a:t>
            </a:r>
            <a:r>
              <a:rPr lang="en-US" dirty="0">
                <a:solidFill>
                  <a:srgbClr val="000000"/>
                </a:solidFill>
              </a:rPr>
              <a:t>/electron in 2016). Our simulation shows that at 45 degree </a:t>
            </a:r>
            <a:r>
              <a:rPr lang="en-US" dirty="0" err="1">
                <a:solidFill>
                  <a:srgbClr val="000000"/>
                </a:solidFill>
              </a:rPr>
              <a:t>pions</a:t>
            </a:r>
            <a:r>
              <a:rPr lang="en-US" dirty="0">
                <a:solidFill>
                  <a:srgbClr val="000000"/>
                </a:solidFill>
              </a:rPr>
              <a:t> have heavy electron/positron escort, but at 90 degree we could get </a:t>
            </a:r>
            <a:r>
              <a:rPr lang="en-US" b="1" dirty="0">
                <a:solidFill>
                  <a:srgbClr val="C00000"/>
                </a:solidFill>
              </a:rPr>
              <a:t>3.7 10</a:t>
            </a:r>
            <a:r>
              <a:rPr lang="en-US" b="1" baseline="30000" dirty="0">
                <a:solidFill>
                  <a:srgbClr val="C00000"/>
                </a:solidFill>
              </a:rPr>
              <a:t>-8 </a:t>
            </a:r>
            <a:r>
              <a:rPr lang="en-US" dirty="0">
                <a:solidFill>
                  <a:srgbClr val="000000"/>
                </a:solidFill>
              </a:rPr>
              <a:t>negative pion/electron in above angular &amp; momentum range. With such two target design we could get about 3 times more pion then with one 10% radiation length carbon target.</a:t>
            </a:r>
          </a:p>
          <a:p>
            <a:r>
              <a:rPr lang="en-US" dirty="0">
                <a:solidFill>
                  <a:srgbClr val="000000"/>
                </a:solidFill>
              </a:rPr>
              <a:t>Large Omega muon optics channel could capture pion beam with </a:t>
            </a:r>
            <a:r>
              <a:rPr lang="en-US" dirty="0" err="1">
                <a:solidFill>
                  <a:srgbClr val="000000"/>
                </a:solidFill>
              </a:rPr>
              <a:t>dE</a:t>
            </a:r>
            <a:r>
              <a:rPr lang="en-US" dirty="0">
                <a:solidFill>
                  <a:srgbClr val="000000"/>
                </a:solidFill>
              </a:rPr>
              <a:t>=10 MeV and d</a:t>
            </a:r>
            <a:r>
              <a:rPr lang="el-GR" dirty="0">
                <a:solidFill>
                  <a:srgbClr val="000000"/>
                </a:solidFill>
              </a:rPr>
              <a:t>Ω</a:t>
            </a:r>
            <a:r>
              <a:rPr lang="en-US" dirty="0">
                <a:solidFill>
                  <a:srgbClr val="000000"/>
                </a:solidFill>
              </a:rPr>
              <a:t>=1 steradian and produce 0.4 muon/pion.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  <a:p>
            <a:endParaRPr lang="en-US" baseline="30000" dirty="0">
              <a:solidFill>
                <a:srgbClr val="000000"/>
              </a:solidFill>
            </a:endParaRPr>
          </a:p>
        </p:txBody>
      </p:sp>
      <p:pic>
        <p:nvPicPr>
          <p:cNvPr id="12" name="Content Placeholder 11" descr="A picture containing text, map&#10;&#10;Description generated with very high confidence">
            <a:extLst>
              <a:ext uri="{FF2B5EF4-FFF2-40B4-BE49-F238E27FC236}">
                <a16:creationId xmlns:a16="http://schemas.microsoft.com/office/drawing/2014/main" id="{78B97BF8-DDE5-4E11-BAD5-9C9B8CB583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645" y="1504335"/>
            <a:ext cx="3720788" cy="4017993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3E0DA0-AA60-402F-A2E4-9BE609A36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5247" y="104775"/>
            <a:ext cx="6200775" cy="675322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02D05FE-1E23-4628-B60E-DD59595B48FA}"/>
              </a:ext>
            </a:extLst>
          </p:cNvPr>
          <p:cNvSpPr txBox="1"/>
          <p:nvPr/>
        </p:nvSpPr>
        <p:spPr>
          <a:xfrm>
            <a:off x="6908404" y="-64502"/>
            <a:ext cx="1894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Courtesy </a:t>
            </a:r>
            <a:r>
              <a:rPr lang="en-US" sz="1600" dirty="0" err="1"/>
              <a:t>S.Striganov</a:t>
            </a:r>
            <a:endParaRPr lang="en-US" sz="16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E93D19-9BA7-4483-B6E8-4D6D1256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6/12/2019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A3D4C-6D70-435B-B4C2-F71455735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Shiltsev | IOTA CM'19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9F936E4-AD2A-48AE-A5C6-E79370463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6BF5EC-A170-43C2-9756-A7634373E88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681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83344BF-BFEE-4083-8F53-C348703DFD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0" y="581191"/>
            <a:ext cx="7982146" cy="527312"/>
          </a:xfrm>
        </p:spPr>
        <p:txBody>
          <a:bodyPr/>
          <a:lstStyle/>
          <a:p>
            <a:r>
              <a:rPr lang="en-US" dirty="0" err="1"/>
              <a:t>P.Piot</a:t>
            </a:r>
            <a:r>
              <a:rPr lang="en-US" dirty="0"/>
              <a:t>, </a:t>
            </a:r>
            <a:r>
              <a:rPr lang="en-US" dirty="0" err="1"/>
              <a:t>T.Sen</a:t>
            </a:r>
            <a:r>
              <a:rPr lang="en-US" dirty="0"/>
              <a:t>, </a:t>
            </a:r>
            <a:r>
              <a:rPr lang="en-US" dirty="0" err="1"/>
              <a:t>A.Halavanau</a:t>
            </a:r>
            <a:r>
              <a:rPr lang="en-US" dirty="0"/>
              <a:t>, </a:t>
            </a:r>
            <a:r>
              <a:rPr lang="en-US" dirty="0" err="1"/>
              <a:t>D.Edstrom</a:t>
            </a:r>
            <a:r>
              <a:rPr lang="en-US" dirty="0"/>
              <a:t>, </a:t>
            </a:r>
            <a:r>
              <a:rPr lang="en-US" dirty="0" err="1"/>
              <a:t>J,Hyun</a:t>
            </a:r>
            <a:r>
              <a:rPr lang="en-US" dirty="0"/>
              <a:t>, et al</a:t>
            </a:r>
          </a:p>
          <a:p>
            <a:r>
              <a:rPr lang="en-US" dirty="0"/>
              <a:t>helpful experience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FF22D4D-48BA-4ECA-AC7B-8D39C24C5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94349"/>
            <a:ext cx="8686800" cy="427877"/>
          </a:xfrm>
        </p:spPr>
        <p:txBody>
          <a:bodyPr/>
          <a:lstStyle/>
          <a:p>
            <a:r>
              <a:rPr lang="en-US" dirty="0"/>
              <a:t>2015-2017 CRYSTAL CHANNELING EXPT @ FAST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765AA5-D6D1-498B-BF7B-8ACE9809F0B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CF7402-0D9C-4501-A41C-4D2681ECD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A0F9E-7F05-40AB-BCA8-D45B4630EB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2666E98-88D9-4747-A983-BB23C150BE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28" y="1415984"/>
            <a:ext cx="5638107" cy="281940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A455DD-7A01-48A1-ABE6-7708A49D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27" y="4234826"/>
            <a:ext cx="5638107" cy="2235802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208120-50B6-4ED1-8BF0-335C5AAAB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2753" y="1127345"/>
            <a:ext cx="1193390" cy="15757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F8A650-490D-4CE3-9F4C-C4F4F289F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6143" y="1134646"/>
            <a:ext cx="1545807" cy="15757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537E4E4-20F8-4AEE-8F51-30AC4D6F1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49101" y="5043421"/>
            <a:ext cx="2701072" cy="1720230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69377E5-8879-4F50-B595-D5ED731384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6911" y="2738834"/>
            <a:ext cx="3108489" cy="223580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56C00BA-2943-4B67-9D58-37AF9A0180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2198" y="1126151"/>
            <a:ext cx="1756903" cy="156259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E4704D-1CB7-4F31-BDBB-AEC3234C98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92368" y="6470628"/>
            <a:ext cx="1838325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52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4A7BDA-AEF1-40AE-A989-8E91CA361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821132" cy="5059363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Acceleration of muons in crystals/CNTs has great promise </a:t>
            </a:r>
          </a:p>
          <a:p>
            <a:r>
              <a:rPr lang="en-US" dirty="0">
                <a:solidFill>
                  <a:srgbClr val="000000"/>
                </a:solidFill>
              </a:rPr>
              <a:t>There are many issues related to muon production, channeling and acceleration</a:t>
            </a:r>
          </a:p>
          <a:p>
            <a:r>
              <a:rPr lang="en-US" dirty="0">
                <a:solidFill>
                  <a:srgbClr val="000000"/>
                </a:solidFill>
              </a:rPr>
              <a:t>Some modes of the crystal/CNT excitations can be tested at FACET-II – </a:t>
            </a:r>
            <a:r>
              <a:rPr lang="en-US" dirty="0" err="1">
                <a:solidFill>
                  <a:srgbClr val="000000"/>
                </a:solidFill>
              </a:rPr>
              <a:t>eg</a:t>
            </a:r>
            <a:r>
              <a:rPr lang="en-US" dirty="0">
                <a:solidFill>
                  <a:srgbClr val="000000"/>
                </a:solidFill>
              </a:rPr>
              <a:t> by SMI</a:t>
            </a:r>
          </a:p>
          <a:p>
            <a:r>
              <a:rPr lang="en-US" dirty="0">
                <a:solidFill>
                  <a:srgbClr val="000000"/>
                </a:solidFill>
              </a:rPr>
              <a:t>Beam filamentation is of serious concern and can be studied at, e.g., FAST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Past experience and hardware very helpful</a:t>
            </a:r>
          </a:p>
          <a:p>
            <a:r>
              <a:rPr lang="en-US" dirty="0">
                <a:solidFill>
                  <a:srgbClr val="000000"/>
                </a:solidFill>
              </a:rPr>
              <a:t>Also can be tried at FAST : 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) muon production; ii) muon detection; iii) experiment integration; iv) calibration of models</a:t>
            </a:r>
          </a:p>
          <a:p>
            <a:r>
              <a:rPr lang="en-US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“Workshop on Acceleration in Crystals &amp; Nanostructures”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will take place at Fermilab, June 24-25 – please, join!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58EC5B-87C5-4EB4-8951-AA574617C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1AB77C-374A-41C1-832E-6C675548D82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BCFA5-336E-429C-86E5-79438DC1E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98562-4DE3-41F5-BEEF-D013F3EF8D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77587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05450"/>
            <a:ext cx="8527696" cy="2777612"/>
          </a:xfrm>
        </p:spPr>
        <p:txBody>
          <a:bodyPr/>
          <a:lstStyle/>
          <a:p>
            <a:pPr algn="ctr"/>
            <a:r>
              <a:rPr lang="en-US" sz="8800" dirty="0">
                <a:solidFill>
                  <a:srgbClr val="C00000"/>
                </a:solidFill>
                <a:latin typeface="Monotype Corsiva" panose="03010101010201010101" pitchFamily="66" charset="0"/>
              </a:rPr>
              <a:t>Thank You for Your Attention!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en-US"/>
              <a:t>Shiltsev | IOTA CM'19</a:t>
            </a:r>
            <a:endParaRPr lang="en-US" altLang="en-US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05545C1-F96A-49EC-B423-7B6B16CB1456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43407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736827" y="6515095"/>
            <a:ext cx="675368" cy="241300"/>
          </a:xfrm>
        </p:spPr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1530603" y="6515095"/>
            <a:ext cx="6262118" cy="242873"/>
          </a:xfrm>
        </p:spPr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A3E2C87-5F15-4EE6-9C96-C5BE73B64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0755" y="71190"/>
            <a:ext cx="7983476" cy="517012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sz="4000" dirty="0"/>
              <a:t>High Energy </a:t>
            </a:r>
            <a:r>
              <a:rPr lang="el-G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r>
              <a:rPr lang="el-GR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/>
              <a:t>Colliders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955DC75-C619-423A-A061-CDD5ADA29424}"/>
              </a:ext>
            </a:extLst>
          </p:cNvPr>
          <p:cNvSpPr txBox="1"/>
          <p:nvPr/>
        </p:nvSpPr>
        <p:spPr>
          <a:xfrm>
            <a:off x="7707138" y="78212"/>
            <a:ext cx="13388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Berlin Sans FB" panose="020E0602020502020306" pitchFamily="34" charset="0"/>
              </a:rPr>
              <a:t>Input #120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03F1842-658A-48AB-BCEF-4C396E4C144D}"/>
              </a:ext>
            </a:extLst>
          </p:cNvPr>
          <p:cNvSpPr/>
          <p:nvPr/>
        </p:nvSpPr>
        <p:spPr>
          <a:xfrm>
            <a:off x="5903136" y="557221"/>
            <a:ext cx="3183348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JINST Special Issue (</a:t>
            </a:r>
            <a:r>
              <a:rPr lang="en-US" sz="18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MUON</a:t>
            </a:r>
            <a:r>
              <a:rPr lang="en-US" sz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C136C455-C0B6-423E-AF7E-94286EEB7B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5396" y="1089708"/>
            <a:ext cx="5002860" cy="3255748"/>
          </a:xfrm>
          <a:prstGeom prst="rect">
            <a:avLst/>
          </a:prstGeom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958CDD3-7599-46A0-A525-6BB10D7A068C}"/>
              </a:ext>
            </a:extLst>
          </p:cNvPr>
          <p:cNvSpPr/>
          <p:nvPr/>
        </p:nvSpPr>
        <p:spPr>
          <a:xfrm>
            <a:off x="6804014" y="2670753"/>
            <a:ext cx="1936879" cy="75027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el-GR" sz="2000" i="1" dirty="0">
                <a:solidFill>
                  <a:srgbClr val="000000"/>
                </a:solidFill>
                <a:latin typeface="Arial" panose="020B0604020202020204" pitchFamily="34" charset="0"/>
              </a:rPr>
              <a:t>μμ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l-GR" sz="2000" dirty="0">
                <a:solidFill>
                  <a:srgbClr val="000000"/>
                </a:solidFill>
                <a:latin typeface="Arial" panose="020B0604020202020204" pitchFamily="34" charset="0"/>
              </a:rPr>
              <a:t>@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l-GR" sz="2000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14 </a:t>
            </a:r>
            <a:r>
              <a:rPr lang="en-US" sz="2000" dirty="0" err="1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TeV</a:t>
            </a:r>
            <a:r>
              <a:rPr lang="en-US" sz="2000" dirty="0">
                <a:solidFill>
                  <a:srgbClr val="050C9B"/>
                </a:solidFill>
                <a:latin typeface="Arial" panose="020B0604020202020204" pitchFamily="34" charset="0"/>
              </a:rPr>
              <a:t> </a:t>
            </a:r>
          </a:p>
          <a:p>
            <a:pPr algn="ctr">
              <a:lnSpc>
                <a:spcPts val="1700"/>
              </a:lnSpc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=</a:t>
            </a:r>
          </a:p>
          <a:p>
            <a:pPr>
              <a:lnSpc>
                <a:spcPts val="1700"/>
              </a:lnSpc>
            </a:pPr>
            <a:r>
              <a:rPr lang="en-US" sz="2000" i="1" dirty="0">
                <a:solidFill>
                  <a:srgbClr val="000000"/>
                </a:solidFill>
                <a:latin typeface="Arial" panose="020B0604020202020204" pitchFamily="34" charset="0"/>
              </a:rPr>
              <a:t>pp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@ </a:t>
            </a:r>
            <a:r>
              <a:rPr lang="en-US" sz="2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100</a:t>
            </a:r>
            <a:r>
              <a:rPr lang="en-US" sz="2000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TeV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8CDB5BE-0B3F-47B0-A846-13F5E5A87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3011" y="1005453"/>
            <a:ext cx="1623596" cy="294388"/>
          </a:xfrm>
          <a:prstGeom prst="rect">
            <a:avLst/>
          </a:prstGeom>
        </p:spPr>
      </p:pic>
      <p:sp>
        <p:nvSpPr>
          <p:cNvPr id="18" name="Title 2">
            <a:extLst>
              <a:ext uri="{FF2B5EF4-FFF2-40B4-BE49-F238E27FC236}">
                <a16:creationId xmlns:a16="http://schemas.microsoft.com/office/drawing/2014/main" id="{58A47B79-03FB-492B-9C7D-CF61753DACB6}"/>
              </a:ext>
            </a:extLst>
          </p:cNvPr>
          <p:cNvSpPr txBox="1">
            <a:spLocks/>
          </p:cNvSpPr>
          <p:nvPr/>
        </p:nvSpPr>
        <p:spPr>
          <a:xfrm>
            <a:off x="134686" y="586636"/>
            <a:ext cx="3948938" cy="2339812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Advantages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endParaRPr lang="en-US" sz="1800" b="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240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μ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’s do not radiate / no </a:t>
            </a:r>
            <a:r>
              <a:rPr lang="en-US" sz="2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beamstrahlung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b="0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acce-leration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 in rings  </a:t>
            </a:r>
            <a:r>
              <a:rPr lang="en-US" sz="2400" b="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  <a:sym typeface="Wingdings" panose="05000000000000000000" pitchFamily="2" charset="2"/>
              </a:rPr>
              <a:t>low cost &amp; great power efficiency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~ </a:t>
            </a:r>
            <a:r>
              <a:rPr lang="en-US" sz="2400" b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x</a:t>
            </a:r>
            <a:r>
              <a:rPr lang="en-US" sz="2400" b="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7</a:t>
            </a:r>
            <a:r>
              <a:rPr lang="en-US" sz="2400" b="0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 energy </a:t>
            </a:r>
            <a:r>
              <a:rPr lang="en-US" sz="2400" b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reach vs </a:t>
            </a:r>
            <a:r>
              <a:rPr lang="en-US" sz="2400" b="0" i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 panose="020B0604020202020204" pitchFamily="34" charset="0"/>
                <a:cs typeface="Helvetica" panose="020B0604020202020204" pitchFamily="34" charset="0"/>
              </a:rPr>
              <a:t>pp</a:t>
            </a:r>
            <a:endParaRPr lang="en-US" sz="2400" b="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B2EC215E-9F85-4A9C-BD75-88C5EC0BAA07}"/>
              </a:ext>
            </a:extLst>
          </p:cNvPr>
          <p:cNvSpPr txBox="1">
            <a:spLocks/>
          </p:cNvSpPr>
          <p:nvPr/>
        </p:nvSpPr>
        <p:spPr>
          <a:xfrm>
            <a:off x="-224954" y="4496607"/>
            <a:ext cx="9376188" cy="2345432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US MAP feasibility studies were very successful </a:t>
            </a:r>
            <a:r>
              <a:rPr lang="en-US" sz="2000" dirty="0">
                <a:solidFill>
                  <a:srgbClr val="000000"/>
                </a:solidFill>
                <a:sym typeface="Wingdings" panose="05000000000000000000" pitchFamily="2" charset="2"/>
              </a:rPr>
              <a:t> MCs </a:t>
            </a:r>
            <a:r>
              <a:rPr lang="en-US" sz="2000" dirty="0">
                <a:solidFill>
                  <a:srgbClr val="000000"/>
                </a:solidFill>
              </a:rPr>
              <a:t>can be built with present day SC magnets and RF; there is a well-defined path forward</a:t>
            </a:r>
          </a:p>
          <a:p>
            <a:pPr lvl="1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ZDRs exist for 1.5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00000"/>
                </a:solidFill>
              </a:rPr>
              <a:t>, 3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00000"/>
                </a:solidFill>
              </a:rPr>
              <a:t>, 6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00000"/>
                </a:solidFill>
              </a:rPr>
              <a:t> and 14 </a:t>
            </a:r>
            <a:r>
              <a:rPr lang="en-US" sz="2000" dirty="0" err="1">
                <a:solidFill>
                  <a:srgbClr val="000000"/>
                </a:solidFill>
              </a:rPr>
              <a:t>TeV</a:t>
            </a:r>
            <a:r>
              <a:rPr lang="en-US" sz="2000" dirty="0">
                <a:solidFill>
                  <a:srgbClr val="050C9B"/>
                </a:solidFill>
              </a:rPr>
              <a:t> * </a:t>
            </a:r>
            <a:r>
              <a:rPr lang="en-US" sz="2000" dirty="0">
                <a:solidFill>
                  <a:srgbClr val="000000"/>
                </a:solidFill>
              </a:rPr>
              <a:t>in the LHC tunnel </a:t>
            </a:r>
            <a:endParaRPr lang="en-US" sz="2000" dirty="0">
              <a:solidFill>
                <a:srgbClr val="050C9B"/>
              </a:solidFill>
            </a:endParaRPr>
          </a:p>
          <a:p>
            <a:pPr marL="0" indent="0" defTabSz="914400">
              <a:buNone/>
            </a:pPr>
            <a:r>
              <a:rPr lang="en-US" dirty="0">
                <a:solidFill>
                  <a:srgbClr val="050C9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Key to success: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914400" lvl="1" indent="-5143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Test facility to demonstrate performance implications - muon production and 6D cooling, study LEMMA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dirty="0"/>
              <a:t>45 GeV +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sz="2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dirty="0"/>
              <a:t>at rest</a:t>
            </a:r>
            <a:r>
              <a:rPr lang="en-US" sz="2000" dirty="0">
                <a:sym typeface="Wingdings" pitchFamily="2" charset="2"/>
              </a:rPr>
              <a:t> 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</a:t>
            </a:r>
            <a:r>
              <a:rPr lang="en-US" sz="2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+</a:t>
            </a:r>
            <a:r>
              <a:rPr lang="en-US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-</a:t>
            </a:r>
            <a:r>
              <a:rPr lang="en-US" sz="2000" i="1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Symbol"/>
              </a:rPr>
              <a:t>- </a:t>
            </a:r>
            <a:r>
              <a:rPr lang="en-US" sz="2000" dirty="0">
                <a:solidFill>
                  <a:srgbClr val="000000"/>
                </a:solidFill>
              </a:rPr>
              <a:t>, design study of acceleration, detector background and neutrino radiation 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BE3D40AB-9417-490A-888A-AAA32A73E790}"/>
              </a:ext>
            </a:extLst>
          </p:cNvPr>
          <p:cNvSpPr txBox="1">
            <a:spLocks/>
          </p:cNvSpPr>
          <p:nvPr/>
        </p:nvSpPr>
        <p:spPr>
          <a:xfrm>
            <a:off x="133326" y="3035002"/>
            <a:ext cx="4601957" cy="3489334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400">
              <a:buNone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Offer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“moderately conservative - moderately innovative”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cost affordable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energy frontier colliders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76530" y="6621775"/>
            <a:ext cx="414338" cy="237285"/>
          </a:xfr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59EC5B-5AD2-4C61-A7C8-6778E0980A54}"/>
              </a:ext>
            </a:extLst>
          </p:cNvPr>
          <p:cNvSpPr txBox="1"/>
          <p:nvPr/>
        </p:nvSpPr>
        <p:spPr>
          <a:xfrm>
            <a:off x="6014810" y="5416795"/>
            <a:ext cx="31291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* more like “strawman” parameter table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889E6AE-440D-4AF5-95B5-738EBB1F874F}"/>
              </a:ext>
            </a:extLst>
          </p:cNvPr>
          <p:cNvSpPr/>
          <p:nvPr/>
        </p:nvSpPr>
        <p:spPr>
          <a:xfrm>
            <a:off x="5117011" y="1316966"/>
            <a:ext cx="29386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NewPhysics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sqrt(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)/2</a:t>
            </a:r>
            <a:endParaRPr lang="en-US" sz="2000" dirty="0">
              <a:effectLst/>
              <a:latin typeface="Courier New" panose="02070309020205020404" pitchFamily="49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B85DC78D-DC72-4999-AE7C-18B5950E9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461220">
            <a:off x="5546503" y="1966162"/>
            <a:ext cx="1489178" cy="2175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073C58B-C25A-4C8D-81D7-BB5C6B74A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35756">
            <a:off x="6398173" y="2025679"/>
            <a:ext cx="1474438" cy="239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153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Ways to excite the crystal (2)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1340" y="1042988"/>
            <a:ext cx="7607032" cy="498792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A3DC53-40E8-44A8-A990-BF0CDF4E95D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48D556F-8CCD-493C-B520-8941BD3DA0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E6756A8-692C-44B6-9D55-B160DBB1F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AAB7723-06D2-427B-AAA4-D6C2B592974B}"/>
              </a:ext>
            </a:extLst>
          </p:cNvPr>
          <p:cNvSpPr txBox="1">
            <a:spLocks/>
          </p:cNvSpPr>
          <p:nvPr/>
        </p:nvSpPr>
        <p:spPr>
          <a:xfrm>
            <a:off x="228600" y="103664"/>
            <a:ext cx="8915400" cy="641739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2E5286"/>
                </a:solidFill>
                <a:latin typeface="Arial"/>
                <a:ea typeface="Geneva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dirty="0"/>
              <a:t>Ways to excite the crystal (2)</a:t>
            </a:r>
          </a:p>
        </p:txBody>
      </p:sp>
    </p:spTree>
    <p:extLst>
      <p:ext uri="{BB962C8B-B14F-4D97-AF65-F5344CB8AC3E}">
        <p14:creationId xmlns:p14="http://schemas.microsoft.com/office/powerpoint/2010/main" val="30506656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050"/>
          <p:cNvSpPr>
            <a:spLocks noGrp="1" noChangeArrowheads="1"/>
          </p:cNvSpPr>
          <p:nvPr>
            <p:ph type="title"/>
          </p:nvPr>
        </p:nvSpPr>
        <p:spPr>
          <a:xfrm>
            <a:off x="0" y="-33338"/>
            <a:ext cx="9226550" cy="838201"/>
          </a:xfrm>
        </p:spPr>
        <p:txBody>
          <a:bodyPr/>
          <a:lstStyle/>
          <a:p>
            <a:pPr algn="ctr">
              <a:defRPr/>
            </a:pPr>
            <a:r>
              <a:rPr lang="en-US" sz="4000" dirty="0">
                <a:solidFill>
                  <a:srgbClr val="C00000"/>
                </a:solidFill>
              </a:rPr>
              <a:t>“Phase-Space” </a:t>
            </a:r>
            <a:r>
              <a:rPr lang="en-US" sz="4000" dirty="0">
                <a:solidFill>
                  <a:srgbClr val="000000"/>
                </a:solidFill>
              </a:rPr>
              <a:t>is Further Limited</a:t>
            </a:r>
          </a:p>
        </p:txBody>
      </p:sp>
      <p:sp>
        <p:nvSpPr>
          <p:cNvPr id="47107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817109"/>
            <a:ext cx="9144000" cy="55594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4000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“Live within our means”: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Arial" charset="0"/>
                <a:cs typeface="Arial" charset="0"/>
              </a:rPr>
              <a:t>for 20-100×LHC</a:t>
            </a:r>
            <a:endParaRPr lang="en-US" sz="4000" dirty="0">
              <a:solidFill>
                <a:schemeClr val="accent6">
                  <a:lumMod val="50000"/>
                </a:schemeClr>
              </a:solidFill>
              <a:latin typeface="Arial" charset="0"/>
              <a:cs typeface="Arial" charset="0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rgbClr val="3333CC"/>
                </a:solidFill>
                <a:latin typeface="Arial" charset="0"/>
                <a:cs typeface="Arial" charset="0"/>
              </a:rPr>
              <a:t> </a:t>
            </a:r>
            <a:r>
              <a:rPr lang="en-US" sz="32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&lt; 10 B$</a:t>
            </a:r>
            <a:endParaRPr lang="en-US" sz="3200" i="1" dirty="0">
              <a:solidFill>
                <a:srgbClr val="33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&lt; 10 km</a:t>
            </a:r>
          </a:p>
          <a:p>
            <a:pPr lvl="1">
              <a:buFont typeface="Wingdings" pitchFamily="2" charset="2"/>
              <a:buChar char="v"/>
              <a:defRPr/>
            </a:pPr>
            <a:r>
              <a:rPr lang="en-US" sz="3200" dirty="0">
                <a:solidFill>
                  <a:srgbClr val="33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  <a:sym typeface="Symbol"/>
              </a:rPr>
              <a:t> &lt; 10 MW (beam power, ~100MW total) 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-71438" y="3604934"/>
            <a:ext cx="9286875" cy="1249363"/>
          </a:xfrm>
        </p:spPr>
        <p:txBody>
          <a:bodyPr>
            <a:noAutofit/>
          </a:bodyPr>
          <a:lstStyle/>
          <a:p>
            <a:pPr algn="ctr">
              <a:buFont typeface="Wingdings" pitchFamily="2" charset="2"/>
              <a:buChar char="à"/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New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technology should provide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&gt;30 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GeV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/m  @ 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total component cost 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n-US" sz="32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1M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$/m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~NC magnets now)</a:t>
            </a:r>
            <a:endParaRPr lang="en-US" sz="3200" b="1" baseline="30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686301" y="4762928"/>
            <a:ext cx="422910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Ø"/>
              <a:defRPr sz="2000">
                <a:solidFill>
                  <a:schemeClr val="accent2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CC000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800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+mn-lt"/>
              </a:defRPr>
            </a:lvl9pPr>
          </a:lstStyle>
          <a:p>
            <a:pPr marL="0" indent="0" algn="ctr">
              <a:buFont typeface="Wingdings" pitchFamily="2" charset="2"/>
              <a:buNone/>
              <a:defRPr/>
            </a:pPr>
            <a:r>
              <a:rPr lang="en-US" sz="16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 magnets equiv. ~ 0.5 GeV per meter (LHC)</a:t>
            </a:r>
            <a:endParaRPr lang="en-US" sz="1600" kern="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-71439" y="5048853"/>
            <a:ext cx="9286875" cy="124936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4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Only one option for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&gt;30 GeV/m </a:t>
            </a:r>
            <a:r>
              <a:rPr lang="en-US" sz="32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known now: </a:t>
            </a:r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dense plasma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that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excludes </a:t>
            </a:r>
            <a:r>
              <a:rPr lang="en-US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protons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32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only </a:t>
            </a:r>
            <a:r>
              <a:rPr lang="en-US" sz="32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muons</a:t>
            </a:r>
            <a:endParaRPr lang="en-US" sz="3200" b="1" i="1" u="sng" baseline="30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0" y="5159829"/>
            <a:ext cx="9144000" cy="100148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8442B-292A-4940-B8DA-1985751407E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C0E84-5B8C-4D6E-A47D-380892CAA3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2380F9A-D1F0-4B3A-A704-2159A1BDF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170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9" y="132704"/>
            <a:ext cx="7481455" cy="500303"/>
          </a:xfrm>
        </p:spPr>
        <p:txBody>
          <a:bodyPr/>
          <a:lstStyle/>
          <a:p>
            <a:r>
              <a:rPr lang="en-US" dirty="0"/>
              <a:t>Ways to excite the crystal (3)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43" y="766086"/>
            <a:ext cx="8672513" cy="4764477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305FA8-25AC-41A2-9405-C990916DC39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DD72FD6-63D9-4307-A662-851DDDC2E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4448EAD-7271-4C98-B0EA-C6399C970D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5777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4" y="916639"/>
            <a:ext cx="8573361" cy="5719111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991544" y="222250"/>
            <a:ext cx="7481455" cy="500303"/>
          </a:xfrm>
        </p:spPr>
        <p:txBody>
          <a:bodyPr/>
          <a:lstStyle/>
          <a:p>
            <a:r>
              <a:rPr lang="en-US" dirty="0"/>
              <a:t>Ways to excite the crystal (4)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58815" y="998757"/>
            <a:ext cx="47843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Controlled generation of dislocations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5AE63-B1D0-43F3-879C-0EABDCAC3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45BE50-835A-4841-B161-09490547D9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26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Nanotubes(1)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637737"/>
            <a:ext cx="8672513" cy="3798426"/>
          </a:xfrm>
          <a:prstGeom prst="rect">
            <a:avLst/>
          </a:prstGeom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A33DD7-6DB6-4D94-A5AB-65462B7E61C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4C9825F-B513-450C-A904-22846D666D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FF22ED7-6C01-4C4D-8645-7C1508AE5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173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03" y="0"/>
            <a:ext cx="7481455" cy="500303"/>
          </a:xfrm>
        </p:spPr>
        <p:txBody>
          <a:bodyPr/>
          <a:lstStyle/>
          <a:p>
            <a:r>
              <a:rPr lang="en-US" dirty="0"/>
              <a:t>Nanotubes (2)</a:t>
            </a:r>
          </a:p>
        </p:txBody>
      </p:sp>
      <p:pic>
        <p:nvPicPr>
          <p:cNvPr id="8196" name="Picture 4" descr="Image result for bunch of nanotub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72" y="696629"/>
            <a:ext cx="7919915" cy="5464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38FA71-22B6-4E45-B56A-091888F3E5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CFB514-7129-4F5F-A55A-8AF00A3232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350A5D-D6FF-4068-8110-2F0ED6B20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331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 (funnel) Channels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AA062-F72A-D54C-921F-996C411C5980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690658" y="1701456"/>
            <a:ext cx="3762684" cy="3454664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>
          <a:xfrm>
            <a:off x="6618776" y="2515579"/>
            <a:ext cx="1962516" cy="22293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urved Connector 9"/>
          <p:cNvCxnSpPr/>
          <p:nvPr/>
        </p:nvCxnSpPr>
        <p:spPr>
          <a:xfrm>
            <a:off x="6665668" y="3739662"/>
            <a:ext cx="1312984" cy="39858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2" name="Curved Connector 11"/>
          <p:cNvCxnSpPr/>
          <p:nvPr/>
        </p:nvCxnSpPr>
        <p:spPr>
          <a:xfrm flipV="1">
            <a:off x="6689114" y="3176953"/>
            <a:ext cx="1289538" cy="597877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671529" y="3812942"/>
            <a:ext cx="1651856" cy="11429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8" name="Curved Connector 17"/>
          <p:cNvCxnSpPr/>
          <p:nvPr/>
        </p:nvCxnSpPr>
        <p:spPr>
          <a:xfrm>
            <a:off x="6689114" y="3293223"/>
            <a:ext cx="1289538" cy="105008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20" name="Curved Connector 19"/>
          <p:cNvCxnSpPr/>
          <p:nvPr/>
        </p:nvCxnSpPr>
        <p:spPr>
          <a:xfrm>
            <a:off x="6689114" y="3576519"/>
            <a:ext cx="1434978" cy="127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26" name="Right Arrow 25"/>
          <p:cNvSpPr/>
          <p:nvPr/>
        </p:nvSpPr>
        <p:spPr>
          <a:xfrm rot="1397423">
            <a:off x="761261" y="1089296"/>
            <a:ext cx="1962516" cy="1265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Curved Connector 26"/>
          <p:cNvCxnSpPr/>
          <p:nvPr/>
        </p:nvCxnSpPr>
        <p:spPr>
          <a:xfrm>
            <a:off x="1106630" y="1433241"/>
            <a:ext cx="1138046" cy="763695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1" name="Curved Connector 30"/>
          <p:cNvCxnSpPr/>
          <p:nvPr/>
        </p:nvCxnSpPr>
        <p:spPr>
          <a:xfrm>
            <a:off x="1071794" y="1230866"/>
            <a:ext cx="1292166" cy="62420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52" name="Right Arrow 51"/>
          <p:cNvSpPr/>
          <p:nvPr/>
        </p:nvSpPr>
        <p:spPr>
          <a:xfrm rot="20737178">
            <a:off x="658012" y="4493797"/>
            <a:ext cx="1962516" cy="126525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urved Connector 52"/>
          <p:cNvCxnSpPr/>
          <p:nvPr/>
        </p:nvCxnSpPr>
        <p:spPr>
          <a:xfrm rot="19220583">
            <a:off x="1114901" y="4660697"/>
            <a:ext cx="1017084" cy="92105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5" name="Curved Connector 54"/>
          <p:cNvCxnSpPr/>
          <p:nvPr/>
        </p:nvCxnSpPr>
        <p:spPr>
          <a:xfrm rot="19220583">
            <a:off x="946625" y="4828952"/>
            <a:ext cx="1542504" cy="601976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6" name="Curved Connector 55"/>
          <p:cNvCxnSpPr/>
          <p:nvPr/>
        </p:nvCxnSpPr>
        <p:spPr>
          <a:xfrm rot="19220583">
            <a:off x="1008507" y="4670781"/>
            <a:ext cx="1121236" cy="645572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ED073E-5447-455A-9582-67C5DE11A1B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403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A78FB9E-BB89-43A8-89E9-76F7C539AB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031" y="971550"/>
            <a:ext cx="8133651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998C13F-549A-4D40-BBF9-40B28F498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915400" cy="427877"/>
          </a:xfrm>
        </p:spPr>
        <p:txBody>
          <a:bodyPr/>
          <a:lstStyle/>
          <a:p>
            <a:r>
              <a:rPr lang="en-US" dirty="0"/>
              <a:t>SMI: Self-Modulation Instability (in 400 GeV protons)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DCFCF-3CB5-4834-993A-2E3236D031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2965E3-E094-4486-83FA-41C6194D14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8CB9A8-2931-4AF1-B7C3-9A88BCCF6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7887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375605"/>
            <a:ext cx="8672513" cy="4322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17" y="5907257"/>
            <a:ext cx="4015383" cy="7284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3982" y="5906914"/>
            <a:ext cx="3525113" cy="728836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D1006F-3BA9-4A5C-922C-CE9085213B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1CB42A7-5E53-4EB4-9FAC-3ECF6B8299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8A1F9AE-71DA-4BC0-A575-25F7A0775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9718ED-B1E8-4456-ACCE-687133B0C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887" y="136525"/>
            <a:ext cx="8803142" cy="1193845"/>
          </a:xfrm>
        </p:spPr>
        <p:txBody>
          <a:bodyPr/>
          <a:lstStyle/>
          <a:p>
            <a:r>
              <a:rPr lang="en-US" dirty="0"/>
              <a:t>Self-Modulation Instability in AWAKE p+ Bunch </a:t>
            </a:r>
          </a:p>
        </p:txBody>
      </p:sp>
    </p:spTree>
    <p:extLst>
      <p:ext uri="{BB962C8B-B14F-4D97-AF65-F5344CB8AC3E}">
        <p14:creationId xmlns:p14="http://schemas.microsoft.com/office/powerpoint/2010/main" val="155161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415" y="14531"/>
            <a:ext cx="7481455" cy="500303"/>
          </a:xfrm>
        </p:spPr>
        <p:txBody>
          <a:bodyPr/>
          <a:lstStyle/>
          <a:p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Collider considerations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3100587"/>
            <a:ext cx="7772400" cy="13116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15" y="1780856"/>
            <a:ext cx="3952875" cy="5143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4513834"/>
            <a:ext cx="8146106" cy="2344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437" y="714375"/>
            <a:ext cx="3232116" cy="5991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5731" y="619609"/>
            <a:ext cx="2057400" cy="990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7715" y="426132"/>
            <a:ext cx="2171700" cy="4191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7715" y="950007"/>
            <a:ext cx="1790700" cy="381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44323" y="1319191"/>
            <a:ext cx="1834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i.e. irrelevant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0309" y="1752382"/>
            <a:ext cx="2228850" cy="40005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00" y="2433674"/>
            <a:ext cx="6608745" cy="4764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62178" y="1780856"/>
            <a:ext cx="2022144" cy="1182176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1740515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5326AD5-ACCA-4816-8C65-7F992FD67E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3040615"/>
            <a:ext cx="3676454" cy="381738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FBFCD90-E806-4C9B-A02A-99E8316C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E897F-8A55-4CBA-9EFF-35867B2A1F2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6/12/2019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987731-7611-480C-85D2-BB336A8643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4C2F8E-ED7A-4F3B-B05E-7827E775C7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018FF4-CF6C-40E3-9793-DB8412A955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482"/>
            <a:ext cx="9144000" cy="27877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66362D-770C-4FA9-9443-ECA26B176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520856" y="2378575"/>
            <a:ext cx="3839718" cy="516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587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2"/>
          <p:cNvSpPr>
            <a:spLocks noChangeArrowheads="1"/>
          </p:cNvSpPr>
          <p:nvPr/>
        </p:nvSpPr>
        <p:spPr bwMode="auto">
          <a:xfrm>
            <a:off x="1590675" y="71438"/>
            <a:ext cx="723900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 sz="2600" b="0">
              <a:latin typeface="Times" pitchFamily="18" charset="0"/>
            </a:endParaRPr>
          </a:p>
        </p:txBody>
      </p:sp>
      <p:pic>
        <p:nvPicPr>
          <p:cNvPr id="2055" name="Picture 7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5363"/>
            <a:ext cx="9212263" cy="329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Oval 72"/>
          <p:cNvSpPr>
            <a:spLocks noChangeArrowheads="1"/>
          </p:cNvSpPr>
          <p:nvPr/>
        </p:nvSpPr>
        <p:spPr bwMode="auto">
          <a:xfrm rot="-1140000">
            <a:off x="7500938" y="1128713"/>
            <a:ext cx="449262" cy="3224212"/>
          </a:xfrm>
          <a:prstGeom prst="ellipse">
            <a:avLst/>
          </a:prstGeom>
          <a:solidFill>
            <a:srgbClr val="FF0000">
              <a:alpha val="41176"/>
            </a:srgbClr>
          </a:solidFill>
          <a:ln w="2857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57" name="Line 73"/>
          <p:cNvSpPr>
            <a:spLocks noChangeShapeType="1"/>
          </p:cNvSpPr>
          <p:nvPr/>
        </p:nvSpPr>
        <p:spPr bwMode="auto">
          <a:xfrm>
            <a:off x="7205663" y="1093788"/>
            <a:ext cx="989012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Text Box 105"/>
          <p:cNvSpPr txBox="1">
            <a:spLocks noChangeArrowheads="1"/>
          </p:cNvSpPr>
          <p:nvPr/>
        </p:nvSpPr>
        <p:spPr bwMode="auto">
          <a:xfrm>
            <a:off x="0" y="760413"/>
            <a:ext cx="4065588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b="0" i="1">
                <a:latin typeface="Arial" pitchFamily="34" charset="0"/>
              </a:rPr>
              <a:t>Idea- Tajima &amp; Dawson, Phys. Rev. Lett. (1979)</a:t>
            </a:r>
          </a:p>
        </p:txBody>
      </p:sp>
      <p:sp>
        <p:nvSpPr>
          <p:cNvPr id="4110" name="Text Box 109"/>
          <p:cNvSpPr txBox="1">
            <a:spLocks noChangeArrowheads="1"/>
          </p:cNvSpPr>
          <p:nvPr/>
        </p:nvSpPr>
        <p:spPr bwMode="auto">
          <a:xfrm>
            <a:off x="4049713" y="673100"/>
            <a:ext cx="2776537" cy="581025"/>
          </a:xfrm>
          <a:prstGeom prst="rect">
            <a:avLst/>
          </a:prstGeom>
          <a:noFill/>
          <a:ln w="635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1600" b="0" dirty="0">
                <a:solidFill>
                  <a:schemeClr val="accent6"/>
                </a:solidFill>
                <a:latin typeface="Arial" pitchFamily="34" charset="0"/>
              </a:rPr>
              <a:t>Plasma wave: electron density perturbation</a:t>
            </a:r>
          </a:p>
        </p:txBody>
      </p:sp>
      <p:graphicFrame>
        <p:nvGraphicFramePr>
          <p:cNvPr id="2051" name="AutoShape 3"/>
          <p:cNvGraphicFramePr>
            <a:graphicFrameLocks noChangeAspect="1"/>
          </p:cNvGraphicFramePr>
          <p:nvPr/>
        </p:nvGraphicFramePr>
        <p:xfrm>
          <a:off x="2209800" y="6248400"/>
          <a:ext cx="496888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Equation" r:id="rId5" imgW="0" imgH="0" progId="Equation.3">
                  <p:embed/>
                </p:oleObj>
              </mc:Choice>
              <mc:Fallback>
                <p:oleObj name="Equation" r:id="rId5" imgW="0" imgH="0" progId="Equation.3">
                  <p:embed/>
                  <p:pic>
                    <p:nvPicPr>
                      <p:cNvPr id="2051" name="AutoShap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6248400"/>
                        <a:ext cx="496888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60" name="Line 116"/>
          <p:cNvSpPr>
            <a:spLocks noChangeShapeType="1"/>
          </p:cNvSpPr>
          <p:nvPr/>
        </p:nvSpPr>
        <p:spPr bwMode="auto">
          <a:xfrm rot="-120000">
            <a:off x="4964113" y="1271588"/>
            <a:ext cx="1387475" cy="46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1" name="Text Box 117"/>
          <p:cNvSpPr txBox="1">
            <a:spLocks noChangeArrowheads="1"/>
          </p:cNvSpPr>
          <p:nvPr/>
        </p:nvSpPr>
        <p:spPr bwMode="auto">
          <a:xfrm>
            <a:off x="6642100" y="717550"/>
            <a:ext cx="25019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600" b="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Laser/beam pulse  ~ </a:t>
            </a:r>
            <a:r>
              <a:rPr lang="en-US" altLang="en-US" sz="1600" b="0" baseline="-2500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p</a:t>
            </a:r>
            <a:r>
              <a:rPr lang="en-US" altLang="en-US" sz="1600" b="0">
                <a:solidFill>
                  <a:srgbClr val="C00000"/>
                </a:solidFill>
                <a:latin typeface="Arial" pitchFamily="34" charset="0"/>
                <a:sym typeface="Symbol" pitchFamily="18" charset="2"/>
              </a:rPr>
              <a:t>/c </a:t>
            </a:r>
          </a:p>
        </p:txBody>
      </p:sp>
      <p:sp>
        <p:nvSpPr>
          <p:cNvPr id="2062" name="Line 24"/>
          <p:cNvSpPr>
            <a:spLocks noChangeShapeType="1"/>
          </p:cNvSpPr>
          <p:nvPr/>
        </p:nvSpPr>
        <p:spPr bwMode="auto">
          <a:xfrm>
            <a:off x="4222750" y="4425950"/>
            <a:ext cx="4556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Shiltsev | IOTA CM'19</a:t>
            </a:r>
            <a:endParaRPr lang="en-US" dirty="0"/>
          </a:p>
        </p:txBody>
      </p:sp>
      <p:sp>
        <p:nvSpPr>
          <p:cNvPr id="2064" name="Slide Number Placeholder 1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67C33066-5281-4627-876A-099ADFFBFA26}" type="slidenum">
              <a:rPr lang="en-US" altLang="en-US" b="0" smtClean="0">
                <a:latin typeface="Comic Sans MS" pitchFamily="66" charset="0"/>
              </a:rPr>
              <a:pPr eaLnBrk="1" hangingPunct="1"/>
              <a:t>4</a:t>
            </a:fld>
            <a:endParaRPr lang="en-US" altLang="en-US" b="0">
              <a:latin typeface="Comic Sans MS" pitchFamily="66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4507201" y="4812793"/>
            <a:ext cx="4636799" cy="1306513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b="1" u="sng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Option B:</a:t>
            </a:r>
          </a:p>
          <a:p>
            <a:pPr algn="ctr" eaLnBrk="0" hangingPunct="0">
              <a:defRPr/>
            </a:pPr>
            <a:r>
              <a:rPr lang="en-US" sz="2800" b="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Short intense laser pulse</a:t>
            </a:r>
          </a:p>
          <a:p>
            <a:pPr algn="ctr" eaLnBrk="0" hangingPunct="0">
              <a:defRPr/>
            </a:pPr>
            <a:r>
              <a:rPr lang="en-US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~</a:t>
            </a:r>
            <a:r>
              <a:rPr lang="en-US" b="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10</a:t>
            </a:r>
            <a:r>
              <a:rPr lang="en-US" b="0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18</a:t>
            </a:r>
            <a:r>
              <a:rPr lang="en-US" b="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cm</a:t>
            </a:r>
            <a:r>
              <a:rPr lang="en-US" b="0" kern="0" baseline="3000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-3</a:t>
            </a:r>
            <a:r>
              <a:rPr lang="en-US" b="0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, </a:t>
            </a:r>
            <a:r>
              <a:rPr lang="en-US" b="1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50 GV/m</a:t>
            </a:r>
            <a:r>
              <a:rPr lang="en-US" kern="0" dirty="0">
                <a:solidFill>
                  <a:schemeClr val="accent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over 0.1m</a:t>
            </a:r>
            <a:endParaRPr lang="en-US" b="0" kern="0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b="0" kern="0" dirty="0">
              <a:solidFill>
                <a:schemeClr val="accent6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436562" y="3037"/>
            <a:ext cx="8339137" cy="714375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2E5286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/>
              <a:t>					</a:t>
            </a:r>
            <a:r>
              <a:rPr lang="en-US" sz="4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Plasma Waves</a:t>
            </a: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>
          <a:xfrm>
            <a:off x="14868" y="4816257"/>
            <a:ext cx="4668838" cy="1381125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 eaLnBrk="0" hangingPunct="0">
              <a:defRPr/>
            </a:pPr>
            <a:r>
              <a:rPr lang="en-US" sz="2800" b="1" u="sng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Option A:</a:t>
            </a:r>
          </a:p>
          <a:p>
            <a:pPr algn="ctr" eaLnBrk="0" hangingPunct="0">
              <a:defRPr/>
            </a:pPr>
            <a:r>
              <a:rPr lang="en-US" sz="2800" b="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Short intense e-/e+/p bunch</a:t>
            </a:r>
          </a:p>
          <a:p>
            <a:pPr algn="ctr" eaLnBrk="0" hangingPunct="0">
              <a:defRPr/>
            </a:pPr>
            <a:r>
              <a:rPr lang="en-US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Few </a:t>
            </a:r>
            <a:r>
              <a:rPr lang="en-US" b="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</a:t>
            </a:r>
            <a:r>
              <a:rPr lang="en-US" b="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16</a:t>
            </a:r>
            <a:r>
              <a:rPr lang="en-US" b="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cm</a:t>
            </a:r>
            <a:r>
              <a:rPr lang="en-US" b="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-3</a:t>
            </a:r>
            <a:r>
              <a:rPr lang="en-US" b="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, </a:t>
            </a:r>
            <a:r>
              <a:rPr lang="en-US" b="1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6 GV/m</a:t>
            </a:r>
            <a:r>
              <a:rPr lang="en-US" b="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over 0.3m</a:t>
            </a:r>
            <a:endParaRPr lang="en-US" b="0" kern="0" dirty="0">
              <a:solidFill>
                <a:srgbClr val="C00000"/>
              </a:solidFill>
              <a:cs typeface="Times New Roman" pitchFamily="18" charset="0"/>
            </a:endParaRPr>
          </a:p>
          <a:p>
            <a:pPr algn="ctr" eaLnBrk="0" hangingPunct="0">
              <a:defRPr/>
            </a:pPr>
            <a:endParaRPr lang="en-US" sz="2800" b="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-53329" y="6128758"/>
            <a:ext cx="9197329" cy="624921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eaLnBrk="0" hangingPunct="0">
              <a:defRPr/>
            </a:pPr>
            <a:r>
              <a:rPr lang="en-US" sz="2800" kern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First looks into “Plasma-Collider”: </a:t>
            </a:r>
            <a:r>
              <a:rPr lang="en-US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staging kills ! &lt;</a:t>
            </a:r>
            <a:r>
              <a:rPr lang="en-US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E</a:t>
            </a:r>
            <a:r>
              <a:rPr lang="en-US" sz="2800" b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&gt;~2 GV/m,</a:t>
            </a:r>
            <a:r>
              <a:rPr lang="el-GR" sz="2800" b="1" i="1" kern="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ε</a:t>
            </a:r>
            <a:endParaRPr lang="en-US" sz="2800" b="1" i="1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157" y="3608460"/>
            <a:ext cx="8312727" cy="1304852"/>
          </a:xfrm>
          <a:prstGeom prst="rect">
            <a:avLst/>
          </a:prstGeom>
          <a:noFill/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19247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3847051"/>
            <a:ext cx="8672513" cy="1275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41" y="1213631"/>
            <a:ext cx="8233726" cy="2573721"/>
          </a:xfrm>
          <a:prstGeom prst="rect">
            <a:avLst/>
          </a:prstGeom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45285" y="5702067"/>
            <a:ext cx="6536587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</a:t>
            </a:r>
            <a:r>
              <a:rPr lang="en-US" sz="36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24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cm</a:t>
            </a:r>
            <a:r>
              <a:rPr lang="en-US" sz="36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-3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100 TV/m, </a:t>
            </a:r>
            <a:r>
              <a:rPr lang="el-GR" sz="3600" kern="0" dirty="0">
                <a:solidFill>
                  <a:srgbClr val="C00000"/>
                </a:solidFill>
                <a:cs typeface="Times New Roman" pitchFamily="18" charset="0"/>
              </a:rPr>
              <a:t>λ</a:t>
            </a:r>
            <a:r>
              <a:rPr lang="en-US" sz="3600" kern="0" baseline="-25000" dirty="0">
                <a:solidFill>
                  <a:srgbClr val="C00000"/>
                </a:solidFill>
                <a:cs typeface="Times New Roman" pitchFamily="18" charset="0"/>
              </a:rPr>
              <a:t>p</a:t>
            </a:r>
            <a:r>
              <a:rPr lang="en-US" sz="3600" kern="0" dirty="0">
                <a:solidFill>
                  <a:srgbClr val="C00000"/>
                </a:solidFill>
                <a:cs typeface="Times New Roman" pitchFamily="18" charset="0"/>
              </a:rPr>
              <a:t>~0.03µm </a:t>
            </a:r>
          </a:p>
          <a:p>
            <a:pPr algn="ctr">
              <a:defRPr/>
            </a:pPr>
            <a:endParaRPr lang="en-US" sz="36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62229"/>
            <a:ext cx="8686800" cy="989704"/>
          </a:xfrm>
        </p:spPr>
        <p:txBody>
          <a:bodyPr/>
          <a:lstStyle/>
          <a:p>
            <a:r>
              <a:rPr lang="en-US" dirty="0"/>
              <a:t>Novelty of the Approach: </a:t>
            </a:r>
            <a:br>
              <a:rPr lang="en-US" dirty="0"/>
            </a:br>
            <a:r>
              <a:rPr lang="en-US" sz="2800" dirty="0">
                <a:solidFill>
                  <a:srgbClr val="C00000"/>
                </a:solidFill>
              </a:rPr>
              <a:t>Acceleration in Continuous Focusing Channel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1" name="Text Box 79"/>
          <p:cNvSpPr txBox="1">
            <a:spLocks noChangeArrowheads="1"/>
          </p:cNvSpPr>
          <p:nvPr/>
        </p:nvSpPr>
        <p:spPr bwMode="auto">
          <a:xfrm>
            <a:off x="6581872" y="5165373"/>
            <a:ext cx="2562128" cy="1323439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Synchtrotron</a:t>
            </a: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radiation losses balance energy gain: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0.3TeV for positrons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10 000 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TeV</a:t>
            </a: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for muons (+)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1000 000 </a:t>
            </a:r>
            <a:r>
              <a:rPr lang="en-US" altLang="en-US" sz="16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TeV</a:t>
            </a:r>
            <a:r>
              <a:rPr lang="en-US" altLang="en-US" sz="16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for protons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5325" y="6478473"/>
            <a:ext cx="4638675" cy="276225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45285" y="5154415"/>
            <a:ext cx="6141384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</a:t>
            </a:r>
            <a:r>
              <a:rPr lang="en-US" sz="36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22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cm</a:t>
            </a:r>
            <a:r>
              <a:rPr lang="en-US" sz="3600" kern="0" baseline="30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-3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kern="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10 TV/m, </a:t>
            </a:r>
            <a:r>
              <a:rPr lang="el-GR" sz="3600" kern="0" dirty="0">
                <a:solidFill>
                  <a:srgbClr val="C00000"/>
                </a:solidFill>
                <a:cs typeface="Times New Roman" pitchFamily="18" charset="0"/>
              </a:rPr>
              <a:t>λ</a:t>
            </a:r>
            <a:r>
              <a:rPr lang="en-US" sz="3600" kern="0" baseline="-25000" dirty="0">
                <a:solidFill>
                  <a:srgbClr val="C00000"/>
                </a:solidFill>
                <a:cs typeface="Times New Roman" pitchFamily="18" charset="0"/>
              </a:rPr>
              <a:t>p</a:t>
            </a:r>
            <a:r>
              <a:rPr lang="en-US" sz="3600" kern="0" dirty="0">
                <a:solidFill>
                  <a:srgbClr val="C00000"/>
                </a:solidFill>
                <a:cs typeface="Times New Roman" pitchFamily="18" charset="0"/>
              </a:rPr>
              <a:t>~0.3µm </a:t>
            </a:r>
          </a:p>
          <a:p>
            <a:pPr algn="ctr">
              <a:defRPr/>
            </a:pPr>
            <a:endParaRPr lang="en-US" sz="36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D2EFF4-3DA2-4CA4-8E76-34D3B11086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04308" y="6417315"/>
            <a:ext cx="1759527" cy="365125"/>
          </a:xfrm>
        </p:spPr>
        <p:txBody>
          <a:bodyPr/>
          <a:lstStyle/>
          <a:p>
            <a:r>
              <a:rPr lang="en-US" dirty="0"/>
              <a:t>6/12/2019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E345316-2950-4A67-A309-EB6047094D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257976" y="6399907"/>
            <a:ext cx="1639455" cy="365125"/>
          </a:xfrm>
        </p:spPr>
        <p:txBody>
          <a:bodyPr/>
          <a:lstStyle/>
          <a:p>
            <a:r>
              <a:rPr lang="da-DK" dirty="0"/>
              <a:t>Shiltsev | IOTA CM'19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322F936-E3F3-4B0C-9BBC-C897A9180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702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5F6A0-CBD8-4D10-A1ED-0354FA25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63" y="49143"/>
            <a:ext cx="8974137" cy="714375"/>
          </a:xfrm>
        </p:spPr>
        <p:txBody>
          <a:bodyPr/>
          <a:lstStyle/>
          <a:p>
            <a:pPr>
              <a:defRPr/>
            </a:pPr>
            <a:r>
              <a:rPr lang="en-US" sz="4400" dirty="0"/>
              <a:t>Linear </a:t>
            </a:r>
            <a:r>
              <a:rPr lang="en-US" sz="4400" i="1" dirty="0">
                <a:sym typeface="Symbol"/>
              </a:rPr>
              <a:t>+-</a:t>
            </a:r>
            <a:r>
              <a:rPr lang="en-US" sz="4400" i="1" dirty="0"/>
              <a:t> </a:t>
            </a:r>
            <a:r>
              <a:rPr lang="en-US" sz="4400" dirty="0"/>
              <a:t>Crystal X-ray Collider  </a:t>
            </a:r>
          </a:p>
        </p:txBody>
      </p:sp>
      <p:pic>
        <p:nvPicPr>
          <p:cNvPr id="55300" name="Picture 2">
            <a:extLst>
              <a:ext uri="{FF2B5EF4-FFF2-40B4-BE49-F238E27FC236}">
                <a16:creationId xmlns:a16="http://schemas.microsoft.com/office/drawing/2014/main" id="{13C0A632-2F44-483E-8B2B-96AEB91302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758825"/>
            <a:ext cx="852170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FBFB042C-A179-4020-B456-99CA3E078421}"/>
              </a:ext>
            </a:extLst>
          </p:cNvPr>
          <p:cNvSpPr txBox="1">
            <a:spLocks noChangeArrowheads="1"/>
          </p:cNvSpPr>
          <p:nvPr/>
        </p:nvSpPr>
        <p:spPr>
          <a:xfrm>
            <a:off x="6157913" y="690563"/>
            <a:ext cx="2986087" cy="515937"/>
          </a:xfrm>
          <a:prstGeom prst="rect">
            <a:avLst/>
          </a:prstGeom>
          <a:solidFill>
            <a:schemeClr val="bg1"/>
          </a:solidFill>
        </p:spPr>
        <p:txBody>
          <a:bodyPr/>
          <a:lstStyle/>
          <a:p>
            <a:pPr algn="r" eaLnBrk="0" hangingPunct="0">
              <a:defRPr/>
            </a:pP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1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PeV</a:t>
            </a:r>
            <a:r>
              <a:rPr lang="en-US" sz="2800" kern="0" dirty="0">
                <a:solidFill>
                  <a:srgbClr val="CC0000"/>
                </a:solidFill>
                <a:ea typeface="+mj-ea"/>
                <a:cs typeface="Times New Roman" pitchFamily="18" charset="0"/>
              </a:rPr>
              <a:t> = 1000 </a:t>
            </a:r>
            <a:r>
              <a:rPr lang="en-US" sz="2800" kern="0" dirty="0" err="1">
                <a:solidFill>
                  <a:srgbClr val="CC0000"/>
                </a:solidFill>
                <a:ea typeface="+mj-ea"/>
                <a:cs typeface="Times New Roman" pitchFamily="18" charset="0"/>
              </a:rPr>
              <a:t>TeV</a:t>
            </a:r>
            <a:endParaRPr lang="en-US" sz="2800" kern="0" dirty="0">
              <a:solidFill>
                <a:srgbClr val="CC0000"/>
              </a:solidFill>
              <a:ea typeface="+mj-ea"/>
              <a:cs typeface="Times New Roman" pitchFamily="18" charset="0"/>
            </a:endParaRPr>
          </a:p>
          <a:p>
            <a:pPr algn="r" eaLnBrk="0" hangingPunct="0">
              <a:defRPr/>
            </a:pP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n</a:t>
            </a:r>
            <a:r>
              <a:rPr lang="en-US" sz="1900" i="1" baseline="-25000" dirty="0">
                <a:sym typeface="Symbol"/>
              </a:rPr>
              <a:t>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ea typeface="+mj-ea"/>
                <a:cs typeface="Times New Roman" pitchFamily="18" charset="0"/>
              </a:rPr>
              <a:t> ~1000</a:t>
            </a:r>
          </a:p>
          <a:p>
            <a:pPr algn="r" eaLnBrk="0" hangingPunct="0">
              <a:defRPr/>
            </a:pPr>
            <a:r>
              <a:rPr lang="en-US" sz="1900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n</a:t>
            </a:r>
            <a:r>
              <a:rPr lang="en-US" sz="1900" i="1" baseline="-25000" dirty="0" err="1">
                <a:sym typeface="Symbol"/>
              </a:rPr>
              <a:t>B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~100</a:t>
            </a:r>
          </a:p>
          <a:p>
            <a:pPr algn="r" eaLnBrk="0" hangingPunct="0">
              <a:defRPr/>
            </a:pPr>
            <a:r>
              <a:rPr lang="en-US" sz="1900" kern="0" dirty="0" err="1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f</a:t>
            </a:r>
            <a:r>
              <a:rPr lang="en-US" sz="1900" i="1" baseline="-25000" dirty="0" err="1">
                <a:sym typeface="Symbol"/>
              </a:rPr>
              <a:t>rep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sz="1900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6</a:t>
            </a:r>
          </a:p>
          <a:p>
            <a:pPr algn="r" eaLnBrk="0" hangingPunct="0">
              <a:defRPr/>
            </a:pP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  <a:sym typeface="Symbol"/>
              </a:rPr>
              <a:t>L</a:t>
            </a:r>
            <a:r>
              <a:rPr lang="en-US" sz="1900" kern="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 ~10</a:t>
            </a:r>
            <a:r>
              <a:rPr lang="en-US" sz="1900" kern="0" baseline="30000" dirty="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30-32</a:t>
            </a:r>
          </a:p>
          <a:p>
            <a:pPr algn="ctr" eaLnBrk="0" hangingPunct="0">
              <a:defRPr/>
            </a:pPr>
            <a:endParaRPr lang="en-US" sz="2800" kern="0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  <a:ea typeface="+mj-ea"/>
              <a:cs typeface="Times New Roman" pitchFamily="18" charset="0"/>
            </a:endParaRPr>
          </a:p>
        </p:txBody>
      </p:sp>
      <p:sp>
        <p:nvSpPr>
          <p:cNvPr id="55303" name="Text Box 79">
            <a:extLst>
              <a:ext uri="{FF2B5EF4-FFF2-40B4-BE49-F238E27FC236}">
                <a16:creationId xmlns:a16="http://schemas.microsoft.com/office/drawing/2014/main" id="{91DB3271-7B2B-4E8D-9494-329D87A5B6CF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2163763" y="2854326"/>
            <a:ext cx="4665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r>
              <a:rPr lang="en-US" altLang="en-US" sz="1600" b="1" dirty="0" err="1">
                <a:solidFill>
                  <a:srgbClr val="0000CC"/>
                </a:solidFill>
              </a:rPr>
              <a:t>V.Shiltsev</a:t>
            </a:r>
            <a:r>
              <a:rPr lang="en-US" altLang="en-US" sz="1600" b="1" dirty="0">
                <a:solidFill>
                  <a:srgbClr val="0000CC"/>
                </a:solidFill>
              </a:rPr>
              <a:t>, Physics-</a:t>
            </a:r>
            <a:r>
              <a:rPr lang="en-US" altLang="en-US" sz="1600" b="1" dirty="0" err="1">
                <a:solidFill>
                  <a:srgbClr val="0000CC"/>
                </a:solidFill>
              </a:rPr>
              <a:t>Uspekhi</a:t>
            </a:r>
            <a:r>
              <a:rPr lang="en-US" altLang="en-US" sz="1600" b="1" dirty="0">
                <a:solidFill>
                  <a:srgbClr val="0000CC"/>
                </a:solidFill>
              </a:rPr>
              <a:t> 55 (10), 965  (2012)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4C8884-CA10-4700-B3E0-E99B77DAFA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5CDA3-D6A9-4BEC-AC01-CE60E2F43E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ABE8966-22E3-4152-8C2E-7C0080560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3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4213" y="1819275"/>
            <a:ext cx="4392612" cy="1695450"/>
          </a:xfrm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549275" y="152400"/>
            <a:ext cx="8188003" cy="533400"/>
          </a:xfrm>
        </p:spPr>
        <p:txBody>
          <a:bodyPr/>
          <a:lstStyle/>
          <a:p>
            <a:pPr>
              <a:defRPr/>
            </a:pPr>
            <a:r>
              <a:rPr lang="en-US" sz="3600" dirty="0"/>
              <a:t>What Do We Know about Crystals?</a:t>
            </a:r>
          </a:p>
        </p:txBody>
      </p:sp>
      <p:pic>
        <p:nvPicPr>
          <p:cNvPr id="6246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850656"/>
            <a:ext cx="30988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Content Placeholder 3"/>
          <p:cNvSpPr txBox="1">
            <a:spLocks/>
          </p:cNvSpPr>
          <p:nvPr/>
        </p:nvSpPr>
        <p:spPr bwMode="auto">
          <a:xfrm>
            <a:off x="-37717" y="3886200"/>
            <a:ext cx="4376738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latin typeface="Arial" pitchFamily="34" charset="0"/>
                <a:cs typeface="Arial" pitchFamily="34" charset="0"/>
              </a:rPr>
              <a:t>Strong inter-planar  electric fields ~10V/A=1GV/cm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4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Very stable, can be used for 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deflection/bending (</a:t>
            </a:r>
            <a:r>
              <a:rPr lang="en-US" sz="2000" i="1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works</a:t>
            </a: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focusing (</a:t>
            </a:r>
            <a:r>
              <a:rPr lang="en-US" sz="2000" i="1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works </a:t>
            </a:r>
            <a:r>
              <a:rPr lang="en-US" sz="2000" kern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sz="2000" kern="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kern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acceleration (</a:t>
            </a:r>
            <a:r>
              <a:rPr lang="en-US" sz="2000" i="1" kern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if excited</a:t>
            </a:r>
            <a:r>
              <a:rPr lang="en-US" sz="2000" kern="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62470" name="Text Box 11"/>
          <p:cNvSpPr txBox="1">
            <a:spLocks noChangeArrowheads="1"/>
          </p:cNvSpPr>
          <p:nvPr/>
        </p:nvSpPr>
        <p:spPr bwMode="auto">
          <a:xfrm>
            <a:off x="3972996" y="1890304"/>
            <a:ext cx="51016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Font typeface="Wingdings" panose="05000000000000000000" pitchFamily="2" charset="2"/>
              <a:buChar char="Ø"/>
              <a:defRPr sz="2000">
                <a:solidFill>
                  <a:schemeClr val="accent2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T980 experiment  at </a:t>
            </a:r>
            <a:r>
              <a:rPr lang="en-US" altLang="en-US" sz="1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Times New Roman" panose="02020603050405020304" pitchFamily="18" charset="0"/>
              </a:rPr>
              <a:t>Tevatron</a:t>
            </a:r>
            <a:r>
              <a:rPr lang="en-US" altLang="en-US" sz="1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, </a:t>
            </a:r>
            <a:r>
              <a:rPr lang="en-US" altLang="en-US" sz="1200" b="1" i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N.Mokhov</a:t>
            </a:r>
            <a:r>
              <a:rPr lang="en-US" altLang="en-US" sz="1200" b="1" i="1" dirty="0">
                <a:solidFill>
                  <a:srgbClr val="C00000"/>
                </a:solidFill>
                <a:latin typeface="Times New Roman" panose="02020603050405020304" pitchFamily="18" charset="0"/>
              </a:rPr>
              <a:t> et al JINST 6 T08005 (2011) </a:t>
            </a:r>
          </a:p>
        </p:txBody>
      </p:sp>
      <p:pic>
        <p:nvPicPr>
          <p:cNvPr id="62473" name="Picture 17" descr="9-30-05data_without_tex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7849" y="2267501"/>
            <a:ext cx="4876800" cy="327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8338" y="1036745"/>
            <a:ext cx="3943350" cy="7239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43276" y="5572065"/>
            <a:ext cx="43426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~92.5+-5% efficiency </a:t>
            </a:r>
          </a:p>
          <a:p>
            <a:r>
              <a:rPr lang="en-US" dirty="0">
                <a:solidFill>
                  <a:srgbClr val="C00000"/>
                </a:solidFill>
              </a:rPr>
              <a:t>Or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l_d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~ 5mm/0.025 &lt; 0.2m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E94A9-B885-4EB2-BFBD-E52670F4110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35A0B0-30EC-48CD-A024-60A8D81E1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1354AE-FFB8-4B11-A2D6-2DB32850E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44425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 mm Si in LHC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1063546"/>
            <a:ext cx="8672513" cy="16489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180138" y="789873"/>
            <a:ext cx="2280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~2 </a:t>
            </a:r>
            <a:r>
              <a:rPr lang="en-US" dirty="0" err="1">
                <a:solidFill>
                  <a:srgbClr val="C00000"/>
                </a:solidFill>
              </a:rPr>
              <a:t>mrad</a:t>
            </a:r>
            <a:r>
              <a:rPr lang="en-US" dirty="0">
                <a:solidFill>
                  <a:srgbClr val="C00000"/>
                </a:solidFill>
              </a:rPr>
              <a:t> at 7 </a:t>
            </a:r>
            <a:r>
              <a:rPr lang="en-US" dirty="0" err="1">
                <a:solidFill>
                  <a:srgbClr val="C00000"/>
                </a:solidFill>
              </a:rPr>
              <a:t>TeV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2902379"/>
            <a:ext cx="4676775" cy="20859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106" y="2902378"/>
            <a:ext cx="4045182" cy="395562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76275" y="5408800"/>
            <a:ext cx="3490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~99.5% efficiency </a:t>
            </a:r>
          </a:p>
          <a:p>
            <a:r>
              <a:rPr lang="en-US" dirty="0">
                <a:solidFill>
                  <a:srgbClr val="C00000"/>
                </a:solidFill>
              </a:rPr>
              <a:t>Or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i="1" dirty="0" err="1">
                <a:solidFill>
                  <a:srgbClr val="C00000"/>
                </a:solidFill>
              </a:rPr>
              <a:t>l_d</a:t>
            </a:r>
            <a:r>
              <a:rPr lang="en-US" i="1" dirty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~ 4mm/0.005=0.8m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BC202B-311E-49DC-8167-5FFC1E24EBC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CC81C5FD-A3E3-4148-84A1-A49829FD0758}"/>
              </a:ext>
            </a:extLst>
          </p:cNvPr>
          <p:cNvSpPr txBox="1">
            <a:spLocks/>
          </p:cNvSpPr>
          <p:nvPr/>
        </p:nvSpPr>
        <p:spPr>
          <a:xfrm>
            <a:off x="1059102" y="89552"/>
            <a:ext cx="7481455" cy="500303"/>
          </a:xfrm>
          <a:prstGeom prst="rect">
            <a:avLst/>
          </a:prstGeom>
        </p:spPr>
        <p:txBody>
          <a:bodyPr vert="horz" lIns="0" tIns="0" rIns="0" bIns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700" b="1" kern="1200">
                <a:solidFill>
                  <a:srgbClr val="2E5286"/>
                </a:solidFill>
                <a:latin typeface="Arial"/>
                <a:ea typeface="Geneva" charset="0"/>
                <a:cs typeface="Aria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/>
              <a:t>Bent Crystals in the 7 TeV LHC Beams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C7370D-858D-4533-A7F7-AB14FF1C23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C40DD6-BAF4-4040-8F74-3DCB8EC0C4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862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915400" cy="641739"/>
          </a:xfrm>
        </p:spPr>
        <p:txBody>
          <a:bodyPr/>
          <a:lstStyle/>
          <a:p>
            <a:r>
              <a:rPr lang="en-US" dirty="0"/>
              <a:t>Ways to excite the crystal (1)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6845"/>
            <a:ext cx="8867127" cy="5223348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D24D33-0214-4C6B-A2CF-9EFFA1849A8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6/12/2019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EF74C2-6743-476B-AC16-D03D48BC1D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a-DK"/>
              <a:t>Shiltsev | IOTA CM'19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4260EB-EC06-46FB-BD51-425DC43438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DE5BF1-A944-B54A-9898-A27DB1807F1E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974031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FNAL_PowerPoint_4x3_100716</Template>
  <TotalTime>43337</TotalTime>
  <Words>1595</Words>
  <Application>Microsoft Office PowerPoint</Application>
  <PresentationFormat>On-screen Show (4:3)</PresentationFormat>
  <Paragraphs>291</Paragraphs>
  <Slides>38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4" baseType="lpstr">
      <vt:lpstr>ＭＳ Ｐゴシック</vt:lpstr>
      <vt:lpstr>Arial</vt:lpstr>
      <vt:lpstr>Berlin Sans FB</vt:lpstr>
      <vt:lpstr>Calibri</vt:lpstr>
      <vt:lpstr>Comic Sans MS</vt:lpstr>
      <vt:lpstr>Courier New</vt:lpstr>
      <vt:lpstr>Geneva</vt:lpstr>
      <vt:lpstr>Helvetica</vt:lpstr>
      <vt:lpstr>Lucida Grande</vt:lpstr>
      <vt:lpstr>Monotype Corsiva</vt:lpstr>
      <vt:lpstr>Symbol</vt:lpstr>
      <vt:lpstr>Times</vt:lpstr>
      <vt:lpstr>Times New Roman</vt:lpstr>
      <vt:lpstr>Wingdings</vt:lpstr>
      <vt:lpstr>Fermilab_PPT_090815</vt:lpstr>
      <vt:lpstr>Equation</vt:lpstr>
      <vt:lpstr>PowerPoint Presentation</vt:lpstr>
      <vt:lpstr>Motivation: “Ultimate” Colliders</vt:lpstr>
      <vt:lpstr>“Phase-Space” is Further Limited</vt:lpstr>
      <vt:lpstr>PowerPoint Presentation</vt:lpstr>
      <vt:lpstr>Novelty of the Approach:  Acceleration in Continuous Focusing Channel</vt:lpstr>
      <vt:lpstr>Linear +- Crystal X-ray Collider  </vt:lpstr>
      <vt:lpstr>What Do We Know about Crystals?</vt:lpstr>
      <vt:lpstr>4 mm Si in LHC</vt:lpstr>
      <vt:lpstr>Ways to excite the crystal (1)</vt:lpstr>
      <vt:lpstr>Crystal Excitation by X-Rays</vt:lpstr>
      <vt:lpstr>…several other ways were proposed (short bunches, ion clusters, dislocations, etc)… Excite Nanotubes/Crystals (5) by Self-Mod’n Instability in long(er) charge particle beams</vt:lpstr>
      <vt:lpstr>AWAKE</vt:lpstr>
      <vt:lpstr>PowerPoint Presentation</vt:lpstr>
      <vt:lpstr>TOPICS FOR STUDIES (WORKSHOP’19)</vt:lpstr>
      <vt:lpstr>Ultimate Testbed</vt:lpstr>
      <vt:lpstr>FACET-II Beams</vt:lpstr>
      <vt:lpstr>Weibel (Filamentation) Instability</vt:lpstr>
      <vt:lpstr>PowerPoint Presentation</vt:lpstr>
      <vt:lpstr>FACET-II</vt:lpstr>
      <vt:lpstr>MUON PRODUCTION AND CHANNELING</vt:lpstr>
      <vt:lpstr>                          Secondary particle production           300 MeV electron on 2 radiation length of carbon target</vt:lpstr>
      <vt:lpstr>Positive pions has very big positron/proton escort,  large angle &amp; high momentum; negative pion could be focused and extracted</vt:lpstr>
      <vt:lpstr>More pion could be obtained for larger thickness &amp; low Z. target material. Larger thickness – large radiation problem, low Z  - longer target (more difficult to collect)</vt:lpstr>
      <vt:lpstr>Low radiation scenario</vt:lpstr>
      <vt:lpstr>2015-2017 CRYSTAL CHANNELING EXPT @ FAST</vt:lpstr>
      <vt:lpstr>Summary</vt:lpstr>
      <vt:lpstr>Thank You for Your Attention!</vt:lpstr>
      <vt:lpstr>High Energy μ+μ- Colliders</vt:lpstr>
      <vt:lpstr>Ways to excite the crystal (2)</vt:lpstr>
      <vt:lpstr>Ways to excite the crystal (3)</vt:lpstr>
      <vt:lpstr>Ways to excite the crystal (4)</vt:lpstr>
      <vt:lpstr>Nanotubes(1)</vt:lpstr>
      <vt:lpstr>Nanotubes (2)</vt:lpstr>
      <vt:lpstr>Combine (funnel) Channels</vt:lpstr>
      <vt:lpstr>SMI: Self-Modulation Instability (in 400 GeV protons)</vt:lpstr>
      <vt:lpstr>Self-Modulation Instability in AWAKE p+ Bunch </vt:lpstr>
      <vt:lpstr>Collider considerations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Vladimir Shiltsev x5241 11340N</dc:creator>
  <cp:lastModifiedBy>Vladimir Shiltsev x5241 11340N</cp:lastModifiedBy>
  <cp:revision>477</cp:revision>
  <cp:lastPrinted>2019-06-07T21:51:17Z</cp:lastPrinted>
  <dcterms:created xsi:type="dcterms:W3CDTF">2019-04-04T16:37:42Z</dcterms:created>
  <dcterms:modified xsi:type="dcterms:W3CDTF">2019-06-11T00:57:42Z</dcterms:modified>
</cp:coreProperties>
</file>