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332" r:id="rId4"/>
    <p:sldId id="336" r:id="rId5"/>
    <p:sldId id="334" r:id="rId6"/>
    <p:sldId id="347" r:id="rId7"/>
    <p:sldId id="335" r:id="rId8"/>
    <p:sldId id="337" r:id="rId9"/>
    <p:sldId id="338" r:id="rId10"/>
    <p:sldId id="339" r:id="rId11"/>
    <p:sldId id="348" r:id="rId12"/>
    <p:sldId id="340" r:id="rId13"/>
    <p:sldId id="342" r:id="rId14"/>
    <p:sldId id="326" r:id="rId15"/>
    <p:sldId id="343" r:id="rId16"/>
    <p:sldId id="344" r:id="rId17"/>
    <p:sldId id="349" r:id="rId18"/>
    <p:sldId id="325" r:id="rId19"/>
    <p:sldId id="345" r:id="rId20"/>
    <p:sldId id="350" r:id="rId21"/>
    <p:sldId id="327" r:id="rId22"/>
    <p:sldId id="330" r:id="rId23"/>
    <p:sldId id="328" r:id="rId24"/>
    <p:sldId id="34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60" autoAdjust="0"/>
    <p:restoredTop sz="94660"/>
  </p:normalViewPr>
  <p:slideViewPr>
    <p:cSldViewPr snapToGrid="0">
      <p:cViewPr>
        <p:scale>
          <a:sx n="86" d="100"/>
          <a:sy n="86" d="100"/>
        </p:scale>
        <p:origin x="488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13293-A2D5-49C6-A2DB-82610A4C1921}" type="datetimeFigureOut">
              <a:rPr lang="en-US" smtClean="0"/>
              <a:t>6/11/19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4DE79-810E-4150-81A2-2CA9C5496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5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E2AC-C6F6-4E9A-BCE0-E8F1DF3057D4}" type="datetime1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8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72CFE-78E4-4233-AE64-7FE826CE6B0A}" type="datetime1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09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87C2-8FA3-43AF-8A34-810BA645A0D7}" type="datetime1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0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3C01-6246-4B8B-BA54-D256E173E572}" type="datetime1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5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316FE-DE82-4FC8-B2B4-AF0E38EC4E4D}" type="datetime1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4C42-BBC9-4E58-A200-BD62A51CB943}" type="datetime1">
              <a:rPr lang="en-US" smtClean="0"/>
              <a:t>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9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C969-C806-4561-8BEF-EBB6B9E9A5E4}" type="datetime1">
              <a:rPr lang="en-US" smtClean="0"/>
              <a:t>6/11/19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B6F1-3D7D-44EB-BA0A-76FFF55C03CB}" type="datetime1">
              <a:rPr lang="en-US" smtClean="0"/>
              <a:t>6/11/19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98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6D2B-E458-44A3-B125-4BC6DB4B861D}" type="datetime1">
              <a:rPr lang="en-US" smtClean="0"/>
              <a:t>6/11/19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534C-22F2-409A-9696-CDECC139FC26}" type="datetime1">
              <a:rPr lang="en-US" smtClean="0"/>
              <a:t>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157F-A8C3-4B45-B8ED-94B415B1BD7D}" type="datetime1">
              <a:rPr lang="en-US" smtClean="0"/>
              <a:t>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86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75BA6-0E2D-4347-B6DB-43461DBC715B}" type="datetime1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EEB31-DEE6-4354-9BA8-B23C0AD12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38CB-B353-43AE-8375-1387D8757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830556"/>
            <a:ext cx="7772399" cy="2025655"/>
          </a:xfrm>
          <a:effectLst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Quantum Computing on Crystalline Beams of Ions </a:t>
            </a:r>
            <a:br>
              <a:rPr lang="en-US" sz="4000" b="1" dirty="0">
                <a:solidFill>
                  <a:srgbClr val="00206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(the concept and proof-of-principle experiments at IOTA)</a:t>
            </a:r>
            <a:endParaRPr lang="en-US" sz="4000" b="1" dirty="0">
              <a:solidFill>
                <a:srgbClr val="00206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5C60FC-384E-4FE5-AA70-66CCE5368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8" y="4337933"/>
            <a:ext cx="6858000" cy="967860"/>
          </a:xfrm>
        </p:spPr>
        <p:txBody>
          <a:bodyPr/>
          <a:lstStyle/>
          <a:p>
            <a:r>
              <a:rPr lang="en-US" dirty="0"/>
              <a:t>A. Murokh (RadiaBeam Technologies LLC)</a:t>
            </a:r>
          </a:p>
          <a:p>
            <a:r>
              <a:rPr lang="en-US" b="1" dirty="0"/>
              <a:t>T. Shaftan (BNL), </a:t>
            </a:r>
            <a:r>
              <a:rPr lang="en-US" dirty="0"/>
              <a:t>S. Nagaitsev (Fermilab)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0D9C3-55DE-2646-AB5C-F6AC8FF13E54}"/>
              </a:ext>
            </a:extLst>
          </p:cNvPr>
          <p:cNvSpPr txBox="1"/>
          <p:nvPr/>
        </p:nvSpPr>
        <p:spPr>
          <a:xfrm>
            <a:off x="2042493" y="5787515"/>
            <a:ext cx="505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Fast/IOTA Collaboration Workshop, 10-12 June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256D0-6343-1143-877A-04C87A4D9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5940" r="48500" b="85509"/>
          <a:stretch/>
        </p:blipFill>
        <p:spPr>
          <a:xfrm>
            <a:off x="497332" y="365379"/>
            <a:ext cx="2401022" cy="602810"/>
          </a:xfrm>
          <a:prstGeom prst="rect">
            <a:avLst/>
          </a:prstGeom>
        </p:spPr>
      </p:pic>
      <p:pic>
        <p:nvPicPr>
          <p:cNvPr id="1026" name="Picture 2" descr="Image result for Fermilab logo">
            <a:extLst>
              <a:ext uri="{FF2B5EF4-FFF2-40B4-BE49-F238E27FC236}">
                <a16:creationId xmlns:a16="http://schemas.microsoft.com/office/drawing/2014/main" id="{8597C2C2-3CBC-1240-A149-AC02B9314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7" y="51012"/>
            <a:ext cx="2152917" cy="121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NL logo">
            <a:extLst>
              <a:ext uri="{FF2B5EF4-FFF2-40B4-BE49-F238E27FC236}">
                <a16:creationId xmlns:a16="http://schemas.microsoft.com/office/drawing/2014/main" id="{163B09FC-0EF8-544B-A10C-8378FF59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70" y="294140"/>
            <a:ext cx="2089789" cy="7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208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Kirill\QRF\0. Introduction\Pictures\Decoherence.PNG">
            <a:extLst>
              <a:ext uri="{FF2B5EF4-FFF2-40B4-BE49-F238E27FC236}">
                <a16:creationId xmlns:a16="http://schemas.microsoft.com/office/drawing/2014/main" id="{413F949E-A952-794F-ACCD-3FC81C97A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t="1883" r="52373" b="49475"/>
          <a:stretch/>
        </p:blipFill>
        <p:spPr bwMode="auto">
          <a:xfrm>
            <a:off x="6252764" y="766127"/>
            <a:ext cx="2780544" cy="182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Kirill\QRF\0. Introduction\Pictures\Decoherence.PNG">
            <a:extLst>
              <a:ext uri="{FF2B5EF4-FFF2-40B4-BE49-F238E27FC236}">
                <a16:creationId xmlns:a16="http://schemas.microsoft.com/office/drawing/2014/main" id="{79A34F26-71BA-CA49-8DA7-027FAB4C5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t="52499" r="55303"/>
          <a:stretch/>
        </p:blipFill>
        <p:spPr bwMode="auto">
          <a:xfrm>
            <a:off x="6487519" y="2586242"/>
            <a:ext cx="2466738" cy="18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F0E16-EF4D-7C4A-AF0F-8708F43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43" y="107076"/>
            <a:ext cx="7468358" cy="107395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Why these are NISQ ? </a:t>
            </a:r>
            <a:r>
              <a:rPr lang="en-US" sz="31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(Noisy Intermediate-Scale Quantum devices)</a:t>
            </a:r>
            <a:endParaRPr lang="en-US" sz="4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3C729E-D55B-5B44-A548-38401DC5E1C2}"/>
              </a:ext>
            </a:extLst>
          </p:cNvPr>
          <p:cNvSpPr txBox="1">
            <a:spLocks/>
          </p:cNvSpPr>
          <p:nvPr/>
        </p:nvSpPr>
        <p:spPr>
          <a:xfrm>
            <a:off x="189744" y="1339168"/>
            <a:ext cx="6063020" cy="3207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Decoherence  </a:t>
            </a:r>
            <a:r>
              <a:rPr lang="en-GB" alt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(coupling to a macroscopic systems may cause degradation of a qubit state).</a:t>
            </a:r>
            <a:endParaRPr lang="en-GB" altLang="en-US" sz="2400" u="sng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lnSpc>
                <a:spcPct val="100000"/>
              </a:lnSpc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en-GB" altLang="en-US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Long gate time </a:t>
            </a:r>
            <a:r>
              <a:rPr lang="en-GB" alt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(depends on the control and read out techniques) </a:t>
            </a:r>
          </a:p>
          <a:p>
            <a:pPr>
              <a:lnSpc>
                <a:spcPct val="100000"/>
              </a:lnSpc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en-GB" altLang="en-US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Readout and excitation errors</a:t>
            </a:r>
          </a:p>
          <a:p>
            <a:pPr>
              <a:lnSpc>
                <a:spcPct val="100000"/>
              </a:lnSpc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r>
              <a:rPr lang="en-GB" altLang="en-US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Scaling towards large qubit systems, multiple processors</a:t>
            </a:r>
          </a:p>
          <a:p>
            <a:pPr>
              <a:lnSpc>
                <a:spcPct val="100000"/>
              </a:lnSpc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endParaRPr lang="en-GB" altLang="en-US" sz="24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lnSpc>
                <a:spcPct val="100000"/>
              </a:lnSpc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endParaRPr lang="en-GB" altLang="en-US" sz="24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F40574-9492-B441-B0A3-221CFECF2659}"/>
              </a:ext>
            </a:extLst>
          </p:cNvPr>
          <p:cNvSpPr/>
          <p:nvPr/>
        </p:nvSpPr>
        <p:spPr>
          <a:xfrm>
            <a:off x="-47802" y="4582433"/>
            <a:ext cx="82440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altLang="en-US" sz="24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Solutions: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error correction protocols, redundancy in operations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redundancy of qubits in a register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quantum Zeno effect as a mechanism of reducing T</a:t>
            </a:r>
            <a:r>
              <a:rPr lang="en-GB" altLang="en-US" sz="24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en-GB" alt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and T</a:t>
            </a:r>
            <a:r>
              <a:rPr lang="en-GB" altLang="en-US" sz="24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srgbClr val="00206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new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549711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358E40-D4BE-CC41-882C-37B7E6223845}"/>
              </a:ext>
            </a:extLst>
          </p:cNvPr>
          <p:cNvSpPr/>
          <p:nvPr/>
        </p:nvSpPr>
        <p:spPr>
          <a:xfrm>
            <a:off x="0" y="2925776"/>
            <a:ext cx="9144000" cy="812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3B51E-DA57-4210-AE46-0B181B7C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37" y="170253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1D8C-8884-489F-8581-61AB3DB3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5816"/>
            <a:ext cx="7886700" cy="448525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Quantum Computer (QC) on ion traps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Crystalline beams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Quantum Computer (QC) on crystalline beams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Challenges and potential experiments at IOTA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90383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0E16-EF4D-7C4A-AF0F-8708F43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43" y="107076"/>
            <a:ext cx="7468358" cy="1073957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New Architecture: Crystalline Ion Beams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3C729E-D55B-5B44-A548-38401DC5E1C2}"/>
              </a:ext>
            </a:extLst>
          </p:cNvPr>
          <p:cNvSpPr txBox="1">
            <a:spLocks/>
          </p:cNvSpPr>
          <p:nvPr/>
        </p:nvSpPr>
        <p:spPr>
          <a:xfrm>
            <a:off x="243798" y="1170575"/>
            <a:ext cx="5636218" cy="2846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PALLAS (U of München)</a:t>
            </a:r>
          </a:p>
          <a:p>
            <a:pPr lvl="1"/>
            <a:r>
              <a:rPr lang="en-US" dirty="0"/>
              <a:t>RF Quadrupole ring trap </a:t>
            </a:r>
          </a:p>
          <a:p>
            <a:pPr lvl="1"/>
            <a:r>
              <a:rPr lang="en-US" dirty="0"/>
              <a:t>U</a:t>
            </a:r>
            <a:r>
              <a:rPr lang="en-US" baseline="-25000" dirty="0"/>
              <a:t>RF</a:t>
            </a:r>
            <a:r>
              <a:rPr lang="en-US" dirty="0"/>
              <a:t>~300 V at 6.3 MHz</a:t>
            </a:r>
          </a:p>
          <a:p>
            <a:pPr lvl="1"/>
            <a:r>
              <a:rPr lang="en-US" dirty="0"/>
              <a:t>aperture of 2.5 mm, periodicity ~ 800</a:t>
            </a:r>
          </a:p>
          <a:p>
            <a:pPr lvl="1"/>
            <a:r>
              <a:rPr lang="en-US" dirty="0"/>
              <a:t>Number of particles ~1000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B4377-BCF7-4641-8D86-6CE61CD94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81" y="3701782"/>
            <a:ext cx="5657816" cy="2701455"/>
          </a:xfrm>
          <a:prstGeom prst="rect">
            <a:avLst/>
          </a:prstGeom>
        </p:spPr>
      </p:pic>
      <p:pic>
        <p:nvPicPr>
          <p:cNvPr id="9218" name="Picture 2" descr="FIGURE 5. Image of a linear ion crystal, consisting of 14 24Mg+-ions and one &quot;dark&quot; ion. In the upper figure, the crystal ions exhibit strong radial oscillations, while strictly keeping their axial positions (as elucidated by the projections also shown). In the lower figure one &quot;dark&quot; ion has jumped into the structure, immediately (time resolution 50 ms) stabilizing the ion string (The recording time of the sequence presented was 1.8 s to improve spatial resolution).">
            <a:extLst>
              <a:ext uri="{FF2B5EF4-FFF2-40B4-BE49-F238E27FC236}">
                <a16:creationId xmlns:a16="http://schemas.microsoft.com/office/drawing/2014/main" id="{10E83B98-A3F2-D944-AAB4-479458D5B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72" y="1966722"/>
            <a:ext cx="2514137" cy="236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D63425-4335-0B4B-AAFD-26A716560985}"/>
              </a:ext>
            </a:extLst>
          </p:cNvPr>
          <p:cNvSpPr/>
          <p:nvPr/>
        </p:nvSpPr>
        <p:spPr>
          <a:xfrm>
            <a:off x="5318649" y="5314900"/>
            <a:ext cx="2056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laser cooling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52FD53-39BA-914F-8B9E-112917E30F1A}"/>
              </a:ext>
            </a:extLst>
          </p:cNvPr>
          <p:cNvSpPr/>
          <p:nvPr/>
        </p:nvSpPr>
        <p:spPr>
          <a:xfrm>
            <a:off x="6160475" y="1281490"/>
            <a:ext cx="2953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</a:rPr>
              <a:t>24</a:t>
            </a:r>
            <a:r>
              <a:rPr lang="en-US" sz="2800" b="1" dirty="0">
                <a:solidFill>
                  <a:srgbClr val="C00000"/>
                </a:solidFill>
              </a:rPr>
              <a:t>Mg</a:t>
            </a:r>
            <a:r>
              <a:rPr lang="en-US" sz="2800" b="1" baseline="30000" dirty="0">
                <a:solidFill>
                  <a:srgbClr val="C00000"/>
                </a:solidFill>
              </a:rPr>
              <a:t>+</a:t>
            </a:r>
            <a:r>
              <a:rPr lang="en-US" sz="2800" b="1" dirty="0">
                <a:solidFill>
                  <a:srgbClr val="C00000"/>
                </a:solidFill>
              </a:rPr>
              <a:t> ions @ 1 eV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CC7933-D6F6-DE41-BDAF-4CE26C0D18FD}"/>
              </a:ext>
            </a:extLst>
          </p:cNvPr>
          <p:cNvSpPr/>
          <p:nvPr/>
        </p:nvSpPr>
        <p:spPr>
          <a:xfrm>
            <a:off x="6528695" y="4582462"/>
            <a:ext cx="2121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b="1" dirty="0">
                <a:solidFill>
                  <a:srgbClr val="C00000"/>
                </a:solidFill>
              </a:rPr>
              <a:t>T</a:t>
            </a:r>
            <a:r>
              <a:rPr lang="en-US" sz="2800" b="1" baseline="-25000" dirty="0">
                <a:solidFill>
                  <a:srgbClr val="C00000"/>
                </a:solidFill>
              </a:rPr>
              <a:t>|| </a:t>
            </a:r>
            <a:r>
              <a:rPr lang="en-US" sz="2800" b="1" dirty="0">
                <a:solidFill>
                  <a:srgbClr val="C00000"/>
                </a:solidFill>
              </a:rPr>
              <a:t>~ 3 mK</a:t>
            </a:r>
          </a:p>
        </p:txBody>
      </p:sp>
    </p:spTree>
    <p:extLst>
      <p:ext uri="{BB962C8B-B14F-4D97-AF65-F5344CB8AC3E}">
        <p14:creationId xmlns:p14="http://schemas.microsoft.com/office/powerpoint/2010/main" val="3685730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6284C7-BCC4-0744-AD25-CEAA4468E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133" y="1911162"/>
            <a:ext cx="4024867" cy="4667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F0E16-EF4D-7C4A-AF0F-8708F43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43" y="107076"/>
            <a:ext cx="7468358" cy="107395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Crystalline Ion Beam @ ASTRID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3C729E-D55B-5B44-A548-38401DC5E1C2}"/>
              </a:ext>
            </a:extLst>
          </p:cNvPr>
          <p:cNvSpPr txBox="1">
            <a:spLocks/>
          </p:cNvSpPr>
          <p:nvPr/>
        </p:nvSpPr>
        <p:spPr>
          <a:xfrm>
            <a:off x="243798" y="1170575"/>
            <a:ext cx="6401680" cy="1907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ASTRID ring,  U. of Aarhus (Denmark)</a:t>
            </a:r>
          </a:p>
          <a:p>
            <a:pPr lvl="1"/>
            <a:r>
              <a:rPr lang="en-US" dirty="0"/>
              <a:t>~ 40 m circumference</a:t>
            </a:r>
          </a:p>
          <a:p>
            <a:pPr lvl="1"/>
            <a:r>
              <a:rPr lang="en-US" dirty="0"/>
              <a:t>Distance between particles ~ 22 um</a:t>
            </a:r>
          </a:p>
          <a:p>
            <a:pPr lvl="1"/>
            <a:r>
              <a:rPr lang="en-US" dirty="0"/>
              <a:t>Number of particles ~ 350,000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D63425-4335-0B4B-AAFD-26A716560985}"/>
              </a:ext>
            </a:extLst>
          </p:cNvPr>
          <p:cNvSpPr/>
          <p:nvPr/>
        </p:nvSpPr>
        <p:spPr>
          <a:xfrm>
            <a:off x="6608135" y="1204653"/>
            <a:ext cx="2056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laser cooling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52FD53-39BA-914F-8B9E-112917E30F1A}"/>
              </a:ext>
            </a:extLst>
          </p:cNvPr>
          <p:cNvSpPr/>
          <p:nvPr/>
        </p:nvSpPr>
        <p:spPr>
          <a:xfrm>
            <a:off x="328272" y="2905780"/>
            <a:ext cx="3116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</a:rPr>
              <a:t>7</a:t>
            </a:r>
            <a:r>
              <a:rPr lang="en-US" sz="2800" b="1" dirty="0">
                <a:solidFill>
                  <a:srgbClr val="C00000"/>
                </a:solidFill>
              </a:rPr>
              <a:t>Li</a:t>
            </a:r>
            <a:r>
              <a:rPr lang="en-US" sz="2800" b="1" baseline="30000" dirty="0">
                <a:solidFill>
                  <a:srgbClr val="C00000"/>
                </a:solidFill>
              </a:rPr>
              <a:t>+</a:t>
            </a:r>
            <a:r>
              <a:rPr lang="en-US" sz="2800" b="1" dirty="0">
                <a:solidFill>
                  <a:srgbClr val="C00000"/>
                </a:solidFill>
              </a:rPr>
              <a:t> ions @ 100 keV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1884C7-C197-A54A-914D-9E957D239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89" y="3309492"/>
            <a:ext cx="4590594" cy="32693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1DC4C8-431A-E445-8457-FA99FFC49EAA}"/>
              </a:ext>
            </a:extLst>
          </p:cNvPr>
          <p:cNvSpPr/>
          <p:nvPr/>
        </p:nvSpPr>
        <p:spPr>
          <a:xfrm>
            <a:off x="5847056" y="3983416"/>
            <a:ext cx="2121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b="1" dirty="0">
                <a:solidFill>
                  <a:srgbClr val="C00000"/>
                </a:solidFill>
              </a:rPr>
              <a:t>T</a:t>
            </a:r>
            <a:r>
              <a:rPr lang="en-US" sz="2800" b="1" baseline="-25000" dirty="0">
                <a:solidFill>
                  <a:srgbClr val="C00000"/>
                </a:solidFill>
              </a:rPr>
              <a:t>|| </a:t>
            </a:r>
            <a:r>
              <a:rPr lang="en-US" sz="2800" b="1" dirty="0">
                <a:solidFill>
                  <a:srgbClr val="C00000"/>
                </a:solidFill>
              </a:rPr>
              <a:t>~ 1 mK</a:t>
            </a:r>
          </a:p>
        </p:txBody>
      </p:sp>
    </p:spTree>
    <p:extLst>
      <p:ext uri="{BB962C8B-B14F-4D97-AF65-F5344CB8AC3E}">
        <p14:creationId xmlns:p14="http://schemas.microsoft.com/office/powerpoint/2010/main" val="4165020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CAA8CC-9005-41CE-B0C8-2B75DB369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766"/>
          <a:stretch/>
        </p:blipFill>
        <p:spPr>
          <a:xfrm>
            <a:off x="628793" y="876233"/>
            <a:ext cx="7468358" cy="591778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08A34A6-12C2-BF47-AD3F-7601A14590B2}"/>
              </a:ext>
            </a:extLst>
          </p:cNvPr>
          <p:cNvSpPr txBox="1">
            <a:spLocks/>
          </p:cNvSpPr>
          <p:nvPr/>
        </p:nvSpPr>
        <p:spPr>
          <a:xfrm>
            <a:off x="189743" y="107076"/>
            <a:ext cx="7468358" cy="1073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Arial Narrow" panose="020B0604020202020204" pitchFamily="34" charset="0"/>
                <a:cs typeface="Arial Narrow" panose="020B0604020202020204" pitchFamily="34" charset="0"/>
              </a:rPr>
              <a:t>Crystalline Ion Beam @ ASTRID</a:t>
            </a:r>
            <a:endParaRPr lang="en-US" sz="4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44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0E16-EF4D-7C4A-AF0F-8708F43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42" y="107076"/>
            <a:ext cx="8538621" cy="1073957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Techniques for storing, cooling and controlling ions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3C729E-D55B-5B44-A548-38401DC5E1C2}"/>
              </a:ext>
            </a:extLst>
          </p:cNvPr>
          <p:cNvSpPr txBox="1">
            <a:spLocks/>
          </p:cNvSpPr>
          <p:nvPr/>
        </p:nvSpPr>
        <p:spPr>
          <a:xfrm>
            <a:off x="189743" y="1339167"/>
            <a:ext cx="4129157" cy="3440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Many techniques have already been  developed for ion traps and crystallin beams</a:t>
            </a:r>
          </a:p>
          <a:p>
            <a:r>
              <a:rPr lang="en-US" dirty="0"/>
              <a:t>Ion traps: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D09FA6-6802-5448-94EE-F1E6F2E5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25" y="3429000"/>
            <a:ext cx="5639238" cy="2610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C40275-5E78-7749-87B7-35F6E247E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643" y="934315"/>
            <a:ext cx="4129156" cy="2610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E910F2-0813-4E4B-879F-B97A1133BC8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5817" y="6445919"/>
            <a:ext cx="5356666" cy="278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325547-E672-374F-B6E8-047D42CF7D48}"/>
              </a:ext>
            </a:extLst>
          </p:cNvPr>
          <p:cNvSpPr/>
          <p:nvPr/>
        </p:nvSpPr>
        <p:spPr>
          <a:xfrm>
            <a:off x="0" y="3474624"/>
            <a:ext cx="30757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Ejection with “Tickle”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Detection of image currents</a:t>
            </a:r>
          </a:p>
        </p:txBody>
      </p:sp>
    </p:spTree>
    <p:extLst>
      <p:ext uri="{BB962C8B-B14F-4D97-AF65-F5344CB8AC3E}">
        <p14:creationId xmlns:p14="http://schemas.microsoft.com/office/powerpoint/2010/main" val="3832189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0E16-EF4D-7C4A-AF0F-8708F43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42" y="107076"/>
            <a:ext cx="8538621" cy="1073957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Techniques for storing, cooling and controlling ions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3C729E-D55B-5B44-A548-38401DC5E1C2}"/>
              </a:ext>
            </a:extLst>
          </p:cNvPr>
          <p:cNvSpPr txBox="1">
            <a:spLocks/>
          </p:cNvSpPr>
          <p:nvPr/>
        </p:nvSpPr>
        <p:spPr>
          <a:xfrm>
            <a:off x="234540" y="1181033"/>
            <a:ext cx="4562365" cy="3842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PALLAS / ASTRID</a:t>
            </a:r>
          </a:p>
          <a:p>
            <a:pPr lvl="1"/>
            <a:r>
              <a:rPr lang="en-US" dirty="0"/>
              <a:t>Injection /storage of majority of elements in the periodic table</a:t>
            </a:r>
          </a:p>
          <a:p>
            <a:pPr lvl="1"/>
            <a:r>
              <a:rPr lang="en-US" dirty="0"/>
              <a:t>Cooling and detection of fluorescence from ions</a:t>
            </a:r>
          </a:p>
          <a:p>
            <a:pPr lvl="1"/>
            <a:r>
              <a:rPr lang="en-US" dirty="0"/>
              <a:t>Control of ion’s cloud</a:t>
            </a:r>
          </a:p>
          <a:p>
            <a:pPr marL="457200" lvl="1" indent="0">
              <a:buNone/>
            </a:pPr>
            <a:r>
              <a:rPr lang="en-US" dirty="0"/>
              <a:t>   (Chain</a:t>
            </a:r>
            <a:r>
              <a:rPr lang="en-US" dirty="0">
                <a:sym typeface="Wingdings" panose="05000000000000000000" pitchFamily="2" charset="2"/>
              </a:rPr>
              <a:t>zigzag3D crystals)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A5CC3-F555-ED42-804A-E3BED6090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08"/>
          <a:stretch/>
        </p:blipFill>
        <p:spPr>
          <a:xfrm>
            <a:off x="4600653" y="644054"/>
            <a:ext cx="4308807" cy="57147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5A0EAA-662C-5444-98CB-8B051E22C84D}"/>
              </a:ext>
            </a:extLst>
          </p:cNvPr>
          <p:cNvSpPr/>
          <p:nvPr/>
        </p:nvSpPr>
        <p:spPr>
          <a:xfrm>
            <a:off x="877016" y="5451091"/>
            <a:ext cx="3768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T. </a:t>
            </a:r>
            <a:r>
              <a:rPr lang="en-US" dirty="0" err="1">
                <a:solidFill>
                  <a:srgbClr val="0070C0"/>
                </a:solidFill>
              </a:rPr>
              <a:t>Schätz</a:t>
            </a:r>
            <a:r>
              <a:rPr lang="en-US" dirty="0">
                <a:solidFill>
                  <a:srgbClr val="0070C0"/>
                </a:solidFill>
              </a:rPr>
              <a:t>, U. Schramm &amp; D. </a:t>
            </a:r>
            <a:r>
              <a:rPr lang="en-US" dirty="0" err="1">
                <a:solidFill>
                  <a:srgbClr val="0070C0"/>
                </a:solidFill>
              </a:rPr>
              <a:t>Habs</a:t>
            </a:r>
            <a:r>
              <a:rPr lang="en-US" dirty="0">
                <a:solidFill>
                  <a:srgbClr val="0070C0"/>
                </a:solidFill>
              </a:rPr>
              <a:t>, Nature </a:t>
            </a:r>
            <a:r>
              <a:rPr lang="en-US" b="1" dirty="0">
                <a:solidFill>
                  <a:srgbClr val="0070C0"/>
                </a:solidFill>
              </a:rPr>
              <a:t>412</a:t>
            </a:r>
            <a:r>
              <a:rPr lang="en-US" dirty="0">
                <a:solidFill>
                  <a:srgbClr val="0070C0"/>
                </a:solidFill>
              </a:rPr>
              <a:t>, pp 717–720 (2001).</a:t>
            </a:r>
          </a:p>
        </p:txBody>
      </p:sp>
    </p:spTree>
    <p:extLst>
      <p:ext uri="{BB962C8B-B14F-4D97-AF65-F5344CB8AC3E}">
        <p14:creationId xmlns:p14="http://schemas.microsoft.com/office/powerpoint/2010/main" val="3772045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358E40-D4BE-CC41-882C-37B7E6223845}"/>
              </a:ext>
            </a:extLst>
          </p:cNvPr>
          <p:cNvSpPr/>
          <p:nvPr/>
        </p:nvSpPr>
        <p:spPr>
          <a:xfrm>
            <a:off x="0" y="3615323"/>
            <a:ext cx="9144000" cy="812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3B51E-DA57-4210-AE46-0B181B7C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37" y="170253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1D8C-8884-489F-8581-61AB3DB3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5816"/>
            <a:ext cx="7886700" cy="448525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Quantum Computer (QC) on ion traps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Crystalline beams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Quantum Computer (QC) on crystalline beams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Challenges and potential experiments at IOTA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421404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AAF3B-9E2E-4F6F-ABFB-EA3EA2669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43" y="1865634"/>
            <a:ext cx="8552475" cy="495080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Advantage of crystalline beams over stationary ion traps:</a:t>
            </a: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Scalability,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possibility of storing hundreds of thousands or even millions of ions separated by tens of microns. </a:t>
            </a: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Redundancy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enabling a more efficient Quantum Error (QE)  corrections as a single qubit can be stored in many ions and there are more candidates for the checkbits.</a:t>
            </a: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Readout efficiency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the ions moving through interaction regions with laser beams permit for time domain analysis in addition to the frequency domain in collecting information from the phonon excitation bus.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75EF77-6668-44A1-8E8C-A2BD4ADF87DD}"/>
              </a:ext>
            </a:extLst>
          </p:cNvPr>
          <p:cNvSpPr/>
          <p:nvPr/>
        </p:nvSpPr>
        <p:spPr>
          <a:xfrm>
            <a:off x="433761" y="1042487"/>
            <a:ext cx="7981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“Proposal on building Quantum Computer using Crystalline beams of ions in a synchrotron”, T. Shaftan, NSLSII-ASD-TN-299, March 2019	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E7426A-101E-A040-BB97-9CE0F32D624C}"/>
              </a:ext>
            </a:extLst>
          </p:cNvPr>
          <p:cNvSpPr txBox="1">
            <a:spLocks/>
          </p:cNvSpPr>
          <p:nvPr/>
        </p:nvSpPr>
        <p:spPr>
          <a:xfrm>
            <a:off x="189743" y="107076"/>
            <a:ext cx="7468358" cy="1073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Arial Narrow" panose="020B0604020202020204" pitchFamily="34" charset="0"/>
                <a:cs typeface="Arial Narrow" panose="020B0604020202020204" pitchFamily="34" charset="0"/>
              </a:rPr>
              <a:t>Crystalline Ion Beams Qubits (CiQub)</a:t>
            </a:r>
            <a:endParaRPr lang="en-US" sz="4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0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AAF3B-9E2E-4F6F-ABFB-EA3EA2669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43" y="1196875"/>
            <a:ext cx="5845596" cy="5409946"/>
          </a:xfrm>
        </p:spPr>
        <p:txBody>
          <a:bodyPr>
            <a:noAutofit/>
          </a:bodyPr>
          <a:lstStyle/>
          <a:p>
            <a:r>
              <a:rPr lang="en-US" dirty="0"/>
              <a:t>Longitudinal Temperature in QC on ion trap</a:t>
            </a:r>
          </a:p>
          <a:p>
            <a:pPr lvl="1"/>
            <a:r>
              <a:rPr lang="en-US" dirty="0"/>
              <a:t>Assume that visible light photon is absorbed by </a:t>
            </a:r>
            <a:r>
              <a:rPr lang="en-US" baseline="30000" dirty="0"/>
              <a:t>24</a:t>
            </a:r>
            <a:r>
              <a:rPr lang="en-US" dirty="0"/>
              <a:t>Mg</a:t>
            </a:r>
            <a:r>
              <a:rPr lang="en-US" baseline="30000" dirty="0"/>
              <a:t>+</a:t>
            </a:r>
            <a:r>
              <a:rPr lang="en-US" dirty="0"/>
              <a:t> ion</a:t>
            </a:r>
          </a:p>
          <a:p>
            <a:pPr lvl="1"/>
            <a:r>
              <a:rPr lang="en-US" dirty="0"/>
              <a:t>The ion gains velocity of 4 cm/s after absorption of a photon, </a:t>
            </a:r>
            <a:r>
              <a:rPr lang="en-US" dirty="0">
                <a:sym typeface="Wingdings" panose="05000000000000000000" pitchFamily="2" charset="2"/>
              </a:rPr>
              <a:t>T is 5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>
                <a:sym typeface="Wingdings" panose="05000000000000000000" pitchFamily="2" charset="2"/>
              </a:rPr>
              <a:t>K</a:t>
            </a:r>
            <a:endParaRPr lang="en-US" dirty="0"/>
          </a:p>
          <a:p>
            <a:r>
              <a:rPr lang="en-US" dirty="0"/>
              <a:t>Comparison to PALLAS</a:t>
            </a:r>
          </a:p>
          <a:p>
            <a:pPr lvl="1"/>
            <a:r>
              <a:rPr lang="en-US" baseline="30000" dirty="0"/>
              <a:t>24</a:t>
            </a:r>
            <a:r>
              <a:rPr lang="en-US" dirty="0"/>
              <a:t>Mg</a:t>
            </a:r>
            <a:r>
              <a:rPr lang="en-US" baseline="30000" dirty="0"/>
              <a:t>+</a:t>
            </a:r>
            <a:r>
              <a:rPr lang="en-US" dirty="0"/>
              <a:t> ion’s energy 1 eV, velocity 2.8 km/s</a:t>
            </a:r>
          </a:p>
          <a:p>
            <a:pPr lvl="1"/>
            <a:r>
              <a:rPr lang="en-US" dirty="0"/>
              <a:t>Reported that after laser cooling spread in velocities is ~3.5E-4 (1 m/s)</a:t>
            </a:r>
          </a:p>
          <a:p>
            <a:pPr lvl="1"/>
            <a:r>
              <a:rPr lang="en-US" dirty="0"/>
              <a:t>Longitudinal T in crystalline beams is </a:t>
            </a:r>
            <a:r>
              <a:rPr lang="en-US" dirty="0">
                <a:solidFill>
                  <a:srgbClr val="C00000"/>
                </a:solidFill>
              </a:rPr>
              <a:t>1000 x</a:t>
            </a:r>
            <a:r>
              <a:rPr lang="en-US" dirty="0"/>
              <a:t> higher than needed for QC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E7426A-101E-A040-BB97-9CE0F32D624C}"/>
              </a:ext>
            </a:extLst>
          </p:cNvPr>
          <p:cNvSpPr txBox="1">
            <a:spLocks/>
          </p:cNvSpPr>
          <p:nvPr/>
        </p:nvSpPr>
        <p:spPr>
          <a:xfrm>
            <a:off x="189742" y="107077"/>
            <a:ext cx="8804355" cy="1089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Requirements to enable CiQub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188DF9-90E7-594B-B10A-6638A534A395}"/>
                  </a:ext>
                </a:extLst>
              </p:cNvPr>
              <p:cNvSpPr txBox="1"/>
              <p:nvPr/>
            </p:nvSpPr>
            <p:spPr>
              <a:xfrm>
                <a:off x="5838198" y="1887647"/>
                <a:ext cx="3242426" cy="6714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𝑀𝑔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≈4.2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188DF9-90E7-594B-B10A-6638A534A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198" y="1887647"/>
                <a:ext cx="3242426" cy="671402"/>
              </a:xfrm>
              <a:prstGeom prst="rect">
                <a:avLst/>
              </a:prstGeom>
              <a:blipFill>
                <a:blip r:embed="rId2"/>
                <a:stretch>
                  <a:fillRect t="-188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588E31-9849-B949-A7D4-4A8F422BAFEB}"/>
                  </a:ext>
                </a:extLst>
              </p:cNvPr>
              <p:cNvSpPr txBox="1"/>
              <p:nvPr/>
            </p:nvSpPr>
            <p:spPr>
              <a:xfrm>
                <a:off x="6210561" y="2703153"/>
                <a:ext cx="2504532" cy="701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𝑀𝑔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||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≈5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588E31-9849-B949-A7D4-4A8F422BA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561" y="2703153"/>
                <a:ext cx="2504532" cy="701026"/>
              </a:xfrm>
              <a:prstGeom prst="rect">
                <a:avLst/>
              </a:prstGeom>
              <a:blipFill>
                <a:blip r:embed="rId3"/>
                <a:stretch>
                  <a:fillRect l="-1515" r="-2525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F24FCB1-E29D-7F48-8F5C-0F984E87C49D}"/>
                  </a:ext>
                </a:extLst>
              </p:cNvPr>
              <p:cNvSpPr/>
              <p:nvPr/>
            </p:nvSpPr>
            <p:spPr>
              <a:xfrm>
                <a:off x="6210561" y="5281042"/>
                <a:ext cx="2762936" cy="7933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𝑀𝑔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||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F24FCB1-E29D-7F48-8F5C-0F984E87C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561" y="5281042"/>
                <a:ext cx="2762936" cy="793359"/>
              </a:xfrm>
              <a:prstGeom prst="rect">
                <a:avLst/>
              </a:prstGeom>
              <a:blipFill>
                <a:blip r:embed="rId4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FEF159-FE28-374E-93A3-B9A55A58FDE4}"/>
                  </a:ext>
                </a:extLst>
              </p:cNvPr>
              <p:cNvSpPr txBox="1"/>
              <p:nvPr/>
            </p:nvSpPr>
            <p:spPr>
              <a:xfrm>
                <a:off x="6109219" y="4307856"/>
                <a:ext cx="2707216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𝑀𝑔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≈2.8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FEF159-FE28-374E-93A3-B9A55A58F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219" y="4307856"/>
                <a:ext cx="2707216" cy="909352"/>
              </a:xfrm>
              <a:prstGeom prst="rect">
                <a:avLst/>
              </a:prstGeom>
              <a:blipFill>
                <a:blip r:embed="rId5"/>
                <a:stretch>
                  <a:fillRect l="-467" r="-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0AB76D5-9649-5345-8B96-DFC92C4E20FF}"/>
              </a:ext>
            </a:extLst>
          </p:cNvPr>
          <p:cNvSpPr/>
          <p:nvPr/>
        </p:nvSpPr>
        <p:spPr>
          <a:xfrm>
            <a:off x="5951095" y="1637801"/>
            <a:ext cx="3022402" cy="1944848"/>
          </a:xfrm>
          <a:prstGeom prst="roundRect">
            <a:avLst>
              <a:gd name="adj" fmla="val 895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3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358E40-D4BE-CC41-882C-37B7E6223845}"/>
              </a:ext>
            </a:extLst>
          </p:cNvPr>
          <p:cNvSpPr/>
          <p:nvPr/>
        </p:nvSpPr>
        <p:spPr>
          <a:xfrm>
            <a:off x="0" y="1465836"/>
            <a:ext cx="9144000" cy="812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3B51E-DA57-4210-AE46-0B181B7C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37" y="170253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1D8C-8884-489F-8581-61AB3DB3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5816"/>
            <a:ext cx="7886700" cy="448525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Quantum Computer (QC) on ion traps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Crystalline beams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Quantum Computer (QC) on crystalline beams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Challenges and potential experiments at IOTA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607884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358E40-D4BE-CC41-882C-37B7E6223845}"/>
              </a:ext>
            </a:extLst>
          </p:cNvPr>
          <p:cNvSpPr/>
          <p:nvPr/>
        </p:nvSpPr>
        <p:spPr>
          <a:xfrm>
            <a:off x="0" y="4349841"/>
            <a:ext cx="9144000" cy="812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3B51E-DA57-4210-AE46-0B181B7C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37" y="170253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1D8C-8884-489F-8581-61AB3DB3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5816"/>
            <a:ext cx="7886700" cy="448525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Quantum Computer (QC) on ion traps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Crystalline beams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Quantum Computer (QC) on crystalline beams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Challenges and potential experiments at IOTA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478038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1C20-E8A4-46E4-AB07-3F8C380EC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03" y="1094408"/>
            <a:ext cx="8844194" cy="421119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9600" dirty="0"/>
              <a:t>Proof-of-principle experiments to address feasibility of CiQub</a:t>
            </a:r>
          </a:p>
          <a:p>
            <a:pPr>
              <a:lnSpc>
                <a:spcPct val="110000"/>
              </a:lnSpc>
            </a:pPr>
            <a:r>
              <a:rPr lang="en-US" sz="9600" dirty="0"/>
              <a:t>Diagnostics </a:t>
            </a:r>
          </a:p>
          <a:p>
            <a:pPr lvl="1">
              <a:lnSpc>
                <a:spcPct val="110000"/>
              </a:lnSpc>
            </a:pPr>
            <a:r>
              <a:rPr lang="en-US" sz="9600" dirty="0"/>
              <a:t>Improving fluorescence photons diagnostics</a:t>
            </a:r>
          </a:p>
          <a:p>
            <a:pPr lvl="1">
              <a:lnSpc>
                <a:spcPct val="110000"/>
              </a:lnSpc>
            </a:pPr>
            <a:r>
              <a:rPr lang="en-US" sz="9600" dirty="0"/>
              <a:t>Phonon?  Is it possible to detect a phonon mode?</a:t>
            </a:r>
          </a:p>
          <a:p>
            <a:pPr>
              <a:lnSpc>
                <a:spcPct val="110000"/>
              </a:lnSpc>
            </a:pPr>
            <a:r>
              <a:rPr lang="en-US" sz="9600" dirty="0"/>
              <a:t>Reliable control over ion’s state </a:t>
            </a:r>
          </a:p>
          <a:p>
            <a:pPr lvl="1">
              <a:lnSpc>
                <a:spcPct val="110000"/>
              </a:lnSpc>
            </a:pPr>
            <a:r>
              <a:rPr lang="en-US" sz="9600" dirty="0"/>
              <a:t>Set ion’s state with an external laser</a:t>
            </a:r>
          </a:p>
          <a:p>
            <a:pPr>
              <a:lnSpc>
                <a:spcPct val="110000"/>
              </a:lnSpc>
            </a:pPr>
            <a:r>
              <a:rPr lang="en-US" sz="9600" b="1" dirty="0"/>
              <a:t>Cooling – Is it possible to reach µK range?</a:t>
            </a:r>
          </a:p>
          <a:p>
            <a:pPr>
              <a:lnSpc>
                <a:spcPct val="110000"/>
              </a:lnSpc>
            </a:pPr>
            <a:r>
              <a:rPr lang="en-US" sz="9600" dirty="0"/>
              <a:t>Gating, controlling number of stored ions</a:t>
            </a:r>
          </a:p>
          <a:p>
            <a:pPr>
              <a:lnSpc>
                <a:spcPct val="110000"/>
              </a:lnSpc>
            </a:pPr>
            <a:r>
              <a:rPr lang="en-US" sz="9600" dirty="0"/>
              <a:t>Can RF techniques be used? Highly accurate Barrier RF?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875739-303C-4541-A4B8-2256A0C4FA2A}"/>
                  </a:ext>
                </a:extLst>
              </p:cNvPr>
              <p:cNvSpPr txBox="1"/>
              <p:nvPr/>
            </p:nvSpPr>
            <p:spPr>
              <a:xfrm>
                <a:off x="224853" y="5305604"/>
                <a:ext cx="8694294" cy="123347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 example w/ 50 keV </a:t>
                </a:r>
                <a:r>
                  <a:rPr lang="en-US" sz="24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Ytt</a:t>
                </a:r>
                <a:r>
                  <a:rPr lang="en-US" sz="2400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+</a:t>
                </a: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ions in IOTA, velocity 370 km/s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of </a:t>
                </a: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  <a:sym typeface="Wingdings" panose="05000000000000000000" pitchFamily="2" charset="2"/>
                  </a:rPr>
                  <a:t>5 </a:t>
                </a: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  <a:sym typeface="Symbol" panose="05050102010706020507" pitchFamily="18" charset="2"/>
                  </a:rPr>
                  <a:t></a:t>
                </a: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  <a:sym typeface="Wingdings" panose="05000000000000000000" pitchFamily="2" charset="2"/>
                  </a:rPr>
                  <a:t>K we need velocity spread of 10</a:t>
                </a:r>
                <a:r>
                  <a:rPr lang="en-US" sz="2400" baseline="30000" dirty="0">
                    <a:latin typeface="Arial Narrow" panose="020B0604020202020204" pitchFamily="34" charset="0"/>
                    <a:cs typeface="Arial Narrow" panose="020B0604020202020204" pitchFamily="34" charset="0"/>
                    <a:sym typeface="Wingdings" panose="05000000000000000000" pitchFamily="2" charset="2"/>
                  </a:rPr>
                  <a:t>-7</a:t>
                </a: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~4 cm/s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Confirms the estimate on the previous slide, how to cool to </a:t>
                </a: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  <a:sym typeface="Wingdings" panose="05000000000000000000" pitchFamily="2" charset="2"/>
                  </a:rPr>
                  <a:t>5 </a:t>
                </a: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  <a:sym typeface="Symbol" panose="05050102010706020507" pitchFamily="18" charset="2"/>
                  </a:rPr>
                  <a:t></a:t>
                </a: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  <a:sym typeface="Wingdings" panose="05000000000000000000" pitchFamily="2" charset="2"/>
                  </a:rPr>
                  <a:t>K </a:t>
                </a: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875739-303C-4541-A4B8-2256A0C4F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53" y="5305604"/>
                <a:ext cx="8694294" cy="1233479"/>
              </a:xfrm>
              <a:prstGeom prst="rect">
                <a:avLst/>
              </a:prstGeom>
              <a:blipFill>
                <a:blip r:embed="rId2"/>
                <a:stretch>
                  <a:fillRect l="-875" t="-4040" b="-909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91C0508D-C132-BA42-B6BB-B75E542BA247}"/>
              </a:ext>
            </a:extLst>
          </p:cNvPr>
          <p:cNvSpPr txBox="1">
            <a:spLocks/>
          </p:cNvSpPr>
          <p:nvPr/>
        </p:nvSpPr>
        <p:spPr>
          <a:xfrm>
            <a:off x="189742" y="107076"/>
            <a:ext cx="8804355" cy="1168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Potential experiments at IOTA</a:t>
            </a:r>
          </a:p>
        </p:txBody>
      </p:sp>
    </p:spTree>
    <p:extLst>
      <p:ext uri="{BB962C8B-B14F-4D97-AF65-F5344CB8AC3E}">
        <p14:creationId xmlns:p14="http://schemas.microsoft.com/office/powerpoint/2010/main" val="12997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20544-B46D-4938-9FA0-452ED21B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6" y="1588121"/>
            <a:ext cx="4407128" cy="4946871"/>
          </a:xfrm>
        </p:spPr>
        <p:txBody>
          <a:bodyPr>
            <a:noAutofit/>
          </a:bodyPr>
          <a:lstStyle/>
          <a:p>
            <a:r>
              <a:rPr 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Goal: </a:t>
            </a:r>
            <a:r>
              <a:rPr lang="en-US" sz="22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1000s of ions per shot at 50 kV</a:t>
            </a:r>
          </a:p>
          <a:p>
            <a:r>
              <a:rPr 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Solid emitters are available for almost any kind of ion species (heater + laser power determine intensity of ion beam)</a:t>
            </a:r>
          </a:p>
          <a:p>
            <a:r>
              <a:rPr 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Pulse width ~100 ns (needs chopper and collimation system)</a:t>
            </a:r>
          </a:p>
          <a:p>
            <a:r>
              <a:rPr 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Commercially available laser system synchronized with injector kicker</a:t>
            </a:r>
          </a:p>
          <a:p>
            <a:r>
              <a:rPr 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50 kV DC power supply </a:t>
            </a:r>
          </a:p>
          <a:p>
            <a:r>
              <a:rPr 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Transport line leading to injection septum and electrostatic lenses</a:t>
            </a:r>
          </a:p>
          <a:p>
            <a:r>
              <a:rPr lang="en-US" sz="2200" dirty="0">
                <a:latin typeface="Arial Narrow" panose="020B0604020202020204" pitchFamily="34" charset="0"/>
                <a:cs typeface="Arial Narrow" panose="020B0604020202020204" pitchFamily="34" charset="0"/>
              </a:rPr>
              <a:t>Non-trivial question: diagnostics, sensitive to low current ion beams (PMTs?)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5A73D3-F3ED-4C60-8C86-5074574CD2F4}"/>
              </a:ext>
            </a:extLst>
          </p:cNvPr>
          <p:cNvGrpSpPr/>
          <p:nvPr/>
        </p:nvGrpSpPr>
        <p:grpSpPr>
          <a:xfrm>
            <a:off x="5117982" y="1211403"/>
            <a:ext cx="3361827" cy="2879975"/>
            <a:chOff x="7680251" y="3737706"/>
            <a:chExt cx="3595485" cy="3080143"/>
          </a:xfrm>
        </p:grpSpPr>
        <p:pic>
          <p:nvPicPr>
            <p:cNvPr id="1026" name="Picture 2" descr="04cfc2e0-b238-4e95-9b32-d1ee0833c584@namprd09">
              <a:extLst>
                <a:ext uri="{FF2B5EF4-FFF2-40B4-BE49-F238E27FC236}">
                  <a16:creationId xmlns:a16="http://schemas.microsoft.com/office/drawing/2014/main" id="{131605E8-8DCA-4547-8B55-F1ACB04F9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251" y="3737706"/>
              <a:ext cx="3531792" cy="2648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A3B07A-734A-4894-9EE1-32EA4FC0A6D0}"/>
                </a:ext>
              </a:extLst>
            </p:cNvPr>
            <p:cNvSpPr txBox="1"/>
            <p:nvPr/>
          </p:nvSpPr>
          <p:spPr>
            <a:xfrm>
              <a:off x="8374924" y="6417740"/>
              <a:ext cx="22029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RHIC’s ion source lab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88A176-8E74-41C1-84A4-57A78C30355F}"/>
                </a:ext>
              </a:extLst>
            </p:cNvPr>
            <p:cNvSpPr txBox="1"/>
            <p:nvPr/>
          </p:nvSpPr>
          <p:spPr>
            <a:xfrm>
              <a:off x="10578536" y="4001294"/>
              <a:ext cx="6972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laser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9FE36B-A7FC-4149-AFD0-5AB5AE629944}"/>
                </a:ext>
              </a:extLst>
            </p:cNvPr>
            <p:cNvSpPr txBox="1"/>
            <p:nvPr/>
          </p:nvSpPr>
          <p:spPr>
            <a:xfrm>
              <a:off x="7680251" y="3816627"/>
              <a:ext cx="13324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70C0"/>
                  </a:solidFill>
                </a:rPr>
                <a:t>Emitter box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6F53B1-AAFF-43BA-BE3B-153DE03AAFB3}"/>
                </a:ext>
              </a:extLst>
            </p:cNvPr>
            <p:cNvSpPr txBox="1"/>
            <p:nvPr/>
          </p:nvSpPr>
          <p:spPr>
            <a:xfrm>
              <a:off x="9244298" y="5199051"/>
              <a:ext cx="185777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Solenoid channel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A5325A-89EF-44D0-876C-66B0C514BF19}"/>
                </a:ext>
              </a:extLst>
            </p:cNvPr>
            <p:cNvSpPr txBox="1"/>
            <p:nvPr/>
          </p:nvSpPr>
          <p:spPr>
            <a:xfrm>
              <a:off x="9885196" y="5947973"/>
              <a:ext cx="131018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Diagnostics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77826AB-525B-4B57-A189-07027680B21F}"/>
                </a:ext>
              </a:extLst>
            </p:cNvPr>
            <p:cNvCxnSpPr>
              <a:cxnSpLocks/>
            </p:cNvCxnSpPr>
            <p:nvPr/>
          </p:nvCxnSpPr>
          <p:spPr>
            <a:xfrm>
              <a:off x="8553295" y="4976037"/>
              <a:ext cx="1067215" cy="101639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200D6E2-828A-41C2-899E-7797B2ADAC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76551" y="4751552"/>
              <a:ext cx="1632723" cy="16726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F16C13-CFB3-4B8D-B093-5F6D6921324A}"/>
                </a:ext>
              </a:extLst>
            </p:cNvPr>
            <p:cNvSpPr txBox="1"/>
            <p:nvPr/>
          </p:nvSpPr>
          <p:spPr>
            <a:xfrm rot="364795">
              <a:off x="9056927" y="4453455"/>
              <a:ext cx="13234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70C0"/>
                  </a:solidFill>
                </a:rPr>
                <a:t>Laser beam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48D5CA-DA9C-47AA-AF90-56BCC2D97D46}"/>
                </a:ext>
              </a:extLst>
            </p:cNvPr>
            <p:cNvSpPr txBox="1"/>
            <p:nvPr/>
          </p:nvSpPr>
          <p:spPr>
            <a:xfrm>
              <a:off x="8088230" y="5351260"/>
              <a:ext cx="113107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Ion beam</a:t>
              </a:r>
            </a:p>
          </p:txBody>
        </p:sp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C8528670-9C64-40BC-B909-7D43A7C576D8}"/>
              </a:ext>
            </a:extLst>
          </p:cNvPr>
          <p:cNvGrpSpPr/>
          <p:nvPr/>
        </p:nvGrpSpPr>
        <p:grpSpPr>
          <a:xfrm>
            <a:off x="3720827" y="4275408"/>
            <a:ext cx="5719120" cy="2309618"/>
            <a:chOff x="7001153" y="1002533"/>
            <a:chExt cx="5274838" cy="21301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050567-D125-4619-BC4F-42EB3E964BF7}"/>
                </a:ext>
              </a:extLst>
            </p:cNvPr>
            <p:cNvSpPr/>
            <p:nvPr/>
          </p:nvSpPr>
          <p:spPr>
            <a:xfrm>
              <a:off x="7666136" y="1475966"/>
              <a:ext cx="1021191" cy="11652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069D88-28BA-4557-B0DB-768F85278E2A}"/>
                </a:ext>
              </a:extLst>
            </p:cNvPr>
            <p:cNvSpPr txBox="1"/>
            <p:nvPr/>
          </p:nvSpPr>
          <p:spPr>
            <a:xfrm>
              <a:off x="7801644" y="1198386"/>
              <a:ext cx="74635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Source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B498B0-5CF1-4A98-93A7-B1C435210738}"/>
                </a:ext>
              </a:extLst>
            </p:cNvPr>
            <p:cNvSpPr/>
            <p:nvPr/>
          </p:nvSpPr>
          <p:spPr>
            <a:xfrm rot="19999580">
              <a:off x="9025932" y="1002533"/>
              <a:ext cx="1010454" cy="32875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rgbClr val="FF0000"/>
                  </a:solidFill>
                </a:rPr>
                <a:t>Laser</a:t>
              </a:r>
            </a:p>
          </p:txBody>
        </p:sp>
        <p:sp>
          <p:nvSpPr>
            <p:cNvPr id="22" name="Cloud 21">
              <a:extLst>
                <a:ext uri="{FF2B5EF4-FFF2-40B4-BE49-F238E27FC236}">
                  <a16:creationId xmlns:a16="http://schemas.microsoft.com/office/drawing/2014/main" id="{8BA09B96-C7DA-4E31-836E-467C47E96E40}"/>
                </a:ext>
              </a:extLst>
            </p:cNvPr>
            <p:cNvSpPr/>
            <p:nvPr/>
          </p:nvSpPr>
          <p:spPr>
            <a:xfrm>
              <a:off x="8199251" y="1978968"/>
              <a:ext cx="286694" cy="139918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F6A41E6-CF68-4198-B1A9-B8199400E852}"/>
                </a:ext>
              </a:extLst>
            </p:cNvPr>
            <p:cNvSpPr/>
            <p:nvPr/>
          </p:nvSpPr>
          <p:spPr>
            <a:xfrm flipH="1">
              <a:off x="8050681" y="1851542"/>
              <a:ext cx="45719" cy="3906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9B86153B-65A3-49D3-B5BE-320A4BAAFC61}"/>
                </a:ext>
              </a:extLst>
            </p:cNvPr>
            <p:cNvSpPr/>
            <p:nvPr/>
          </p:nvSpPr>
          <p:spPr>
            <a:xfrm>
              <a:off x="7587943" y="1965658"/>
              <a:ext cx="481302" cy="15322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7C7E1B-9372-4027-AC90-606213650163}"/>
                </a:ext>
              </a:extLst>
            </p:cNvPr>
            <p:cNvSpPr/>
            <p:nvPr/>
          </p:nvSpPr>
          <p:spPr>
            <a:xfrm>
              <a:off x="7169096" y="1845080"/>
              <a:ext cx="410625" cy="4270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rgbClr val="FF0000"/>
                  </a:solidFill>
                </a:rPr>
                <a:t>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C75A28-26AD-44E5-B353-9C7AA541E853}"/>
                </a:ext>
              </a:extLst>
            </p:cNvPr>
            <p:cNvSpPr txBox="1"/>
            <p:nvPr/>
          </p:nvSpPr>
          <p:spPr>
            <a:xfrm>
              <a:off x="7001153" y="1577438"/>
              <a:ext cx="74422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Heater</a:t>
              </a: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8E25D767-644F-4DC2-BE9A-59F85DA97809}"/>
                </a:ext>
              </a:extLst>
            </p:cNvPr>
            <p:cNvSpPr/>
            <p:nvPr/>
          </p:nvSpPr>
          <p:spPr>
            <a:xfrm rot="9068597">
              <a:off x="8015298" y="1605955"/>
              <a:ext cx="1141543" cy="17252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AC21B46-0D38-4812-A829-29B9DDE4426D}"/>
                </a:ext>
              </a:extLst>
            </p:cNvPr>
            <p:cNvSpPr/>
            <p:nvPr/>
          </p:nvSpPr>
          <p:spPr>
            <a:xfrm>
              <a:off x="8216692" y="2705663"/>
              <a:ext cx="742084" cy="4270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rgbClr val="FF0000"/>
                  </a:solidFill>
                </a:rPr>
                <a:t>HV PS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C1FA8F5-08D7-4F00-8BDA-148409B597C8}"/>
                </a:ext>
              </a:extLst>
            </p:cNvPr>
            <p:cNvSpPr/>
            <p:nvPr/>
          </p:nvSpPr>
          <p:spPr>
            <a:xfrm flipH="1">
              <a:off x="8532660" y="1844139"/>
              <a:ext cx="95889" cy="40957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E68AC178-D1E7-419E-AA3B-333DF49CD431}"/>
                </a:ext>
              </a:extLst>
            </p:cNvPr>
            <p:cNvCxnSpPr>
              <a:cxnSpLocks/>
              <a:stCxn id="29" idx="4"/>
              <a:endCxn id="30" idx="0"/>
            </p:cNvCxnSpPr>
            <p:nvPr/>
          </p:nvCxnSpPr>
          <p:spPr>
            <a:xfrm>
              <a:off x="8580604" y="2253714"/>
              <a:ext cx="7130" cy="4519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06B081AE-6EE4-4C60-8945-BA4777D3E30E}"/>
                </a:ext>
              </a:extLst>
            </p:cNvPr>
            <p:cNvSpPr txBox="1"/>
            <p:nvPr/>
          </p:nvSpPr>
          <p:spPr>
            <a:xfrm>
              <a:off x="8493816" y="2116279"/>
              <a:ext cx="4471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-V</a:t>
              </a: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ED850586-8B3C-447F-8534-BCBF7FA52537}"/>
                </a:ext>
              </a:extLst>
            </p:cNvPr>
            <p:cNvSpPr/>
            <p:nvPr/>
          </p:nvSpPr>
          <p:spPr>
            <a:xfrm>
              <a:off x="8702151" y="1965658"/>
              <a:ext cx="1652641" cy="1531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DD2B229-CB31-428A-9937-18B50D33416F}"/>
                </a:ext>
              </a:extLst>
            </p:cNvPr>
            <p:cNvSpPr/>
            <p:nvPr/>
          </p:nvSpPr>
          <p:spPr>
            <a:xfrm flipH="1">
              <a:off x="9309373" y="1845193"/>
              <a:ext cx="95889" cy="40957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A02F837-C635-419B-BEF0-3963768C5ECC}"/>
                </a:ext>
              </a:extLst>
            </p:cNvPr>
            <p:cNvSpPr/>
            <p:nvPr/>
          </p:nvSpPr>
          <p:spPr>
            <a:xfrm flipH="1">
              <a:off x="9909512" y="1833636"/>
              <a:ext cx="95889" cy="40957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449B3C6-B558-4682-88C4-26ABDF556E2C}"/>
                </a:ext>
              </a:extLst>
            </p:cNvPr>
            <p:cNvSpPr/>
            <p:nvPr/>
          </p:nvSpPr>
          <p:spPr>
            <a:xfrm>
              <a:off x="9081964" y="2378145"/>
              <a:ext cx="572840" cy="2392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HV PS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FB24E55-BCBD-4EA6-AA78-BF443DB50C8A}"/>
                </a:ext>
              </a:extLst>
            </p:cNvPr>
            <p:cNvSpPr/>
            <p:nvPr/>
          </p:nvSpPr>
          <p:spPr>
            <a:xfrm>
              <a:off x="9763021" y="2381161"/>
              <a:ext cx="572840" cy="2392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HV PS</a:t>
              </a:r>
            </a:p>
          </p:txBody>
        </p:sp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BB40D839-22A4-48AA-BCF1-CAB5A9AF5E03}"/>
                </a:ext>
              </a:extLst>
            </p:cNvPr>
            <p:cNvCxnSpPr>
              <a:stCxn id="38" idx="4"/>
              <a:endCxn id="40" idx="0"/>
            </p:cNvCxnSpPr>
            <p:nvPr/>
          </p:nvCxnSpPr>
          <p:spPr>
            <a:xfrm>
              <a:off x="9357317" y="2254768"/>
              <a:ext cx="11067" cy="1233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62FB34B-042C-49D7-9CBC-9B833E13C3C1}"/>
                </a:ext>
              </a:extLst>
            </p:cNvPr>
            <p:cNvCxnSpPr/>
            <p:nvPr/>
          </p:nvCxnSpPr>
          <p:spPr>
            <a:xfrm>
              <a:off x="9957460" y="2243210"/>
              <a:ext cx="11067" cy="1233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8D98A8CE-A0CB-4BAA-BD21-656A2A33365B}"/>
                </a:ext>
              </a:extLst>
            </p:cNvPr>
            <p:cNvSpPr/>
            <p:nvPr/>
          </p:nvSpPr>
          <p:spPr>
            <a:xfrm>
              <a:off x="10354792" y="1833636"/>
              <a:ext cx="432522" cy="4081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33" name="Cylinder 1032">
              <a:extLst>
                <a:ext uri="{FF2B5EF4-FFF2-40B4-BE49-F238E27FC236}">
                  <a16:creationId xmlns:a16="http://schemas.microsoft.com/office/drawing/2014/main" id="{F265D896-F080-4B92-9C7E-A603A5F677DD}"/>
                </a:ext>
              </a:extLst>
            </p:cNvPr>
            <p:cNvSpPr/>
            <p:nvPr/>
          </p:nvSpPr>
          <p:spPr>
            <a:xfrm>
              <a:off x="10495189" y="1847034"/>
              <a:ext cx="171037" cy="118624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7" name="Cylinder 46">
              <a:extLst>
                <a:ext uri="{FF2B5EF4-FFF2-40B4-BE49-F238E27FC236}">
                  <a16:creationId xmlns:a16="http://schemas.microsoft.com/office/drawing/2014/main" id="{CC04CCC1-ED46-4D31-BE59-EEB43A44C16F}"/>
                </a:ext>
              </a:extLst>
            </p:cNvPr>
            <p:cNvSpPr/>
            <p:nvPr/>
          </p:nvSpPr>
          <p:spPr>
            <a:xfrm>
              <a:off x="10502548" y="2100331"/>
              <a:ext cx="171037" cy="118624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B74C5F6-E1EF-461F-840F-7CA3BC6BDD29}"/>
                </a:ext>
              </a:extLst>
            </p:cNvPr>
            <p:cNvSpPr txBox="1"/>
            <p:nvPr/>
          </p:nvSpPr>
          <p:spPr>
            <a:xfrm>
              <a:off x="9922354" y="1442436"/>
              <a:ext cx="153289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Beam Diagnostics</a:t>
              </a:r>
            </a:p>
          </p:txBody>
        </p: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9B1BCA98-D17F-44B0-847D-03D096406B4A}"/>
                </a:ext>
              </a:extLst>
            </p:cNvPr>
            <p:cNvCxnSpPr>
              <a:stCxn id="1033" idx="0"/>
            </p:cNvCxnSpPr>
            <p:nvPr/>
          </p:nvCxnSpPr>
          <p:spPr>
            <a:xfrm flipH="1" flipV="1">
              <a:off x="10580707" y="1706208"/>
              <a:ext cx="1" cy="1704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C76AA99-42B4-4363-A904-CF27F098BA45}"/>
                </a:ext>
              </a:extLst>
            </p:cNvPr>
            <p:cNvCxnSpPr/>
            <p:nvPr/>
          </p:nvCxnSpPr>
          <p:spPr>
            <a:xfrm flipH="1" flipV="1">
              <a:off x="10588065" y="2211753"/>
              <a:ext cx="1" cy="1704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C94C2FB-0FCF-4EF0-B668-2F2BF2C807D0}"/>
                </a:ext>
              </a:extLst>
            </p:cNvPr>
            <p:cNvSpPr/>
            <p:nvPr/>
          </p:nvSpPr>
          <p:spPr>
            <a:xfrm>
              <a:off x="10804697" y="1939177"/>
              <a:ext cx="382538" cy="16115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36" name="Partial Circle 1035">
              <a:extLst>
                <a:ext uri="{FF2B5EF4-FFF2-40B4-BE49-F238E27FC236}">
                  <a16:creationId xmlns:a16="http://schemas.microsoft.com/office/drawing/2014/main" id="{1FBD80FE-85D4-4BBA-8030-D5D15EB2E4C7}"/>
                </a:ext>
              </a:extLst>
            </p:cNvPr>
            <p:cNvSpPr/>
            <p:nvPr/>
          </p:nvSpPr>
          <p:spPr>
            <a:xfrm rot="2616459">
              <a:off x="10732827" y="1815610"/>
              <a:ext cx="914400" cy="914400"/>
            </a:xfrm>
            <a:prstGeom prst="pie">
              <a:avLst>
                <a:gd name="adj1" fmla="val 13624431"/>
                <a:gd name="adj2" fmla="val 1620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02103B-D967-48B7-B36E-85DDDB8DBAF3}"/>
                </a:ext>
              </a:extLst>
            </p:cNvPr>
            <p:cNvSpPr/>
            <p:nvPr/>
          </p:nvSpPr>
          <p:spPr>
            <a:xfrm rot="2393623">
              <a:off x="11335777" y="2130263"/>
              <a:ext cx="382538" cy="16115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C6272F-1690-49C8-81B9-09EABB3EBA29}"/>
                </a:ext>
              </a:extLst>
            </p:cNvPr>
            <p:cNvSpPr txBox="1"/>
            <p:nvPr/>
          </p:nvSpPr>
          <p:spPr>
            <a:xfrm>
              <a:off x="10745050" y="2249243"/>
              <a:ext cx="81047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Septum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C0A6AC5-AD77-488C-B8D6-200545210B5A}"/>
                </a:ext>
              </a:extLst>
            </p:cNvPr>
            <p:cNvSpPr txBox="1"/>
            <p:nvPr/>
          </p:nvSpPr>
          <p:spPr>
            <a:xfrm>
              <a:off x="7481328" y="2249161"/>
              <a:ext cx="78910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Emitter</a:t>
              </a:r>
            </a:p>
          </p:txBody>
        </p:sp>
        <p:sp>
          <p:nvSpPr>
            <p:cNvPr id="1037" name="Arrow: Curved Left 1036">
              <a:extLst>
                <a:ext uri="{FF2B5EF4-FFF2-40B4-BE49-F238E27FC236}">
                  <a16:creationId xmlns:a16="http://schemas.microsoft.com/office/drawing/2014/main" id="{5F4F92A3-ECFE-4D2D-90D9-03B133111E57}"/>
                </a:ext>
              </a:extLst>
            </p:cNvPr>
            <p:cNvSpPr/>
            <p:nvPr/>
          </p:nvSpPr>
          <p:spPr>
            <a:xfrm rot="5400000">
              <a:off x="8967425" y="1810367"/>
              <a:ext cx="110472" cy="282971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8" name="Arrow: Curved Left 57">
              <a:extLst>
                <a:ext uri="{FF2B5EF4-FFF2-40B4-BE49-F238E27FC236}">
                  <a16:creationId xmlns:a16="http://schemas.microsoft.com/office/drawing/2014/main" id="{2B433398-62C6-4696-B765-F648F9381225}"/>
                </a:ext>
              </a:extLst>
            </p:cNvPr>
            <p:cNvSpPr/>
            <p:nvPr/>
          </p:nvSpPr>
          <p:spPr>
            <a:xfrm rot="16200000">
              <a:off x="8987804" y="2002609"/>
              <a:ext cx="110472" cy="282971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8A7A2AD-6DBA-40A5-A0FE-1ECE6666BE75}"/>
                </a:ext>
              </a:extLst>
            </p:cNvPr>
            <p:cNvSpPr/>
            <p:nvPr/>
          </p:nvSpPr>
          <p:spPr>
            <a:xfrm>
              <a:off x="8753396" y="1653378"/>
              <a:ext cx="572840" cy="2392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err="1">
                  <a:solidFill>
                    <a:srgbClr val="FF0000"/>
                  </a:solidFill>
                </a:rPr>
                <a:t>pulser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D9380D9-7991-4E46-B837-30775CE5AD1A}"/>
                </a:ext>
              </a:extLst>
            </p:cNvPr>
            <p:cNvSpPr txBox="1"/>
            <p:nvPr/>
          </p:nvSpPr>
          <p:spPr>
            <a:xfrm>
              <a:off x="8887684" y="1431470"/>
              <a:ext cx="87032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Chopper</a:t>
              </a:r>
            </a:p>
          </p:txBody>
        </p:sp>
        <p:cxnSp>
          <p:nvCxnSpPr>
            <p:cNvPr id="1039" name="Straight Arrow Connector 1038">
              <a:extLst>
                <a:ext uri="{FF2B5EF4-FFF2-40B4-BE49-F238E27FC236}">
                  <a16:creationId xmlns:a16="http://schemas.microsoft.com/office/drawing/2014/main" id="{76F7F0B0-D7F6-431D-8385-E3CBD6D755FB}"/>
                </a:ext>
              </a:extLst>
            </p:cNvPr>
            <p:cNvCxnSpPr>
              <a:stCxn id="22" idx="0"/>
            </p:cNvCxnSpPr>
            <p:nvPr/>
          </p:nvCxnSpPr>
          <p:spPr>
            <a:xfrm flipV="1">
              <a:off x="8485706" y="2026345"/>
              <a:ext cx="2796445" cy="2258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FD48D6F-6585-4C0A-B9C9-56DA11C5604B}"/>
                </a:ext>
              </a:extLst>
            </p:cNvPr>
            <p:cNvCxnSpPr>
              <a:cxnSpLocks/>
            </p:cNvCxnSpPr>
            <p:nvPr/>
          </p:nvCxnSpPr>
          <p:spPr>
            <a:xfrm>
              <a:off x="11275503" y="2016505"/>
              <a:ext cx="529966" cy="41109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CECB599-758E-480C-B451-1DA3EA6F351A}"/>
                </a:ext>
              </a:extLst>
            </p:cNvPr>
            <p:cNvSpPr txBox="1"/>
            <p:nvPr/>
          </p:nvSpPr>
          <p:spPr>
            <a:xfrm>
              <a:off x="11596660" y="2378145"/>
              <a:ext cx="6793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IOTA</a:t>
              </a:r>
            </a:p>
          </p:txBody>
        </p:sp>
        <p:sp>
          <p:nvSpPr>
            <p:cNvPr id="1042" name="Rectangle: Rounded Corners 1041">
              <a:extLst>
                <a:ext uri="{FF2B5EF4-FFF2-40B4-BE49-F238E27FC236}">
                  <a16:creationId xmlns:a16="http://schemas.microsoft.com/office/drawing/2014/main" id="{A483A083-CAA5-4F52-A62C-AB47D4F8C537}"/>
                </a:ext>
              </a:extLst>
            </p:cNvPr>
            <p:cNvSpPr/>
            <p:nvPr/>
          </p:nvSpPr>
          <p:spPr>
            <a:xfrm>
              <a:off x="9595003" y="1844139"/>
              <a:ext cx="66197" cy="16744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D897BCDF-C11F-4159-BBFC-88D7D299DC94}"/>
                </a:ext>
              </a:extLst>
            </p:cNvPr>
            <p:cNvSpPr/>
            <p:nvPr/>
          </p:nvSpPr>
          <p:spPr>
            <a:xfrm>
              <a:off x="9596056" y="2059600"/>
              <a:ext cx="66197" cy="16744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9B31F96-3660-457F-B403-DE49E84EB3D5}"/>
                </a:ext>
              </a:extLst>
            </p:cNvPr>
            <p:cNvSpPr txBox="1"/>
            <p:nvPr/>
          </p:nvSpPr>
          <p:spPr>
            <a:xfrm>
              <a:off x="9251533" y="1620453"/>
              <a:ext cx="100283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Collimator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293A67E-CCD8-4AC9-B481-4E8ADFF594E0}"/>
                </a:ext>
              </a:extLst>
            </p:cNvPr>
            <p:cNvSpPr txBox="1"/>
            <p:nvPr/>
          </p:nvSpPr>
          <p:spPr>
            <a:xfrm>
              <a:off x="9342983" y="2619023"/>
              <a:ext cx="85750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focusing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49284AFC-7091-9C44-9A43-E927004EB23F}"/>
              </a:ext>
            </a:extLst>
          </p:cNvPr>
          <p:cNvSpPr txBox="1">
            <a:spLocks/>
          </p:cNvSpPr>
          <p:nvPr/>
        </p:nvSpPr>
        <p:spPr>
          <a:xfrm>
            <a:off x="189742" y="107076"/>
            <a:ext cx="8804355" cy="1541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Basic layout of Ion injector for IOTA </a:t>
            </a:r>
            <a:b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9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(</a:t>
            </a:r>
            <a:r>
              <a:rPr lang="en-US" sz="29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with D. </a:t>
            </a:r>
            <a:r>
              <a:rPr lang="en-US" sz="2900" b="1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Raparia</a:t>
            </a:r>
            <a:r>
              <a:rPr lang="en-US" sz="29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, BNL)</a:t>
            </a:r>
            <a:endParaRPr lang="en-US" sz="4000" b="1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454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5993-9B99-4BB5-9E3E-6B4CB230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35" y="187671"/>
            <a:ext cx="7886700" cy="743032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F3BB-D62A-4902-B9D1-0131E6565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35" y="930703"/>
            <a:ext cx="8756130" cy="5739626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Quantum Computer on Crystalline beams</a:t>
            </a:r>
          </a:p>
          <a:p>
            <a:pPr lvl="1"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The main advantage = large qubit capacity</a:t>
            </a:r>
          </a:p>
          <a:p>
            <a:pPr lvl="1"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Ability to develop algorithms to combat errors due to decoherence</a:t>
            </a:r>
          </a:p>
          <a:p>
            <a:pPr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Now is a good timing to discuss and plan proof-of-principle experiments </a:t>
            </a:r>
          </a:p>
          <a:p>
            <a:pPr lvl="1"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Need to prove feasibility of the CiQub concept</a:t>
            </a:r>
          </a:p>
          <a:p>
            <a:pPr lvl="1"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IOTA is a natural place in the US to host such program</a:t>
            </a:r>
          </a:p>
          <a:p>
            <a:pPr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Questions to answer</a:t>
            </a:r>
          </a:p>
          <a:p>
            <a:pPr lvl="1"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Develop cooling techniques and also conditions for storing low temperature crystals to see phonon modes</a:t>
            </a:r>
          </a:p>
          <a:p>
            <a:pPr lvl="1"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sensing techniques: photon counting and RF pickup of low intensity signals</a:t>
            </a:r>
          </a:p>
          <a:p>
            <a:pPr lvl="1"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controlling crystal shape?</a:t>
            </a:r>
          </a:p>
          <a:p>
            <a:pPr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Successful demonstration of these techniques at IOTA may lead to opening new horizons in the rapidly emerging field of Quantum Computing</a:t>
            </a:r>
          </a:p>
          <a:p>
            <a:pPr>
              <a:lnSpc>
                <a:spcPct val="110000"/>
              </a:lnSpc>
            </a:pPr>
            <a:endParaRPr lang="en-US" sz="9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975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5993-9B99-4BB5-9E3E-6B4CB230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34" y="187671"/>
            <a:ext cx="8756129" cy="74303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Acknowledgement and 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F3BB-D62A-4902-B9D1-0131E6565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35" y="1274163"/>
            <a:ext cx="8756130" cy="5396165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The work was partially supported by DOE SBIR grant No. </a:t>
            </a:r>
            <a:r>
              <a:rPr lang="en-US" sz="9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DE-SC0018773</a:t>
            </a:r>
          </a:p>
          <a:p>
            <a:pPr>
              <a:lnSpc>
                <a:spcPct val="110000"/>
              </a:lnSpc>
            </a:pPr>
            <a:endParaRPr lang="en-US" sz="9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History of cooling and crystalline beams, NAP-M ring at BINP in 80s</a:t>
            </a:r>
          </a:p>
          <a:p>
            <a:pPr lvl="1">
              <a:lnSpc>
                <a:spcPct val="110000"/>
              </a:lnSpc>
            </a:pPr>
            <a:r>
              <a:rPr lang="en-US" sz="9200" dirty="0">
                <a:latin typeface="Arial Narrow" panose="020B0604020202020204" pitchFamily="34" charset="0"/>
                <a:cs typeface="Arial Narrow" panose="020B0604020202020204" pitchFamily="34" charset="0"/>
              </a:rPr>
              <a:t>A few </a:t>
            </a:r>
            <a:r>
              <a:rPr lang="el-GR" sz="9200" dirty="0">
                <a:latin typeface="Arial Narrow" panose="020B0604020202020204" pitchFamily="34" charset="0"/>
                <a:cs typeface="Arial Narrow" panose="020B0604020202020204" pitchFamily="34" charset="0"/>
              </a:rPr>
              <a:t>μ</a:t>
            </a:r>
            <a:r>
              <a:rPr lang="en-US" sz="9200" dirty="0">
                <a:latin typeface="Arial Narrow" panose="020B0604020202020204" pitchFamily="34" charset="0"/>
                <a:cs typeface="Arial Narrow" panose="020B0604020202020204" pitchFamily="34" charset="0"/>
              </a:rPr>
              <a:t>A proton beam was cooled until the Schottky noise signal (for measurement of beam’s 𝑇_(||)), became independent from beam current. V. </a:t>
            </a:r>
            <a:r>
              <a:rPr lang="en-US" sz="9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Parkhomchuk</a:t>
            </a:r>
            <a:r>
              <a:rPr lang="en-US" sz="9200" dirty="0">
                <a:latin typeface="Arial Narrow" panose="020B0604020202020204" pitchFamily="34" charset="0"/>
                <a:cs typeface="Arial Narrow" panose="020B0604020202020204" pitchFamily="34" charset="0"/>
              </a:rPr>
              <a:t> suggested that very cold ions could be Coulomb-ordered to explain this effect of Ion Crystals.</a:t>
            </a:r>
          </a:p>
          <a:p>
            <a:pPr>
              <a:lnSpc>
                <a:spcPct val="110000"/>
              </a:lnSpc>
            </a:pPr>
            <a:endParaRPr lang="en-US" sz="9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9600" dirty="0">
                <a:latin typeface="Arial Narrow" panose="020B0604020202020204" pitchFamily="34" charset="0"/>
                <a:cs typeface="Arial Narrow" panose="020B0604020202020204" pitchFamily="34" charset="0"/>
              </a:rPr>
              <a:t>Excellent reviews</a:t>
            </a:r>
          </a:p>
          <a:p>
            <a:pPr lvl="1">
              <a:lnSpc>
                <a:spcPct val="110000"/>
              </a:lnSpc>
            </a:pPr>
            <a:r>
              <a:rPr lang="en-US" sz="9200" dirty="0">
                <a:latin typeface="Arial Narrow" panose="020B0604020202020204" pitchFamily="34" charset="0"/>
                <a:cs typeface="Arial Narrow" panose="020B0604020202020204" pitchFamily="34" charset="0"/>
              </a:rPr>
              <a:t>Quantum Computers: Andrew </a:t>
            </a:r>
            <a:r>
              <a:rPr lang="en-US" sz="9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Steane</a:t>
            </a:r>
            <a:r>
              <a:rPr lang="en-US" sz="9200" dirty="0">
                <a:latin typeface="Arial Narrow" panose="020B0604020202020204" pitchFamily="34" charset="0"/>
                <a:cs typeface="Arial Narrow" panose="020B0604020202020204" pitchFamily="34" charset="0"/>
              </a:rPr>
              <a:t>, “The ion trap quantum information processor”, Appl. Phys. B 64, pp. 623–642, 1997</a:t>
            </a:r>
          </a:p>
          <a:p>
            <a:pPr lvl="1">
              <a:lnSpc>
                <a:spcPct val="110000"/>
              </a:lnSpc>
            </a:pPr>
            <a:r>
              <a:rPr lang="en-US" sz="9200" dirty="0">
                <a:latin typeface="Arial Narrow" panose="020B0604020202020204" pitchFamily="34" charset="0"/>
                <a:cs typeface="Arial Narrow" panose="020B0604020202020204" pitchFamily="34" charset="0"/>
              </a:rPr>
              <a:t>Crystalline Beams: </a:t>
            </a:r>
            <a:r>
              <a:rPr lang="en-US" sz="9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Jie</a:t>
            </a:r>
            <a:r>
              <a:rPr lang="en-US" sz="9200" dirty="0">
                <a:latin typeface="Arial Narrow" panose="020B0604020202020204" pitchFamily="34" charset="0"/>
                <a:cs typeface="Arial Narrow" panose="020B0604020202020204" pitchFamily="34" charset="0"/>
              </a:rPr>
              <a:t> Wei, X. P. Li, and A. M. Sessler, “Low-Energy States of Circulating Stored Ion Beams: Crystalline Beams”, Phys. Rev. Lett. 73, 3089, 1994</a:t>
            </a:r>
          </a:p>
          <a:p>
            <a:pPr>
              <a:lnSpc>
                <a:spcPct val="110000"/>
              </a:lnSpc>
            </a:pPr>
            <a:endParaRPr lang="en-US" sz="9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9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3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0E16-EF4D-7C4A-AF0F-8708F43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43" y="107076"/>
            <a:ext cx="7886700" cy="107395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QC Background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4ACE42-67DC-A04F-8106-A51E8C9B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87" y="1113427"/>
            <a:ext cx="5603776" cy="5762729"/>
          </a:xfrm>
        </p:spPr>
        <p:txBody>
          <a:bodyPr>
            <a:no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quantum two-level system can (i.e. an ion w/spin up or down) can serve as a qubit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Qubit is the basic unit of information in QC, and its quantum state at any given time is generally a superposition of its basis states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Multiple qubits being quantum systems may be entangled</a:t>
            </a:r>
          </a:p>
          <a:p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register of </a:t>
            </a:r>
            <a:r>
              <a:rPr lang="en-US" alt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ideal qubits is a superposition of 2</a:t>
            </a:r>
            <a:r>
              <a:rPr lang="en-US" altLang="en-US" sz="22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states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Thus an ideal quantum computer (no noise, long decoherence time) based on N qubits can simultaneously sample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2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scenarios, which could be of the great benefit to some computational problems.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D87B4A-ACA4-A644-B956-B681A8E17534}"/>
              </a:ext>
            </a:extLst>
          </p:cNvPr>
          <p:cNvGrpSpPr/>
          <p:nvPr/>
        </p:nvGrpSpPr>
        <p:grpSpPr>
          <a:xfrm>
            <a:off x="5491741" y="3302261"/>
            <a:ext cx="3582629" cy="1050107"/>
            <a:chOff x="7375453" y="674764"/>
            <a:chExt cx="4776839" cy="140014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326C0D7B-28B5-1E4D-BF4C-C3FAB32F3697}"/>
                    </a:ext>
                  </a:extLst>
                </p:cNvPr>
                <p:cNvSpPr/>
                <p:nvPr/>
              </p:nvSpPr>
              <p:spPr>
                <a:xfrm>
                  <a:off x="7375453" y="961275"/>
                  <a:ext cx="4776839" cy="80817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𝜓</m:t>
                                </m:r>
                              </m:e>
                            </m:d>
                          </m:e>
                        </m:d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𝛼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𝛽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</m:e>
                        </m:d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𝛼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𝛽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33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326C0D7B-28B5-1E4D-BF4C-C3FAB32F36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5453" y="961275"/>
                  <a:ext cx="4776839" cy="808171"/>
                </a:xfrm>
                <a:prstGeom prst="rect">
                  <a:avLst/>
                </a:prstGeom>
                <a:blipFill>
                  <a:blip r:embed="rId2"/>
                  <a:stretch>
                    <a:fillRect l="-353" t="-59184" b="-979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602FBA42-1365-C940-AD58-6EE24C6DEC1C}"/>
                    </a:ext>
                  </a:extLst>
                </p:cNvPr>
                <p:cNvSpPr/>
                <p:nvPr/>
              </p:nvSpPr>
              <p:spPr>
                <a:xfrm>
                  <a:off x="8304113" y="788019"/>
                  <a:ext cx="1917705" cy="41036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Ground state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a14:m>
                  <a:r>
                    <a:rPr lang="en-US" sz="1400" dirty="0"/>
                    <a:t> </a:t>
                  </a:r>
                </a:p>
              </p:txBody>
            </p:sp>
          </mc:Choice>
          <mc:Fallback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602FBA42-1365-C940-AD58-6EE24C6DEC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4113" y="788019"/>
                  <a:ext cx="1917705" cy="410369"/>
                </a:xfrm>
                <a:prstGeom prst="rect">
                  <a:avLst/>
                </a:prstGeom>
                <a:blipFill>
                  <a:blip r:embed="rId3"/>
                  <a:stretch>
                    <a:fillRect l="-870" t="-104000" r="-7826" b="-164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07EA09F-3E55-D049-9F9F-B101F5C48006}"/>
                    </a:ext>
                  </a:extLst>
                </p:cNvPr>
                <p:cNvSpPr/>
                <p:nvPr/>
              </p:nvSpPr>
              <p:spPr>
                <a:xfrm>
                  <a:off x="9262965" y="1586036"/>
                  <a:ext cx="1825969" cy="41036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Excited state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07EA09F-3E55-D049-9F9F-B101F5C480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2965" y="1586036"/>
                  <a:ext cx="1825969" cy="410369"/>
                </a:xfrm>
                <a:prstGeom prst="rect">
                  <a:avLst/>
                </a:prstGeom>
                <a:blipFill>
                  <a:blip r:embed="rId4"/>
                  <a:stretch>
                    <a:fillRect l="-917" t="-104000" r="-11009" b="-164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A4EE70-07F3-4F4B-AF6C-6EEE75A3D14D}"/>
                </a:ext>
              </a:extLst>
            </p:cNvPr>
            <p:cNvSpPr/>
            <p:nvPr/>
          </p:nvSpPr>
          <p:spPr>
            <a:xfrm>
              <a:off x="7441324" y="674764"/>
              <a:ext cx="4565419" cy="14001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6F5DB1-5672-494A-9103-AD0FB3C8893C}"/>
              </a:ext>
            </a:extLst>
          </p:cNvPr>
          <p:cNvGrpSpPr/>
          <p:nvPr/>
        </p:nvGrpSpPr>
        <p:grpSpPr>
          <a:xfrm>
            <a:off x="5371628" y="230663"/>
            <a:ext cx="3582629" cy="2531954"/>
            <a:chOff x="7413260" y="1874907"/>
            <a:chExt cx="4593483" cy="337593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16CB26D-1921-BE4F-A747-92DA62851409}"/>
                </a:ext>
              </a:extLst>
            </p:cNvPr>
            <p:cNvGrpSpPr/>
            <p:nvPr/>
          </p:nvGrpSpPr>
          <p:grpSpPr>
            <a:xfrm>
              <a:off x="7521001" y="2161741"/>
              <a:ext cx="4485742" cy="3089104"/>
              <a:chOff x="7470283" y="3267075"/>
              <a:chExt cx="4485742" cy="3089104"/>
            </a:xfrm>
          </p:grpSpPr>
          <p:grpSp>
            <p:nvGrpSpPr>
              <p:cNvPr id="13" name="Группа 25">
                <a:extLst>
                  <a:ext uri="{FF2B5EF4-FFF2-40B4-BE49-F238E27FC236}">
                    <a16:creationId xmlns:a16="http://schemas.microsoft.com/office/drawing/2014/main" id="{B719A9F6-D4E4-D342-8C42-8BC0A9643DDE}"/>
                  </a:ext>
                </a:extLst>
              </p:cNvPr>
              <p:cNvGrpSpPr/>
              <p:nvPr/>
            </p:nvGrpSpPr>
            <p:grpSpPr>
              <a:xfrm>
                <a:off x="7470283" y="3267075"/>
                <a:ext cx="4485742" cy="3089104"/>
                <a:chOff x="2354258" y="3728789"/>
                <a:chExt cx="4485742" cy="3089104"/>
              </a:xfrm>
            </p:grpSpPr>
            <p:pic>
              <p:nvPicPr>
                <p:cNvPr id="15" name="Picture 4" descr="ÐÐ°ÑÑÐ¸Ð½ÐºÐ¸ Ð¿Ð¾ Ð·Ð°Ð¿ÑÐ¾ÑÑ quantum bit">
                  <a:extLst>
                    <a:ext uri="{FF2B5EF4-FFF2-40B4-BE49-F238E27FC236}">
                      <a16:creationId xmlns:a16="http://schemas.microsoft.com/office/drawing/2014/main" id="{3AEBF0F7-57DD-2048-A4E1-F36E229A5C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4258" y="3728789"/>
                  <a:ext cx="4485742" cy="24664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Rectangle 2">
                  <a:extLst>
                    <a:ext uri="{FF2B5EF4-FFF2-40B4-BE49-F238E27FC236}">
                      <a16:creationId xmlns:a16="http://schemas.microsoft.com/office/drawing/2014/main" id="{FEF56C70-FC3B-D549-9BB2-EC642116A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4129" y="6258940"/>
                  <a:ext cx="1607772" cy="55895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1319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4335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5478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US" altLang="ru-RU" sz="1800" dirty="0">
                      <a:solidFill>
                        <a:schemeClr val="hlin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r>
                    <a:rPr lang="en-US" altLang="ru-RU" sz="1800" dirty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or  </a:t>
                  </a:r>
                  <a:r>
                    <a:rPr lang="en-US" altLang="ru-RU" sz="1800" dirty="0">
                      <a:solidFill>
                        <a:schemeClr val="hlin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altLang="ru-RU" sz="1800" dirty="0">
                      <a:solidFill>
                        <a:schemeClr val="hlin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/>
                  <a:endParaRPr lang="en-US" altLang="ru-RU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Rectangle 2">
                  <a:extLst>
                    <a:ext uri="{FF2B5EF4-FFF2-40B4-BE49-F238E27FC236}">
                      <a16:creationId xmlns:a16="http://schemas.microsoft.com/office/drawing/2014/main" id="{E2C81F60-6EFF-284F-A3D5-017496110B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59982" y="6265056"/>
                  <a:ext cx="1935710" cy="51662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13192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4335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547813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n-US" altLang="ru-RU" sz="1800" dirty="0">
                      <a:solidFill>
                        <a:schemeClr val="hlin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</a:t>
                  </a:r>
                  <a:r>
                    <a:rPr lang="en-US" altLang="ru-RU" sz="1800" dirty="0">
                      <a:solidFill>
                        <a:schemeClr val="hlin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|0</a:t>
                  </a:r>
                  <a:r>
                    <a:rPr lang="en-US" altLang="ru-RU" sz="1800" dirty="0">
                      <a:solidFill>
                        <a:schemeClr val="hlin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</a:t>
                  </a:r>
                  <a:r>
                    <a:rPr lang="en-US" altLang="ru-RU" sz="1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</a:t>
                  </a:r>
                  <a:r>
                    <a:rPr lang="en-US" altLang="ru-RU" sz="1800" dirty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+</a:t>
                  </a:r>
                  <a:r>
                    <a:rPr lang="en-US" altLang="ru-RU" sz="1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altLang="ru-RU" sz="1800" dirty="0">
                      <a:solidFill>
                        <a:schemeClr val="hlin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</a:t>
                  </a:r>
                  <a:r>
                    <a:rPr lang="en-US" altLang="ru-RU" sz="1800" dirty="0">
                      <a:solidFill>
                        <a:schemeClr val="hlin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|1</a:t>
                  </a:r>
                  <a:r>
                    <a:rPr lang="en-US" altLang="ru-RU" sz="1800" dirty="0">
                      <a:solidFill>
                        <a:schemeClr val="hlin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</a:t>
                  </a:r>
                  <a:endParaRPr lang="en-US" altLang="ru-RU" sz="1800" dirty="0">
                    <a:solidFill>
                      <a:schemeClr val="hlin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altLang="ru-RU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2FC31B3-BD7A-BA4E-B63E-07D1C855DB85}"/>
                      </a:ext>
                    </a:extLst>
                  </p:cNvPr>
                  <p:cNvSpPr txBox="1"/>
                  <p:nvPr/>
                </p:nvSpPr>
                <p:spPr>
                  <a:xfrm>
                    <a:off x="11179278" y="3687522"/>
                    <a:ext cx="619315" cy="4001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"/>
                              <m:ctrlPr>
                                <a:rPr lang="en-US" sz="135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US" sz="135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2FC31B3-BD7A-BA4E-B63E-07D1C855DB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79278" y="3687522"/>
                    <a:ext cx="619315" cy="40010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1026" t="-112500" r="-30769" b="-1708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54CB44-E681-DC44-8AC7-EE4D58F9C418}"/>
                </a:ext>
              </a:extLst>
            </p:cNvPr>
            <p:cNvSpPr/>
            <p:nvPr/>
          </p:nvSpPr>
          <p:spPr>
            <a:xfrm>
              <a:off x="7413260" y="1874907"/>
              <a:ext cx="4593483" cy="31967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 descr="Image result for N entangled qubits is a superposition of N state">
            <a:extLst>
              <a:ext uri="{FF2B5EF4-FFF2-40B4-BE49-F238E27FC236}">
                <a16:creationId xmlns:a16="http://schemas.microsoft.com/office/drawing/2014/main" id="{F6990F0B-31FF-2D45-84AF-14300B53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12" y="4667187"/>
            <a:ext cx="3241319" cy="179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56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0E16-EF4D-7C4A-AF0F-8708F43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43" y="107076"/>
            <a:ext cx="7886700" cy="107395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Why QC is important 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4ACE42-67DC-A04F-8106-A51E8C9B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42" y="985748"/>
            <a:ext cx="4787503" cy="231557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Follow the money: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 government ($1.275 bb)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EU (€ 1.1 bb)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Chinese government ($3 bb)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Alibaba ($15 bb)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Google, IBM, Microsoft, etc.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0FB8CE-4611-A745-ADFA-0EA61E7D3D11}"/>
              </a:ext>
            </a:extLst>
          </p:cNvPr>
          <p:cNvPicPr/>
          <p:nvPr/>
        </p:nvPicPr>
        <p:blipFill rotWithShape="1">
          <a:blip r:embed="rId2"/>
          <a:srcRect l="24677" t="7483" b="20791"/>
          <a:stretch/>
        </p:blipFill>
        <p:spPr bwMode="auto">
          <a:xfrm>
            <a:off x="5661061" y="-30822"/>
            <a:ext cx="3526340" cy="3615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B364DE-45BC-0948-A6DD-AE57B6791674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" t="9896" r="3056" b="41707"/>
          <a:stretch/>
        </p:blipFill>
        <p:spPr bwMode="auto">
          <a:xfrm>
            <a:off x="0" y="3615494"/>
            <a:ext cx="7706944" cy="3242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8F003D0-25F1-2D45-B9A1-5E1BC44FA2F5}"/>
              </a:ext>
            </a:extLst>
          </p:cNvPr>
          <p:cNvSpPr txBox="1"/>
          <p:nvPr/>
        </p:nvSpPr>
        <p:spPr>
          <a:xfrm>
            <a:off x="7954529" y="4706553"/>
            <a:ext cx="97931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https://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www.bcg.com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en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-us/publications/2018/next-decade-quantum-computing-how-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play.aspx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917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0E16-EF4D-7C4A-AF0F-8708F43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69" y="176646"/>
            <a:ext cx="1710977" cy="391672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Present TRL</a:t>
            </a:r>
            <a:b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NISQ 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(Noisy Intermediate-Scale Quantum devices)</a:t>
            </a:r>
            <a:endParaRPr lang="en-US" sz="4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3D8D55-4064-804A-8AD7-6F4074D1FB95}"/>
              </a:ext>
            </a:extLst>
          </p:cNvPr>
          <p:cNvPicPr/>
          <p:nvPr/>
        </p:nvPicPr>
        <p:blipFill rotWithShape="1">
          <a:blip r:embed="rId2"/>
          <a:srcRect t="4937" b="23707"/>
          <a:stretch/>
        </p:blipFill>
        <p:spPr bwMode="auto">
          <a:xfrm>
            <a:off x="1940312" y="0"/>
            <a:ext cx="721686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8910BD-52DA-FF47-9D69-CFF100097D91}"/>
              </a:ext>
            </a:extLst>
          </p:cNvPr>
          <p:cNvSpPr txBox="1"/>
          <p:nvPr/>
        </p:nvSpPr>
        <p:spPr>
          <a:xfrm>
            <a:off x="203326" y="5131296"/>
            <a:ext cx="158106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https://</a:t>
            </a:r>
            <a:r>
              <a:rPr lang="en-US" dirty="0" err="1"/>
              <a:t>www.bcg.com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-us/publications/2018/next-decade-quantum-computing-how-</a:t>
            </a:r>
            <a:r>
              <a:rPr lang="en-US" dirty="0" err="1"/>
              <a:t>play.aspx</a:t>
            </a:r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C5FCF1-4210-4F4C-98A9-983EB1340750}"/>
              </a:ext>
            </a:extLst>
          </p:cNvPr>
          <p:cNvSpPr/>
          <p:nvPr/>
        </p:nvSpPr>
        <p:spPr>
          <a:xfrm>
            <a:off x="4769427" y="4166756"/>
            <a:ext cx="733476" cy="6650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358E40-D4BE-CC41-882C-37B7E6223845}"/>
              </a:ext>
            </a:extLst>
          </p:cNvPr>
          <p:cNvSpPr/>
          <p:nvPr/>
        </p:nvSpPr>
        <p:spPr>
          <a:xfrm>
            <a:off x="0" y="2200353"/>
            <a:ext cx="9144000" cy="812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3B51E-DA57-4210-AE46-0B181B7C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37" y="170253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1D8C-8884-489F-8581-61AB3DB3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5816"/>
            <a:ext cx="7886700" cy="448525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Quantum Computer (QC) on ion traps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Crystalline beams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Quantum Computer (QC) on crystalline beams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Challenges and potential experiments at IOTA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1483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0E16-EF4D-7C4A-AF0F-8708F43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43" y="107076"/>
            <a:ext cx="7886700" cy="107395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Ion Traps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4ACE42-67DC-A04F-8106-A51E8C9B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87" y="1113427"/>
            <a:ext cx="5633777" cy="1516512"/>
          </a:xfrm>
        </p:spPr>
        <p:txBody>
          <a:bodyPr>
            <a:no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Ion traps use combinations of DC and AC fields to trap an ion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Ion traps are used for mass spectroscopy and can also be applied to QC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55BAEB-13E2-F448-BE8E-321B29B96EB4}"/>
              </a:ext>
            </a:extLst>
          </p:cNvPr>
          <p:cNvSpPr/>
          <p:nvPr/>
        </p:nvSpPr>
        <p:spPr>
          <a:xfrm>
            <a:off x="574778" y="5532031"/>
            <a:ext cx="52748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«I believe, it is a sad fact in all our chemistry, that we are not able to freely suspend the elementary constituents» Georg Christoph Lichtenberg (1742-1799)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D7D849-3FF3-044F-B360-68ED8B7C9AD1}"/>
              </a:ext>
            </a:extLst>
          </p:cNvPr>
          <p:cNvSpPr/>
          <p:nvPr/>
        </p:nvSpPr>
        <p:spPr>
          <a:xfrm>
            <a:off x="3953248" y="4418323"/>
            <a:ext cx="1853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W. Paul, </a:t>
            </a:r>
          </a:p>
          <a:p>
            <a:pPr algn="ctr"/>
            <a:r>
              <a:rPr lang="en-US" dirty="0"/>
              <a:t>Nobel Prize 1989</a:t>
            </a:r>
          </a:p>
        </p:txBody>
      </p:sp>
      <p:pic>
        <p:nvPicPr>
          <p:cNvPr id="4100" name="Picture 4" descr="https://www.triumf.ca/sites/default/files/user-1029/Penning-Trap_1.png">
            <a:extLst>
              <a:ext uri="{FF2B5EF4-FFF2-40B4-BE49-F238E27FC236}">
                <a16:creationId xmlns:a16="http://schemas.microsoft.com/office/drawing/2014/main" id="{B112C4B1-B9F5-314A-B822-0FEC1376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688" y="3371505"/>
            <a:ext cx="2773927" cy="27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triumf.ca/sites/default/files/user-1029/Paul-Trap_1-01.png">
            <a:extLst>
              <a:ext uri="{FF2B5EF4-FFF2-40B4-BE49-F238E27FC236}">
                <a16:creationId xmlns:a16="http://schemas.microsoft.com/office/drawing/2014/main" id="{A84FCAE4-7A8B-564D-8012-7F97D304C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911" y="143288"/>
            <a:ext cx="3269907" cy="32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A10E4A0-36D7-E547-B56C-A5E811285A36}"/>
              </a:ext>
            </a:extLst>
          </p:cNvPr>
          <p:cNvSpPr/>
          <p:nvPr/>
        </p:nvSpPr>
        <p:spPr>
          <a:xfrm>
            <a:off x="6140314" y="6076578"/>
            <a:ext cx="283671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https://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www.triumf.ca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/headlines/current-events/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nobel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-laureate-visits-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triumf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45C16D-FD39-174B-B1F1-C1552B90FB85}"/>
              </a:ext>
            </a:extLst>
          </p:cNvPr>
          <p:cNvSpPr txBox="1"/>
          <p:nvPr/>
        </p:nvSpPr>
        <p:spPr>
          <a:xfrm>
            <a:off x="6823905" y="50663"/>
            <a:ext cx="104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Paul trap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0F7C81-8478-1443-A2B3-EF61E514410E}"/>
              </a:ext>
            </a:extLst>
          </p:cNvPr>
          <p:cNvSpPr txBox="1"/>
          <p:nvPr/>
        </p:nvSpPr>
        <p:spPr>
          <a:xfrm>
            <a:off x="6766563" y="3112717"/>
            <a:ext cx="140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Penning trap</a:t>
            </a:r>
          </a:p>
        </p:txBody>
      </p:sp>
      <p:pic>
        <p:nvPicPr>
          <p:cNvPr id="4104" name="Picture 8" descr="https://upload.wikimedia.org/wikipedia/commons/thumb/a/ad/IonSpec_FT-ICR_%28Fourier_transform_Ion_cyclotron_resonance%29_Mass_spectrometer.jpg/2560px-IonSpec_FT-ICR_%28Fourier_transform_Ion_cyclotron_resonance%29_Mass_spectrometer.jpg">
            <a:extLst>
              <a:ext uri="{FF2B5EF4-FFF2-40B4-BE49-F238E27FC236}">
                <a16:creationId xmlns:a16="http://schemas.microsoft.com/office/drawing/2014/main" id="{5E3688C9-A88B-0F46-A274-599526DA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72" y="2744876"/>
            <a:ext cx="3425343" cy="25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ACDBB04-1029-654C-8C37-262D04764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248" y="2765875"/>
            <a:ext cx="1988111" cy="15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30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C1AA9-E287-194E-875A-48280A8EC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009" y="1405003"/>
            <a:ext cx="4618741" cy="2704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F0E16-EF4D-7C4A-AF0F-8708F43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43" y="107076"/>
            <a:ext cx="7886700" cy="107395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Quantum Computers on Ion traps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4ACE42-67DC-A04F-8106-A51E8C9B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88" y="1113428"/>
            <a:ext cx="4210221" cy="2662126"/>
          </a:xfrm>
        </p:spPr>
        <p:txBody>
          <a:bodyPr>
            <a:no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Ion is a quantum system and may be used as a two-level system qubit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Ions are trapped in EM fields, cooled with lasers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Qubit is controlled and read-out with lasers or RF pulses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4FB00636-02FD-DA4C-8F11-9618B2C94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6" y="3859204"/>
            <a:ext cx="5341043" cy="24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0AABF7B-4D95-9E4E-B42E-037C033A2ADA}"/>
              </a:ext>
            </a:extLst>
          </p:cNvPr>
          <p:cNvSpPr/>
          <p:nvPr/>
        </p:nvSpPr>
        <p:spPr>
          <a:xfrm>
            <a:off x="7411030" y="1951736"/>
            <a:ext cx="1621109" cy="7471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https://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quantumoptics.at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/research/quantum-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information.html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2" name="Picture 3" descr="C:\Users\Kirill\QRF\0. Introduction\Pictures\Qubit designs\1D-Ion-Trap-Photo.PNG">
            <a:extLst>
              <a:ext uri="{FF2B5EF4-FFF2-40B4-BE49-F238E27FC236}">
                <a16:creationId xmlns:a16="http://schemas.microsoft.com/office/drawing/2014/main" id="{7C76C03D-3981-D544-AD44-B7EE889BF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573" y="4595845"/>
            <a:ext cx="2197949" cy="171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3960C14-8D2E-534E-99E1-E6E5951A37F2}"/>
              </a:ext>
            </a:extLst>
          </p:cNvPr>
          <p:cNvSpPr/>
          <p:nvPr/>
        </p:nvSpPr>
        <p:spPr>
          <a:xfrm>
            <a:off x="4552296" y="893038"/>
            <a:ext cx="4468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ion-trap quantum computer at U of Innsbruck</a:t>
            </a:r>
          </a:p>
          <a:p>
            <a:r>
              <a:rPr lang="en-US" i="1" dirty="0"/>
              <a:t>(a string of 6 Ca 40 ions in a linear Paul trap)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5416D7-CD22-5C44-B7FA-C5385CAC064C}"/>
              </a:ext>
            </a:extLst>
          </p:cNvPr>
          <p:cNvSpPr/>
          <p:nvPr/>
        </p:nvSpPr>
        <p:spPr>
          <a:xfrm>
            <a:off x="6411348" y="4226111"/>
            <a:ext cx="1683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D-wave ion trap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496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EEFDF3CE-1B4C-F944-A4F6-0A27A738C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2"/>
          <a:stretch/>
        </p:blipFill>
        <p:spPr bwMode="auto">
          <a:xfrm>
            <a:off x="4073738" y="2478352"/>
            <a:ext cx="5070261" cy="36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4E762746-AB56-1542-BF5E-39AC6F52B79F}"/>
              </a:ext>
            </a:extLst>
          </p:cNvPr>
          <p:cNvSpPr/>
          <p:nvPr/>
        </p:nvSpPr>
        <p:spPr>
          <a:xfrm>
            <a:off x="5103924" y="5096162"/>
            <a:ext cx="839427" cy="3687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i="1" dirty="0">
                <a:solidFill>
                  <a:srgbClr val="00B050"/>
                </a:solidFill>
              </a:rPr>
              <a:t>B </a:t>
            </a:r>
            <a:r>
              <a:rPr lang="en-US" sz="1350" b="1" dirty="0">
                <a:solidFill>
                  <a:srgbClr val="00B050"/>
                </a:solidFill>
              </a:rPr>
              <a:t>~ 2 G</a:t>
            </a:r>
            <a:endParaRPr lang="ru-RU" sz="1350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724837-D59E-1944-890C-551285FD4CAE}"/>
              </a:ext>
            </a:extLst>
          </p:cNvPr>
          <p:cNvSpPr txBox="1"/>
          <p:nvPr/>
        </p:nvSpPr>
        <p:spPr>
          <a:xfrm>
            <a:off x="4722637" y="6057411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</a:rPr>
              <a:t>RF read out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790F1-480E-3948-B332-D507572FCFB8}"/>
              </a:ext>
            </a:extLst>
          </p:cNvPr>
          <p:cNvSpPr txBox="1"/>
          <p:nvPr/>
        </p:nvSpPr>
        <p:spPr>
          <a:xfrm>
            <a:off x="6984696" y="6057411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</a:rPr>
              <a:t>RF read 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AB0828-77E4-9141-957B-494BCAF340C2}"/>
              </a:ext>
            </a:extLst>
          </p:cNvPr>
          <p:cNvSpPr txBox="1"/>
          <p:nvPr/>
        </p:nvSpPr>
        <p:spPr>
          <a:xfrm>
            <a:off x="7260194" y="3690493"/>
            <a:ext cx="81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</a:rPr>
              <a:t>Laser </a:t>
            </a:r>
          </a:p>
          <a:p>
            <a:r>
              <a:rPr lang="en-US" sz="1400" b="1" i="1" dirty="0">
                <a:solidFill>
                  <a:srgbClr val="002060"/>
                </a:solidFill>
              </a:rPr>
              <a:t>read out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2F0E16-EF4D-7C4A-AF0F-8708F43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43" y="107076"/>
            <a:ext cx="7886700" cy="107395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Trapped ions qubit types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4ACE42-67DC-A04F-8106-A51E8C9B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87" y="1113428"/>
            <a:ext cx="8831470" cy="36827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Three ways to form a qubit using the electronic states of an ion: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Two ground state hyperfine levels ("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hyperfine qubits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"):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Almost infinitely stable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Needs stable RF to operate (easy)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Two ground state Zeeman-split sub-levels – “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Zeeman qubits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Decoherence ~1 ms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 single qubit read out fidelity (~92%)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ground state level and an excited level ("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optical qubits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"):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Needs stable laser sources to operate (hard)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Decoherence ~1 sec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2B4E7666-723E-0144-947E-183DAABE0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082745"/>
              </p:ext>
            </p:extLst>
          </p:nvPr>
        </p:nvGraphicFramePr>
        <p:xfrm>
          <a:off x="354852" y="4951915"/>
          <a:ext cx="3521662" cy="12933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9965">
                  <a:extLst>
                    <a:ext uri="{9D8B030D-6E8A-4147-A177-3AD203B41FA5}">
                      <a16:colId xmlns:a16="http://schemas.microsoft.com/office/drawing/2014/main" val="3698503245"/>
                    </a:ext>
                  </a:extLst>
                </a:gridCol>
                <a:gridCol w="2201697">
                  <a:extLst>
                    <a:ext uri="{9D8B030D-6E8A-4147-A177-3AD203B41FA5}">
                      <a16:colId xmlns:a16="http://schemas.microsoft.com/office/drawing/2014/main" val="124544314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/>
                        <a:t>Coherence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/>
                        <a:t>~1-10 sec </a:t>
                      </a:r>
                      <a:br>
                        <a:rPr lang="en-US" sz="1500" b="0" dirty="0"/>
                      </a:br>
                      <a:r>
                        <a:rPr lang="en-US" sz="1500" b="0" dirty="0"/>
                        <a:t>(record: 1000 sec)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10657151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/>
                        <a:t>Gate</a:t>
                      </a:r>
                      <a:r>
                        <a:rPr lang="en-US" sz="1500" b="0" baseline="0" dirty="0"/>
                        <a:t> time</a:t>
                      </a:r>
                      <a:endParaRPr lang="en-US" sz="15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/>
                        <a:t>~10 µs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40383749"/>
                  </a:ext>
                </a:extLst>
              </a:tr>
              <a:tr h="441770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/>
                        <a:t>Entanglement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/>
                        <a:t>~10…50 qubits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47613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01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8806</TotalTime>
  <Words>1555</Words>
  <Application>Microsoft Macintosh PowerPoint</Application>
  <PresentationFormat>On-screen Show (4:3)</PresentationFormat>
  <Paragraphs>224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Cambria Math</vt:lpstr>
      <vt:lpstr>Office Theme</vt:lpstr>
      <vt:lpstr>Quantum Computing on Crystalline Beams of Ions  (the concept and proof-of-principle experiments at IOTA)</vt:lpstr>
      <vt:lpstr>Outline</vt:lpstr>
      <vt:lpstr>QC Background</vt:lpstr>
      <vt:lpstr>Why QC is important ?</vt:lpstr>
      <vt:lpstr>Present TRL  NISQ (Noisy Intermediate-Scale Quantum devices)</vt:lpstr>
      <vt:lpstr>Outline</vt:lpstr>
      <vt:lpstr>Ion Traps</vt:lpstr>
      <vt:lpstr>Quantum Computers on Ion traps</vt:lpstr>
      <vt:lpstr>Trapped ions qubit types</vt:lpstr>
      <vt:lpstr>Why these are NISQ ? (Noisy Intermediate-Scale Quantum devices)</vt:lpstr>
      <vt:lpstr>Outline</vt:lpstr>
      <vt:lpstr>New Architecture: Crystalline Ion Beams</vt:lpstr>
      <vt:lpstr>Crystalline Ion Beam @ ASTRID</vt:lpstr>
      <vt:lpstr>PowerPoint Presentation</vt:lpstr>
      <vt:lpstr>Techniques for storing, cooling and controlling ions</vt:lpstr>
      <vt:lpstr>Techniques for storing, cooling and controlling ions</vt:lpstr>
      <vt:lpstr>Outline</vt:lpstr>
      <vt:lpstr>PowerPoint Presentation</vt:lpstr>
      <vt:lpstr>PowerPoint Presentation</vt:lpstr>
      <vt:lpstr>Outline</vt:lpstr>
      <vt:lpstr>PowerPoint Presentation</vt:lpstr>
      <vt:lpstr>PowerPoint Presentation</vt:lpstr>
      <vt:lpstr>Conclusions</vt:lpstr>
      <vt:lpstr>Acknowledgement and 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Computing on crystalline beams of ions: the concept and proof-of-principle experiments at IOTA</dc:title>
  <dc:creator>Shaftan, Timur</dc:creator>
  <cp:lastModifiedBy>Alex Murokh</cp:lastModifiedBy>
  <cp:revision>248</cp:revision>
  <dcterms:created xsi:type="dcterms:W3CDTF">2019-06-04T02:15:26Z</dcterms:created>
  <dcterms:modified xsi:type="dcterms:W3CDTF">2019-06-11T22:20:07Z</dcterms:modified>
</cp:coreProperties>
</file>