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17"/>
  </p:notesMasterIdLst>
  <p:sldIdLst>
    <p:sldId id="256" r:id="rId2"/>
    <p:sldId id="278" r:id="rId3"/>
    <p:sldId id="276" r:id="rId4"/>
    <p:sldId id="257" r:id="rId5"/>
    <p:sldId id="258" r:id="rId6"/>
    <p:sldId id="259" r:id="rId7"/>
    <p:sldId id="263" r:id="rId8"/>
    <p:sldId id="264" r:id="rId9"/>
    <p:sldId id="277" r:id="rId10"/>
    <p:sldId id="261" r:id="rId11"/>
    <p:sldId id="262" r:id="rId12"/>
    <p:sldId id="265" r:id="rId13"/>
    <p:sldId id="267" r:id="rId14"/>
    <p:sldId id="275" r:id="rId15"/>
    <p:sldId id="27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BB3A"/>
    <a:srgbClr val="015CA5"/>
    <a:srgbClr val="0FCF9B"/>
    <a:srgbClr val="FF58FF"/>
    <a:srgbClr val="01FDFF"/>
    <a:srgbClr val="B9D532"/>
    <a:srgbClr val="5FBB46"/>
    <a:srgbClr val="005CA5"/>
    <a:srgbClr val="0E0F31"/>
    <a:srgbClr val="0E0F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530"/>
    <p:restoredTop sz="90609"/>
  </p:normalViewPr>
  <p:slideViewPr>
    <p:cSldViewPr snapToGrid="0" snapToObjects="1">
      <p:cViewPr>
        <p:scale>
          <a:sx n="170" d="100"/>
          <a:sy n="170" d="100"/>
        </p:scale>
        <p:origin x="360" y="-14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09" d="100"/>
          <a:sy n="109" d="100"/>
        </p:scale>
        <p:origin x="2192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commentAuthors" Target="commentAuthors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75C6F0-D50B-0A4F-9E39-76EDB8FEED32}" type="datetimeFigureOut">
              <a:rPr lang="en-US" smtClean="0"/>
              <a:t>6/11/19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F68224-5E93-4B4F-B507-5D79E9D30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5949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685800" y="1122370"/>
            <a:ext cx="7772400" cy="4135433"/>
          </a:xfrm>
          <a:prstGeom prst="rect">
            <a:avLst/>
          </a:prstGeom>
          <a:solidFill>
            <a:srgbClr val="005C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  <a:latin typeface="Rockwell" charset="0"/>
                <a:ea typeface="Rockwell" charset="0"/>
                <a:cs typeface="Rockwell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Rockwell" charset="0"/>
                <a:ea typeface="Rockwell" charset="0"/>
                <a:cs typeface="Rockwell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FAST/IOTA Collaboration Meeting – June 11,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389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4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BLAST Workshop - May 7 - 9,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6D215-2E13-CD40-9F0E-24B1D2410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753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3" y="365126"/>
            <a:ext cx="5800725" cy="581183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4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BLAST Workshop - May 7 - 9,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6D215-2E13-CD40-9F0E-24B1D2410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513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09728"/>
            <a:ext cx="9144000" cy="1085088"/>
          </a:xfrm>
          <a:prstGeom prst="rect">
            <a:avLst/>
          </a:prstGeom>
          <a:gradFill flip="none" rotWithShape="1">
            <a:gsLst>
              <a:gs pos="78000">
                <a:srgbClr val="005CA5"/>
              </a:gs>
              <a:gs pos="100000">
                <a:srgbClr val="57BF3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76200" dir="18900000" algn="b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bg1"/>
                </a:solidFill>
                <a:latin typeface="Rockwell" charset="0"/>
                <a:ea typeface="Rockwell" charset="0"/>
                <a:cs typeface="Rockwel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FAST/IOTA Collaboration Meeting – June 11,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Futura Medium" charset="0"/>
                <a:ea typeface="Futura Medium" charset="0"/>
                <a:cs typeface="Futura Medium" charset="0"/>
              </a:defRPr>
            </a:lvl1pPr>
          </a:lstStyle>
          <a:p>
            <a:fld id="{5D56D215-2E13-CD40-9F0E-24B1D2410C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70816" y="1743456"/>
            <a:ext cx="8227593" cy="4120896"/>
          </a:xfrm>
        </p:spPr>
        <p:txBody>
          <a:bodyPr/>
          <a:lstStyle>
            <a:lvl1pPr>
              <a:defRPr>
                <a:latin typeface="Futura Medium" charset="0"/>
                <a:ea typeface="Futura Medium" charset="0"/>
                <a:cs typeface="Futura Medium" charset="0"/>
              </a:defRPr>
            </a:lvl1pPr>
            <a:lvl2pPr>
              <a:defRPr>
                <a:solidFill>
                  <a:srgbClr val="005CA5"/>
                </a:solidFill>
                <a:latin typeface="Futura Medium" charset="0"/>
                <a:ea typeface="Futura Medium" charset="0"/>
                <a:cs typeface="Futura Medium" charset="0"/>
              </a:defRPr>
            </a:lvl2pPr>
            <a:lvl3pPr>
              <a:defRPr>
                <a:solidFill>
                  <a:srgbClr val="5FBB46"/>
                </a:solidFill>
                <a:latin typeface="Futura Medium" charset="0"/>
                <a:ea typeface="Futura Medium" charset="0"/>
                <a:cs typeface="Futura Medium" charset="0"/>
              </a:defRPr>
            </a:lvl3pPr>
            <a:lvl4pPr>
              <a:defRPr>
                <a:solidFill>
                  <a:srgbClr val="B9D532"/>
                </a:solidFill>
                <a:latin typeface="Futura Medium" charset="0"/>
                <a:ea typeface="Futura Medium" charset="0"/>
                <a:cs typeface="Futura Medium" charset="0"/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Futura Medium" charset="0"/>
                <a:ea typeface="Futura Medium" charset="0"/>
                <a:cs typeface="Futura Medium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655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2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7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FAST/IOTA Collaboration Meeting – June 11,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6D215-2E13-CD40-9F0E-24B1D2410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296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FAST/IOTA Collaboration Meeting – June 11, 2019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6D215-2E13-CD40-9F0E-24B1D2410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376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3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3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BLAST Workshop - May 7 - 9, 2018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6D215-2E13-CD40-9F0E-24B1D2410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109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4"/>
            <a:ext cx="20574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6/11/19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BLAST Workshop - May 7 - 9,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6D215-2E13-CD40-9F0E-24B1D2410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48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4"/>
            <a:ext cx="20574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6/11/19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BLAST Workshop - May 7 - 9, 2018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6D215-2E13-CD40-9F0E-24B1D2410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06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9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4"/>
            <a:ext cx="20574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6/11/19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BLAST Workshop - May 7 - 9, 2018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6D215-2E13-CD40-9F0E-24B1D2410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748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9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4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BLAST Workshop - May 7 - 9, 2018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6D215-2E13-CD40-9F0E-24B1D2410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958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emf"/><Relationship Id="rId14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3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15711" y="6356354"/>
            <a:ext cx="33125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FAST/IOTA Collaboration Meeting – June 11,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27532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fld id="{5D56D215-2E13-CD40-9F0E-24B1D2410C9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9" y="6314486"/>
            <a:ext cx="2087033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89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Futura Medium" charset="0"/>
          <a:ea typeface="Futura Medium" charset="0"/>
          <a:cs typeface="Futura Medium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5CA5"/>
          </a:solidFill>
          <a:latin typeface="Futura Medium" charset="0"/>
          <a:ea typeface="Futura Medium" charset="0"/>
          <a:cs typeface="Futura Medium" charset="0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5FBB46"/>
          </a:solidFill>
          <a:latin typeface="Futura Medium" charset="0"/>
          <a:ea typeface="Futura Medium" charset="0"/>
          <a:cs typeface="Futura Medium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B9D532"/>
          </a:solidFill>
          <a:latin typeface="Futura Medium" charset="0"/>
          <a:ea typeface="Futura Medium" charset="0"/>
          <a:cs typeface="Futura Medium" charset="0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Futura Medium" charset="0"/>
          <a:ea typeface="Futura Medium" charset="0"/>
          <a:cs typeface="Futura Medium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4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emf"/><Relationship Id="rId3" Type="http://schemas.openxmlformats.org/officeDocument/2006/relationships/image" Target="../media/image22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emf"/><Relationship Id="rId3" Type="http://schemas.openxmlformats.org/officeDocument/2006/relationships/image" Target="../media/image24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Relationship Id="rId3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8.emf"/><Relationship Id="rId5" Type="http://schemas.openxmlformats.org/officeDocument/2006/relationships/image" Target="../media/image9.emf"/><Relationship Id="rId6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4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Rockwell" charset="0"/>
                <a:ea typeface="Rockwell" charset="0"/>
                <a:cs typeface="Rockwell" charset="0"/>
              </a:rPr>
              <a:t>Measuring Nonlinear Decoherence in IOTA</a:t>
            </a:r>
            <a:endParaRPr lang="en-US" sz="27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C. Hall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  <a:latin typeface="Rockwell" charset="0"/>
              <a:ea typeface="Rockwell" charset="0"/>
              <a:cs typeface="Rockwell" charset="0"/>
            </a:endParaRPr>
          </a:p>
          <a:p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  <a:latin typeface="Rockwell" charset="0"/>
              <a:ea typeface="Rockwell" charset="0"/>
              <a:cs typeface="Rockwel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FAST/IOTA Collaboration Meeting – June 11,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86600" y="6275388"/>
            <a:ext cx="2057400" cy="365125"/>
          </a:xfrm>
        </p:spPr>
        <p:txBody>
          <a:bodyPr/>
          <a:lstStyle/>
          <a:p>
            <a:fld id="{5D56D215-2E13-CD40-9F0E-24B1D2410C9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15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"/>
            <a:ext cx="8716780" cy="1325563"/>
          </a:xfrm>
        </p:spPr>
        <p:txBody>
          <a:bodyPr/>
          <a:lstStyle/>
          <a:p>
            <a:r>
              <a:rPr lang="en-US" smtClean="0"/>
              <a:t>Checking Intensity </a:t>
            </a:r>
            <a:r>
              <a:rPr lang="en-US" dirty="0" smtClean="0"/>
              <a:t>Dependence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FAST/IOTA Collaboration Meeting – June 11, 2019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6D215-2E13-CD40-9F0E-24B1D2410C95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2" t="9811"/>
          <a:stretch/>
        </p:blipFill>
        <p:spPr>
          <a:xfrm>
            <a:off x="82445" y="1386590"/>
            <a:ext cx="7352676" cy="32116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6274" y="1866276"/>
            <a:ext cx="2313197" cy="173615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4579" y="4636144"/>
            <a:ext cx="55041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Normalized centroid data with decoherence envelope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No strong indication of intensity dependence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BPM resolution insufficient?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Time to equilibrium too long compared to measurement interval?</a:t>
            </a:r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r="22803"/>
          <a:stretch/>
        </p:blipFill>
        <p:spPr>
          <a:xfrm>
            <a:off x="6153586" y="4779677"/>
            <a:ext cx="2563194" cy="359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37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the Nonlinear Element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FAST/IOTA Collaboration Meeting – June 11, 2019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6D215-2E13-CD40-9F0E-24B1D2410C95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91" y="1247931"/>
            <a:ext cx="6825879" cy="47781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86600" y="2360950"/>
            <a:ext cx="18662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Futura Medium" charset="0"/>
                <a:ea typeface="Futura Medium" charset="0"/>
                <a:cs typeface="Futura Medium" charset="0"/>
              </a:rPr>
              <a:t>Comparison of centroid damping with nonlinear element on/off </a:t>
            </a:r>
          </a:p>
          <a:p>
            <a:endParaRPr lang="en-US" dirty="0">
              <a:latin typeface="Futura Medium" charset="0"/>
              <a:ea typeface="Futura Medium" charset="0"/>
              <a:cs typeface="Futura Medium" charset="0"/>
            </a:endParaRPr>
          </a:p>
          <a:p>
            <a:r>
              <a:rPr lang="en-US" dirty="0" smtClean="0">
                <a:latin typeface="Futura Medium" charset="0"/>
                <a:ea typeface="Futura Medium" charset="0"/>
                <a:cs typeface="Futura Medium" charset="0"/>
              </a:rPr>
              <a:t>Taken at similar kick amplitudes</a:t>
            </a:r>
            <a:endParaRPr lang="en-US" dirty="0">
              <a:latin typeface="Futura Medium" charset="0"/>
              <a:ea typeface="Futura Medium" charset="0"/>
              <a:cs typeface="Futura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512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209" y="1528950"/>
            <a:ext cx="3613861" cy="27123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Measured Tune Shifts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FAST/IOTA Collaboration Meeting – June 11, 2019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6D215-2E13-CD40-9F0E-24B1D2410C95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9"/>
          <a:stretch/>
        </p:blipFill>
        <p:spPr>
          <a:xfrm>
            <a:off x="0" y="1012601"/>
            <a:ext cx="6103402" cy="3791745"/>
          </a:xfrm>
        </p:spPr>
      </p:pic>
      <p:sp>
        <p:nvSpPr>
          <p:cNvPr id="7" name="TextBox 6"/>
          <p:cNvSpPr txBox="1"/>
          <p:nvPr/>
        </p:nvSpPr>
        <p:spPr>
          <a:xfrm>
            <a:off x="2113613" y="5903890"/>
            <a:ext cx="62209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Futura Medium" charset="0"/>
                <a:ea typeface="Futura Medium" charset="0"/>
                <a:cs typeface="Futura Medium" charset="0"/>
              </a:rPr>
              <a:t>- X</a:t>
            </a:r>
            <a:r>
              <a:rPr lang="en-US" sz="1000" dirty="0">
                <a:latin typeface="Futura Medium" charset="0"/>
                <a:ea typeface="Futura Medium" charset="0"/>
                <a:cs typeface="Futura Medium" charset="0"/>
              </a:rPr>
              <a:t>. Huang, S. Y. Lee, E. </a:t>
            </a:r>
            <a:r>
              <a:rPr lang="en-US" sz="1000" dirty="0" err="1">
                <a:latin typeface="Futura Medium" charset="0"/>
                <a:ea typeface="Futura Medium" charset="0"/>
                <a:cs typeface="Futura Medium" charset="0"/>
              </a:rPr>
              <a:t>Prebys</a:t>
            </a:r>
            <a:r>
              <a:rPr lang="en-US" sz="1000" dirty="0">
                <a:latin typeface="Futura Medium" charset="0"/>
                <a:ea typeface="Futura Medium" charset="0"/>
                <a:cs typeface="Futura Medium" charset="0"/>
              </a:rPr>
              <a:t>, and R. Tomlin, Phys. Rev. ST </a:t>
            </a:r>
            <a:r>
              <a:rPr lang="en-US" sz="1000" dirty="0" err="1">
                <a:latin typeface="Futura Medium" charset="0"/>
                <a:ea typeface="Futura Medium" charset="0"/>
                <a:cs typeface="Futura Medium" charset="0"/>
              </a:rPr>
              <a:t>Accel</a:t>
            </a:r>
            <a:r>
              <a:rPr lang="en-US" sz="1000" dirty="0">
                <a:latin typeface="Futura Medium" charset="0"/>
                <a:ea typeface="Futura Medium" charset="0"/>
                <a:cs typeface="Futura Medium" charset="0"/>
              </a:rPr>
              <a:t>. Beams 8, 064001 (2005).</a:t>
            </a:r>
          </a:p>
          <a:p>
            <a:r>
              <a:rPr lang="en-US" sz="1000" dirty="0" smtClean="0">
                <a:latin typeface="Futura Medium" charset="0"/>
                <a:ea typeface="Futura Medium" charset="0"/>
                <a:cs typeface="Futura Medium" charset="0"/>
              </a:rPr>
              <a:t>- </a:t>
            </a:r>
            <a:r>
              <a:rPr lang="en-US" sz="1000" dirty="0" err="1" smtClean="0">
                <a:latin typeface="Futura Medium" charset="0"/>
                <a:ea typeface="Futura Medium" charset="0"/>
                <a:cs typeface="Futura Medium" charset="0"/>
              </a:rPr>
              <a:t>Belouchrani</a:t>
            </a:r>
            <a:r>
              <a:rPr lang="en-US" sz="1000" dirty="0">
                <a:latin typeface="Futura Medium" charset="0"/>
                <a:ea typeface="Futura Medium" charset="0"/>
                <a:cs typeface="Futura Medium" charset="0"/>
              </a:rPr>
              <a:t>, A., et al. </a:t>
            </a:r>
            <a:r>
              <a:rPr lang="en-US" sz="1000" dirty="0" smtClean="0">
                <a:latin typeface="Futura Medium" charset="0"/>
                <a:ea typeface="Futura Medium" charset="0"/>
                <a:cs typeface="Futura Medium" charset="0"/>
              </a:rPr>
              <a:t>IEEE </a:t>
            </a:r>
            <a:r>
              <a:rPr lang="en-US" sz="1000" dirty="0">
                <a:latin typeface="Futura Medium" charset="0"/>
                <a:ea typeface="Futura Medium" charset="0"/>
                <a:cs typeface="Futura Medium" charset="0"/>
              </a:rPr>
              <a:t>Signal Processing Society, vol. 45, no. 2, Feb. 1997, pp. 434–44, doi:10.1109/78.554307.</a:t>
            </a:r>
            <a:endParaRPr lang="en-US" sz="1000" dirty="0">
              <a:latin typeface="Futura Medium" charset="0"/>
              <a:ea typeface="Futura Medium" charset="0"/>
              <a:cs typeface="Futura Medium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0653" y="4804346"/>
            <a:ext cx="50805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Futura Medium" charset="0"/>
                <a:ea typeface="Futura Medium" charset="0"/>
                <a:cs typeface="Futura Medium" charset="0"/>
              </a:rPr>
              <a:t>- ICA used to find tunes for decoherence signal</a:t>
            </a:r>
          </a:p>
          <a:p>
            <a:r>
              <a:rPr lang="en-US" dirty="0" smtClean="0">
                <a:latin typeface="Futura Medium" charset="0"/>
                <a:ea typeface="Futura Medium" charset="0"/>
                <a:cs typeface="Futura Medium" charset="0"/>
              </a:rPr>
              <a:t>- Cos/sin signals plotted</a:t>
            </a:r>
            <a:endParaRPr lang="en-US" dirty="0">
              <a:latin typeface="Futura Medium" charset="0"/>
              <a:ea typeface="Futura Medium" charset="0"/>
              <a:cs typeface="Futura Medium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46163" y="4333480"/>
            <a:ext cx="29782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Futura Medium" charset="0"/>
                <a:ea typeface="Futura Medium" charset="0"/>
                <a:cs typeface="Futura Medium" charset="0"/>
              </a:rPr>
              <a:t>Measured tune shifts for two different t-vales of nonlinear element</a:t>
            </a:r>
            <a:endParaRPr lang="en-US" dirty="0">
              <a:latin typeface="Futura Medium" charset="0"/>
              <a:ea typeface="Futura Medium" charset="0"/>
              <a:cs typeface="Futura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0672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0" t="942" r="2063" b="-942"/>
          <a:stretch/>
        </p:blipFill>
        <p:spPr>
          <a:xfrm>
            <a:off x="44398" y="3914089"/>
            <a:ext cx="4295254" cy="24828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3"/>
            <a:ext cx="8034867" cy="1325563"/>
          </a:xfrm>
        </p:spPr>
        <p:txBody>
          <a:bodyPr/>
          <a:lstStyle/>
          <a:p>
            <a:r>
              <a:rPr lang="en-US" dirty="0" smtClean="0"/>
              <a:t>Simulations – Centroid Motion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FAST/IOTA Collaboration Meeting – June 11, 2019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6D215-2E13-CD40-9F0E-24B1D2410C95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09854"/>
            <a:ext cx="9144000" cy="28135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29218" y="4183696"/>
            <a:ext cx="476744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Futura Medium" charset="0"/>
                <a:ea typeface="Futura Medium" charset="0"/>
                <a:cs typeface="Futura Medium" charset="0"/>
              </a:rPr>
              <a:t>- Comparison of measurement to Synergia simulations</a:t>
            </a:r>
            <a:endParaRPr lang="en-US" dirty="0">
              <a:latin typeface="Futura Medium" charset="0"/>
              <a:ea typeface="Futura Medium" charset="0"/>
              <a:cs typeface="Futura Medium" charset="0"/>
            </a:endParaRPr>
          </a:p>
          <a:p>
            <a:r>
              <a:rPr lang="en-US" dirty="0" smtClean="0">
                <a:latin typeface="Futura Medium" charset="0"/>
                <a:ea typeface="Futura Medium" charset="0"/>
                <a:cs typeface="Futura Medium" charset="0"/>
              </a:rPr>
              <a:t>- Kick strength in simulation scanned to find reasonable agreement</a:t>
            </a:r>
          </a:p>
          <a:p>
            <a:endParaRPr lang="en-US" dirty="0">
              <a:latin typeface="Futura Medium" charset="0"/>
              <a:ea typeface="Futura Medium" charset="0"/>
              <a:cs typeface="Futura Medium" charset="0"/>
            </a:endParaRPr>
          </a:p>
          <a:p>
            <a:r>
              <a:rPr lang="en-US" dirty="0" smtClean="0">
                <a:solidFill>
                  <a:schemeClr val="accent1"/>
                </a:solidFill>
                <a:latin typeface="Futura Medium" charset="0"/>
                <a:ea typeface="Futura Medium" charset="0"/>
                <a:cs typeface="Futura Medium" charset="0"/>
              </a:rPr>
              <a:t>Simulation t = 0.431</a:t>
            </a:r>
          </a:p>
          <a:p>
            <a:r>
              <a:rPr lang="en-US" dirty="0" smtClean="0">
                <a:solidFill>
                  <a:srgbClr val="FFC000"/>
                </a:solidFill>
                <a:latin typeface="Futura Medium" charset="0"/>
                <a:ea typeface="Futura Medium" charset="0"/>
                <a:cs typeface="Futura Medium" charset="0"/>
              </a:rPr>
              <a:t>Measurement t = 0.433</a:t>
            </a:r>
            <a:endParaRPr lang="en-US" dirty="0">
              <a:solidFill>
                <a:srgbClr val="FFC000"/>
              </a:solidFill>
              <a:latin typeface="Futura Medium" charset="0"/>
              <a:ea typeface="Futura Medium" charset="0"/>
              <a:cs typeface="Futura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6819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FAST/IOTA Collaboration Meeting – June 11, 2019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6D215-2E13-CD40-9F0E-24B1D2410C95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Decoherence measurements provide strong evidence for increased energy spread</a:t>
            </a:r>
          </a:p>
          <a:p>
            <a:pPr lvl="1"/>
            <a:r>
              <a:rPr lang="en-US" dirty="0" smtClean="0"/>
              <a:t>Driven by IBS</a:t>
            </a:r>
          </a:p>
          <a:p>
            <a:pPr lvl="1"/>
            <a:r>
              <a:rPr lang="en-US" dirty="0" smtClean="0"/>
              <a:t>Comparison to calculations show the decoherence is strongly driven by chromaticity/energy-spread coupling</a:t>
            </a:r>
          </a:p>
          <a:p>
            <a:pPr lvl="1"/>
            <a:r>
              <a:rPr lang="en-US" dirty="0" smtClean="0"/>
              <a:t>Measurement of energy spread from this data is dependent on accurate knowledge of chromaticity</a:t>
            </a:r>
          </a:p>
          <a:p>
            <a:r>
              <a:rPr lang="en-US" dirty="0" smtClean="0"/>
              <a:t>Initial measurements taken with the nonlinear element</a:t>
            </a:r>
          </a:p>
          <a:p>
            <a:pPr lvl="1"/>
            <a:r>
              <a:rPr lang="en-US" dirty="0" smtClean="0"/>
              <a:t>Show the nonlinear element is working well</a:t>
            </a:r>
          </a:p>
          <a:p>
            <a:pPr lvl="1"/>
            <a:r>
              <a:rPr lang="en-US" dirty="0" smtClean="0"/>
              <a:t>Comparison to Synergia simulations is excellent, both for centroid and tune comparisons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3358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Rockwell" charset="0"/>
                <a:ea typeface="Rockwell" charset="0"/>
                <a:cs typeface="Rockwell" charset="0"/>
              </a:rPr>
              <a:t>End</a:t>
            </a:r>
            <a:endParaRPr lang="en-US" dirty="0">
              <a:latin typeface="Rockwell" charset="0"/>
              <a:ea typeface="Rockwell" charset="0"/>
              <a:cs typeface="Rockwel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FAST/IOTA Collaboration Meeting – June 11, 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6D215-2E13-CD40-9F0E-24B1D2410C9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673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FAST/IOTA Collaboration Meeting – June 11, 2019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6D215-2E13-CD40-9F0E-24B1D2410C95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70816" y="1743456"/>
            <a:ext cx="8227593" cy="2236433"/>
          </a:xfrm>
        </p:spPr>
        <p:txBody>
          <a:bodyPr/>
          <a:lstStyle/>
          <a:p>
            <a:r>
              <a:rPr lang="en-US" dirty="0" smtClean="0"/>
              <a:t>RadiaSoft: David Bruhwiler, Nathan Cook, Jonathan Edelen, Stephen Webb</a:t>
            </a:r>
          </a:p>
          <a:p>
            <a:r>
              <a:rPr lang="en-US" dirty="0"/>
              <a:t>Fermilab: </a:t>
            </a:r>
            <a:r>
              <a:rPr lang="en-US" dirty="0" smtClean="0"/>
              <a:t>FAST/IOTA Collaboration, Nikita </a:t>
            </a:r>
            <a:r>
              <a:rPr lang="en-US" dirty="0" err="1"/>
              <a:t>Kuklev</a:t>
            </a:r>
            <a:r>
              <a:rPr lang="en-US" dirty="0"/>
              <a:t>, Alexander Romanov, </a:t>
            </a:r>
            <a:r>
              <a:rPr lang="en-US" dirty="0" smtClean="0"/>
              <a:t>Sebastian </a:t>
            </a:r>
            <a:r>
              <a:rPr lang="en-US" dirty="0" err="1" smtClean="0"/>
              <a:t>Szustkowski</a:t>
            </a:r>
            <a:r>
              <a:rPr lang="en-US" dirty="0" smtClean="0"/>
              <a:t>, </a:t>
            </a:r>
            <a:r>
              <a:rPr lang="en-US" dirty="0"/>
              <a:t>Alexander </a:t>
            </a:r>
            <a:r>
              <a:rPr lang="en-US" dirty="0" err="1"/>
              <a:t>Valishev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987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FAST/IOTA Collaboration Meeting – June 11, 2019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6D215-2E13-CD40-9F0E-24B1D2410C95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Measurements of decoherence taken with/without nonlinear magnet in IOTA</a:t>
            </a:r>
          </a:p>
          <a:p>
            <a:r>
              <a:rPr lang="en-US" dirty="0" smtClean="0"/>
              <a:t>Decoherence measurements in the base lattice provide interesting look at initial beam distribution</a:t>
            </a:r>
          </a:p>
          <a:p>
            <a:pPr lvl="1"/>
            <a:r>
              <a:rPr lang="en-US" dirty="0" smtClean="0"/>
              <a:t>Infer energy spread</a:t>
            </a:r>
          </a:p>
          <a:p>
            <a:pPr lvl="1"/>
            <a:r>
              <a:rPr lang="en-US" dirty="0" smtClean="0"/>
              <a:t>Evidence of strong IBS </a:t>
            </a:r>
          </a:p>
          <a:p>
            <a:r>
              <a:rPr lang="en-US" dirty="0" smtClean="0"/>
              <a:t>Comparison of nonlinear decoherence data to simulations is ongoing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720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86772" y="1440151"/>
            <a:ext cx="7928528" cy="4514856"/>
            <a:chOff x="521205" y="1440150"/>
            <a:chExt cx="7928528" cy="451485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1205" y="1440150"/>
              <a:ext cx="7928528" cy="4514856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2646749" y="2074336"/>
              <a:ext cx="3388531" cy="26500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777793" y="4632398"/>
              <a:ext cx="3588413" cy="73546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19985" y="2275011"/>
              <a:ext cx="616613" cy="197092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 Setup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FAST/IOTA Collaboration Meeting – June 11, 2019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6D215-2E13-CD40-9F0E-24B1D2410C95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 rot="1813171">
            <a:off x="6440239" y="2234209"/>
            <a:ext cx="776256" cy="27292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844801" y="4445001"/>
            <a:ext cx="389467" cy="0"/>
          </a:xfrm>
          <a:prstGeom prst="line">
            <a:avLst/>
          </a:prstGeom>
          <a:ln w="57150">
            <a:solidFill>
              <a:srgbClr val="01FD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844801" y="4674733"/>
            <a:ext cx="389467" cy="0"/>
          </a:xfrm>
          <a:prstGeom prst="line">
            <a:avLst/>
          </a:prstGeom>
          <a:ln w="57150">
            <a:solidFill>
              <a:srgbClr val="FF58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844801" y="4953003"/>
            <a:ext cx="389467" cy="0"/>
          </a:xfrm>
          <a:prstGeom prst="line">
            <a:avLst/>
          </a:prstGeom>
          <a:ln w="57150">
            <a:solidFill>
              <a:srgbClr val="0FCF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234268" y="4254969"/>
            <a:ext cx="2016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Futura Medium" charset="0"/>
                <a:ea typeface="Futura Medium" charset="0"/>
                <a:cs typeface="Futura Medium" charset="0"/>
              </a:rPr>
              <a:t>Horizontal Kicker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351421" y="4492313"/>
            <a:ext cx="1699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Futura Medium" charset="0"/>
                <a:ea typeface="Futura Medium" charset="0"/>
                <a:cs typeface="Futura Medium" charset="0"/>
              </a:rPr>
              <a:t>Vertical Kicker</a:t>
            </a:r>
            <a:endParaRPr lang="en-US" dirty="0">
              <a:latin typeface="Futura Medium" charset="0"/>
              <a:ea typeface="Futura Medium" charset="0"/>
              <a:cs typeface="Futura Medium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68135" y="4764523"/>
            <a:ext cx="3109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Futura Medium" charset="0"/>
                <a:ea typeface="Futura Medium" charset="0"/>
                <a:cs typeface="Futura Medium" charset="0"/>
              </a:rPr>
              <a:t>‘elliptical’ nonlinear magnet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4482" y="2147202"/>
            <a:ext cx="3441702" cy="1931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5096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Baseline Results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FAST/IOTA Collaboration Meeting – June 11, 2019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6D215-2E13-CD40-9F0E-24B1D2410C95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22" y="1778648"/>
            <a:ext cx="5776566" cy="40435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78934" y="2328771"/>
            <a:ext cx="304514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Futura Medium" charset="0"/>
                <a:ea typeface="Futura Medium" charset="0"/>
                <a:cs typeface="Futura Medium" charset="0"/>
              </a:rPr>
              <a:t>Damping of the centroid motion after a kick from decoherence </a:t>
            </a:r>
          </a:p>
          <a:p>
            <a:endParaRPr lang="en-US" dirty="0">
              <a:latin typeface="Futura Medium" charset="0"/>
              <a:ea typeface="Futura Medium" charset="0"/>
              <a:cs typeface="Futura Medium" charset="0"/>
            </a:endParaRPr>
          </a:p>
          <a:p>
            <a:r>
              <a:rPr lang="en-US" dirty="0" smtClean="0">
                <a:latin typeface="Futura Medium" charset="0"/>
                <a:ea typeface="Futura Medium" charset="0"/>
                <a:cs typeface="Futura Medium" charset="0"/>
              </a:rPr>
              <a:t>Several different kick amplitudes shown</a:t>
            </a:r>
          </a:p>
          <a:p>
            <a:endParaRPr lang="en-US" dirty="0">
              <a:latin typeface="Futura Medium" charset="0"/>
              <a:ea typeface="Futura Medium" charset="0"/>
              <a:cs typeface="Futura Medium" charset="0"/>
            </a:endParaRPr>
          </a:p>
          <a:p>
            <a:r>
              <a:rPr lang="en-US" dirty="0" smtClean="0">
                <a:latin typeface="Futura Medium" charset="0"/>
                <a:ea typeface="Futura Medium" charset="0"/>
                <a:cs typeface="Futura Medium" charset="0"/>
              </a:rPr>
              <a:t>Bunch normally kicked in x and y to measure both tunes (ideally)</a:t>
            </a:r>
            <a:endParaRPr lang="en-US" dirty="0">
              <a:latin typeface="Futura Medium" charset="0"/>
              <a:ea typeface="Futura Medium" charset="0"/>
              <a:cs typeface="Futura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365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Analyzing Decoherence Rate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FAST/IOTA Collaboration Meeting – June 11, 2019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6D215-2E13-CD40-9F0E-24B1D2410C95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419" y="5637483"/>
            <a:ext cx="2117847" cy="3798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419" y="4867868"/>
            <a:ext cx="1940983" cy="37798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370710" y="2907733"/>
            <a:ext cx="2533769" cy="1083733"/>
          </a:xfrm>
          <a:prstGeom prst="rect">
            <a:avLst/>
          </a:prstGeom>
          <a:solidFill>
            <a:srgbClr val="015CA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929878" y="2907732"/>
            <a:ext cx="3265899" cy="1083733"/>
          </a:xfrm>
          <a:prstGeom prst="rect">
            <a:avLst/>
          </a:prstGeom>
          <a:solidFill>
            <a:srgbClr val="54BB3A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998164" y="4007552"/>
            <a:ext cx="33296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latin typeface="Futura Medium" charset="0"/>
                <a:ea typeface="Futura Medium" charset="0"/>
                <a:cs typeface="Futura Medium" charset="0"/>
              </a:rPr>
              <a:t>Tune-dependence on amplitude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27824" y="3994933"/>
            <a:ext cx="33296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latin typeface="Futura Medium" charset="0"/>
                <a:ea typeface="Futura Medium" charset="0"/>
                <a:cs typeface="Futura Medium" charset="0"/>
              </a:rPr>
              <a:t>Chromaticity-induced</a:t>
            </a:r>
            <a:endParaRPr lang="en-US" sz="1600" dirty="0">
              <a:latin typeface="Futura Medium" charset="0"/>
              <a:ea typeface="Futura Medium" charset="0"/>
              <a:cs typeface="Futura Medium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3888" y="4390994"/>
            <a:ext cx="33296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Futura Medium" charset="0"/>
                <a:ea typeface="Futura Medium" charset="0"/>
                <a:cs typeface="Futura Medium" charset="0"/>
              </a:rPr>
              <a:t>Octupole</a:t>
            </a:r>
            <a:r>
              <a:rPr lang="en-US" sz="1600" dirty="0">
                <a:latin typeface="Futura Medium" charset="0"/>
                <a:ea typeface="Futura Medium" charset="0"/>
                <a:cs typeface="Futura Medium" charset="0"/>
              </a:rPr>
              <a:t> strength: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13888" y="5272389"/>
            <a:ext cx="33296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Futura Medium" charset="0"/>
                <a:ea typeface="Futura Medium" charset="0"/>
                <a:cs typeface="Futura Medium" charset="0"/>
              </a:rPr>
              <a:t>Initial kick strength: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51722" y="1549736"/>
            <a:ext cx="43710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latin typeface="Futura Medium" charset="0"/>
                <a:ea typeface="Futura Medium" charset="0"/>
                <a:cs typeface="Futura Medium" charset="0"/>
              </a:rPr>
              <a:t>Normalized centroid amplitude by turn:</a:t>
            </a:r>
            <a:endParaRPr lang="en-US" sz="1600" dirty="0">
              <a:latin typeface="Futura Medium" charset="0"/>
              <a:ea typeface="Futura Medium" charset="0"/>
              <a:cs typeface="Futura Medium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41131" y="5811557"/>
            <a:ext cx="55041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Futura Medium" charset="0"/>
                <a:ea typeface="Futura Medium" charset="0"/>
                <a:cs typeface="Futura Medium" charset="0"/>
              </a:rPr>
              <a:t>R. E. </a:t>
            </a:r>
            <a:r>
              <a:rPr lang="en-US" sz="1200" dirty="0" err="1" smtClean="0">
                <a:latin typeface="Futura Medium" charset="0"/>
                <a:ea typeface="Futura Medium" charset="0"/>
                <a:cs typeface="Futura Medium" charset="0"/>
              </a:rPr>
              <a:t>Meller</a:t>
            </a:r>
            <a:r>
              <a:rPr lang="en-US" sz="1200" dirty="0" smtClean="0">
                <a:latin typeface="Futura Medium" charset="0"/>
                <a:ea typeface="Futura Medium" charset="0"/>
                <a:cs typeface="Futura Medium" charset="0"/>
              </a:rPr>
              <a:t> et al., SSC-N-360</a:t>
            </a:r>
          </a:p>
          <a:p>
            <a:r>
              <a:rPr lang="en-US" sz="1200" dirty="0">
                <a:latin typeface="Futura Medium" charset="0"/>
                <a:ea typeface="Futura Medium" charset="0"/>
                <a:cs typeface="Futura Medium" charset="0"/>
              </a:rPr>
              <a:t>C. X. Wang, “Measurement and Application of </a:t>
            </a:r>
            <a:r>
              <a:rPr lang="en-US" sz="1200" dirty="0" err="1">
                <a:latin typeface="Futura Medium" charset="0"/>
                <a:ea typeface="Futura Medium" charset="0"/>
                <a:cs typeface="Futura Medium" charset="0"/>
              </a:rPr>
              <a:t>Betatron</a:t>
            </a:r>
            <a:r>
              <a:rPr lang="en-US" sz="1200" dirty="0">
                <a:latin typeface="Futura Medium" charset="0"/>
                <a:ea typeface="Futura Medium" charset="0"/>
                <a:cs typeface="Futura Medium" charset="0"/>
              </a:rPr>
              <a:t> Modes with MIA”, </a:t>
            </a:r>
            <a:endParaRPr lang="en-US" sz="1200" dirty="0" smtClean="0">
              <a:latin typeface="Futura Medium" charset="0"/>
              <a:ea typeface="Futura Medium" charset="0"/>
              <a:cs typeface="Futura Medium" charset="0"/>
            </a:endParaRPr>
          </a:p>
          <a:p>
            <a:r>
              <a:rPr lang="en-US" sz="1200" dirty="0" smtClean="0">
                <a:latin typeface="Futura Medium" charset="0"/>
                <a:ea typeface="Futura Medium" charset="0"/>
                <a:cs typeface="Futura Medium" charset="0"/>
              </a:rPr>
              <a:t>in </a:t>
            </a:r>
            <a:r>
              <a:rPr lang="en-US" sz="1200" i="1" dirty="0">
                <a:latin typeface="Futura Medium" charset="0"/>
                <a:ea typeface="Futura Medium" charset="0"/>
                <a:cs typeface="Futura Medium" charset="0"/>
              </a:rPr>
              <a:t>Proc. 20th Particle Accelerator Conf. (PAC'03)</a:t>
            </a:r>
            <a:endParaRPr lang="en-US" sz="1200" dirty="0">
              <a:latin typeface="Futura Medium" charset="0"/>
              <a:ea typeface="Futura Medium" charset="0"/>
              <a:cs typeface="Futura Medium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1131" y="4823924"/>
            <a:ext cx="5009734" cy="61774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9737" y="3053709"/>
            <a:ext cx="7146040" cy="83766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56402" y="2026610"/>
            <a:ext cx="4224083" cy="49562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103613" y="4579613"/>
            <a:ext cx="33296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smtClean="0">
                <a:latin typeface="Futura Medium" charset="0"/>
                <a:ea typeface="Futura Medium" charset="0"/>
                <a:cs typeface="Futura Medium" charset="0"/>
              </a:rPr>
              <a:t>Angle:</a:t>
            </a:r>
            <a:endParaRPr lang="en-US" sz="1600" dirty="0">
              <a:latin typeface="Futura Medium" charset="0"/>
              <a:ea typeface="Futura Medium" charset="0"/>
              <a:cs typeface="Futura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40720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7" y="1232255"/>
            <a:ext cx="6666271" cy="33331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Nominal Energy Spread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FAST/IOTA Collaboration Meeting – June 11, 2019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6D215-2E13-CD40-9F0E-24B1D2410C95}" type="slidenum">
              <a:rPr lang="en-US" smtClean="0"/>
              <a:pPr/>
              <a:t>7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3732552" y="4853626"/>
            <a:ext cx="2665198" cy="1496094"/>
            <a:chOff x="5317009" y="5157741"/>
            <a:chExt cx="2167527" cy="121672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17009" y="5157741"/>
              <a:ext cx="2167527" cy="1216729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6155267" y="6048447"/>
              <a:ext cx="510647" cy="218411"/>
            </a:xfrm>
            <a:prstGeom prst="rect">
              <a:avLst/>
            </a:prstGeom>
            <a:solidFill>
              <a:srgbClr val="015CA5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286917" y="2206814"/>
            <a:ext cx="25497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Futura Medium" charset="0"/>
                <a:ea typeface="Futura Medium" charset="0"/>
                <a:cs typeface="Futura Medium" charset="0"/>
              </a:rPr>
              <a:t>Single-particle, equilibrium energy spread is not well matched to damping </a:t>
            </a:r>
            <a:r>
              <a:rPr lang="en-US" dirty="0" smtClean="0">
                <a:latin typeface="Futura Medium" charset="0"/>
                <a:ea typeface="Futura Medium" charset="0"/>
                <a:cs typeface="Futura Medium" charset="0"/>
              </a:rPr>
              <a:t>data</a:t>
            </a:r>
          </a:p>
          <a:p>
            <a:endParaRPr lang="en-US" dirty="0">
              <a:latin typeface="Futura Medium" charset="0"/>
              <a:ea typeface="Futura Medium" charset="0"/>
              <a:cs typeface="Futura Medium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862" y="5296229"/>
            <a:ext cx="3320322" cy="35926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43350" y="1613801"/>
            <a:ext cx="2022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Futura Medium" charset="0"/>
                <a:ea typeface="Futura Medium" charset="0"/>
                <a:cs typeface="Futura Medium" charset="0"/>
              </a:rPr>
              <a:t>Current: </a:t>
            </a:r>
            <a:r>
              <a:rPr lang="nb-NO" dirty="0" smtClean="0">
                <a:latin typeface="Futura Medium" charset="0"/>
                <a:ea typeface="Futura Medium" charset="0"/>
                <a:cs typeface="Futura Medium" charset="0"/>
              </a:rPr>
              <a:t>1.68 </a:t>
            </a:r>
            <a:r>
              <a:rPr lang="nb-NO" dirty="0" err="1" smtClean="0">
                <a:latin typeface="Futura Medium" charset="0"/>
                <a:ea typeface="Futura Medium" charset="0"/>
                <a:cs typeface="Futura Medium" charset="0"/>
              </a:rPr>
              <a:t>mA</a:t>
            </a:r>
            <a:endParaRPr lang="en-US" dirty="0">
              <a:latin typeface="Futura Medium" charset="0"/>
              <a:ea typeface="Futura Medium" charset="0"/>
              <a:cs typeface="Futura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6963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Adjusted Energy Spread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FAST/IOTA Collaboration Meeting – June 11, 2019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6D215-2E13-CD40-9F0E-24B1D2410C95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232433"/>
            <a:ext cx="6675118" cy="333756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3644412" y="4885254"/>
            <a:ext cx="2620674" cy="1471100"/>
            <a:chOff x="4060767" y="4753006"/>
            <a:chExt cx="2167527" cy="121672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60767" y="4753006"/>
              <a:ext cx="2167527" cy="1216729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5474760" y="5652180"/>
              <a:ext cx="609599" cy="218411"/>
            </a:xfrm>
            <a:prstGeom prst="rect">
              <a:avLst/>
            </a:prstGeom>
            <a:solidFill>
              <a:srgbClr val="015CA5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6228293" y="1960748"/>
            <a:ext cx="261590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Futura Medium" charset="0"/>
                <a:ea typeface="Futura Medium" charset="0"/>
                <a:cs typeface="Futura Medium" charset="0"/>
              </a:rPr>
              <a:t>Increasing energy spread provides much better comparison to data</a:t>
            </a:r>
          </a:p>
          <a:p>
            <a:endParaRPr lang="en-US" dirty="0">
              <a:latin typeface="Futura Medium" charset="0"/>
              <a:ea typeface="Futura Medium" charset="0"/>
              <a:cs typeface="Futura Medium" charset="0"/>
            </a:endParaRPr>
          </a:p>
          <a:p>
            <a:r>
              <a:rPr lang="en-US" dirty="0" smtClean="0">
                <a:latin typeface="Futura Medium" charset="0"/>
                <a:ea typeface="Futura Medium" charset="0"/>
                <a:cs typeface="Futura Medium" charset="0"/>
              </a:rPr>
              <a:t>Higher energy spread from </a:t>
            </a:r>
            <a:r>
              <a:rPr lang="en-US" dirty="0" smtClean="0">
                <a:latin typeface="Futura Medium" charset="0"/>
                <a:ea typeface="Futura Medium" charset="0"/>
                <a:cs typeface="Futura Medium" charset="0"/>
              </a:rPr>
              <a:t>IBS</a:t>
            </a:r>
          </a:p>
          <a:p>
            <a:endParaRPr lang="en-US" dirty="0">
              <a:latin typeface="Futura Medium" charset="0"/>
              <a:ea typeface="Futura Medium" charset="0"/>
              <a:cs typeface="Futura Medium" charset="0"/>
            </a:endParaRPr>
          </a:p>
          <a:p>
            <a:r>
              <a:rPr lang="en-US" dirty="0">
                <a:latin typeface="Futura Medium" charset="0"/>
                <a:ea typeface="Futura Medium" charset="0"/>
                <a:cs typeface="Futura Medium" charset="0"/>
              </a:rPr>
              <a:t>a = 8e-3 m</a:t>
            </a:r>
            <a:r>
              <a:rPr lang="en-US" baseline="30000" dirty="0">
                <a:latin typeface="Futura Medium" charset="0"/>
                <a:ea typeface="Futura Medium" charset="0"/>
                <a:cs typeface="Futura Medium" charset="0"/>
              </a:rPr>
              <a:t>-1 </a:t>
            </a:r>
            <a:r>
              <a:rPr lang="en-US" dirty="0">
                <a:latin typeface="Futura Medium" charset="0"/>
                <a:ea typeface="Futura Medium" charset="0"/>
                <a:cs typeface="Futura Medium" charset="0"/>
              </a:rPr>
              <a:t>or </a:t>
            </a:r>
            <a:r>
              <a:rPr lang="en-US" dirty="0" smtClean="0">
                <a:latin typeface="Futura Medium" charset="0"/>
                <a:ea typeface="Futura Medium" charset="0"/>
                <a:cs typeface="Futura Medium" charset="0"/>
              </a:rPr>
              <a:t>          &lt; </a:t>
            </a:r>
            <a:r>
              <a:rPr lang="en-US" dirty="0">
                <a:latin typeface="Futura Medium" charset="0"/>
                <a:ea typeface="Futura Medium" charset="0"/>
                <a:cs typeface="Futura Medium" charset="0"/>
              </a:rPr>
              <a:t>0.005 maximum tune shift </a:t>
            </a:r>
          </a:p>
          <a:p>
            <a:endParaRPr lang="en-US" dirty="0">
              <a:latin typeface="Futura Medium" charset="0"/>
              <a:ea typeface="Futura Medium" charset="0"/>
              <a:cs typeface="Futura Medium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862" y="5281239"/>
            <a:ext cx="3320322" cy="35926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943350" y="3622742"/>
            <a:ext cx="2022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Futura Medium" charset="0"/>
                <a:ea typeface="Futura Medium" charset="0"/>
                <a:cs typeface="Futura Medium" charset="0"/>
              </a:rPr>
              <a:t>Current: </a:t>
            </a:r>
            <a:r>
              <a:rPr lang="nb-NO" dirty="0" smtClean="0">
                <a:latin typeface="Futura Medium" charset="0"/>
                <a:ea typeface="Futura Medium" charset="0"/>
                <a:cs typeface="Futura Medium" charset="0"/>
              </a:rPr>
              <a:t>1.68 </a:t>
            </a:r>
            <a:r>
              <a:rPr lang="nb-NO" dirty="0" err="1" smtClean="0">
                <a:latin typeface="Futura Medium" charset="0"/>
                <a:ea typeface="Futura Medium" charset="0"/>
                <a:cs typeface="Futura Medium" charset="0"/>
              </a:rPr>
              <a:t>mA</a:t>
            </a:r>
            <a:endParaRPr lang="en-US" dirty="0">
              <a:latin typeface="Futura Medium" charset="0"/>
              <a:ea typeface="Futura Medium" charset="0"/>
              <a:cs typeface="Futura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60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Estimated IBS Energy Spread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FAST/IOTA Collaboration Meeting – June 11, 2019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6D215-2E13-CD40-9F0E-24B1D2410C95}" type="slidenum">
              <a:rPr lang="en-US" smtClean="0"/>
              <a:pPr/>
              <a:t>9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4726274" y="1220230"/>
            <a:ext cx="4110717" cy="3085267"/>
            <a:chOff x="244215" y="1928942"/>
            <a:chExt cx="4110717" cy="308526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215" y="1928942"/>
              <a:ext cx="4110717" cy="3085267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071797" y="2458387"/>
              <a:ext cx="10278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σ</a:t>
              </a:r>
              <a:r>
                <a:rPr lang="en-US" baseline="-25000" dirty="0" smtClean="0"/>
                <a:t>𝛅</a:t>
              </a:r>
              <a:r>
                <a:rPr lang="en-US" dirty="0" smtClean="0"/>
                <a:t> = 2.36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510853" y="3919928"/>
              <a:ext cx="9637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1.68 mA</a:t>
              </a:r>
              <a:endParaRPr 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64695" y="6110133"/>
            <a:ext cx="532709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>
                <a:latin typeface="Futura Medium" charset="0"/>
                <a:ea typeface="Futura Medium" charset="0"/>
                <a:cs typeface="Futura Medium" charset="0"/>
              </a:rPr>
              <a:t>J.D. </a:t>
            </a:r>
            <a:r>
              <a:rPr lang="en-US" sz="1000" dirty="0" err="1">
                <a:latin typeface="Futura Medium" charset="0"/>
                <a:ea typeface="Futura Medium" charset="0"/>
                <a:cs typeface="Futura Medium" charset="0"/>
              </a:rPr>
              <a:t>Bjorken</a:t>
            </a:r>
            <a:r>
              <a:rPr lang="en-US" sz="1000" dirty="0">
                <a:latin typeface="Futura Medium" charset="0"/>
                <a:ea typeface="Futura Medium" charset="0"/>
                <a:cs typeface="Futura Medium" charset="0"/>
              </a:rPr>
              <a:t>, S.K. </a:t>
            </a:r>
            <a:r>
              <a:rPr lang="en-US" sz="1000" dirty="0" err="1">
                <a:latin typeface="Futura Medium" charset="0"/>
                <a:ea typeface="Futura Medium" charset="0"/>
                <a:cs typeface="Futura Medium" charset="0"/>
              </a:rPr>
              <a:t>Mtingwa</a:t>
            </a:r>
            <a:r>
              <a:rPr lang="en-US" sz="1000" dirty="0">
                <a:latin typeface="Futura Medium" charset="0"/>
                <a:ea typeface="Futura Medium" charset="0"/>
                <a:cs typeface="Futura Medium" charset="0"/>
              </a:rPr>
              <a:t>, “</a:t>
            </a:r>
            <a:r>
              <a:rPr lang="en-US" sz="1000" dirty="0" err="1">
                <a:latin typeface="Futura Medium" charset="0"/>
                <a:ea typeface="Futura Medium" charset="0"/>
                <a:cs typeface="Futura Medium" charset="0"/>
              </a:rPr>
              <a:t>Intrabeam</a:t>
            </a:r>
            <a:r>
              <a:rPr lang="en-US" sz="1000" dirty="0">
                <a:latin typeface="Futura Medium" charset="0"/>
                <a:ea typeface="Futura Medium" charset="0"/>
                <a:cs typeface="Futura Medium" charset="0"/>
              </a:rPr>
              <a:t> Scattering,” Part. Acc. Vol. 13, 1983, 115-143.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907" y="4185171"/>
            <a:ext cx="3006134" cy="163850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18" y="1435546"/>
            <a:ext cx="3576750" cy="2384500"/>
          </a:xfrm>
          <a:prstGeom prst="rect">
            <a:avLst/>
          </a:prstGeom>
        </p:spPr>
      </p:pic>
      <p:sp>
        <p:nvSpPr>
          <p:cNvPr id="16" name="Right Arrow 15"/>
          <p:cNvSpPr/>
          <p:nvPr/>
        </p:nvSpPr>
        <p:spPr>
          <a:xfrm>
            <a:off x="3640062" y="3930026"/>
            <a:ext cx="782191" cy="3874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014211" y="4623040"/>
            <a:ext cx="36426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Futura Medium" charset="0"/>
                <a:ea typeface="Futura Medium" charset="0"/>
                <a:cs typeface="Futura Medium" charset="0"/>
              </a:rPr>
              <a:t>Calculation in elegant of </a:t>
            </a:r>
            <a:r>
              <a:rPr lang="en-US" smtClean="0">
                <a:latin typeface="Futura Medium" charset="0"/>
                <a:ea typeface="Futura Medium" charset="0"/>
                <a:cs typeface="Futura Medium" charset="0"/>
              </a:rPr>
              <a:t>expected equilibrium energy spread including IBS at IOTA parameters</a:t>
            </a:r>
            <a:endParaRPr lang="en-US">
              <a:latin typeface="Futura Medium" charset="0"/>
              <a:ea typeface="Futura Medium" charset="0"/>
              <a:cs typeface="Futura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6388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6568</TotalTime>
  <Words>642</Words>
  <Application>Microsoft Macintosh PowerPoint</Application>
  <PresentationFormat>On-screen Show (4:3)</PresentationFormat>
  <Paragraphs>106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Calibri</vt:lpstr>
      <vt:lpstr>Calibri Light</vt:lpstr>
      <vt:lpstr>Futura Medium</vt:lpstr>
      <vt:lpstr>Rockwell</vt:lpstr>
      <vt:lpstr>Arial</vt:lpstr>
      <vt:lpstr>Office Theme</vt:lpstr>
      <vt:lpstr>Measuring Nonlinear Decoherence in IOTA</vt:lpstr>
      <vt:lpstr>Acknowledgements</vt:lpstr>
      <vt:lpstr>Introduction</vt:lpstr>
      <vt:lpstr>Experiment Setup</vt:lpstr>
      <vt:lpstr>Baseline Results</vt:lpstr>
      <vt:lpstr>Analyzing Decoherence Rate</vt:lpstr>
      <vt:lpstr>Nominal Energy Spread</vt:lpstr>
      <vt:lpstr>Adjusted Energy Spread</vt:lpstr>
      <vt:lpstr>Estimated IBS Energy Spread</vt:lpstr>
      <vt:lpstr>Checking Intensity Dependence</vt:lpstr>
      <vt:lpstr>Using the Nonlinear Element</vt:lpstr>
      <vt:lpstr>Measured Tune Shifts</vt:lpstr>
      <vt:lpstr>Simulations – Centroid Motion</vt:lpstr>
      <vt:lpstr>Conclusions</vt:lpstr>
      <vt:lpstr>End</vt:lpstr>
    </vt:vector>
  </TitlesOfParts>
  <Company/>
  <LinksUpToDate>false</LinksUpToDate>
  <SharedDoc>false</SharedDoc>
  <HyperlinksChanged>false</HyperlinksChanged>
  <AppVersion>15.0025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Hall</dc:creator>
  <cp:lastModifiedBy>Chris Hall</cp:lastModifiedBy>
  <cp:revision>133</cp:revision>
  <dcterms:created xsi:type="dcterms:W3CDTF">2018-05-02T15:57:08Z</dcterms:created>
  <dcterms:modified xsi:type="dcterms:W3CDTF">2019-06-11T19:21:20Z</dcterms:modified>
</cp:coreProperties>
</file>