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95" r:id="rId4"/>
    <p:sldId id="296" r:id="rId5"/>
    <p:sldId id="297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30"/>
  </p:normalViewPr>
  <p:slideViewPr>
    <p:cSldViewPr snapToGrid="0" snapToObjects="1" showGuides="1">
      <p:cViewPr varScale="1">
        <p:scale>
          <a:sx n="154" d="100"/>
          <a:sy n="154" d="100"/>
        </p:scale>
        <p:origin x="456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1f80432d1d9a0af87f04a1bbf83c979f843c3661d3a10a94d8d2d06caabcc91::" providerId="AD" clId="Web-{6D3F0F77-67C6-4701-B442-59B1EF54640F}"/>
    <pc:docChg chg="modSld">
      <pc:chgData name="Guest User" userId="S::urn:spo:anon#01f80432d1d9a0af87f04a1bbf83c979f843c3661d3a10a94d8d2d06caabcc91::" providerId="AD" clId="Web-{6D3F0F77-67C6-4701-B442-59B1EF54640F}" dt="2019-03-28T15:11:31.478" v="202" actId="20577"/>
      <pc:docMkLst>
        <pc:docMk/>
      </pc:docMkLst>
      <pc:sldChg chg="modSp">
        <pc:chgData name="Guest User" userId="S::urn:spo:anon#01f80432d1d9a0af87f04a1bbf83c979f843c3661d3a10a94d8d2d06caabcc91::" providerId="AD" clId="Web-{6D3F0F77-67C6-4701-B442-59B1EF54640F}" dt="2019-03-28T15:07:47.900" v="127" actId="20577"/>
        <pc:sldMkLst>
          <pc:docMk/>
          <pc:sldMk cId="4187187687" sldId="295"/>
        </pc:sldMkLst>
        <pc:spChg chg="mod">
          <ac:chgData name="Guest User" userId="S::urn:spo:anon#01f80432d1d9a0af87f04a1bbf83c979f843c3661d3a10a94d8d2d06caabcc91::" providerId="AD" clId="Web-{6D3F0F77-67C6-4701-B442-59B1EF54640F}" dt="2019-03-28T15:07:47.900" v="127" actId="20577"/>
          <ac:spMkLst>
            <pc:docMk/>
            <pc:sldMk cId="4187187687" sldId="295"/>
            <ac:spMk id="6" creationId="{00000000-0000-0000-0000-000000000000}"/>
          </ac:spMkLst>
        </pc:spChg>
      </pc:sldChg>
      <pc:sldChg chg="modSp">
        <pc:chgData name="Guest User" userId="S::urn:spo:anon#01f80432d1d9a0af87f04a1bbf83c979f843c3661d3a10a94d8d2d06caabcc91::" providerId="AD" clId="Web-{6D3F0F77-67C6-4701-B442-59B1EF54640F}" dt="2019-03-28T15:09:58.681" v="158" actId="20577"/>
        <pc:sldMkLst>
          <pc:docMk/>
          <pc:sldMk cId="4177860343" sldId="296"/>
        </pc:sldMkLst>
        <pc:spChg chg="mod">
          <ac:chgData name="Guest User" userId="S::urn:spo:anon#01f80432d1d9a0af87f04a1bbf83c979f843c3661d3a10a94d8d2d06caabcc91::" providerId="AD" clId="Web-{6D3F0F77-67C6-4701-B442-59B1EF54640F}" dt="2019-03-28T15:09:58.681" v="158" actId="20577"/>
          <ac:spMkLst>
            <pc:docMk/>
            <pc:sldMk cId="4177860343" sldId="296"/>
            <ac:spMk id="2" creationId="{8F19EE96-7E12-504C-8C66-385371D67091}"/>
          </ac:spMkLst>
        </pc:spChg>
      </pc:sldChg>
      <pc:sldChg chg="modSp">
        <pc:chgData name="Guest User" userId="S::urn:spo:anon#01f80432d1d9a0af87f04a1bbf83c979f843c3661d3a10a94d8d2d06caabcc91::" providerId="AD" clId="Web-{6D3F0F77-67C6-4701-B442-59B1EF54640F}" dt="2019-03-28T15:11:31.478" v="202" actId="20577"/>
        <pc:sldMkLst>
          <pc:docMk/>
          <pc:sldMk cId="993604095" sldId="297"/>
        </pc:sldMkLst>
        <pc:spChg chg="mod">
          <ac:chgData name="Guest User" userId="S::urn:spo:anon#01f80432d1d9a0af87f04a1bbf83c979f843c3661d3a10a94d8d2d06caabcc91::" providerId="AD" clId="Web-{6D3F0F77-67C6-4701-B442-59B1EF54640F}" dt="2019-03-28T15:11:31.478" v="202" actId="20577"/>
          <ac:spMkLst>
            <pc:docMk/>
            <pc:sldMk cId="993604095" sldId="297"/>
            <ac:spMk id="2" creationId="{8F19EE96-7E12-504C-8C66-385371D670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FIFE and Containers – Building Containers at </a:t>
            </a:r>
            <a:r>
              <a:rPr lang="en-US" dirty="0" err="1"/>
              <a:t>Fermilab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Anthony Tiradani, Ed Simmonds	</a:t>
            </a:r>
          </a:p>
          <a:p>
            <a:r>
              <a:rPr lang="en-US" dirty="0"/>
              <a:t>FIFE and Containers</a:t>
            </a:r>
          </a:p>
          <a:p>
            <a:r>
              <a:rPr lang="en-US" dirty="0"/>
              <a:t>28 March 2019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  <a:p>
            <a:pPr lvl="1"/>
            <a:r>
              <a:rPr lang="en-US" dirty="0"/>
              <a:t>Requires administrator level access to machines</a:t>
            </a:r>
          </a:p>
          <a:p>
            <a:pPr lvl="1"/>
            <a:r>
              <a:rPr lang="en-US" dirty="0"/>
              <a:t>At </a:t>
            </a:r>
            <a:r>
              <a:rPr lang="en-US" dirty="0" err="1"/>
              <a:t>Fermilab</a:t>
            </a:r>
            <a:r>
              <a:rPr lang="en-US" dirty="0"/>
              <a:t>, reserved for managed services and batch computing environments</a:t>
            </a:r>
          </a:p>
          <a:p>
            <a:pPr lvl="2"/>
            <a:r>
              <a:rPr lang="en-US" dirty="0"/>
              <a:t>Cannot run custom Docker containers on </a:t>
            </a:r>
            <a:r>
              <a:rPr lang="en-US" dirty="0" err="1"/>
              <a:t>FermiGrid</a:t>
            </a:r>
            <a:endParaRPr lang="en-US" dirty="0"/>
          </a:p>
          <a:p>
            <a:r>
              <a:rPr lang="en-US" dirty="0"/>
              <a:t>Singularity</a:t>
            </a:r>
          </a:p>
          <a:p>
            <a:pPr lvl="1"/>
            <a:r>
              <a:rPr lang="en-US" dirty="0"/>
              <a:t>Marco will cover or already has covered the OSG use case</a:t>
            </a:r>
          </a:p>
          <a:p>
            <a:pPr lvl="1"/>
            <a:r>
              <a:rPr lang="en-US" dirty="0"/>
              <a:t>Can be run in user space</a:t>
            </a:r>
          </a:p>
          <a:p>
            <a:pPr lvl="1"/>
            <a:r>
              <a:rPr lang="en-US" dirty="0"/>
              <a:t>Can be run in “unprivileged” mode</a:t>
            </a:r>
          </a:p>
          <a:p>
            <a:pPr lvl="1"/>
            <a:r>
              <a:rPr lang="en-US" dirty="0"/>
              <a:t>This is where experiments have freedom to pick and choose containers</a:t>
            </a:r>
          </a:p>
          <a:p>
            <a:r>
              <a:rPr lang="en-US" dirty="0"/>
              <a:t>Shifter</a:t>
            </a:r>
          </a:p>
          <a:p>
            <a:pPr lvl="1"/>
            <a:r>
              <a:rPr lang="en-US" dirty="0"/>
              <a:t>Used by NERSC</a:t>
            </a:r>
          </a:p>
          <a:p>
            <a:pPr lvl="1"/>
            <a:r>
              <a:rPr lang="en-US" dirty="0"/>
              <a:t>Requires coordination to update</a:t>
            </a:r>
          </a:p>
          <a:p>
            <a:pPr lvl="1"/>
            <a:r>
              <a:rPr lang="en-US" dirty="0"/>
              <a:t>Not the same as Singularity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Per experiment container build servers available on request</a:t>
            </a:r>
          </a:p>
          <a:p>
            <a:pPr lvl="1"/>
            <a:r>
              <a:rPr lang="en-US" dirty="0"/>
              <a:t>Experiment manages access to the host</a:t>
            </a:r>
          </a:p>
          <a:p>
            <a:pPr lvl="1"/>
            <a:r>
              <a:rPr lang="en-US" dirty="0"/>
              <a:t>Experimenters added to the Docker group (effectively giving them administrator access)</a:t>
            </a:r>
          </a:p>
          <a:p>
            <a:pPr marL="512445" lvl="1" indent="-229870"/>
            <a:r>
              <a:rPr lang="en-US" dirty="0">
                <a:ea typeface="ＭＳ Ｐゴシック"/>
              </a:rPr>
              <a:t>/</a:t>
            </a:r>
            <a:r>
              <a:rPr lang="en-US" dirty="0" err="1">
                <a:ea typeface="ＭＳ Ｐゴシック"/>
              </a:rPr>
              <a:t>nashome</a:t>
            </a:r>
            <a:r>
              <a:rPr lang="en-US" dirty="0">
                <a:ea typeface="ＭＳ Ｐゴシック"/>
              </a:rPr>
              <a:t> (network homes) are mounted via </a:t>
            </a:r>
            <a:r>
              <a:rPr lang="en-US" dirty="0" err="1">
                <a:ea typeface="ＭＳ Ｐゴシック"/>
              </a:rPr>
              <a:t>Kerberized</a:t>
            </a:r>
            <a:r>
              <a:rPr lang="en-US" dirty="0">
                <a:ea typeface="ＭＳ Ｐゴシック"/>
              </a:rPr>
              <a:t> NFS</a:t>
            </a:r>
          </a:p>
          <a:p>
            <a:pPr marL="512445" lvl="1" indent="-229870"/>
            <a:r>
              <a:rPr lang="en-US" dirty="0">
                <a:ea typeface="ＭＳ Ｐゴシック"/>
              </a:rPr>
              <a:t>Experiment mounts (</a:t>
            </a:r>
            <a:r>
              <a:rPr lang="en-US" i="1" dirty="0">
                <a:ea typeface="ＭＳ Ｐゴシック"/>
              </a:rPr>
              <a:t>exp</a:t>
            </a:r>
            <a:r>
              <a:rPr lang="en-US" dirty="0">
                <a:ea typeface="ＭＳ Ｐゴシック"/>
              </a:rPr>
              <a:t>/data, etc.) are also mounted via standard NFS v3</a:t>
            </a:r>
          </a:p>
          <a:p>
            <a:r>
              <a:rPr lang="en-US" dirty="0"/>
              <a:t>Can build Docker containers</a:t>
            </a:r>
          </a:p>
          <a:p>
            <a:pPr lvl="1"/>
            <a:r>
              <a:rPr lang="en-US" dirty="0"/>
              <a:t>Seems to be common to build Docker containers, then convert them to the desired format</a:t>
            </a:r>
          </a:p>
          <a:p>
            <a:r>
              <a:rPr lang="en-US" dirty="0"/>
              <a:t>Can build Singularity containers</a:t>
            </a:r>
          </a:p>
          <a:p>
            <a:pPr marL="229870" indent="-229870"/>
            <a:r>
              <a:rPr lang="en-US" dirty="0"/>
              <a:t>Can run/test docker and singularity containers on the build server</a:t>
            </a:r>
          </a:p>
          <a:p>
            <a:pPr marL="512445" lvl="1" indent="-229870"/>
            <a:r>
              <a:rPr lang="en-US" dirty="0">
                <a:ea typeface="ＭＳ Ｐゴシック"/>
              </a:rPr>
              <a:t>"GPVM" interactive nodes can be used only to test singularity, not docker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Containers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8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9EE96-7E12-504C-8C66-385371D6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On-site Docker registry</a:t>
            </a:r>
          </a:p>
          <a:p>
            <a:pPr marL="512445" lvl="1" indent="-229870"/>
            <a:r>
              <a:rPr lang="en-US" dirty="0">
                <a:ea typeface="ＭＳ Ｐゴシック"/>
              </a:rPr>
              <a:t>Can only be accessed on-site with Fermi Services credentials</a:t>
            </a:r>
            <a:endParaRPr lang="en-US" dirty="0"/>
          </a:p>
          <a:p>
            <a:pPr marL="512445" lvl="1" indent="-229870"/>
            <a:r>
              <a:rPr lang="en-US" dirty="0">
                <a:ea typeface="ＭＳ Ｐゴシック"/>
              </a:rPr>
              <a:t>This can be used for containers with sensitive or controlled content (e.g. Mars)</a:t>
            </a:r>
          </a:p>
          <a:p>
            <a:pPr lvl="1"/>
            <a:r>
              <a:rPr lang="en-US" dirty="0"/>
              <a:t>Can be used by experiments for internally distributed containers</a:t>
            </a:r>
          </a:p>
          <a:p>
            <a:r>
              <a:rPr lang="en-US" dirty="0" err="1"/>
              <a:t>DockerHub</a:t>
            </a:r>
            <a:endParaRPr lang="en-US" dirty="0"/>
          </a:p>
          <a:p>
            <a:pPr lvl="1"/>
            <a:r>
              <a:rPr lang="en-US" dirty="0"/>
              <a:t>Public registry</a:t>
            </a:r>
          </a:p>
          <a:p>
            <a:pPr lvl="1"/>
            <a:r>
              <a:rPr lang="en-US" dirty="0"/>
              <a:t>Do not put containers with sensitive or controlled content on </a:t>
            </a:r>
            <a:r>
              <a:rPr lang="en-US" dirty="0" err="1"/>
              <a:t>DockerHub</a:t>
            </a:r>
            <a:endParaRPr lang="en-US" dirty="0"/>
          </a:p>
          <a:p>
            <a:pPr marL="229870" indent="-229870"/>
            <a:r>
              <a:rPr lang="en-US" dirty="0"/>
              <a:t>No Singularity "Hub"</a:t>
            </a:r>
          </a:p>
          <a:p>
            <a:pPr marL="512445" lvl="1" indent="-229870"/>
            <a:r>
              <a:rPr lang="en-US" dirty="0">
                <a:ea typeface="ＭＳ Ｐゴシック"/>
              </a:rPr>
              <a:t>The only existing product is missing critical functionality</a:t>
            </a:r>
          </a:p>
          <a:p>
            <a:r>
              <a:rPr lang="en-US" dirty="0"/>
              <a:t>Singularity publishing via CVMFS</a:t>
            </a:r>
          </a:p>
          <a:p>
            <a:pPr lvl="1"/>
            <a:r>
              <a:rPr lang="en-US" dirty="0"/>
              <a:t>Can be accessed by any site that offers CVMFS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CEA1E2-94E2-9C40-A4B7-3FBACD68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Containers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1C0A6-A6F7-E846-B00B-F2722BE961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3D4B-8F6F-874C-B84B-D0B7CA91A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E272-19F0-9445-94E3-4CEA32A5C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6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9EE96-7E12-504C-8C66-385371D6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Can do manual tests on build server</a:t>
            </a:r>
          </a:p>
          <a:p>
            <a:r>
              <a:rPr lang="en-US" dirty="0"/>
              <a:t>CI/CD using Jenkins</a:t>
            </a:r>
          </a:p>
          <a:p>
            <a:pPr lvl="1"/>
            <a:r>
              <a:rPr lang="en-US" dirty="0"/>
              <a:t>Good for production containers</a:t>
            </a:r>
          </a:p>
          <a:p>
            <a:pPr lvl="1"/>
            <a:r>
              <a:rPr lang="en-US" dirty="0"/>
              <a:t>Allows “unit tests”</a:t>
            </a:r>
          </a:p>
          <a:p>
            <a:pPr marL="229870" indent="-229870"/>
            <a:r>
              <a:rPr lang="en-US" dirty="0">
                <a:ea typeface="ＭＳ Ｐゴシック"/>
              </a:rPr>
              <a:t>There are no active users yet, so 'expect the unexpected' as we all learn how to use these tools.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CEA1E2-94E2-9C40-A4B7-3FBACD68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Containers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1C0A6-A6F7-E846-B00B-F2722BE961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3D4B-8F6F-874C-B84B-D0B7CA91A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E272-19F0-9445-94E3-4CEA32A5C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40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030C984-AF35-2D43-BC4D-A75FFC56F81D}" vid="{EB41B1C2-3118-DB43-8588-E4A8D5D983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38</TotalTime>
  <Words>289</Words>
  <Application>Microsoft Office PowerPoint</Application>
  <PresentationFormat>On-screen Show (16:9)</PresentationFormat>
  <Paragraphs>56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Fermilab_PPT_090915</vt:lpstr>
      <vt:lpstr>PowerPoint Presentation</vt:lpstr>
      <vt:lpstr>Container Types</vt:lpstr>
      <vt:lpstr>Building Containers</vt:lpstr>
      <vt:lpstr>Publishing Containers</vt:lpstr>
      <vt:lpstr>Testing Containers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R Tiradani</dc:creator>
  <cp:lastModifiedBy>Anthony R Tiradani</cp:lastModifiedBy>
  <cp:revision>4</cp:revision>
  <cp:lastPrinted>2014-01-20T19:40:21Z</cp:lastPrinted>
  <dcterms:created xsi:type="dcterms:W3CDTF">2019-03-28T13:32:51Z</dcterms:created>
  <dcterms:modified xsi:type="dcterms:W3CDTF">2019-03-28T15:11:36Z</dcterms:modified>
</cp:coreProperties>
</file>