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 id="2147484124" r:id="rId2"/>
    <p:sldMasterId id="2147484160" r:id="rId3"/>
  </p:sldMasterIdLst>
  <p:notesMasterIdLst>
    <p:notesMasterId r:id="rId23"/>
  </p:notesMasterIdLst>
  <p:handoutMasterIdLst>
    <p:handoutMasterId r:id="rId24"/>
  </p:handoutMasterIdLst>
  <p:sldIdLst>
    <p:sldId id="294" r:id="rId4"/>
    <p:sldId id="340" r:id="rId5"/>
    <p:sldId id="275" r:id="rId6"/>
    <p:sldId id="284" r:id="rId7"/>
    <p:sldId id="295" r:id="rId8"/>
    <p:sldId id="296" r:id="rId9"/>
    <p:sldId id="297" r:id="rId10"/>
    <p:sldId id="298" r:id="rId11"/>
    <p:sldId id="341" r:id="rId12"/>
    <p:sldId id="342" r:id="rId13"/>
    <p:sldId id="299" r:id="rId14"/>
    <p:sldId id="345" r:id="rId15"/>
    <p:sldId id="347" r:id="rId16"/>
    <p:sldId id="348" r:id="rId17"/>
    <p:sldId id="349" r:id="rId18"/>
    <p:sldId id="350" r:id="rId19"/>
    <p:sldId id="351" r:id="rId20"/>
    <p:sldId id="352" r:id="rId21"/>
    <p:sldId id="308" r:id="rId22"/>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4E"/>
    <a:srgbClr val="4E4E4E"/>
    <a:srgbClr val="404040"/>
    <a:srgbClr val="004C97"/>
    <a:srgbClr val="63666A"/>
    <a:srgbClr val="99D6EA"/>
    <a:srgbClr val="505050"/>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snapToObjects="1" showGuides="1">
      <p:cViewPr varScale="1">
        <p:scale>
          <a:sx n="43" d="100"/>
          <a:sy n="43" d="100"/>
        </p:scale>
        <p:origin x="1164" y="40"/>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4/19/2019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4/19/2019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smtClean="0"/>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smtClean="0"/>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C614F5-B824-434A-9A3F-979884E002FB}" type="datetimeFigureOut">
              <a:rPr lang="en-GB" smtClean="0">
                <a:solidFill>
                  <a:prstClr val="black">
                    <a:tint val="75000"/>
                  </a:prstClr>
                </a:solidFill>
              </a:rPr>
              <a:pPr/>
              <a:t>19/04/2019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2981FFF-4640-457B-87B0-557AA62524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9927043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C614F5-B824-434A-9A3F-979884E002FB}" type="datetimeFigureOut">
              <a:rPr lang="en-GB" smtClean="0">
                <a:solidFill>
                  <a:prstClr val="black">
                    <a:tint val="75000"/>
                  </a:prstClr>
                </a:solidFill>
              </a:rPr>
              <a:pPr/>
              <a:t>19/04/2019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2981FFF-4640-457B-87B0-557AA62524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11383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5C614F5-B824-434A-9A3F-979884E002FB}" type="datetimeFigureOut">
              <a:rPr lang="en-GB" smtClean="0">
                <a:solidFill>
                  <a:prstClr val="black">
                    <a:tint val="75000"/>
                  </a:prstClr>
                </a:solidFill>
              </a:rPr>
              <a:pPr/>
              <a:t>19/04/2019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2981FFF-4640-457B-87B0-557AA62524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409427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5C614F5-B824-434A-9A3F-979884E002FB}" type="datetimeFigureOut">
              <a:rPr lang="en-GB" smtClean="0">
                <a:solidFill>
                  <a:prstClr val="black">
                    <a:tint val="75000"/>
                  </a:prstClr>
                </a:solidFill>
              </a:rPr>
              <a:pPr/>
              <a:t>19/04/2019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2981FFF-4640-457B-87B0-557AA62524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897362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5C614F5-B824-434A-9A3F-979884E002FB}" type="datetimeFigureOut">
              <a:rPr lang="en-GB" smtClean="0">
                <a:solidFill>
                  <a:prstClr val="black">
                    <a:tint val="75000"/>
                  </a:prstClr>
                </a:solidFill>
              </a:rPr>
              <a:pPr/>
              <a:t>19/04/2019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2981FFF-4640-457B-87B0-557AA62524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61058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C614F5-B824-434A-9A3F-979884E002FB}" type="datetimeFigureOut">
              <a:rPr lang="en-GB" smtClean="0">
                <a:solidFill>
                  <a:prstClr val="black">
                    <a:tint val="75000"/>
                  </a:prstClr>
                </a:solidFill>
              </a:rPr>
              <a:pPr/>
              <a:t>19/04/2019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2981FFF-4640-457B-87B0-557AA62524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71953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C614F5-B824-434A-9A3F-979884E002FB}" type="datetimeFigureOut">
              <a:rPr lang="en-GB" smtClean="0">
                <a:solidFill>
                  <a:prstClr val="black">
                    <a:tint val="75000"/>
                  </a:prstClr>
                </a:solidFill>
              </a:rPr>
              <a:pPr/>
              <a:t>19/04/2019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2981FFF-4640-457B-87B0-557AA62524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30289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C614F5-B824-434A-9A3F-979884E002FB}" type="datetimeFigureOut">
              <a:rPr lang="en-GB" smtClean="0">
                <a:solidFill>
                  <a:prstClr val="black">
                    <a:tint val="75000"/>
                  </a:prstClr>
                </a:solidFill>
              </a:rPr>
              <a:pPr/>
              <a:t>19/04/2019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2981FFF-4640-457B-87B0-557AA62524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7648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C614F5-B824-434A-9A3F-979884E002FB}" type="datetimeFigureOut">
              <a:rPr lang="en-GB" smtClean="0">
                <a:solidFill>
                  <a:prstClr val="black">
                    <a:tint val="75000"/>
                  </a:prstClr>
                </a:solidFill>
              </a:rPr>
              <a:pPr/>
              <a:t>19/04/2019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2981FFF-4640-457B-87B0-557AA62524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928261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C614F5-B824-434A-9A3F-979884E002FB}" type="datetimeFigureOut">
              <a:rPr lang="en-GB" smtClean="0">
                <a:solidFill>
                  <a:prstClr val="black">
                    <a:tint val="75000"/>
                  </a:prstClr>
                </a:solidFill>
              </a:rPr>
              <a:pPr/>
              <a:t>19/04/2019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2981FFF-4640-457B-87B0-557AA62524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11653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smtClean="0"/>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DEBAFE91-A123-423A-9D11-B86C9FEAC849}" type="datetime1">
              <a:rPr lang="en-US" smtClean="0"/>
              <a:t>4/19/2019</a:t>
            </a:fld>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pt-BR" dirty="0" smtClean="0"/>
              <a:t>C. O. Escobar | LIDINE 2017</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smtClean="0"/>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smtClean="0"/>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smtClean="0"/>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DEBAFE91-A123-423A-9D11-B86C9FEAC849}" type="datetime1">
              <a:rPr lang="en-US" smtClean="0"/>
              <a:t>4/19/2019</a:t>
            </a:fld>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pt-BR" dirty="0" smtClean="0"/>
              <a:t>C. O. Escobar | LIDINE 2017</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642A94E4-BBD0-4AD6-98A2-4EFDF038ACB1}" type="datetime1">
              <a:rPr lang="en-US" smtClean="0"/>
              <a:t>4/19/2019</a:t>
            </a:fld>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pt-BR" dirty="0" smtClean="0"/>
              <a:t>C. O. Escobar | LIDINE 2017</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fld id="{CEF331E4-8F6E-4F42-833A-8CF67182595D}" type="datetime1">
              <a:rPr lang="en-US" smtClean="0"/>
              <a:t>4/19/2019</a:t>
            </a:fld>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pt-BR" dirty="0" smtClean="0"/>
              <a:t>C. O. Escobar | LIDINE 2017</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21A83C48-D9DD-4B60-95CB-CBA88F5A6A6E}" type="datetime1">
              <a:rPr lang="en-US" smtClean="0"/>
              <a:t>4/19/2019</a:t>
            </a:fld>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pt-BR" dirty="0" smtClean="0"/>
              <a:t>C. O. Escobar | LIDINE 2017</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fld id="{A11AD288-50A1-485B-97E2-DC88A40DC049}" type="datetime1">
              <a:rPr lang="en-US" smtClean="0"/>
              <a:t>4/19/2019</a:t>
            </a:fld>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pt-BR" dirty="0" smtClean="0"/>
              <a:t>C. O. Escobar | LIDINE 2017</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smtClean="0"/>
              <a:t>Drag picture to placeholder or click icon to add</a:t>
            </a:r>
            <a:endParaRPr lang="en-US"/>
          </a:p>
        </p:txBody>
      </p:sp>
    </p:spTree>
    <p:extLst>
      <p:ext uri="{BB962C8B-B14F-4D97-AF65-F5344CB8AC3E}">
        <p14:creationId xmlns:p14="http://schemas.microsoft.com/office/powerpoint/2010/main" val="28822215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Demo, Video etc. &quot;special&quot; slides">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9" name="Picture 8" descr="5-00332_grey-bar.png"/>
          <p:cNvPicPr>
            <a:picLocks noChangeAspect="1"/>
          </p:cNvPicPr>
          <p:nvPr userDrawn="1"/>
        </p:nvPicPr>
        <p:blipFill>
          <a:blip r:embed="rId3"/>
          <a:srcRect t="93333"/>
          <a:stretch>
            <a:fillRect/>
          </a:stretch>
        </p:blipFill>
        <p:spPr>
          <a:xfrm>
            <a:off x="0" y="6400800"/>
            <a:ext cx="9144000" cy="457200"/>
          </a:xfrm>
          <a:prstGeom prst="rect">
            <a:avLst/>
          </a:prstGeom>
        </p:spPr>
      </p:pic>
      <p:sp>
        <p:nvSpPr>
          <p:cNvPr id="2" name="Title 1"/>
          <p:cNvSpPr>
            <a:spLocks noGrp="1"/>
          </p:cNvSpPr>
          <p:nvPr>
            <p:ph type="ctrTitle"/>
          </p:nvPr>
        </p:nvSpPr>
        <p:spPr>
          <a:xfrm>
            <a:off x="381000" y="832356"/>
            <a:ext cx="7043208" cy="1523494"/>
          </a:xfrm>
          <a:prstGeom prst="rect">
            <a:avLst/>
          </a:prstGeo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381000" y="3048000"/>
            <a:ext cx="7043208" cy="461665"/>
          </a:xfrm>
          <a:prstGeom prst="rect">
            <a:avLst/>
          </a:prstGeo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6" name="Picture 24" descr="C:\Program Files\Microsoft Resource DVD Artwork\DVD_ART\Artwork_Imagery\Shapes and Graphics\Line\faded white line.png"/>
          <p:cNvPicPr>
            <a:picLocks noChangeAspect="1" noChangeArrowheads="1"/>
          </p:cNvPicPr>
          <p:nvPr userDrawn="1"/>
        </p:nvPicPr>
        <p:blipFill>
          <a:blip r:embed="rId4"/>
          <a:srcRect/>
          <a:stretch>
            <a:fillRect/>
          </a:stretch>
        </p:blipFill>
        <p:spPr bwMode="auto">
          <a:xfrm>
            <a:off x="-238125" y="5623432"/>
            <a:ext cx="8696325" cy="19050"/>
          </a:xfrm>
          <a:prstGeom prst="rect">
            <a:avLst/>
          </a:prstGeom>
          <a:noFill/>
        </p:spPr>
      </p:pic>
    </p:spTree>
    <p:extLst>
      <p:ext uri="{BB962C8B-B14F-4D97-AF65-F5344CB8AC3E}">
        <p14:creationId xmlns:p14="http://schemas.microsoft.com/office/powerpoint/2010/main" val="253415474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7" name="Picture 6" descr="5-00332_grey-bar.png"/>
          <p:cNvPicPr>
            <a:picLocks noChangeAspect="1"/>
          </p:cNvPicPr>
          <p:nvPr userDrawn="1"/>
        </p:nvPicPr>
        <p:blipFill>
          <a:blip r:embed="rId3"/>
          <a:srcRect t="93333"/>
          <a:stretch>
            <a:fillRect/>
          </a:stretch>
        </p:blipFill>
        <p:spPr>
          <a:xfrm>
            <a:off x="0" y="6400800"/>
            <a:ext cx="9144000" cy="457200"/>
          </a:xfrm>
          <a:prstGeom prst="rect">
            <a:avLst/>
          </a:prstGeom>
        </p:spPr>
      </p:pic>
      <p:sp>
        <p:nvSpPr>
          <p:cNvPr id="2" name="Title 1"/>
          <p:cNvSpPr>
            <a:spLocks noGrp="1"/>
          </p:cNvSpPr>
          <p:nvPr>
            <p:ph type="ctrTitle"/>
          </p:nvPr>
        </p:nvSpPr>
        <p:spPr>
          <a:xfrm>
            <a:off x="76200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62000" y="3881735"/>
            <a:ext cx="7681913"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5" name="Picture 24" descr="C:\Program Files\Microsoft Resource DVD Artwork\DVD_ART\Artwork_Imagery\Shapes and Graphics\Line\faded white line.png"/>
          <p:cNvPicPr>
            <a:picLocks noChangeAspect="1" noChangeArrowheads="1"/>
          </p:cNvPicPr>
          <p:nvPr userDrawn="1"/>
        </p:nvPicPr>
        <p:blipFill>
          <a:blip r:embed="rId4"/>
          <a:srcRect/>
          <a:stretch>
            <a:fillRect/>
          </a:stretch>
        </p:blipFill>
        <p:spPr bwMode="auto">
          <a:xfrm>
            <a:off x="-238125" y="5623686"/>
            <a:ext cx="8696325" cy="19050"/>
          </a:xfrm>
          <a:prstGeom prst="rect">
            <a:avLst/>
          </a:prstGeom>
          <a:noFill/>
        </p:spPr>
      </p:pic>
    </p:spTree>
    <p:extLst>
      <p:ext uri="{BB962C8B-B14F-4D97-AF65-F5344CB8AC3E}">
        <p14:creationId xmlns:p14="http://schemas.microsoft.com/office/powerpoint/2010/main" val="423515147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9" name="Picture 8" descr="5-00332_grey-bar.png"/>
          <p:cNvPicPr>
            <a:picLocks noChangeAspect="1"/>
          </p:cNvPicPr>
          <p:nvPr userDrawn="1"/>
        </p:nvPicPr>
        <p:blipFill>
          <a:blip r:embed="rId3"/>
          <a:srcRect t="93333"/>
          <a:stretch>
            <a:fillRect/>
          </a:stretch>
        </p:blipFill>
        <p:spPr>
          <a:xfrm>
            <a:off x="0" y="6400800"/>
            <a:ext cx="9144000" cy="457200"/>
          </a:xfrm>
          <a:prstGeom prst="rect">
            <a:avLst/>
          </a:prstGeom>
        </p:spPr>
      </p:pic>
      <p:sp>
        <p:nvSpPr>
          <p:cNvPr id="2" name="Title 1"/>
          <p:cNvSpPr>
            <a:spLocks noGrp="1"/>
          </p:cNvSpPr>
          <p:nvPr>
            <p:ph type="ctrTitle"/>
          </p:nvPr>
        </p:nvSpPr>
        <p:spPr>
          <a:xfrm>
            <a:off x="381000" y="832356"/>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381000" y="3048000"/>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6" name="Picture 24" descr="C:\Program Files\Microsoft Resource DVD Artwork\DVD_ART\Artwork_Imagery\Shapes and Graphics\Line\faded white line.png"/>
          <p:cNvPicPr>
            <a:picLocks noChangeAspect="1" noChangeArrowheads="1"/>
          </p:cNvPicPr>
          <p:nvPr userDrawn="1"/>
        </p:nvPicPr>
        <p:blipFill>
          <a:blip r:embed="rId4"/>
          <a:srcRect/>
          <a:stretch>
            <a:fillRect/>
          </a:stretch>
        </p:blipFill>
        <p:spPr bwMode="auto">
          <a:xfrm>
            <a:off x="-238125" y="5623432"/>
            <a:ext cx="8696325" cy="19050"/>
          </a:xfrm>
          <a:prstGeom prst="rect">
            <a:avLst/>
          </a:prstGeom>
          <a:noFill/>
        </p:spPr>
      </p:pic>
    </p:spTree>
    <p:extLst>
      <p:ext uri="{BB962C8B-B14F-4D97-AF65-F5344CB8AC3E}">
        <p14:creationId xmlns:p14="http://schemas.microsoft.com/office/powerpoint/2010/main" val="310437656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050464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642A94E4-BBD0-4AD6-98A2-4EFDF038ACB1}" type="datetime1">
              <a:rPr lang="en-US" smtClean="0"/>
              <a:t>4/19/2019</a:t>
            </a:fld>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pt-BR" dirty="0" smtClean="0"/>
              <a:t>C. O. Escobar | LIDINE 2017</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2728693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8368794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9750359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4479491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6611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3050070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extLst>
      <p:ext uri="{BB962C8B-B14F-4D97-AF65-F5344CB8AC3E}">
        <p14:creationId xmlns:p14="http://schemas.microsoft.com/office/powerpoint/2010/main" val="80908965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Demo, Video etc. &quot;special&quot; slides">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9" name="Picture 8" descr="5-00332_grey-bar.png"/>
          <p:cNvPicPr>
            <a:picLocks noChangeAspect="1"/>
          </p:cNvPicPr>
          <p:nvPr userDrawn="1"/>
        </p:nvPicPr>
        <p:blipFill>
          <a:blip r:embed="rId3"/>
          <a:srcRect t="93333"/>
          <a:stretch>
            <a:fillRect/>
          </a:stretch>
        </p:blipFill>
        <p:spPr>
          <a:xfrm>
            <a:off x="0" y="6400800"/>
            <a:ext cx="9144000" cy="457200"/>
          </a:xfrm>
          <a:prstGeom prst="rect">
            <a:avLst/>
          </a:prstGeom>
        </p:spPr>
      </p:pic>
      <p:sp>
        <p:nvSpPr>
          <p:cNvPr id="2" name="Title 1"/>
          <p:cNvSpPr>
            <a:spLocks noGrp="1"/>
          </p:cNvSpPr>
          <p:nvPr>
            <p:ph type="ctrTitle"/>
          </p:nvPr>
        </p:nvSpPr>
        <p:spPr>
          <a:xfrm>
            <a:off x="381000" y="832356"/>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381000" y="3048000"/>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6" name="Picture 24" descr="C:\Program Files\Microsoft Resource DVD Artwork\DVD_ART\Artwork_Imagery\Shapes and Graphics\Line\faded white line.png"/>
          <p:cNvPicPr>
            <a:picLocks noChangeAspect="1" noChangeArrowheads="1"/>
          </p:cNvPicPr>
          <p:nvPr userDrawn="1"/>
        </p:nvPicPr>
        <p:blipFill>
          <a:blip r:embed="rId4"/>
          <a:srcRect/>
          <a:stretch>
            <a:fillRect/>
          </a:stretch>
        </p:blipFill>
        <p:spPr bwMode="auto">
          <a:xfrm>
            <a:off x="-238125" y="5623432"/>
            <a:ext cx="8696325" cy="19050"/>
          </a:xfrm>
          <a:prstGeom prst="rect">
            <a:avLst/>
          </a:prstGeom>
          <a:noFill/>
        </p:spPr>
      </p:pic>
    </p:spTree>
    <p:extLst>
      <p:ext uri="{BB962C8B-B14F-4D97-AF65-F5344CB8AC3E}">
        <p14:creationId xmlns:p14="http://schemas.microsoft.com/office/powerpoint/2010/main" val="11967824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fld id="{CEF331E4-8F6E-4F42-833A-8CF67182595D}" type="datetime1">
              <a:rPr lang="en-US" smtClean="0"/>
              <a:t>4/19/2019</a:t>
            </a:fld>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pt-BR" dirty="0" smtClean="0"/>
              <a:t>C. O. Escobar | LIDINE 2017</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21A83C48-D9DD-4B60-95CB-CBA88F5A6A6E}" type="datetime1">
              <a:rPr lang="en-US" smtClean="0"/>
              <a:t>4/19/2019</a:t>
            </a:fld>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pt-BR" dirty="0" smtClean="0"/>
              <a:t>C. O. Escobar | LIDINE 2017</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fld id="{A11AD288-50A1-485B-97E2-DC88A40DC049}" type="datetime1">
              <a:rPr lang="en-US" smtClean="0"/>
              <a:t>4/19/2019</a:t>
            </a:fld>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pt-BR" dirty="0" smtClean="0"/>
              <a:t>C. O. Escobar | LIDINE 2017</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smtClean="0"/>
              <a:t>Click icon to add picture</a:t>
            </a:r>
            <a:endParaRPr lang="en-US"/>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A8FBB1A8-60FA-4753-8690-3019130F9CA4}" type="datetime1">
              <a:rPr lang="en-US" smtClean="0"/>
              <a:t>4/19/2019</a:t>
            </a:fld>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pt-BR" dirty="0" smtClean="0"/>
              <a:t>C. O. Escobar | LIDINE 2017</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smtClean="0"/>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smtClean="0"/>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smtClean="0"/>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smtClean="0"/>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smtClean="0"/>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smtClean="0"/>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smtClean="0"/>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smtClean="0"/>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smtClean="0"/>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smtClean="0"/>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smtClean="0"/>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smtClean="0"/>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smtClean="0"/>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smtClean="0"/>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smtClean="0"/>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smtClean="0"/>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Demo, Video etc. &quot;special&quot; slides">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9" name="Picture 8" descr="5-00332_grey-bar.png"/>
          <p:cNvPicPr>
            <a:picLocks noChangeAspect="1"/>
          </p:cNvPicPr>
          <p:nvPr userDrawn="1"/>
        </p:nvPicPr>
        <p:blipFill>
          <a:blip r:embed="rId3"/>
          <a:srcRect t="93333"/>
          <a:stretch>
            <a:fillRect/>
          </a:stretch>
        </p:blipFill>
        <p:spPr>
          <a:xfrm>
            <a:off x="0" y="6400800"/>
            <a:ext cx="9144000" cy="457200"/>
          </a:xfrm>
          <a:prstGeom prst="rect">
            <a:avLst/>
          </a:prstGeom>
        </p:spPr>
      </p:pic>
      <p:sp>
        <p:nvSpPr>
          <p:cNvPr id="2" name="Title 1"/>
          <p:cNvSpPr>
            <a:spLocks noGrp="1"/>
          </p:cNvSpPr>
          <p:nvPr>
            <p:ph type="ctrTitle"/>
          </p:nvPr>
        </p:nvSpPr>
        <p:spPr>
          <a:xfrm>
            <a:off x="381000" y="832356"/>
            <a:ext cx="7043208" cy="1523494"/>
          </a:xfrm>
          <a:prstGeom prst="rect">
            <a:avLst/>
          </a:prstGeo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381000" y="3048000"/>
            <a:ext cx="7043208" cy="461665"/>
          </a:xfrm>
          <a:prstGeom prst="rect">
            <a:avLst/>
          </a:prstGeo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6" name="Picture 24" descr="C:\Program Files\Microsoft Resource DVD Artwork\DVD_ART\Artwork_Imagery\Shapes and Graphics\Line\faded white line.png"/>
          <p:cNvPicPr>
            <a:picLocks noChangeAspect="1" noChangeArrowheads="1"/>
          </p:cNvPicPr>
          <p:nvPr userDrawn="1"/>
        </p:nvPicPr>
        <p:blipFill>
          <a:blip r:embed="rId4"/>
          <a:srcRect/>
          <a:stretch>
            <a:fillRect/>
          </a:stretch>
        </p:blipFill>
        <p:spPr bwMode="auto">
          <a:xfrm>
            <a:off x="-238125" y="5623432"/>
            <a:ext cx="8696325" cy="19050"/>
          </a:xfrm>
          <a:prstGeom prst="rect">
            <a:avLst/>
          </a:prstGeom>
          <a:noFill/>
        </p:spPr>
      </p:pic>
    </p:spTree>
    <p:extLst>
      <p:ext uri="{BB962C8B-B14F-4D97-AF65-F5344CB8AC3E}">
        <p14:creationId xmlns:p14="http://schemas.microsoft.com/office/powerpoint/2010/main" val="253415474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5C614F5-B824-434A-9A3F-979884E002FB}" type="datetimeFigureOut">
              <a:rPr lang="en-GB" smtClean="0">
                <a:solidFill>
                  <a:prstClr val="black">
                    <a:tint val="75000"/>
                  </a:prstClr>
                </a:solidFill>
              </a:rPr>
              <a:pPr/>
              <a:t>19/04/2019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2981FFF-4640-457B-87B0-557AA62524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953991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8.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0.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B5B4F851-92C6-4328-B949-9128DFB50A25}" type="datetime1">
              <a:rPr lang="en-US" smtClean="0"/>
              <a:t>4/19/2019</a:t>
            </a:fld>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pt-BR" dirty="0" smtClean="0"/>
              <a:t>C. O. Escobar | LIDINE 2017</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 id="2147484123" r:id="rId8"/>
  </p:sldLayoutIdLst>
  <p:timing>
    <p:tnLst>
      <p:par>
        <p:cTn id="1" dur="indefinite" restart="never" nodeType="tmRoot"/>
      </p:par>
    </p:tnLst>
  </p:timing>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pPr defTabSz="914400" fontAlgn="auto">
              <a:spcBef>
                <a:spcPts val="0"/>
              </a:spcBef>
              <a:spcAft>
                <a:spcPts val="0"/>
              </a:spcAft>
            </a:pPr>
            <a:fld id="{B5C614F5-B824-434A-9A3F-979884E002FB}" type="datetimeFigureOut">
              <a:rPr lang="en-GB" smtClean="0">
                <a:solidFill>
                  <a:prstClr val="black">
                    <a:tint val="75000"/>
                  </a:prstClr>
                </a:solidFill>
                <a:ea typeface="+mn-ea"/>
              </a:rPr>
              <a:pPr defTabSz="914400" fontAlgn="auto">
                <a:spcBef>
                  <a:spcPts val="0"/>
                </a:spcBef>
                <a:spcAft>
                  <a:spcPts val="0"/>
                </a:spcAft>
              </a:pPr>
              <a:t>19/04/2019</a:t>
            </a:fld>
            <a:endParaRPr lang="en-GB">
              <a:solidFill>
                <a:prstClr val="black">
                  <a:tint val="75000"/>
                </a:prstClr>
              </a:solidFill>
              <a:ea typeface="+mn-ea"/>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pPr defTabSz="914400" fontAlgn="auto">
              <a:spcBef>
                <a:spcPts val="0"/>
              </a:spcBef>
              <a:spcAft>
                <a:spcPts val="0"/>
              </a:spcAft>
            </a:pPr>
            <a:endParaRPr lang="en-GB" dirty="0">
              <a:solidFill>
                <a:prstClr val="black">
                  <a:tint val="75000"/>
                </a:prstClr>
              </a:solidFill>
              <a:ea typeface="+mn-ea"/>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pPr defTabSz="914400" fontAlgn="auto">
              <a:spcBef>
                <a:spcPts val="0"/>
              </a:spcBef>
              <a:spcAft>
                <a:spcPts val="0"/>
              </a:spcAft>
            </a:pPr>
            <a:fld id="{C2981FFF-4640-457B-87B0-557AA625242D}" type="slidenum">
              <a:rPr lang="en-GB" smtClean="0">
                <a:solidFill>
                  <a:prstClr val="black">
                    <a:tint val="75000"/>
                  </a:prstClr>
                </a:solidFill>
                <a:ea typeface="+mn-ea"/>
              </a:rPr>
              <a:pPr defTabSz="914400" fontAlgn="auto">
                <a:spcBef>
                  <a:spcPts val="0"/>
                </a:spcBef>
                <a:spcAft>
                  <a:spcPts val="0"/>
                </a:spcAft>
              </a:pPr>
              <a:t>‹#›</a:t>
            </a:fld>
            <a:endParaRPr lang="en-GB">
              <a:solidFill>
                <a:prstClr val="black">
                  <a:tint val="75000"/>
                </a:prstClr>
              </a:solidFill>
              <a:ea typeface="+mn-ea"/>
            </a:endParaRPr>
          </a:p>
        </p:txBody>
      </p:sp>
      <p:pic>
        <p:nvPicPr>
          <p:cNvPr id="7" name="Picture 6" descr="http://www.fnal.gov/faw/designstandards/filesfordownload/FNAL-Logo-NAL-Blue.png"/>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6819900" y="212606"/>
            <a:ext cx="2100374" cy="39699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381000" y="342900"/>
            <a:ext cx="6362700" cy="1381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sz="1800">
              <a:solidFill>
                <a:prstClr val="white"/>
              </a:solidFill>
            </a:endParaRPr>
          </a:p>
        </p:txBody>
      </p:sp>
    </p:spTree>
    <p:extLst>
      <p:ext uri="{BB962C8B-B14F-4D97-AF65-F5344CB8AC3E}">
        <p14:creationId xmlns:p14="http://schemas.microsoft.com/office/powerpoint/2010/main" val="4220987115"/>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 id="2147484244" r:id="rId12"/>
    <p:sldLayoutId id="2147484245" r:id="rId13"/>
    <p:sldLayoutId id="2147484246" r:id="rId14"/>
    <p:sldLayoutId id="2147484247" r:id="rId15"/>
    <p:sldLayoutId id="2147484248" r:id="rId16"/>
    <p:sldLayoutId id="2147484249" r:id="rId17"/>
    <p:sldLayoutId id="2147484250" r:id="rId18"/>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b="1" kern="1200">
          <a:solidFill>
            <a:schemeClr val="accent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92937533"/>
      </p:ext>
    </p:extLst>
  </p:cSld>
  <p:clrMap bg1="dk1" tx1="lt1" bg2="dk2" tx2="lt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p:transition>
    <p:fade/>
  </p:transition>
  <p:hf hdr="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accent2">
                  <a:lumMod val="50000"/>
                </a:schemeClr>
              </a:gs>
              <a:gs pos="36000">
                <a:schemeClr val="accent2">
                  <a:lumMod val="75000"/>
                </a:schemeClr>
              </a:gs>
              <a:gs pos="86000">
                <a:schemeClr val="accent2">
                  <a:lumMod val="50000"/>
                </a:schemeClr>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FontTx/>
        <a:buBlip>
          <a:blip r:embed="rId14"/>
        </a:buBlip>
        <a:defRPr sz="3200" kern="1200">
          <a:solidFill>
            <a:schemeClr val="bg1"/>
          </a:solidFill>
          <a:latin typeface="+mn-lt"/>
          <a:ea typeface="+mn-ea"/>
          <a:cs typeface="+mn-cs"/>
        </a:defRPr>
      </a:lvl1pPr>
      <a:lvl2pPr marL="854075" indent="-393700" algn="l" defTabSz="914363" rtl="0" eaLnBrk="1" latinLnBrk="0" hangingPunct="1">
        <a:lnSpc>
          <a:spcPct val="90000"/>
        </a:lnSpc>
        <a:spcBef>
          <a:spcPct val="20000"/>
        </a:spcBef>
        <a:buFontTx/>
        <a:buBlip>
          <a:blip r:embed="rId15"/>
        </a:buBlip>
        <a:defRPr sz="2800" kern="1200">
          <a:solidFill>
            <a:schemeClr val="bg1"/>
          </a:solidFill>
          <a:latin typeface="+mn-lt"/>
          <a:ea typeface="+mn-ea"/>
          <a:cs typeface="+mn-cs"/>
        </a:defRPr>
      </a:lvl2pPr>
      <a:lvl3pPr marL="1258888" indent="-404813" algn="l" defTabSz="914363" rtl="0" eaLnBrk="1" latinLnBrk="0" hangingPunct="1">
        <a:lnSpc>
          <a:spcPct val="90000"/>
        </a:lnSpc>
        <a:spcBef>
          <a:spcPct val="20000"/>
        </a:spcBef>
        <a:buFontTx/>
        <a:buBlip>
          <a:blip r:embed="rId15"/>
        </a:buBlip>
        <a:defRPr sz="2400" kern="1200">
          <a:solidFill>
            <a:schemeClr val="bg1"/>
          </a:solidFill>
          <a:latin typeface="+mn-lt"/>
          <a:ea typeface="+mn-ea"/>
          <a:cs typeface="+mn-cs"/>
        </a:defRPr>
      </a:lvl3pPr>
      <a:lvl4pPr marL="1655763" indent="-396875" algn="l" defTabSz="914363" rtl="0" eaLnBrk="1" latinLnBrk="0" hangingPunct="1">
        <a:lnSpc>
          <a:spcPct val="90000"/>
        </a:lnSpc>
        <a:spcBef>
          <a:spcPct val="20000"/>
        </a:spcBef>
        <a:buFontTx/>
        <a:buBlip>
          <a:blip r:embed="rId15"/>
        </a:buBlip>
        <a:defRPr sz="2400" kern="1200">
          <a:solidFill>
            <a:schemeClr val="bg1"/>
          </a:solidFill>
          <a:latin typeface="+mn-lt"/>
          <a:ea typeface="+mn-ea"/>
          <a:cs typeface="+mn-cs"/>
        </a:defRPr>
      </a:lvl4pPr>
      <a:lvl5pPr marL="1941513" indent="-400050" algn="l" defTabSz="914363" rtl="0" eaLnBrk="1" latinLnBrk="0" hangingPunct="1">
        <a:lnSpc>
          <a:spcPct val="90000"/>
        </a:lnSpc>
        <a:spcBef>
          <a:spcPct val="20000"/>
        </a:spcBef>
        <a:buFontTx/>
        <a:buBlip>
          <a:blip r:embed="rId15"/>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hyperlink" Target="https://arxiv.org/abs/1502.04213" TargetMode="Externa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4409163"/>
            <a:ext cx="8499231" cy="2302242"/>
          </a:xfrm>
        </p:spPr>
        <p:txBody>
          <a:bodyPr/>
          <a:lstStyle/>
          <a:p>
            <a:r>
              <a:rPr lang="en-US" dirty="0" smtClean="0"/>
              <a:t>Carlos O. </a:t>
            </a:r>
            <a:r>
              <a:rPr lang="en-US" dirty="0" smtClean="0"/>
              <a:t>Escobar </a:t>
            </a:r>
            <a:endParaRPr lang="en-US" dirty="0" smtClean="0"/>
          </a:p>
          <a:p>
            <a:r>
              <a:rPr lang="en-US" dirty="0" smtClean="0"/>
              <a:t>FERMILAB</a:t>
            </a:r>
            <a:endParaRPr lang="en-US" dirty="0"/>
          </a:p>
          <a:p>
            <a:endParaRPr lang="en-US" dirty="0"/>
          </a:p>
          <a:p>
            <a:r>
              <a:rPr lang="en-US" dirty="0" smtClean="0"/>
              <a:t>Detector R&amp;D </a:t>
            </a:r>
            <a:r>
              <a:rPr lang="en-US" dirty="0" err="1" smtClean="0"/>
              <a:t>Fermilab</a:t>
            </a:r>
            <a:r>
              <a:rPr lang="en-US" dirty="0" smtClean="0"/>
              <a:t> April 19, 2019</a:t>
            </a:r>
            <a:endParaRPr lang="en-US" dirty="0"/>
          </a:p>
        </p:txBody>
      </p:sp>
      <p:sp>
        <p:nvSpPr>
          <p:cNvPr id="3" name="Text Placeholder 2"/>
          <p:cNvSpPr>
            <a:spLocks noGrp="1"/>
          </p:cNvSpPr>
          <p:nvPr>
            <p:ph type="body" sz="quarter" idx="11"/>
          </p:nvPr>
        </p:nvSpPr>
        <p:spPr>
          <a:xfrm>
            <a:off x="341924" y="3672590"/>
            <a:ext cx="8499232" cy="2278505"/>
          </a:xfrm>
        </p:spPr>
        <p:txBody>
          <a:bodyPr>
            <a:noAutofit/>
          </a:bodyPr>
          <a:lstStyle/>
          <a:p>
            <a:r>
              <a:rPr lang="en-US" dirty="0"/>
              <a:t>Near-Infrared Scintillation of Liquid </a:t>
            </a:r>
            <a:r>
              <a:rPr lang="en-US" dirty="0" smtClean="0"/>
              <a:t>Argon</a:t>
            </a:r>
          </a:p>
          <a:p>
            <a:r>
              <a:rPr lang="en-US" dirty="0" smtClean="0"/>
              <a:t>                  </a:t>
            </a:r>
          </a:p>
          <a:p>
            <a:r>
              <a:rPr lang="en-US" dirty="0" smtClean="0"/>
              <a:t>                                  </a:t>
            </a:r>
          </a:p>
          <a:p>
            <a:r>
              <a:rPr lang="en-US" dirty="0" smtClean="0"/>
              <a:t> </a:t>
            </a:r>
            <a:endParaRPr lang="en-US" dirty="0"/>
          </a:p>
        </p:txBody>
      </p:sp>
    </p:spTree>
    <p:extLst>
      <p:ext uri="{BB962C8B-B14F-4D97-AF65-F5344CB8AC3E}">
        <p14:creationId xmlns:p14="http://schemas.microsoft.com/office/powerpoint/2010/main" val="19895975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455" y="1004341"/>
            <a:ext cx="4977249" cy="3417758"/>
          </a:xfrm>
        </p:spPr>
      </p:pic>
      <p:sp>
        <p:nvSpPr>
          <p:cNvPr id="3" name="Title 2"/>
          <p:cNvSpPr>
            <a:spLocks noGrp="1"/>
          </p:cNvSpPr>
          <p:nvPr>
            <p:ph type="title"/>
          </p:nvPr>
        </p:nvSpPr>
        <p:spPr>
          <a:xfrm>
            <a:off x="123669" y="243824"/>
            <a:ext cx="8686800" cy="880438"/>
          </a:xfrm>
        </p:spPr>
        <p:txBody>
          <a:bodyPr>
            <a:normAutofit/>
          </a:bodyPr>
          <a:lstStyle/>
          <a:p>
            <a:r>
              <a:rPr lang="en-US" sz="2000" dirty="0" smtClean="0"/>
              <a:t>NIR results obtained at PAB using tagged Na22 gammas</a:t>
            </a: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6989" y="1366095"/>
            <a:ext cx="4557011" cy="3160935"/>
          </a:xfrm>
          <a:prstGeom prst="rect">
            <a:avLst/>
          </a:prstGeom>
        </p:spPr>
      </p:pic>
    </p:spTree>
    <p:extLst>
      <p:ext uri="{BB962C8B-B14F-4D97-AF65-F5344CB8AC3E}">
        <p14:creationId xmlns:p14="http://schemas.microsoft.com/office/powerpoint/2010/main" val="2179353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r>
              <a:rPr lang="en-US" dirty="0" smtClean="0"/>
              <a:t>I will only consider the near-infrared, no discussion of using </a:t>
            </a:r>
            <a:r>
              <a:rPr lang="en-US" dirty="0" err="1" smtClean="0"/>
              <a:t>LAr</a:t>
            </a:r>
            <a:r>
              <a:rPr lang="en-US" dirty="0" smtClean="0"/>
              <a:t> doped with trace amounts (less than 100ppm) of xenon for 172 nm light detection. This can be found in </a:t>
            </a:r>
            <a:r>
              <a:rPr lang="en-US" dirty="0" err="1" smtClean="0"/>
              <a:t>docd</a:t>
            </a:r>
            <a:r>
              <a:rPr lang="en-US" dirty="0" err="1" smtClean="0"/>
              <a:t>b</a:t>
            </a:r>
            <a:r>
              <a:rPr lang="en-US" dirty="0" smtClean="0"/>
              <a:t> 11965 (Denver Whittington) and </a:t>
            </a:r>
            <a:r>
              <a:rPr lang="en-US" dirty="0" err="1" smtClean="0"/>
              <a:t>docdb</a:t>
            </a:r>
            <a:r>
              <a:rPr lang="en-US" dirty="0" smtClean="0"/>
              <a:t> 9423 (CE).</a:t>
            </a:r>
          </a:p>
          <a:p>
            <a:r>
              <a:rPr lang="en-US" dirty="0" smtClean="0"/>
              <a:t>New result from the Munich group (A. Ulrich et al): strong emission in the NIR with low concentrations of </a:t>
            </a:r>
            <a:r>
              <a:rPr lang="en-US" dirty="0" err="1" smtClean="0"/>
              <a:t>Xe</a:t>
            </a:r>
            <a:r>
              <a:rPr lang="en-US" dirty="0" smtClean="0"/>
              <a:t> (maximum yield at 10 ppm only). </a:t>
            </a:r>
          </a:p>
          <a:p>
            <a:endParaRPr lang="en-US" dirty="0"/>
          </a:p>
          <a:p>
            <a:r>
              <a:rPr lang="en-US" dirty="0" smtClean="0"/>
              <a:t>See next slides</a:t>
            </a:r>
            <a:endParaRPr lang="en-US" dirty="0"/>
          </a:p>
        </p:txBody>
      </p:sp>
      <p:sp>
        <p:nvSpPr>
          <p:cNvPr id="3" name="Title 2"/>
          <p:cNvSpPr>
            <a:spLocks noGrp="1"/>
          </p:cNvSpPr>
          <p:nvPr>
            <p:ph type="title"/>
          </p:nvPr>
        </p:nvSpPr>
        <p:spPr>
          <a:xfrm>
            <a:off x="228600" y="162838"/>
            <a:ext cx="8777614" cy="722261"/>
          </a:xfrm>
        </p:spPr>
        <p:txBody>
          <a:bodyPr/>
          <a:lstStyle/>
          <a:p>
            <a:r>
              <a:rPr lang="en-US" dirty="0" smtClean="0"/>
              <a:t>                        </a:t>
            </a:r>
            <a:r>
              <a:rPr lang="en-US" dirty="0" smtClean="0"/>
              <a:t>Doping </a:t>
            </a:r>
            <a:r>
              <a:rPr lang="en-US" dirty="0" err="1" smtClean="0"/>
              <a:t>LAr</a:t>
            </a:r>
            <a:r>
              <a:rPr lang="en-US" dirty="0" smtClean="0"/>
              <a:t> with </a:t>
            </a:r>
            <a:r>
              <a:rPr lang="en-US" dirty="0" err="1" smtClean="0"/>
              <a:t>Xe</a:t>
            </a:r>
            <a:endParaRPr lang="en-US" dirty="0"/>
          </a:p>
        </p:txBody>
      </p:sp>
      <p:sp>
        <p:nvSpPr>
          <p:cNvPr id="4" name="Date Placeholder 3"/>
          <p:cNvSpPr>
            <a:spLocks noGrp="1"/>
          </p:cNvSpPr>
          <p:nvPr>
            <p:ph type="dt" sz="half" idx="2"/>
          </p:nvPr>
        </p:nvSpPr>
        <p:spPr/>
        <p:txBody>
          <a:bodyPr/>
          <a:lstStyle/>
          <a:p>
            <a:pPr>
              <a:defRPr/>
            </a:pPr>
            <a:fld id="{DEBAFE91-A123-423A-9D11-B86C9FEAC849}" type="datetime1">
              <a:rPr lang="en-US" smtClean="0"/>
              <a:t>4/19/2019</a:t>
            </a:fld>
            <a:endParaRPr lang="en-US" dirty="0"/>
          </a:p>
        </p:txBody>
      </p:sp>
      <p:sp>
        <p:nvSpPr>
          <p:cNvPr id="5" name="Footer Placeholder 4"/>
          <p:cNvSpPr>
            <a:spLocks noGrp="1"/>
          </p:cNvSpPr>
          <p:nvPr>
            <p:ph type="ftr" sz="quarter" idx="3"/>
          </p:nvPr>
        </p:nvSpPr>
        <p:spPr/>
        <p:txBody>
          <a:bodyPr/>
          <a:lstStyle/>
          <a:p>
            <a:pPr>
              <a:defRPr/>
            </a:pPr>
            <a:r>
              <a:rPr lang="pt-BR" dirty="0" smtClean="0"/>
              <a:t>C. O. Escobar </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spTree>
    <p:extLst>
      <p:ext uri="{BB962C8B-B14F-4D97-AF65-F5344CB8AC3E}">
        <p14:creationId xmlns:p14="http://schemas.microsoft.com/office/powerpoint/2010/main" val="1131173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09600"/>
            <a:ext cx="5562600" cy="499672"/>
          </a:xfrm>
        </p:spPr>
        <p:txBody>
          <a:bodyPr/>
          <a:lstStyle/>
          <a:p>
            <a:r>
              <a:rPr lang="en-US" sz="3600" dirty="0" smtClean="0">
                <a:solidFill>
                  <a:srgbClr val="FF0000"/>
                </a:solidFill>
              </a:rPr>
              <a:t>        </a:t>
            </a:r>
            <a:endParaRPr lang="en-US" sz="3600" dirty="0"/>
          </a:p>
        </p:txBody>
      </p:sp>
      <p:sp>
        <p:nvSpPr>
          <p:cNvPr id="3" name="Subtitle 2"/>
          <p:cNvSpPr>
            <a:spLocks noGrp="1"/>
          </p:cNvSpPr>
          <p:nvPr>
            <p:ph type="subTitle" idx="1"/>
          </p:nvPr>
        </p:nvSpPr>
        <p:spPr>
          <a:xfrm>
            <a:off x="391633" y="609600"/>
            <a:ext cx="8458200" cy="6019800"/>
          </a:xfrm>
        </p:spPr>
        <p:txBody>
          <a:bodyPr/>
          <a:lstStyle/>
          <a:p>
            <a:r>
              <a:rPr lang="en-US" dirty="0" smtClean="0"/>
              <a:t>Munich </a:t>
            </a:r>
            <a:r>
              <a:rPr lang="en-US" dirty="0" smtClean="0"/>
              <a:t>results on </a:t>
            </a:r>
            <a:r>
              <a:rPr lang="en-US" dirty="0" err="1" smtClean="0"/>
              <a:t>Xe</a:t>
            </a:r>
            <a:r>
              <a:rPr lang="en-US" dirty="0" smtClean="0"/>
              <a:t> doping</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a:t> </a:t>
            </a:r>
            <a:r>
              <a:rPr lang="en-US" dirty="0" smtClean="0"/>
              <a:t>                                                                                       </a:t>
            </a:r>
          </a:p>
          <a:p>
            <a:endParaRPr lang="en-US" sz="2800" dirty="0" smtClean="0"/>
          </a:p>
          <a:p>
            <a:endParaRPr lang="en-US" sz="2800" dirty="0"/>
          </a:p>
          <a:p>
            <a:r>
              <a:rPr lang="en-US" sz="2800" dirty="0" smtClean="0"/>
              <a:t>VUV</a:t>
            </a:r>
            <a:r>
              <a:rPr lang="en-US" sz="2800" dirty="0" smtClean="0"/>
              <a:t>: shift from 128nm to 174 nm</a:t>
            </a:r>
          </a:p>
          <a:p>
            <a:r>
              <a:rPr lang="en-US" sz="2800" dirty="0" smtClean="0"/>
              <a:t>NIR: strong emission at 1,180 nm</a:t>
            </a:r>
          </a:p>
          <a:p>
            <a:r>
              <a:rPr lang="en-US" dirty="0" smtClean="0"/>
              <a:t>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8742" y="1055896"/>
            <a:ext cx="4398482" cy="3531094"/>
          </a:xfrm>
          <a:prstGeom prst="rect">
            <a:avLst/>
          </a:prstGeom>
        </p:spPr>
      </p:pic>
      <p:sp>
        <p:nvSpPr>
          <p:cNvPr id="6" name="TextBox 5"/>
          <p:cNvSpPr txBox="1"/>
          <p:nvPr/>
        </p:nvSpPr>
        <p:spPr>
          <a:xfrm>
            <a:off x="4419600" y="5867400"/>
            <a:ext cx="76200" cy="381000"/>
          </a:xfrm>
          <a:prstGeom prst="rect">
            <a:avLst/>
          </a:prstGeom>
          <a:noFill/>
        </p:spPr>
        <p:txBody>
          <a:bodyPr wrap="square" rtlCol="0">
            <a:spAutoFit/>
          </a:bodyPr>
          <a:lstStyle/>
          <a:p>
            <a:endParaRPr lang="en-US" dirty="0" err="1" smtClean="0">
              <a:solidFill>
                <a:schemeClr val="bg1"/>
              </a:solidFill>
            </a:endParaRPr>
          </a:p>
        </p:txBody>
      </p:sp>
    </p:spTree>
    <p:extLst>
      <p:ext uri="{BB962C8B-B14F-4D97-AF65-F5344CB8AC3E}">
        <p14:creationId xmlns:p14="http://schemas.microsoft.com/office/powerpoint/2010/main" val="316554785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0"/>
            <a:ext cx="6934200" cy="314793"/>
          </a:xfrm>
        </p:spPr>
        <p:txBody>
          <a:bodyPr/>
          <a:lstStyle/>
          <a:p>
            <a:r>
              <a:rPr lang="en-US" sz="3600" dirty="0" smtClean="0">
                <a:solidFill>
                  <a:srgbClr val="FF0000"/>
                </a:solidFill>
              </a:rPr>
              <a:t>.</a:t>
            </a:r>
            <a:endParaRPr lang="en-US" sz="3600" dirty="0">
              <a:solidFill>
                <a:srgbClr val="FF0000"/>
              </a:solidFill>
            </a:endParaRPr>
          </a:p>
        </p:txBody>
      </p:sp>
      <p:sp>
        <p:nvSpPr>
          <p:cNvPr id="3" name="Subtitle 2"/>
          <p:cNvSpPr>
            <a:spLocks noGrp="1"/>
          </p:cNvSpPr>
          <p:nvPr>
            <p:ph type="subTitle" idx="1"/>
          </p:nvPr>
        </p:nvSpPr>
        <p:spPr>
          <a:xfrm>
            <a:off x="0" y="533400"/>
            <a:ext cx="8991600" cy="6212174"/>
          </a:xfrm>
        </p:spPr>
        <p:txBody>
          <a:bodyPr/>
          <a:lstStyle/>
          <a:p>
            <a:r>
              <a:rPr lang="en-US" dirty="0" smtClean="0"/>
              <a:t>   dependence on </a:t>
            </a:r>
            <a:r>
              <a:rPr lang="en-US" dirty="0" err="1" smtClean="0"/>
              <a:t>Xe</a:t>
            </a:r>
            <a:r>
              <a:rPr lang="en-US" dirty="0" smtClean="0"/>
              <a:t> concentration: at 10 ppm of </a:t>
            </a:r>
            <a:r>
              <a:rPr lang="en-US" dirty="0" err="1" smtClean="0"/>
              <a:t>Xe</a:t>
            </a:r>
            <a:endParaRPr lang="en-US" dirty="0" smtClean="0"/>
          </a:p>
          <a:p>
            <a:r>
              <a:rPr lang="en-US" dirty="0" smtClean="0"/>
              <a:t>    the energy transfer from 128 nm to 174 nm is almost complete. Also at 10 ppm the NIR emission is at a maximum</a:t>
            </a:r>
            <a:endParaRPr lang="en-US" dirty="0"/>
          </a:p>
          <a:p>
            <a:r>
              <a:rPr lang="en-US" dirty="0" smtClean="0"/>
              <a:t>                                           </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a:t> </a:t>
            </a:r>
            <a:r>
              <a:rPr lang="en-US" dirty="0" smtClean="0"/>
              <a:t>                                                                                     </a:t>
            </a:r>
            <a:endParaRPr lang="en-US" dirty="0"/>
          </a:p>
          <a:p>
            <a:endParaRPr lang="en-US" dirty="0" smtClean="0"/>
          </a:p>
          <a:p>
            <a:endParaRPr lang="en-US" dirty="0"/>
          </a:p>
          <a:p>
            <a:endParaRPr lang="en-US" dirty="0" smtClean="0"/>
          </a:p>
          <a:p>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3" y="2362200"/>
            <a:ext cx="4239979" cy="304129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671" y="2349794"/>
            <a:ext cx="4683591" cy="3041293"/>
          </a:xfrm>
          <a:prstGeom prst="rect">
            <a:avLst/>
          </a:prstGeom>
        </p:spPr>
      </p:pic>
    </p:spTree>
    <p:extLst>
      <p:ext uri="{BB962C8B-B14F-4D97-AF65-F5344CB8AC3E}">
        <p14:creationId xmlns:p14="http://schemas.microsoft.com/office/powerpoint/2010/main" val="422120169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832356"/>
            <a:ext cx="7043208" cy="1041414"/>
          </a:xfrm>
        </p:spPr>
        <p:txBody>
          <a:bodyPr/>
          <a:lstStyle/>
          <a:p>
            <a:r>
              <a:rPr lang="en-US" sz="2400" dirty="0" smtClean="0"/>
              <a:t>Visibility increase as Rayleigh scattering length increases: ex. from 128 nm to 176 nm shift after </a:t>
            </a:r>
            <a:r>
              <a:rPr lang="en-US" sz="2400" dirty="0" err="1" smtClean="0"/>
              <a:t>Xe</a:t>
            </a:r>
            <a:r>
              <a:rPr lang="en-US" sz="2400" dirty="0" smtClean="0"/>
              <a:t> doping (DUNE FD TPC) </a:t>
            </a:r>
            <a:endParaRPr lang="en-US" sz="2400"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1617" y="2035103"/>
            <a:ext cx="6140766" cy="3571218"/>
          </a:xfrm>
          <a:prstGeom prst="rect">
            <a:avLst/>
          </a:prstGeom>
        </p:spPr>
      </p:pic>
    </p:spTree>
    <p:extLst>
      <p:ext uri="{BB962C8B-B14F-4D97-AF65-F5344CB8AC3E}">
        <p14:creationId xmlns:p14="http://schemas.microsoft.com/office/powerpoint/2010/main" val="37854612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5656" y="727425"/>
            <a:ext cx="7043208" cy="756601"/>
          </a:xfrm>
        </p:spPr>
        <p:txBody>
          <a:bodyPr/>
          <a:lstStyle/>
          <a:p>
            <a:r>
              <a:rPr lang="en-US" sz="2800" dirty="0" smtClean="0"/>
              <a:t>How to see the NIR light?</a:t>
            </a:r>
            <a:endParaRPr lang="en-US" sz="2800" dirty="0"/>
          </a:p>
        </p:txBody>
      </p:sp>
      <p:sp>
        <p:nvSpPr>
          <p:cNvPr id="3" name="Subtitle 2"/>
          <p:cNvSpPr>
            <a:spLocks noGrp="1"/>
          </p:cNvSpPr>
          <p:nvPr>
            <p:ph type="subTitle" idx="1"/>
          </p:nvPr>
        </p:nvSpPr>
        <p:spPr>
          <a:xfrm>
            <a:off x="381000" y="1484026"/>
            <a:ext cx="7043208" cy="4362138"/>
          </a:xfrm>
        </p:spPr>
        <p:txBody>
          <a:bodyPr/>
          <a:lstStyle/>
          <a:p>
            <a:endParaRPr lang="en-US" dirty="0" smtClean="0"/>
          </a:p>
          <a:p>
            <a:r>
              <a:rPr lang="en-US" dirty="0" smtClean="0"/>
              <a:t>New developments in NIR sensitive </a:t>
            </a:r>
            <a:r>
              <a:rPr lang="en-US" dirty="0" err="1" smtClean="0"/>
              <a:t>SiPMs</a:t>
            </a:r>
            <a:r>
              <a:rPr lang="en-US" dirty="0" smtClean="0"/>
              <a:t> / MPPC</a:t>
            </a:r>
          </a:p>
          <a:p>
            <a:endParaRPr lang="en-US" dirty="0"/>
          </a:p>
          <a:p>
            <a:r>
              <a:rPr lang="en-US" dirty="0" smtClean="0"/>
              <a:t>Ex. FBK and Hamamatsu have developed NIR  </a:t>
            </a:r>
            <a:r>
              <a:rPr lang="en-US" dirty="0" err="1" smtClean="0"/>
              <a:t>SiPMs</a:t>
            </a:r>
            <a:r>
              <a:rPr lang="en-US" dirty="0" smtClean="0"/>
              <a:t> with </a:t>
            </a:r>
            <a:r>
              <a:rPr lang="en-US" dirty="0" err="1" smtClean="0"/>
              <a:t>pde</a:t>
            </a:r>
            <a:r>
              <a:rPr lang="en-US" dirty="0" smtClean="0"/>
              <a:t>  &gt; 10% at 905 nm.</a:t>
            </a:r>
          </a:p>
          <a:p>
            <a:endParaRPr lang="en-US" dirty="0"/>
          </a:p>
          <a:p>
            <a:r>
              <a:rPr lang="en-US" dirty="0" smtClean="0"/>
              <a:t>These devices would be adequate IF our claim that there is significant NIR emission around 900 nm is confirmed and quantified (light yield and time </a:t>
            </a:r>
            <a:r>
              <a:rPr lang="en-US" dirty="0" err="1" smtClean="0"/>
              <a:t>strucuture</a:t>
            </a:r>
            <a:r>
              <a:rPr lang="en-US" dirty="0" smtClean="0"/>
              <a:t>)</a:t>
            </a:r>
          </a:p>
          <a:p>
            <a:endParaRPr lang="en-US" dirty="0"/>
          </a:p>
          <a:p>
            <a:r>
              <a:rPr lang="en-US" dirty="0" smtClean="0"/>
              <a:t>If we explore IR  with </a:t>
            </a:r>
            <a:r>
              <a:rPr lang="en-US" dirty="0" err="1" smtClean="0"/>
              <a:t>Xe</a:t>
            </a:r>
            <a:r>
              <a:rPr lang="en-US" dirty="0" smtClean="0"/>
              <a:t> doping at 10 ppm only then a new development from Hamamatsu could be  considered;</a:t>
            </a:r>
          </a:p>
          <a:p>
            <a:r>
              <a:rPr lang="en-US" dirty="0"/>
              <a:t> </a:t>
            </a:r>
            <a:r>
              <a:rPr lang="en-US" dirty="0" err="1" smtClean="0"/>
              <a:t>InGaAs</a:t>
            </a:r>
            <a:r>
              <a:rPr lang="en-US" dirty="0" smtClean="0"/>
              <a:t> MPPC. See next slide</a:t>
            </a:r>
            <a:endParaRPr lang="en-US" dirty="0"/>
          </a:p>
        </p:txBody>
      </p:sp>
    </p:spTree>
    <p:extLst>
      <p:ext uri="{BB962C8B-B14F-4D97-AF65-F5344CB8AC3E}">
        <p14:creationId xmlns:p14="http://schemas.microsoft.com/office/powerpoint/2010/main" val="223918924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832356"/>
            <a:ext cx="7043208" cy="606700"/>
          </a:xfrm>
        </p:spPr>
        <p:txBody>
          <a:bodyPr/>
          <a:lstStyle/>
          <a:p>
            <a:r>
              <a:rPr lang="en-US" sz="2800" dirty="0" err="1" smtClean="0"/>
              <a:t>InGaAs</a:t>
            </a:r>
            <a:r>
              <a:rPr lang="en-US" sz="2800" dirty="0" smtClean="0"/>
              <a:t> MPPC </a:t>
            </a:r>
            <a:r>
              <a:rPr lang="en-US" sz="2400" b="0" dirty="0"/>
              <a:t>Proc.</a:t>
            </a:r>
            <a:r>
              <a:rPr lang="en-US" b="0" dirty="0"/>
              <a:t/>
            </a:r>
            <a:br>
              <a:rPr lang="en-US" b="0" dirty="0"/>
            </a:br>
            <a:r>
              <a:rPr lang="en-US" sz="2400" b="0" dirty="0"/>
              <a:t>SPIE 10528, Optical Components and Materials XV, 105280Z</a:t>
            </a:r>
            <a:endParaRPr lang="en-US" sz="2400" dirty="0"/>
          </a:p>
        </p:txBody>
      </p:sp>
      <p:sp>
        <p:nvSpPr>
          <p:cNvPr id="3" name="Subtitle 2"/>
          <p:cNvSpPr>
            <a:spLocks noGrp="1"/>
          </p:cNvSpPr>
          <p:nvPr>
            <p:ph type="subTitle" idx="1"/>
          </p:nvPr>
        </p:nvSpPr>
        <p:spPr>
          <a:xfrm>
            <a:off x="381000" y="1548983"/>
            <a:ext cx="7043208" cy="2378439"/>
          </a:xfrm>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282" y="1798819"/>
            <a:ext cx="6565692" cy="4601981"/>
          </a:xfrm>
          <a:prstGeom prst="rect">
            <a:avLst/>
          </a:prstGeom>
        </p:spPr>
      </p:pic>
    </p:spTree>
    <p:extLst>
      <p:ext uri="{BB962C8B-B14F-4D97-AF65-F5344CB8AC3E}">
        <p14:creationId xmlns:p14="http://schemas.microsoft.com/office/powerpoint/2010/main" val="287471845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424065"/>
            <a:ext cx="7043208" cy="3567659"/>
          </a:xfrm>
        </p:spPr>
        <p:txBody>
          <a:bodyPr/>
          <a:lstStyle/>
          <a:p>
            <a:r>
              <a:rPr lang="en-US" dirty="0" smtClean="0"/>
              <a:t>        Thank you!</a:t>
            </a:r>
            <a:endParaRPr lang="en-US" dirty="0"/>
          </a:p>
        </p:txBody>
      </p:sp>
      <p:sp>
        <p:nvSpPr>
          <p:cNvPr id="3" name="Subtitle 2"/>
          <p:cNvSpPr>
            <a:spLocks noGrp="1"/>
          </p:cNvSpPr>
          <p:nvPr>
            <p:ph type="subTitle" idx="1"/>
          </p:nvPr>
        </p:nvSpPr>
        <p:spPr>
          <a:xfrm>
            <a:off x="351020" y="1993692"/>
            <a:ext cx="7043208" cy="3537678"/>
          </a:xfrm>
        </p:spPr>
        <p:txBody>
          <a:bodyPr/>
          <a:lstStyle/>
          <a:p>
            <a:r>
              <a:rPr lang="en-US" dirty="0" smtClean="0"/>
              <a:t>        !</a:t>
            </a:r>
            <a:endParaRPr lang="en-US" dirty="0"/>
          </a:p>
        </p:txBody>
      </p:sp>
    </p:spTree>
    <p:extLst>
      <p:ext uri="{BB962C8B-B14F-4D97-AF65-F5344CB8AC3E}">
        <p14:creationId xmlns:p14="http://schemas.microsoft.com/office/powerpoint/2010/main" val="182777108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Additional slide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3047200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O2 &lt; 1 ppb</a:t>
            </a:r>
          </a:p>
          <a:p>
            <a:r>
              <a:rPr lang="en-US" dirty="0"/>
              <a:t>H2O &lt; 1 ppb</a:t>
            </a:r>
          </a:p>
          <a:p>
            <a:r>
              <a:rPr lang="en-US" dirty="0"/>
              <a:t>CO &lt; 1 ppb</a:t>
            </a:r>
          </a:p>
          <a:p>
            <a:r>
              <a:rPr lang="en-US" dirty="0"/>
              <a:t>CO2 &lt; 1 ppb</a:t>
            </a:r>
          </a:p>
          <a:p>
            <a:r>
              <a:rPr lang="en-US" dirty="0"/>
              <a:t>H2 &lt; 1 ppb</a:t>
            </a:r>
          </a:p>
          <a:p>
            <a:r>
              <a:rPr lang="en-US" dirty="0"/>
              <a:t>N2 &lt; 1 ppb</a:t>
            </a:r>
          </a:p>
          <a:p>
            <a:r>
              <a:rPr lang="en-US" dirty="0"/>
              <a:t>CH4 &lt; 1 ppb</a:t>
            </a:r>
          </a:p>
          <a:p>
            <a:endParaRPr lang="en-US" dirty="0"/>
          </a:p>
        </p:txBody>
      </p:sp>
      <p:sp>
        <p:nvSpPr>
          <p:cNvPr id="3" name="Title 2"/>
          <p:cNvSpPr>
            <a:spLocks noGrp="1"/>
          </p:cNvSpPr>
          <p:nvPr>
            <p:ph type="title"/>
          </p:nvPr>
        </p:nvSpPr>
        <p:spPr>
          <a:xfrm>
            <a:off x="228600" y="251752"/>
            <a:ext cx="8686800" cy="719798"/>
          </a:xfrm>
        </p:spPr>
        <p:txBody>
          <a:bodyPr/>
          <a:lstStyle/>
          <a:p>
            <a:r>
              <a:rPr lang="en-US" dirty="0" smtClean="0"/>
              <a:t>  Liquid argon purity</a:t>
            </a:r>
            <a:endParaRPr lang="en-US" dirty="0"/>
          </a:p>
        </p:txBody>
      </p:sp>
      <p:sp>
        <p:nvSpPr>
          <p:cNvPr id="4" name="Date Placeholder 3"/>
          <p:cNvSpPr>
            <a:spLocks noGrp="1"/>
          </p:cNvSpPr>
          <p:nvPr>
            <p:ph type="dt" sz="half" idx="2"/>
          </p:nvPr>
        </p:nvSpPr>
        <p:spPr/>
        <p:txBody>
          <a:bodyPr/>
          <a:lstStyle/>
          <a:p>
            <a:pPr>
              <a:defRPr/>
            </a:pPr>
            <a:fld id="{DEBAFE91-A123-423A-9D11-B86C9FEAC849}" type="datetime1">
              <a:rPr lang="en-US" smtClean="0"/>
              <a:t>4/19/2019</a:t>
            </a:fld>
            <a:endParaRPr lang="en-US" dirty="0"/>
          </a:p>
        </p:txBody>
      </p:sp>
      <p:sp>
        <p:nvSpPr>
          <p:cNvPr id="5" name="Footer Placeholder 4"/>
          <p:cNvSpPr>
            <a:spLocks noGrp="1"/>
          </p:cNvSpPr>
          <p:nvPr>
            <p:ph type="ftr" sz="quarter" idx="3"/>
          </p:nvPr>
        </p:nvSpPr>
        <p:spPr/>
        <p:txBody>
          <a:bodyPr/>
          <a:lstStyle/>
          <a:p>
            <a:pPr>
              <a:defRPr/>
            </a:pPr>
            <a:r>
              <a:rPr lang="pt-BR" dirty="0" smtClean="0"/>
              <a:t>C. O. Escobar </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spTree>
    <p:extLst>
      <p:ext uri="{BB962C8B-B14F-4D97-AF65-F5344CB8AC3E}">
        <p14:creationId xmlns:p14="http://schemas.microsoft.com/office/powerpoint/2010/main" val="254667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71550"/>
            <a:ext cx="8672513" cy="5316516"/>
          </a:xfrm>
        </p:spPr>
        <p:txBody>
          <a:bodyPr/>
          <a:lstStyle/>
          <a:p>
            <a:r>
              <a:rPr lang="en-US" dirty="0" smtClean="0"/>
              <a:t>The standard way of using the light signal in LNG’s TPC’s (for neutrino physics or dark matter </a:t>
            </a:r>
            <a:r>
              <a:rPr lang="en-US" dirty="0" err="1" smtClean="0"/>
              <a:t>exps</a:t>
            </a:r>
            <a:r>
              <a:rPr lang="en-US" dirty="0" smtClean="0"/>
              <a:t>.) is to detect the VUV light (128nm for </a:t>
            </a:r>
            <a:r>
              <a:rPr lang="en-US" dirty="0" err="1" smtClean="0"/>
              <a:t>LAr</a:t>
            </a:r>
            <a:r>
              <a:rPr lang="en-US" dirty="0" smtClean="0"/>
              <a:t>). This presents several challenges such as using wavelength shifters to coat surfaces of light guides or photodetectors (stability of coatings, efficiency); adverse effects of Rayleigh scattering (for large volume TPCs) arising from a short Rayleigh scattering length at 128 nm: 55cm (Grace and </a:t>
            </a:r>
            <a:r>
              <a:rPr lang="en-US" dirty="0" err="1" smtClean="0"/>
              <a:t>Nikkel</a:t>
            </a:r>
            <a:r>
              <a:rPr lang="en-US" dirty="0" smtClean="0"/>
              <a:t> (</a:t>
            </a:r>
            <a:r>
              <a:rPr lang="en-US" dirty="0" smtClean="0">
                <a:hlinkClick r:id="rId2" tooltip="Abstract"/>
              </a:rPr>
              <a:t>arXiv:1502.04213</a:t>
            </a:r>
            <a:r>
              <a:rPr lang="en-US" dirty="0" smtClean="0"/>
              <a:t> v4) ) which is supported </a:t>
            </a:r>
            <a:r>
              <a:rPr lang="en-US" dirty="0" smtClean="0"/>
              <a:t>by </a:t>
            </a:r>
            <a:r>
              <a:rPr lang="en-US" dirty="0" smtClean="0"/>
              <a:t>results from the </a:t>
            </a:r>
            <a:r>
              <a:rPr lang="en-US" dirty="0" err="1" smtClean="0"/>
              <a:t>ArDM</a:t>
            </a:r>
            <a:r>
              <a:rPr lang="en-US" dirty="0" smtClean="0"/>
              <a:t> collaboration at 52 +/- 7 </a:t>
            </a:r>
            <a:r>
              <a:rPr lang="en-US" dirty="0"/>
              <a:t>cm </a:t>
            </a:r>
            <a:r>
              <a:rPr lang="en-US" dirty="0" smtClean="0"/>
              <a:t>(arXiv:1611.02481) and DarkSide-50 at 46 +/- 11 cm.</a:t>
            </a:r>
          </a:p>
          <a:p>
            <a:pPr marL="0" indent="0">
              <a:buNone/>
            </a:pPr>
            <a:endParaRPr lang="en-US" dirty="0" smtClean="0"/>
          </a:p>
          <a:p>
            <a:pPr marL="0" indent="0">
              <a:buNone/>
            </a:pPr>
            <a:r>
              <a:rPr lang="en-US" dirty="0" smtClean="0"/>
              <a:t>Going </a:t>
            </a:r>
            <a:r>
              <a:rPr lang="en-US" dirty="0" smtClean="0"/>
              <a:t>to the NIR avoids Rayleigh scattering, avoids opaqueness of metal surfaces, shadowing by wire meshes and </a:t>
            </a:r>
            <a:r>
              <a:rPr lang="en-US" b="1" dirty="0" smtClean="0"/>
              <a:t>allows for improved charge collection </a:t>
            </a:r>
            <a:r>
              <a:rPr lang="en-US" dirty="0" smtClean="0"/>
              <a:t>by doping with chemicals such as TMG (an old ICARUS proposal).</a:t>
            </a:r>
            <a:endParaRPr lang="en-US" dirty="0"/>
          </a:p>
        </p:txBody>
      </p:sp>
      <p:sp>
        <p:nvSpPr>
          <p:cNvPr id="3" name="Title 2"/>
          <p:cNvSpPr>
            <a:spLocks noGrp="1"/>
          </p:cNvSpPr>
          <p:nvPr>
            <p:ph type="title"/>
          </p:nvPr>
        </p:nvSpPr>
        <p:spPr>
          <a:xfrm>
            <a:off x="228600" y="251752"/>
            <a:ext cx="8686800" cy="719798"/>
          </a:xfrm>
        </p:spPr>
        <p:txBody>
          <a:bodyPr/>
          <a:lstStyle/>
          <a:p>
            <a:r>
              <a:rPr lang="en-US" dirty="0" smtClean="0"/>
              <a:t>                   Why bother investigating the NIR?</a:t>
            </a:r>
            <a:endParaRPr lang="en-US" dirty="0"/>
          </a:p>
        </p:txBody>
      </p:sp>
      <p:sp>
        <p:nvSpPr>
          <p:cNvPr id="4" name="Date Placeholder 3"/>
          <p:cNvSpPr>
            <a:spLocks noGrp="1"/>
          </p:cNvSpPr>
          <p:nvPr>
            <p:ph type="dt" sz="half" idx="2"/>
          </p:nvPr>
        </p:nvSpPr>
        <p:spPr/>
        <p:txBody>
          <a:bodyPr/>
          <a:lstStyle/>
          <a:p>
            <a:pPr>
              <a:defRPr/>
            </a:pPr>
            <a:fld id="{DEBAFE91-A123-423A-9D11-B86C9FEAC849}" type="datetime1">
              <a:rPr lang="en-US" smtClean="0"/>
              <a:t>4/19/2019</a:t>
            </a:fld>
            <a:endParaRPr lang="en-US" dirty="0"/>
          </a:p>
        </p:txBody>
      </p:sp>
      <p:sp>
        <p:nvSpPr>
          <p:cNvPr id="5" name="Footer Placeholder 4"/>
          <p:cNvSpPr>
            <a:spLocks noGrp="1"/>
          </p:cNvSpPr>
          <p:nvPr>
            <p:ph type="ftr" sz="quarter" idx="3"/>
          </p:nvPr>
        </p:nvSpPr>
        <p:spPr/>
        <p:txBody>
          <a:bodyPr/>
          <a:lstStyle/>
          <a:p>
            <a:pPr>
              <a:defRPr/>
            </a:pPr>
            <a:r>
              <a:rPr lang="pt-BR" dirty="0" smtClean="0"/>
              <a:t>C. O. Escobar </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3375034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1302707"/>
            <a:ext cx="8672513" cy="4728206"/>
          </a:xfrm>
        </p:spPr>
        <p:txBody>
          <a:bodyPr/>
          <a:lstStyle/>
          <a:p>
            <a:pPr marL="0" indent="0">
              <a:buNone/>
            </a:pPr>
            <a:r>
              <a:rPr lang="en-US" dirty="0"/>
              <a:t>NIR light emission from noble gases has been known since the late 40’s with lines around 1,300 nm.</a:t>
            </a:r>
          </a:p>
          <a:p>
            <a:pPr marL="0" indent="0">
              <a:buNone/>
            </a:pPr>
            <a:endParaRPr lang="en-US" dirty="0" smtClean="0"/>
          </a:p>
          <a:p>
            <a:pPr marL="0" indent="0">
              <a:buNone/>
            </a:pPr>
            <a:r>
              <a:rPr lang="en-US" dirty="0" smtClean="0"/>
              <a:t>In </a:t>
            </a:r>
            <a:r>
              <a:rPr lang="en-US" dirty="0"/>
              <a:t>condensed noble gases NIR emission was seen in transient optical absorption experiments  via electron excitation in late 60’s and early to mid 70’s by various groups. Next slide gives one example for  Ar.</a:t>
            </a:r>
          </a:p>
          <a:p>
            <a:pPr marL="0" indent="0">
              <a:buNone/>
            </a:pPr>
            <a:endParaRPr lang="en-US" dirty="0"/>
          </a:p>
          <a:p>
            <a:pPr marL="0" indent="0">
              <a:buNone/>
            </a:pPr>
            <a:r>
              <a:rPr lang="en-US" dirty="0" err="1"/>
              <a:t>Bressi</a:t>
            </a:r>
            <a:r>
              <a:rPr lang="en-US" dirty="0"/>
              <a:t> and collaborators pursued for many years the study of NIR emission in both gaseous and liquid states for xenon and argon: clear evidence for NIR emission from gas but much lower LY in liquid.</a:t>
            </a:r>
          </a:p>
        </p:txBody>
      </p:sp>
      <p:sp>
        <p:nvSpPr>
          <p:cNvPr id="7" name="Title 6"/>
          <p:cNvSpPr>
            <a:spLocks noGrp="1"/>
          </p:cNvSpPr>
          <p:nvPr>
            <p:ph type="title"/>
          </p:nvPr>
        </p:nvSpPr>
        <p:spPr>
          <a:xfrm>
            <a:off x="228600" y="-1"/>
            <a:ext cx="8686800" cy="1302707"/>
          </a:xfrm>
        </p:spPr>
        <p:txBody>
          <a:bodyPr/>
          <a:lstStyle/>
          <a:p>
            <a:r>
              <a:rPr lang="en-US" dirty="0" smtClean="0"/>
              <a:t>NIR scintillation from condensed noble gases: history and </a:t>
            </a:r>
            <a:r>
              <a:rPr lang="en-US" dirty="0" smtClean="0"/>
              <a:t>background: pure LNG, no “doping”</a:t>
            </a:r>
            <a:endParaRPr lang="en-US" dirty="0"/>
          </a:p>
        </p:txBody>
      </p:sp>
      <p:sp>
        <p:nvSpPr>
          <p:cNvPr id="3" name="Date Placeholder 2"/>
          <p:cNvSpPr>
            <a:spLocks noGrp="1"/>
          </p:cNvSpPr>
          <p:nvPr>
            <p:ph type="dt" sz="half" idx="2"/>
          </p:nvPr>
        </p:nvSpPr>
        <p:spPr/>
        <p:txBody>
          <a:bodyPr/>
          <a:lstStyle/>
          <a:p>
            <a:pPr>
              <a:defRPr/>
            </a:pPr>
            <a:fld id="{24DEA451-1616-4466-A93E-770F6A94221C}" type="datetime1">
              <a:rPr lang="en-US" smtClean="0"/>
              <a:t>4/19/2019</a:t>
            </a:fld>
            <a:endParaRPr lang="en-US"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3784689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a:xfrm>
            <a:off x="228601" y="977030"/>
            <a:ext cx="4206240" cy="3628308"/>
          </a:xfrm>
        </p:spPr>
        <p:txBody>
          <a:bodyPr>
            <a:normAutofit lnSpcReduction="10000"/>
          </a:bodyPr>
          <a:lstStyle/>
          <a:p>
            <a:r>
              <a:rPr lang="en-US" sz="1800" dirty="0"/>
              <a:t>example of spectrum obtained in argon:</a:t>
            </a:r>
          </a:p>
          <a:p>
            <a:pPr marL="0" indent="0">
              <a:buNone/>
            </a:pPr>
            <a:r>
              <a:rPr lang="en-US" sz="1800" dirty="0" smtClean="0"/>
              <a:t>from </a:t>
            </a:r>
            <a:r>
              <a:rPr lang="en-US" sz="1800" dirty="0" err="1"/>
              <a:t>Suemoto</a:t>
            </a:r>
            <a:r>
              <a:rPr lang="en-US" sz="1800" dirty="0"/>
              <a:t> et al (1977)</a:t>
            </a:r>
          </a:p>
          <a:p>
            <a:r>
              <a:rPr lang="en-US" sz="1800" dirty="0"/>
              <a:t>Top: solid </a:t>
            </a:r>
          </a:p>
          <a:p>
            <a:r>
              <a:rPr lang="en-US" sz="1800" dirty="0"/>
              <a:t>Middle: liquid </a:t>
            </a:r>
          </a:p>
          <a:p>
            <a:r>
              <a:rPr lang="en-US" sz="1800" dirty="0"/>
              <a:t>Bottom: gas</a:t>
            </a:r>
          </a:p>
          <a:p>
            <a:pPr marL="0" indent="0">
              <a:buNone/>
            </a:pPr>
            <a:r>
              <a:rPr lang="en-US" sz="1800" dirty="0" smtClean="0"/>
              <a:t>Similar </a:t>
            </a:r>
            <a:r>
              <a:rPr lang="en-US" sz="1800" dirty="0"/>
              <a:t>results were </a:t>
            </a:r>
          </a:p>
          <a:p>
            <a:r>
              <a:rPr lang="en-US" sz="1800" dirty="0"/>
              <a:t>obtained by Arai and </a:t>
            </a:r>
          </a:p>
          <a:p>
            <a:r>
              <a:rPr lang="en-US" sz="1800" dirty="0"/>
              <a:t>co-workers </a:t>
            </a:r>
            <a:r>
              <a:rPr lang="en-US" sz="1800" dirty="0">
                <a:sym typeface="Wingdings" panose="05000000000000000000" pitchFamily="2" charset="2"/>
              </a:rPr>
              <a:t> evidence </a:t>
            </a:r>
          </a:p>
          <a:p>
            <a:r>
              <a:rPr lang="en-US" sz="1800" dirty="0">
                <a:sym typeface="Wingdings" panose="05000000000000000000" pitchFamily="2" charset="2"/>
              </a:rPr>
              <a:t>for excited  neutral rare </a:t>
            </a:r>
          </a:p>
          <a:p>
            <a:r>
              <a:rPr lang="en-US" sz="1800" dirty="0" smtClean="0">
                <a:sym typeface="Wingdings" panose="05000000000000000000" pitchFamily="2" charset="2"/>
              </a:rPr>
              <a:t>gases molecules (excimers)</a:t>
            </a:r>
            <a:endParaRPr lang="en-US" sz="1800" dirty="0">
              <a:sym typeface="Wingdings" panose="05000000000000000000" pitchFamily="2" charset="2"/>
            </a:endParaRPr>
          </a:p>
          <a:p>
            <a:r>
              <a:rPr lang="en-US" sz="1800" dirty="0">
                <a:sym typeface="Wingdings" panose="05000000000000000000" pitchFamily="2" charset="2"/>
              </a:rPr>
              <a:t>(1.3 eV = 954 </a:t>
            </a:r>
            <a:r>
              <a:rPr lang="en-US" sz="1800" dirty="0" smtClean="0">
                <a:sym typeface="Wingdings" panose="05000000000000000000" pitchFamily="2" charset="2"/>
              </a:rPr>
              <a:t>nm)</a:t>
            </a:r>
            <a:endParaRPr lang="en-US" sz="1800" dirty="0"/>
          </a:p>
        </p:txBody>
      </p:sp>
      <p:pic>
        <p:nvPicPr>
          <p:cNvPr id="11" name="Content Placeholder 10"/>
          <p:cNvPicPr>
            <a:picLocks noGrp="1" noChangeAspect="1"/>
          </p:cNvPicPr>
          <p:nvPr>
            <p:ph sz="half" idx="15"/>
          </p:nvPr>
        </p:nvPicPr>
        <p:blipFill>
          <a:blip r:embed="rId2">
            <a:extLst>
              <a:ext uri="{28A0092B-C50C-407E-A947-70E740481C1C}">
                <a14:useLocalDpi xmlns:a14="http://schemas.microsoft.com/office/drawing/2010/main" val="0"/>
              </a:ext>
            </a:extLst>
          </a:blip>
          <a:stretch>
            <a:fillRect/>
          </a:stretch>
        </p:blipFill>
        <p:spPr>
          <a:xfrm>
            <a:off x="5766784" y="1233964"/>
            <a:ext cx="2066544" cy="3108960"/>
          </a:xfrm>
          <a:prstGeom prst="rect">
            <a:avLst/>
          </a:prstGeom>
        </p:spPr>
      </p:pic>
      <p:sp>
        <p:nvSpPr>
          <p:cNvPr id="4" name="Text Placeholder 3"/>
          <p:cNvSpPr>
            <a:spLocks noGrp="1"/>
          </p:cNvSpPr>
          <p:nvPr>
            <p:ph type="body" sz="half" idx="16"/>
          </p:nvPr>
        </p:nvSpPr>
        <p:spPr/>
        <p:txBody>
          <a:bodyPr/>
          <a:lstStyle/>
          <a:p>
            <a:endParaRPr lang="en-US" dirty="0"/>
          </a:p>
        </p:txBody>
      </p:sp>
      <p:sp>
        <p:nvSpPr>
          <p:cNvPr id="5" name="Text Placeholder 4"/>
          <p:cNvSpPr>
            <a:spLocks noGrp="1"/>
          </p:cNvSpPr>
          <p:nvPr>
            <p:ph type="body" sz="half" idx="19"/>
          </p:nvPr>
        </p:nvSpPr>
        <p:spPr/>
        <p:txBody>
          <a:bodyPr/>
          <a:lstStyle/>
          <a:p>
            <a:r>
              <a:rPr lang="en-US" dirty="0" err="1" smtClean="0"/>
              <a:t>Suemoto</a:t>
            </a:r>
            <a:r>
              <a:rPr lang="en-US" dirty="0" smtClean="0"/>
              <a:t> et al: Phys. Lett 61A, 131 (1977)</a:t>
            </a:r>
            <a:endParaRPr lang="en-US" dirty="0"/>
          </a:p>
        </p:txBody>
      </p:sp>
      <p:sp>
        <p:nvSpPr>
          <p:cNvPr id="6" name="Date Placeholder 5"/>
          <p:cNvSpPr>
            <a:spLocks noGrp="1"/>
          </p:cNvSpPr>
          <p:nvPr>
            <p:ph type="dt" sz="half" idx="2"/>
          </p:nvPr>
        </p:nvSpPr>
        <p:spPr/>
        <p:txBody>
          <a:bodyPr/>
          <a:lstStyle/>
          <a:p>
            <a:pPr>
              <a:defRPr/>
            </a:pPr>
            <a:fld id="{C95867A5-66E9-45CD-AD40-4EC013BC2A0B}" type="datetime1">
              <a:rPr lang="en-US" smtClean="0"/>
              <a:t>4/19/2019</a:t>
            </a:fld>
            <a:endParaRPr lang="en-US" dirty="0"/>
          </a:p>
        </p:txBody>
      </p:sp>
      <p:sp>
        <p:nvSpPr>
          <p:cNvPr id="7" name="Footer Placeholder 6"/>
          <p:cNvSpPr>
            <a:spLocks noGrp="1"/>
          </p:cNvSpPr>
          <p:nvPr>
            <p:ph type="ftr" sz="quarter" idx="3"/>
          </p:nvPr>
        </p:nvSpPr>
        <p:spPr/>
        <p:txBody>
          <a:bodyPr/>
          <a:lstStyle/>
          <a:p>
            <a:pPr>
              <a:defRPr/>
            </a:pPr>
            <a:r>
              <a:rPr lang="pt-BR" dirty="0" smtClean="0"/>
              <a:t>C. O. </a:t>
            </a:r>
            <a:r>
              <a:rPr lang="pt-BR" dirty="0" smtClean="0"/>
              <a:t>Escobar</a:t>
            </a:r>
            <a:endParaRPr lang="en-US" b="1" dirty="0"/>
          </a:p>
        </p:txBody>
      </p:sp>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10" name="Title 9"/>
          <p:cNvSpPr>
            <a:spLocks noGrp="1"/>
          </p:cNvSpPr>
          <p:nvPr>
            <p:ph type="title"/>
          </p:nvPr>
        </p:nvSpPr>
        <p:spPr>
          <a:xfrm>
            <a:off x="228600" y="276804"/>
            <a:ext cx="8686800" cy="549914"/>
          </a:xfrm>
        </p:spPr>
        <p:txBody>
          <a:bodyPr/>
          <a:lstStyle/>
          <a:p>
            <a:r>
              <a:rPr lang="en-US" dirty="0" smtClean="0"/>
              <a:t>History and background cont.</a:t>
            </a:r>
            <a:endParaRPr lang="en-US" dirty="0"/>
          </a:p>
        </p:txBody>
      </p:sp>
    </p:spTree>
    <p:extLst>
      <p:ext uri="{BB962C8B-B14F-4D97-AF65-F5344CB8AC3E}">
        <p14:creationId xmlns:p14="http://schemas.microsoft.com/office/powerpoint/2010/main" val="2319708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228599" y="958849"/>
            <a:ext cx="8661717" cy="5022676"/>
          </a:xfrm>
        </p:spPr>
        <p:txBody>
          <a:bodyPr/>
          <a:lstStyle/>
          <a:p>
            <a:endParaRPr lang="en-US" dirty="0"/>
          </a:p>
        </p:txBody>
      </p:sp>
      <p:sp>
        <p:nvSpPr>
          <p:cNvPr id="3" name="Content Placeholder 2"/>
          <p:cNvSpPr>
            <a:spLocks noGrp="1"/>
          </p:cNvSpPr>
          <p:nvPr>
            <p:ph sz="half" idx="15"/>
          </p:nvPr>
        </p:nvSpPr>
        <p:spPr>
          <a:xfrm>
            <a:off x="222250" y="1415441"/>
            <a:ext cx="8668067" cy="4566083"/>
          </a:xfrm>
        </p:spPr>
        <p:txBody>
          <a:bodyPr/>
          <a:lstStyle/>
          <a:p>
            <a:pPr marL="0" indent="0">
              <a:buNone/>
            </a:pPr>
            <a:r>
              <a:rPr lang="en-US" dirty="0"/>
              <a:t>Two groups have pursued the investigation of the NIR scintillation in </a:t>
            </a:r>
            <a:r>
              <a:rPr lang="en-US" dirty="0" err="1"/>
              <a:t>LAr</a:t>
            </a:r>
            <a:r>
              <a:rPr lang="en-US" dirty="0"/>
              <a:t> very vigorously in recent </a:t>
            </a:r>
            <a:r>
              <a:rPr lang="en-US" dirty="0" smtClean="0"/>
              <a:t>years</a:t>
            </a:r>
          </a:p>
          <a:p>
            <a:pPr marL="0" indent="0">
              <a:buNone/>
            </a:pPr>
            <a:r>
              <a:rPr lang="en-US" dirty="0" err="1" smtClean="0"/>
              <a:t>Novosibirski</a:t>
            </a:r>
            <a:r>
              <a:rPr lang="en-US" dirty="0" smtClean="0"/>
              <a:t> </a:t>
            </a:r>
            <a:r>
              <a:rPr lang="en-US" dirty="0"/>
              <a:t>(</a:t>
            </a:r>
            <a:r>
              <a:rPr lang="en-US" dirty="0" err="1"/>
              <a:t>Bondar</a:t>
            </a:r>
            <a:r>
              <a:rPr lang="en-US" dirty="0"/>
              <a:t>, </a:t>
            </a:r>
            <a:r>
              <a:rPr lang="en-US" dirty="0" err="1"/>
              <a:t>Buzulutskov</a:t>
            </a:r>
            <a:r>
              <a:rPr lang="en-US" dirty="0"/>
              <a:t> et al.) and TU Munich (Ulrich, </a:t>
            </a:r>
            <a:r>
              <a:rPr lang="en-US" dirty="0" err="1"/>
              <a:t>Schoenert</a:t>
            </a:r>
            <a:r>
              <a:rPr lang="en-US" dirty="0"/>
              <a:t>  and  various students and postdocs).</a:t>
            </a:r>
          </a:p>
          <a:p>
            <a:endParaRPr lang="en-US" dirty="0"/>
          </a:p>
          <a:p>
            <a:pPr marL="0" indent="0">
              <a:buNone/>
            </a:pPr>
            <a:r>
              <a:rPr lang="en-US" dirty="0"/>
              <a:t>Both use table-top setups(cubic centimeter volumes)</a:t>
            </a:r>
          </a:p>
          <a:p>
            <a:pPr marL="0" indent="0">
              <a:buNone/>
            </a:pPr>
            <a:r>
              <a:rPr lang="en-US" dirty="0"/>
              <a:t>and very intense, pulsed low energy beams (12 </a:t>
            </a:r>
            <a:r>
              <a:rPr lang="en-US" dirty="0" err="1"/>
              <a:t>keV</a:t>
            </a:r>
            <a:r>
              <a:rPr lang="en-US" dirty="0"/>
              <a:t>  electrons Munich and pulsed X-rays between 30 and 40 </a:t>
            </a:r>
            <a:r>
              <a:rPr lang="en-US" dirty="0" err="1"/>
              <a:t>keV-Bondar</a:t>
            </a:r>
            <a:r>
              <a:rPr lang="en-US" dirty="0"/>
              <a:t> et al.)</a:t>
            </a:r>
          </a:p>
          <a:p>
            <a:endParaRPr lang="en-US" dirty="0"/>
          </a:p>
          <a:p>
            <a:pPr marL="0" indent="0">
              <a:buNone/>
            </a:pPr>
            <a:endParaRPr lang="en-US" dirty="0"/>
          </a:p>
        </p:txBody>
      </p:sp>
      <p:sp>
        <p:nvSpPr>
          <p:cNvPr id="4" name="Date Placeholder 3"/>
          <p:cNvSpPr>
            <a:spLocks noGrp="1"/>
          </p:cNvSpPr>
          <p:nvPr>
            <p:ph type="dt" sz="half" idx="16"/>
          </p:nvPr>
        </p:nvSpPr>
        <p:spPr/>
        <p:txBody>
          <a:bodyPr/>
          <a:lstStyle/>
          <a:p>
            <a:pPr>
              <a:defRPr/>
            </a:pPr>
            <a:fld id="{C1708706-81EA-49B0-BDA0-751CA967653C}" type="datetime1">
              <a:rPr lang="en-US" smtClean="0"/>
              <a:t>4/19/2019</a:t>
            </a:fld>
            <a:endParaRPr lang="en-US" dirty="0"/>
          </a:p>
        </p:txBody>
      </p:sp>
      <p:sp>
        <p:nvSpPr>
          <p:cNvPr id="5" name="Footer Placeholder 4"/>
          <p:cNvSpPr>
            <a:spLocks noGrp="1"/>
          </p:cNvSpPr>
          <p:nvPr>
            <p:ph type="ftr" sz="quarter" idx="17"/>
          </p:nvPr>
        </p:nvSpPr>
        <p:spPr/>
        <p:txBody>
          <a:bodyPr/>
          <a:lstStyle/>
          <a:p>
            <a:pPr>
              <a:defRPr/>
            </a:pPr>
            <a:r>
              <a:rPr lang="pt-BR" dirty="0" smtClean="0"/>
              <a:t>C. O. Escobar </a:t>
            </a:r>
            <a:r>
              <a:rPr lang="pt-BR" dirty="0" smtClean="0"/>
              <a:t>| </a:t>
            </a:r>
            <a:endParaRPr lang="en-US" b="1" dirty="0"/>
          </a:p>
        </p:txBody>
      </p:sp>
      <p:sp>
        <p:nvSpPr>
          <p:cNvPr id="6" name="Slide Number Placeholder 5"/>
          <p:cNvSpPr>
            <a:spLocks noGrp="1"/>
          </p:cNvSpPr>
          <p:nvPr>
            <p:ph type="sldNum" sz="quarter" idx="18"/>
          </p:nvPr>
        </p:nvSpPr>
        <p:spPr/>
        <p:txBody>
          <a:bodyPr/>
          <a:lstStyle/>
          <a:p>
            <a:pPr>
              <a:defRPr/>
            </a:pPr>
            <a:fld id="{979A04A2-726F-2143-A443-7788AF27176E}" type="slidenum">
              <a:rPr lang="en-US" smtClean="0"/>
              <a:pPr>
                <a:defRPr/>
              </a:pPr>
              <a:t>5</a:t>
            </a:fld>
            <a:endParaRPr lang="en-US" dirty="0"/>
          </a:p>
        </p:txBody>
      </p:sp>
      <p:sp>
        <p:nvSpPr>
          <p:cNvPr id="7" name="Title 6"/>
          <p:cNvSpPr>
            <a:spLocks noGrp="1"/>
          </p:cNvSpPr>
          <p:nvPr>
            <p:ph type="title"/>
          </p:nvPr>
        </p:nvSpPr>
        <p:spPr>
          <a:xfrm>
            <a:off x="228600" y="254026"/>
            <a:ext cx="8686800" cy="597744"/>
          </a:xfrm>
        </p:spPr>
        <p:txBody>
          <a:bodyPr/>
          <a:lstStyle/>
          <a:p>
            <a:r>
              <a:rPr lang="en-US" dirty="0" smtClean="0"/>
              <a:t>                       Recent Investigations</a:t>
            </a:r>
            <a:endParaRPr lang="en-US" dirty="0"/>
          </a:p>
        </p:txBody>
      </p:sp>
    </p:spTree>
    <p:extLst>
      <p:ext uri="{BB962C8B-B14F-4D97-AF65-F5344CB8AC3E}">
        <p14:creationId xmlns:p14="http://schemas.microsoft.com/office/powerpoint/2010/main" val="10532884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p:cNvSpPr>
            <a:spLocks noGrp="1"/>
          </p:cNvSpPr>
          <p:nvPr>
            <p:ph type="pic" idx="13"/>
          </p:nvPr>
        </p:nvSpPr>
        <p:spPr/>
      </p:sp>
      <p:sp>
        <p:nvSpPr>
          <p:cNvPr id="3" name="Text Placeholder 2"/>
          <p:cNvSpPr>
            <a:spLocks noGrp="1"/>
          </p:cNvSpPr>
          <p:nvPr>
            <p:ph type="body" sz="half" idx="2"/>
          </p:nvPr>
        </p:nvSpPr>
        <p:spPr>
          <a:xfrm>
            <a:off x="224073" y="4943005"/>
            <a:ext cx="8686800" cy="1282431"/>
          </a:xfrm>
        </p:spPr>
        <p:txBody>
          <a:bodyPr/>
          <a:lstStyle/>
          <a:p>
            <a:r>
              <a:rPr lang="en-US" dirty="0"/>
              <a:t>results from the Munich group indicated NIR emission from </a:t>
            </a:r>
            <a:r>
              <a:rPr lang="en-US" dirty="0" err="1"/>
              <a:t>LAr</a:t>
            </a:r>
            <a:r>
              <a:rPr lang="en-US" dirty="0"/>
              <a:t>:</a:t>
            </a:r>
            <a:br>
              <a:rPr lang="en-US" dirty="0"/>
            </a:br>
            <a:r>
              <a:rPr lang="en-US" dirty="0" smtClean="0"/>
              <a:t>No </a:t>
            </a:r>
            <a:r>
              <a:rPr lang="en-US" dirty="0"/>
              <a:t>absolute light </a:t>
            </a:r>
            <a:r>
              <a:rPr lang="en-US" dirty="0" smtClean="0"/>
              <a:t>yield </a:t>
            </a:r>
            <a:r>
              <a:rPr lang="en-US" dirty="0"/>
              <a:t>but spectral </a:t>
            </a:r>
            <a:r>
              <a:rPr lang="en-US" dirty="0" smtClean="0"/>
              <a:t>information: </a:t>
            </a:r>
          </a:p>
          <a:p>
            <a:r>
              <a:rPr lang="en-US" dirty="0" smtClean="0"/>
              <a:t>Ref: T. </a:t>
            </a:r>
            <a:r>
              <a:rPr lang="en-US" dirty="0" err="1" smtClean="0"/>
              <a:t>Heindl</a:t>
            </a:r>
            <a:r>
              <a:rPr lang="en-US" dirty="0" smtClean="0"/>
              <a:t> et al. , </a:t>
            </a:r>
            <a:r>
              <a:rPr lang="en-US" dirty="0" err="1" smtClean="0"/>
              <a:t>Europhys</a:t>
            </a:r>
            <a:r>
              <a:rPr lang="en-US" dirty="0" smtClean="0"/>
              <a:t>. Lett. 91 (2010) 62002</a:t>
            </a:r>
            <a:endParaRPr lang="en-US" dirty="0"/>
          </a:p>
        </p:txBody>
      </p:sp>
      <p:sp>
        <p:nvSpPr>
          <p:cNvPr id="4" name="Date Placeholder 3"/>
          <p:cNvSpPr>
            <a:spLocks noGrp="1"/>
          </p:cNvSpPr>
          <p:nvPr>
            <p:ph type="dt" sz="half" idx="14"/>
          </p:nvPr>
        </p:nvSpPr>
        <p:spPr/>
        <p:txBody>
          <a:bodyPr/>
          <a:lstStyle/>
          <a:p>
            <a:pPr>
              <a:defRPr/>
            </a:pPr>
            <a:fld id="{85A8A5D7-D9D7-4D03-A2F8-80C9202468E2}" type="datetime1">
              <a:rPr lang="en-US" smtClean="0"/>
              <a:t>4/19/2019</a:t>
            </a:fld>
            <a:endParaRPr lang="en-US" dirty="0"/>
          </a:p>
        </p:txBody>
      </p:sp>
      <p:sp>
        <p:nvSpPr>
          <p:cNvPr id="5" name="Footer Placeholder 4"/>
          <p:cNvSpPr>
            <a:spLocks noGrp="1"/>
          </p:cNvSpPr>
          <p:nvPr>
            <p:ph type="ftr" sz="quarter" idx="3"/>
          </p:nvPr>
        </p:nvSpPr>
        <p:spPr/>
        <p:txBody>
          <a:bodyPr/>
          <a:lstStyle/>
          <a:p>
            <a:pPr>
              <a:defRPr/>
            </a:pPr>
            <a:r>
              <a:rPr lang="en-US" dirty="0" smtClean="0"/>
              <a:t>C. O. Escobar </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
        <p:nvSpPr>
          <p:cNvPr id="7" name="Title 6"/>
          <p:cNvSpPr>
            <a:spLocks noGrp="1"/>
          </p:cNvSpPr>
          <p:nvPr>
            <p:ph type="title"/>
          </p:nvPr>
        </p:nvSpPr>
        <p:spPr>
          <a:xfrm>
            <a:off x="228600" y="251752"/>
            <a:ext cx="8686800" cy="719798"/>
          </a:xfrm>
        </p:spPr>
        <p:txBody>
          <a:bodyPr/>
          <a:lstStyle/>
          <a:p>
            <a:r>
              <a:rPr lang="en-US" dirty="0" smtClean="0"/>
              <a:t> Summary of the results of the two groups</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696" y="1183846"/>
            <a:ext cx="5361139" cy="3768492"/>
          </a:xfrm>
          <a:prstGeom prst="rect">
            <a:avLst/>
          </a:prstGeom>
        </p:spPr>
      </p:pic>
      <p:sp>
        <p:nvSpPr>
          <p:cNvPr id="2" name="TextBox 1"/>
          <p:cNvSpPr txBox="1"/>
          <p:nvPr/>
        </p:nvSpPr>
        <p:spPr>
          <a:xfrm>
            <a:off x="636588" y="1183846"/>
            <a:ext cx="1856091" cy="830997"/>
          </a:xfrm>
          <a:prstGeom prst="rect">
            <a:avLst/>
          </a:prstGeom>
          <a:noFill/>
        </p:spPr>
        <p:txBody>
          <a:bodyPr wrap="square" rtlCol="0">
            <a:spAutoFit/>
          </a:bodyPr>
          <a:lstStyle/>
          <a:p>
            <a:r>
              <a:rPr lang="en-US" dirty="0" smtClean="0"/>
              <a:t>Munich group</a:t>
            </a:r>
            <a:endParaRPr lang="en-US" dirty="0"/>
          </a:p>
        </p:txBody>
      </p:sp>
    </p:spTree>
    <p:extLst>
      <p:ext uri="{BB962C8B-B14F-4D97-AF65-F5344CB8AC3E}">
        <p14:creationId xmlns:p14="http://schemas.microsoft.com/office/powerpoint/2010/main" val="3906449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B8D8060-0E9A-4068-95DB-26598C459157}" type="datetime1">
              <a:rPr lang="en-US" smtClean="0"/>
              <a:t>4/19/2019</a:t>
            </a:fld>
            <a:endParaRPr lang="en-US" dirty="0"/>
          </a:p>
        </p:txBody>
      </p:sp>
      <p:sp>
        <p:nvSpPr>
          <p:cNvPr id="3" name="Footer Placeholder 2"/>
          <p:cNvSpPr>
            <a:spLocks noGrp="1"/>
          </p:cNvSpPr>
          <p:nvPr>
            <p:ph type="ftr" sz="quarter" idx="11"/>
          </p:nvPr>
        </p:nvSpPr>
        <p:spPr/>
        <p:txBody>
          <a:bodyPr/>
          <a:lstStyle/>
          <a:p>
            <a:pPr>
              <a:defRPr/>
            </a:pPr>
            <a:r>
              <a:rPr lang="pt-BR" dirty="0" smtClean="0"/>
              <a:t>C. O. Escobar </a:t>
            </a:r>
            <a:endParaRPr lang="en-US" b="1" dirty="0"/>
          </a:p>
        </p:txBody>
      </p:sp>
      <p:sp>
        <p:nvSpPr>
          <p:cNvPr id="4" name="Slide Number Placeholder 3"/>
          <p:cNvSpPr>
            <a:spLocks noGrp="1"/>
          </p:cNvSpPr>
          <p:nvPr>
            <p:ph type="sldNum" sz="quarter" idx="12"/>
          </p:nvPr>
        </p:nvSpPr>
        <p:spPr/>
        <p:txBody>
          <a:bodyPr/>
          <a:lstStyle/>
          <a:p>
            <a:pPr>
              <a:defRPr/>
            </a:pPr>
            <a:fld id="{148C009B-CB69-E04A-B9B3-34B26D69E9CF}" type="slidenum">
              <a:rPr lang="en-US" smtClean="0"/>
              <a:pPr>
                <a:defRPr/>
              </a:pPr>
              <a:t>7</a:t>
            </a:fld>
            <a:endParaRPr lang="en-US" dirty="0"/>
          </a:p>
        </p:txBody>
      </p:sp>
      <p:sp>
        <p:nvSpPr>
          <p:cNvPr id="5" name="Picture Placeholder 4"/>
          <p:cNvSpPr>
            <a:spLocks noGrp="1"/>
          </p:cNvSpPr>
          <p:nvPr>
            <p:ph type="pic" sz="quarter" idx="13"/>
          </p:nvPr>
        </p:nvSpPr>
        <p:spPr>
          <a:xfrm>
            <a:off x="222250" y="851769"/>
            <a:ext cx="8675688" cy="5205153"/>
          </a:xfrm>
        </p:spPr>
      </p:sp>
      <p:sp>
        <p:nvSpPr>
          <p:cNvPr id="6" name="TextBox 5"/>
          <p:cNvSpPr txBox="1"/>
          <p:nvPr/>
        </p:nvSpPr>
        <p:spPr>
          <a:xfrm>
            <a:off x="1305133" y="338202"/>
            <a:ext cx="6160379" cy="461665"/>
          </a:xfrm>
          <a:prstGeom prst="rect">
            <a:avLst/>
          </a:prstGeom>
          <a:noFill/>
        </p:spPr>
        <p:txBody>
          <a:bodyPr wrap="square" rtlCol="0">
            <a:spAutoFit/>
          </a:bodyPr>
          <a:lstStyle/>
          <a:p>
            <a:r>
              <a:rPr lang="en-US" dirty="0" smtClean="0">
                <a:latin typeface="Helvetica" panose="020B0604020202020204" pitchFamily="34" charset="0"/>
                <a:cs typeface="Helvetica" panose="020B0604020202020204" pitchFamily="34" charset="0"/>
              </a:rPr>
              <a:t>Results from the two groups cont.</a:t>
            </a:r>
            <a:endParaRPr lang="en-US" dirty="0">
              <a:latin typeface="Helvetica" panose="020B0604020202020204" pitchFamily="34" charset="0"/>
              <a:cs typeface="Helvetica" panose="020B0604020202020204" pitchFamily="34" charset="0"/>
            </a:endParaRPr>
          </a:p>
        </p:txBody>
      </p:sp>
      <p:sp>
        <p:nvSpPr>
          <p:cNvPr id="7" name="TextBox 6"/>
          <p:cNvSpPr txBox="1"/>
          <p:nvPr/>
        </p:nvSpPr>
        <p:spPr>
          <a:xfrm>
            <a:off x="256581" y="1152394"/>
            <a:ext cx="1822739" cy="461665"/>
          </a:xfrm>
          <a:prstGeom prst="rect">
            <a:avLst/>
          </a:prstGeom>
          <a:noFill/>
        </p:spPr>
        <p:txBody>
          <a:bodyPr wrap="square" rtlCol="0">
            <a:spAutoFit/>
          </a:bodyPr>
          <a:lstStyle/>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879" y="1426169"/>
            <a:ext cx="4495800" cy="3595878"/>
          </a:xfrm>
          <a:prstGeom prst="rect">
            <a:avLst/>
          </a:prstGeom>
        </p:spPr>
      </p:pic>
      <p:sp>
        <p:nvSpPr>
          <p:cNvPr id="11" name="TextBox 10"/>
          <p:cNvSpPr txBox="1"/>
          <p:nvPr/>
        </p:nvSpPr>
        <p:spPr>
          <a:xfrm>
            <a:off x="526093" y="964504"/>
            <a:ext cx="2467627" cy="461665"/>
          </a:xfrm>
          <a:prstGeom prst="rect">
            <a:avLst/>
          </a:prstGeom>
          <a:noFill/>
        </p:spPr>
        <p:txBody>
          <a:bodyPr wrap="square" rtlCol="0">
            <a:spAutoFit/>
          </a:bodyPr>
          <a:lstStyle/>
          <a:p>
            <a:r>
              <a:rPr lang="en-US" dirty="0" err="1" smtClean="0"/>
              <a:t>Novosibirski</a:t>
            </a: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889" y="1383226"/>
            <a:ext cx="3815344" cy="2938253"/>
          </a:xfrm>
          <a:prstGeom prst="rect">
            <a:avLst/>
          </a:prstGeom>
        </p:spPr>
      </p:pic>
      <p:sp>
        <p:nvSpPr>
          <p:cNvPr id="14" name="TextBox 13"/>
          <p:cNvSpPr txBox="1"/>
          <p:nvPr/>
        </p:nvSpPr>
        <p:spPr>
          <a:xfrm>
            <a:off x="736827" y="5210827"/>
            <a:ext cx="7643085" cy="830997"/>
          </a:xfrm>
          <a:prstGeom prst="rect">
            <a:avLst/>
          </a:prstGeom>
          <a:noFill/>
        </p:spPr>
        <p:txBody>
          <a:bodyPr wrap="square" rtlCol="0">
            <a:spAutoFit/>
          </a:bodyPr>
          <a:lstStyle/>
          <a:p>
            <a:r>
              <a:rPr lang="en-US" dirty="0"/>
              <a:t>510+/-90 photons/MeV from 400nm to </a:t>
            </a:r>
            <a:r>
              <a:rPr lang="en-US" dirty="0" smtClean="0"/>
              <a:t>1000nm</a:t>
            </a:r>
          </a:p>
          <a:p>
            <a:r>
              <a:rPr lang="en-US" dirty="0" smtClean="0"/>
              <a:t>Ref: </a:t>
            </a:r>
            <a:r>
              <a:rPr lang="en-US" dirty="0" err="1" smtClean="0"/>
              <a:t>Buzulutskov</a:t>
            </a:r>
            <a:r>
              <a:rPr lang="en-US" dirty="0"/>
              <a:t> et al. JINST 7:P06014,2012</a:t>
            </a:r>
          </a:p>
        </p:txBody>
      </p:sp>
    </p:spTree>
    <p:extLst>
      <p:ext uri="{BB962C8B-B14F-4D97-AF65-F5344CB8AC3E}">
        <p14:creationId xmlns:p14="http://schemas.microsoft.com/office/powerpoint/2010/main" val="21710755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But, more recently (end of 2014 and beginning of 2015) the Munich group revisited their NIR results in </a:t>
            </a:r>
            <a:r>
              <a:rPr lang="en-US" dirty="0" err="1"/>
              <a:t>LAr</a:t>
            </a:r>
            <a:r>
              <a:rPr lang="en-US" dirty="0"/>
              <a:t>, claiming that impurities had caused the 1</a:t>
            </a:r>
            <a:r>
              <a:rPr lang="en-US" baseline="30000" dirty="0"/>
              <a:t>st</a:t>
            </a:r>
            <a:r>
              <a:rPr lang="en-US" dirty="0"/>
              <a:t> result. Their new line of investigation is mixing small parts of xenon into argon (10 ppm produces the best results: 10,000 NIR photons/MeV at 1,180 nm)</a:t>
            </a:r>
          </a:p>
          <a:p>
            <a:pPr marL="0" indent="0">
              <a:buNone/>
            </a:pPr>
            <a:r>
              <a:rPr lang="en-US" dirty="0" err="1" smtClean="0"/>
              <a:t>Buzulutskov</a:t>
            </a:r>
            <a:r>
              <a:rPr lang="en-US" dirty="0" smtClean="0"/>
              <a:t> et al. have</a:t>
            </a:r>
          </a:p>
          <a:p>
            <a:pPr marL="0" indent="0">
              <a:buNone/>
            </a:pPr>
            <a:r>
              <a:rPr lang="en-US" dirty="0"/>
              <a:t>n</a:t>
            </a:r>
            <a:r>
              <a:rPr lang="en-US" dirty="0" smtClean="0"/>
              <a:t>ot reconsidered their</a:t>
            </a:r>
          </a:p>
          <a:p>
            <a:pPr marL="0" indent="0">
              <a:buNone/>
            </a:pPr>
            <a:r>
              <a:rPr lang="en-US" dirty="0" smtClean="0"/>
              <a:t>results </a:t>
            </a:r>
          </a:p>
          <a:p>
            <a:endParaRPr lang="en-US" dirty="0"/>
          </a:p>
        </p:txBody>
      </p:sp>
      <p:sp>
        <p:nvSpPr>
          <p:cNvPr id="3" name="Title 2"/>
          <p:cNvSpPr>
            <a:spLocks noGrp="1"/>
          </p:cNvSpPr>
          <p:nvPr>
            <p:ph type="title"/>
          </p:nvPr>
        </p:nvSpPr>
        <p:spPr>
          <a:xfrm>
            <a:off x="318262" y="465690"/>
            <a:ext cx="8686800" cy="427877"/>
          </a:xfrm>
        </p:spPr>
        <p:txBody>
          <a:bodyPr/>
          <a:lstStyle/>
          <a:p>
            <a:r>
              <a:rPr lang="en-US" dirty="0" smtClean="0"/>
              <a:t>  Recent </a:t>
            </a:r>
            <a:r>
              <a:rPr lang="en-US" dirty="0" smtClean="0"/>
              <a:t>investigations</a:t>
            </a:r>
            <a:r>
              <a:rPr lang="en-US" dirty="0" smtClean="0"/>
              <a:t>-cont.</a:t>
            </a:r>
            <a:endParaRPr lang="en-US" dirty="0"/>
          </a:p>
        </p:txBody>
      </p:sp>
      <p:sp>
        <p:nvSpPr>
          <p:cNvPr id="4" name="Date Placeholder 3"/>
          <p:cNvSpPr>
            <a:spLocks noGrp="1"/>
          </p:cNvSpPr>
          <p:nvPr>
            <p:ph type="dt" sz="half" idx="2"/>
          </p:nvPr>
        </p:nvSpPr>
        <p:spPr/>
        <p:txBody>
          <a:bodyPr/>
          <a:lstStyle/>
          <a:p>
            <a:pPr>
              <a:defRPr/>
            </a:pPr>
            <a:fld id="{DEBAFE91-A123-423A-9D11-B86C9FEAC849}" type="datetime1">
              <a:rPr lang="en-US" smtClean="0"/>
              <a:t>4/19/2019</a:t>
            </a:fld>
            <a:endParaRPr lang="en-US" dirty="0"/>
          </a:p>
        </p:txBody>
      </p:sp>
      <p:sp>
        <p:nvSpPr>
          <p:cNvPr id="5" name="Footer Placeholder 4"/>
          <p:cNvSpPr>
            <a:spLocks noGrp="1"/>
          </p:cNvSpPr>
          <p:nvPr>
            <p:ph type="ftr" sz="quarter" idx="3"/>
          </p:nvPr>
        </p:nvSpPr>
        <p:spPr/>
        <p:txBody>
          <a:bodyPr/>
          <a:lstStyle/>
          <a:p>
            <a:pPr>
              <a:defRPr/>
            </a:pPr>
            <a:r>
              <a:rPr lang="pt-BR" dirty="0" smtClean="0"/>
              <a:t>C. O. Escobar </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8377" y="2895598"/>
            <a:ext cx="5307023" cy="2677855"/>
          </a:xfrm>
          <a:prstGeom prst="rect">
            <a:avLst/>
          </a:prstGeom>
        </p:spPr>
      </p:pic>
    </p:spTree>
    <p:extLst>
      <p:ext uri="{BB962C8B-B14F-4D97-AF65-F5344CB8AC3E}">
        <p14:creationId xmlns:p14="http://schemas.microsoft.com/office/powerpoint/2010/main" val="2373063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At PAB we have investigated NIR with pure LAR since the summer 2015 and have had clear </a:t>
            </a:r>
            <a:r>
              <a:rPr lang="en-US" dirty="0" err="1" smtClean="0"/>
              <a:t>inidication</a:t>
            </a:r>
            <a:r>
              <a:rPr lang="en-US" dirty="0" smtClean="0"/>
              <a:t> of NIR emission at wavelengths longer than 715 nm and less than 1,000 nm (QE of our photon detectors-both </a:t>
            </a:r>
            <a:r>
              <a:rPr lang="en-US" dirty="0" err="1" smtClean="0"/>
              <a:t>SiPMs</a:t>
            </a:r>
            <a:r>
              <a:rPr lang="en-US" dirty="0" smtClean="0"/>
              <a:t> and IR PMTs).</a:t>
            </a:r>
          </a:p>
          <a:p>
            <a:endParaRPr lang="en-US" dirty="0"/>
          </a:p>
          <a:p>
            <a:r>
              <a:rPr lang="en-US" dirty="0" smtClean="0"/>
              <a:t>Results can be found in:</a:t>
            </a:r>
          </a:p>
          <a:p>
            <a:endParaRPr lang="en-US" dirty="0"/>
          </a:p>
          <a:p>
            <a:r>
              <a:rPr lang="en-US" dirty="0"/>
              <a:t>JINST 13 CO3031 (2018) </a:t>
            </a:r>
            <a:endParaRPr lang="en-US" dirty="0" smtClean="0"/>
          </a:p>
          <a:p>
            <a:r>
              <a:rPr lang="en-US" dirty="0"/>
              <a:t>JINST 11 C03010 (2016) </a:t>
            </a:r>
            <a:endParaRPr lang="en-US" dirty="0" smtClean="0"/>
          </a:p>
          <a:p>
            <a:endParaRPr lang="en-US" dirty="0"/>
          </a:p>
          <a:p>
            <a:r>
              <a:rPr lang="en-US" dirty="0" smtClean="0"/>
              <a:t>Next slide shows a sample of the results</a:t>
            </a:r>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 Our own results</a:t>
            </a:r>
            <a:endParaRPr lang="en-US" dirty="0"/>
          </a:p>
        </p:txBody>
      </p:sp>
    </p:spTree>
    <p:extLst>
      <p:ext uri="{BB962C8B-B14F-4D97-AF65-F5344CB8AC3E}">
        <p14:creationId xmlns:p14="http://schemas.microsoft.com/office/powerpoint/2010/main" val="2636024730"/>
      </p:ext>
    </p:extLst>
  </p:cSld>
  <p:clrMapOvr>
    <a:masterClrMapping/>
  </p:clrMapOvr>
  <p:timing>
    <p:tnLst>
      <p:par>
        <p:cTn id="1" dur="indefinite" restart="never" nodeType="tmRoot"/>
      </p:par>
    </p:tnLst>
  </p:timing>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Fermilab">
      <a:dk1>
        <a:sysClr val="windowText" lastClr="000000"/>
      </a:dk1>
      <a:lt1>
        <a:sysClr val="window" lastClr="FFFFFF"/>
      </a:lt1>
      <a:dk2>
        <a:srgbClr val="63666A"/>
      </a:dk2>
      <a:lt2>
        <a:srgbClr val="D8D8D8"/>
      </a:lt2>
      <a:accent1>
        <a:srgbClr val="004C97"/>
      </a:accent1>
      <a:accent2>
        <a:srgbClr val="00B5E2"/>
      </a:accent2>
      <a:accent3>
        <a:srgbClr val="4C8C2B"/>
      </a:accent3>
      <a:accent4>
        <a:srgbClr val="8A2A2B"/>
      </a:accent4>
      <a:accent5>
        <a:srgbClr val="CB6015"/>
      </a:accent5>
      <a:accent6>
        <a:srgbClr val="FED14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Light_Blue_Gray_Bar 4X3 Template Segoe">
  <a:themeElements>
    <a:clrScheme name="5-00332 CSO Summit 2008">
      <a:dk1>
        <a:srgbClr val="000000"/>
      </a:dk1>
      <a:lt1>
        <a:srgbClr val="FFFFFF"/>
      </a:lt1>
      <a:dk2>
        <a:srgbClr val="050595"/>
      </a:dk2>
      <a:lt2>
        <a:srgbClr val="FFFF99"/>
      </a:lt2>
      <a:accent1>
        <a:srgbClr val="ECDFA7"/>
      </a:accent1>
      <a:accent2>
        <a:srgbClr val="4F6E9B"/>
      </a:accent2>
      <a:accent3>
        <a:srgbClr val="936553"/>
      </a:accent3>
      <a:accent4>
        <a:srgbClr val="88A17B"/>
      </a:accent4>
      <a:accent5>
        <a:srgbClr val="B8977E"/>
      </a:accent5>
      <a:accent6>
        <a:srgbClr val="99B5D3"/>
      </a:accent6>
      <a:hlink>
        <a:srgbClr val="050595"/>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solidFill>
              <a:schemeClr val="bg1"/>
            </a:soli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COEscobar-NIR_in_LAr-LIDINE_2017-FINAL-VERSION</Template>
  <TotalTime>273</TotalTime>
  <Words>991</Words>
  <Application>Microsoft Office PowerPoint</Application>
  <PresentationFormat>On-screen Show (4:3)</PresentationFormat>
  <Paragraphs>147</Paragraphs>
  <Slides>19</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19</vt:i4>
      </vt:variant>
    </vt:vector>
  </HeadingPairs>
  <TitlesOfParts>
    <vt:vector size="28" baseType="lpstr">
      <vt:lpstr>ＭＳ Ｐゴシック</vt:lpstr>
      <vt:lpstr>Arial</vt:lpstr>
      <vt:lpstr>Calibri</vt:lpstr>
      <vt:lpstr>Geneva</vt:lpstr>
      <vt:lpstr>Helvetica</vt:lpstr>
      <vt:lpstr>Wingdings</vt:lpstr>
      <vt:lpstr>Fermilab_PPT_090815</vt:lpstr>
      <vt:lpstr>Office Theme</vt:lpstr>
      <vt:lpstr>1_Light_Blue_Gray_Bar 4X3 Template Segoe</vt:lpstr>
      <vt:lpstr>PowerPoint Presentation</vt:lpstr>
      <vt:lpstr>                   Why bother investigating the NIR?</vt:lpstr>
      <vt:lpstr>NIR scintillation from condensed noble gases: history and background: pure LNG, no “doping”</vt:lpstr>
      <vt:lpstr>History and background cont.</vt:lpstr>
      <vt:lpstr>                       Recent Investigations</vt:lpstr>
      <vt:lpstr> Summary of the results of the two groups</vt:lpstr>
      <vt:lpstr>PowerPoint Presentation</vt:lpstr>
      <vt:lpstr>  Recent investigations-cont.</vt:lpstr>
      <vt:lpstr> Our own results</vt:lpstr>
      <vt:lpstr>NIR results obtained at PAB using tagged Na22 gammas</vt:lpstr>
      <vt:lpstr>                        Doping LAr with Xe</vt:lpstr>
      <vt:lpstr>        </vt:lpstr>
      <vt:lpstr>.</vt:lpstr>
      <vt:lpstr>Visibility increase as Rayleigh scattering length increases: ex. from 128 nm to 176 nm shift after Xe doping (DUNE FD TPC) </vt:lpstr>
      <vt:lpstr>How to see the NIR light?</vt:lpstr>
      <vt:lpstr>InGaAs MPPC Proc. SPIE 10528, Optical Components and Materials XV, 105280Z</vt:lpstr>
      <vt:lpstr>        Thank you!</vt:lpstr>
      <vt:lpstr>Additional slide</vt:lpstr>
      <vt:lpstr>  Liquid argon purity</vt:lpstr>
    </vt:vector>
  </TitlesOfParts>
  <Company>Fermi National Accelerator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Carlos Escobar x4519 06353N</dc:creator>
  <cp:lastModifiedBy>Carlos Escobar x4519 06353N</cp:lastModifiedBy>
  <cp:revision>12</cp:revision>
  <cp:lastPrinted>2014-01-20T19:40:21Z</cp:lastPrinted>
  <dcterms:created xsi:type="dcterms:W3CDTF">2019-04-12T18:51:51Z</dcterms:created>
  <dcterms:modified xsi:type="dcterms:W3CDTF">2019-04-19T18:48:37Z</dcterms:modified>
</cp:coreProperties>
</file>