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60" r:id="rId3"/>
    <p:sldId id="264" r:id="rId4"/>
    <p:sldId id="261" r:id="rId5"/>
    <p:sldId id="266" r:id="rId6"/>
    <p:sldId id="262" r:id="rId7"/>
    <p:sldId id="267" r:id="rId8"/>
    <p:sldId id="263" r:id="rId9"/>
    <p:sldId id="265" r:id="rId10"/>
  </p:sldIdLst>
  <p:sldSz cx="9144000" cy="6858000" type="screen4x3"/>
  <p:notesSz cx="6858000" cy="9144000"/>
  <p:defaultTextStyle>
    <a:lvl1pPr defTabSz="457200">
      <a:defRPr sz="2400">
        <a:solidFill>
          <a:srgbClr val="004C97"/>
        </a:solidFill>
        <a:latin typeface="Arial"/>
        <a:ea typeface="Arial"/>
        <a:cs typeface="Arial"/>
        <a:sym typeface="Arial"/>
      </a:defRPr>
    </a:lvl1pPr>
    <a:lvl2pPr indent="457200" defTabSz="457200">
      <a:defRPr sz="2400">
        <a:solidFill>
          <a:srgbClr val="004C97"/>
        </a:solidFill>
        <a:latin typeface="Arial"/>
        <a:ea typeface="Arial"/>
        <a:cs typeface="Arial"/>
        <a:sym typeface="Arial"/>
      </a:defRPr>
    </a:lvl2pPr>
    <a:lvl3pPr indent="914400" defTabSz="457200">
      <a:defRPr sz="2400">
        <a:solidFill>
          <a:srgbClr val="004C97"/>
        </a:solidFill>
        <a:latin typeface="Arial"/>
        <a:ea typeface="Arial"/>
        <a:cs typeface="Arial"/>
        <a:sym typeface="Arial"/>
      </a:defRPr>
    </a:lvl3pPr>
    <a:lvl4pPr indent="1371600" defTabSz="457200">
      <a:defRPr sz="2400">
        <a:solidFill>
          <a:srgbClr val="004C97"/>
        </a:solidFill>
        <a:latin typeface="Arial"/>
        <a:ea typeface="Arial"/>
        <a:cs typeface="Arial"/>
        <a:sym typeface="Arial"/>
      </a:defRPr>
    </a:lvl4pPr>
    <a:lvl5pPr indent="1828800" defTabSz="457200">
      <a:defRPr sz="2400">
        <a:solidFill>
          <a:srgbClr val="004C97"/>
        </a:solidFill>
        <a:latin typeface="Arial"/>
        <a:ea typeface="Arial"/>
        <a:cs typeface="Arial"/>
        <a:sym typeface="Arial"/>
      </a:defRPr>
    </a:lvl5pPr>
    <a:lvl6pPr indent="2286000" defTabSz="457200">
      <a:defRPr sz="2400">
        <a:solidFill>
          <a:srgbClr val="004C97"/>
        </a:solidFill>
        <a:latin typeface="Arial"/>
        <a:ea typeface="Arial"/>
        <a:cs typeface="Arial"/>
        <a:sym typeface="Arial"/>
      </a:defRPr>
    </a:lvl6pPr>
    <a:lvl7pPr indent="2743200" defTabSz="457200">
      <a:defRPr sz="2400">
        <a:solidFill>
          <a:srgbClr val="004C97"/>
        </a:solidFill>
        <a:latin typeface="Arial"/>
        <a:ea typeface="Arial"/>
        <a:cs typeface="Arial"/>
        <a:sym typeface="Arial"/>
      </a:defRPr>
    </a:lvl7pPr>
    <a:lvl8pPr indent="3200400" defTabSz="457200">
      <a:defRPr sz="2400">
        <a:solidFill>
          <a:srgbClr val="004C97"/>
        </a:solidFill>
        <a:latin typeface="Arial"/>
        <a:ea typeface="Arial"/>
        <a:cs typeface="Arial"/>
        <a:sym typeface="Arial"/>
      </a:defRPr>
    </a:lvl8pPr>
    <a:lvl9pPr indent="3657600" defTabSz="457200">
      <a:defRPr sz="2400">
        <a:solidFill>
          <a:srgbClr val="004C97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4C97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DF0F7"/>
          </a:solidFill>
        </a:fill>
      </a:tcStyle>
    </a:wholeTbl>
    <a:band2H>
      <a:tcTxStyle/>
      <a:tcStyle>
        <a:tcBdr/>
        <a:fill>
          <a:solidFill>
            <a:srgbClr val="EFF7FB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9D6EA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9D6EA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9D6EA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4C97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DCB"/>
          </a:solidFill>
        </a:fill>
      </a:tcStyle>
    </a:wholeTbl>
    <a:band2H>
      <a:tcTxStyle/>
      <a:tcStyle>
        <a:tcBdr/>
        <a:fill>
          <a:solidFill>
            <a:srgbClr val="E8EFE7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19A24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19A24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19A24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4C97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DCDCD"/>
          </a:solidFill>
        </a:fill>
      </a:tcStyle>
    </a:wholeTbl>
    <a:band2H>
      <a:tcTxStyle/>
      <a:tcStyle>
        <a:tcBdr/>
        <a:fill>
          <a:solidFill>
            <a:srgbClr val="E8E8E8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04040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04040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04040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4C9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8E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9D6EA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4C9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4C97"/>
              </a:solidFill>
              <a:prstDash val="solid"/>
              <a:bevel/>
            </a:ln>
          </a:top>
          <a:bottom>
            <a:ln w="25400" cap="flat">
              <a:solidFill>
                <a:srgbClr val="004C97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4C97"/>
              </a:solidFill>
              <a:prstDash val="solid"/>
              <a:bevel/>
            </a:ln>
          </a:top>
          <a:bottom>
            <a:ln w="25400" cap="flat">
              <a:solidFill>
                <a:srgbClr val="004C97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9D6EA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4C97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EDD"/>
          </a:solidFill>
        </a:fill>
      </a:tcStyle>
    </a:wholeTbl>
    <a:band2H>
      <a:tcTxStyle/>
      <a:tcStyle>
        <a:tcBdr/>
        <a:fill>
          <a:solidFill>
            <a:srgbClr val="E6E8E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4C97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4C97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4C97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4C97"/>
      </a:tcTxStyle>
      <a:tcStyle>
        <a:tcBdr>
          <a:left>
            <a:ln w="12700" cap="flat">
              <a:solidFill>
                <a:srgbClr val="004C97"/>
              </a:solidFill>
              <a:prstDash val="solid"/>
              <a:bevel/>
            </a:ln>
          </a:left>
          <a:right>
            <a:ln w="12700" cap="flat">
              <a:solidFill>
                <a:srgbClr val="004C97"/>
              </a:solidFill>
              <a:prstDash val="solid"/>
              <a:bevel/>
            </a:ln>
          </a:right>
          <a:top>
            <a:ln w="12700" cap="flat">
              <a:solidFill>
                <a:srgbClr val="004C97"/>
              </a:solidFill>
              <a:prstDash val="solid"/>
              <a:bevel/>
            </a:ln>
          </a:top>
          <a:bottom>
            <a:ln w="12700" cap="flat">
              <a:solidFill>
                <a:srgbClr val="004C97"/>
              </a:solidFill>
              <a:prstDash val="solid"/>
              <a:bevel/>
            </a:ln>
          </a:bottom>
          <a:insideH>
            <a:ln w="12700" cap="flat">
              <a:solidFill>
                <a:srgbClr val="004C97"/>
              </a:solidFill>
              <a:prstDash val="solid"/>
              <a:bevel/>
            </a:ln>
          </a:insideH>
          <a:insideV>
            <a:ln w="12700" cap="flat">
              <a:solidFill>
                <a:srgbClr val="004C97"/>
              </a:solidFill>
              <a:prstDash val="solid"/>
              <a:bevel/>
            </a:ln>
          </a:insideV>
        </a:tcBdr>
        <a:fill>
          <a:solidFill>
            <a:srgbClr val="004C97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4C97"/>
      </a:tcTxStyle>
      <a:tcStyle>
        <a:tcBdr>
          <a:left>
            <a:ln w="12700" cap="flat">
              <a:solidFill>
                <a:srgbClr val="004C97"/>
              </a:solidFill>
              <a:prstDash val="solid"/>
              <a:bevel/>
            </a:ln>
          </a:left>
          <a:right>
            <a:ln w="12700" cap="flat">
              <a:solidFill>
                <a:srgbClr val="004C97"/>
              </a:solidFill>
              <a:prstDash val="solid"/>
              <a:bevel/>
            </a:ln>
          </a:right>
          <a:top>
            <a:ln w="12700" cap="flat">
              <a:solidFill>
                <a:srgbClr val="004C97"/>
              </a:solidFill>
              <a:prstDash val="solid"/>
              <a:bevel/>
            </a:ln>
          </a:top>
          <a:bottom>
            <a:ln w="12700" cap="flat">
              <a:solidFill>
                <a:srgbClr val="004C97"/>
              </a:solidFill>
              <a:prstDash val="solid"/>
              <a:bevel/>
            </a:ln>
          </a:bottom>
          <a:insideH>
            <a:ln w="12700" cap="flat">
              <a:solidFill>
                <a:srgbClr val="004C97"/>
              </a:solidFill>
              <a:prstDash val="solid"/>
              <a:bevel/>
            </a:ln>
          </a:insideH>
          <a:insideV>
            <a:ln w="12700" cap="flat">
              <a:solidFill>
                <a:srgbClr val="004C97"/>
              </a:solidFill>
              <a:prstDash val="solid"/>
              <a:bevel/>
            </a:ln>
          </a:insideV>
        </a:tcBdr>
        <a:fill>
          <a:solidFill>
            <a:srgbClr val="004C97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4C97"/>
      </a:tcTxStyle>
      <a:tcStyle>
        <a:tcBdr>
          <a:left>
            <a:ln w="12700" cap="flat">
              <a:solidFill>
                <a:srgbClr val="004C97"/>
              </a:solidFill>
              <a:prstDash val="solid"/>
              <a:bevel/>
            </a:ln>
          </a:left>
          <a:right>
            <a:ln w="12700" cap="flat">
              <a:solidFill>
                <a:srgbClr val="004C97"/>
              </a:solidFill>
              <a:prstDash val="solid"/>
              <a:bevel/>
            </a:ln>
          </a:right>
          <a:top>
            <a:ln w="50800" cap="flat">
              <a:solidFill>
                <a:srgbClr val="004C97"/>
              </a:solidFill>
              <a:prstDash val="solid"/>
              <a:bevel/>
            </a:ln>
          </a:top>
          <a:bottom>
            <a:ln w="12700" cap="flat">
              <a:solidFill>
                <a:srgbClr val="004C97"/>
              </a:solidFill>
              <a:prstDash val="solid"/>
              <a:bevel/>
            </a:ln>
          </a:bottom>
          <a:insideH>
            <a:ln w="12700" cap="flat">
              <a:solidFill>
                <a:srgbClr val="004C97"/>
              </a:solidFill>
              <a:prstDash val="solid"/>
              <a:bevel/>
            </a:ln>
          </a:insideH>
          <a:insideV>
            <a:ln w="12700" cap="flat">
              <a:solidFill>
                <a:srgbClr val="004C97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4C97"/>
      </a:tcTxStyle>
      <a:tcStyle>
        <a:tcBdr>
          <a:left>
            <a:ln w="12700" cap="flat">
              <a:solidFill>
                <a:srgbClr val="004C97"/>
              </a:solidFill>
              <a:prstDash val="solid"/>
              <a:bevel/>
            </a:ln>
          </a:left>
          <a:right>
            <a:ln w="12700" cap="flat">
              <a:solidFill>
                <a:srgbClr val="004C97"/>
              </a:solidFill>
              <a:prstDash val="solid"/>
              <a:bevel/>
            </a:ln>
          </a:right>
          <a:top>
            <a:ln w="12700" cap="flat">
              <a:solidFill>
                <a:srgbClr val="004C97"/>
              </a:solidFill>
              <a:prstDash val="solid"/>
              <a:bevel/>
            </a:ln>
          </a:top>
          <a:bottom>
            <a:ln w="25400" cap="flat">
              <a:solidFill>
                <a:srgbClr val="004C97"/>
              </a:solidFill>
              <a:prstDash val="solid"/>
              <a:bevel/>
            </a:ln>
          </a:bottom>
          <a:insideH>
            <a:ln w="12700" cap="flat">
              <a:solidFill>
                <a:srgbClr val="004C97"/>
              </a:solidFill>
              <a:prstDash val="solid"/>
              <a:bevel/>
            </a:ln>
          </a:insideH>
          <a:insideV>
            <a:ln w="12700" cap="flat">
              <a:solidFill>
                <a:srgbClr val="004C97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/>
    <p:restoredTop sz="94663"/>
  </p:normalViewPr>
  <p:slideViewPr>
    <p:cSldViewPr snapToGrid="0" snapToObjects="1">
      <p:cViewPr varScale="1">
        <p:scale>
          <a:sx n="117" d="100"/>
          <a:sy n="117" d="100"/>
        </p:scale>
        <p:origin x="68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5" name="Shape 4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402648902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.png" descr="TitleSlide_06051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3.png" descr="FermiLogo_RGB_NALBlu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3750" y="1149350"/>
            <a:ext cx="3267075" cy="590550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9" cy="1281810"/>
          </a:xfrm>
          <a:prstGeom prst="rect">
            <a:avLst/>
          </a:prstGeom>
        </p:spPr>
        <p:txBody>
          <a:bodyPr anchor="t"/>
          <a:lstStyle>
            <a:lvl1pPr>
              <a:defRPr sz="3200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>
                <a:solidFill>
                  <a:srgbClr val="004C97"/>
                </a:solidFill>
              </a:rPr>
              <a:t>Click to edit Master title style</a:t>
            </a:r>
          </a:p>
        </p:txBody>
      </p:sp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xfrm>
            <a:off x="806450" y="4841092"/>
            <a:ext cx="7526339" cy="201690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004C97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C97"/>
                </a:solidFill>
              </a:rPr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body" idx="1"/>
          </p:nvPr>
        </p:nvSpPr>
        <p:spPr>
          <a:xfrm>
            <a:off x="229364" y="4765101"/>
            <a:ext cx="4251961" cy="20929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50505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05050"/>
                </a:solidFill>
              </a:rPr>
              <a:t>Click to edit Master text styles</a:t>
            </a:r>
          </a:p>
        </p:txBody>
      </p:sp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004C97"/>
                </a:solidFill>
              </a:rPr>
              <a:t>Click to edit Master title style</a:t>
            </a:r>
          </a:p>
        </p:txBody>
      </p:sp>
      <p:sp>
        <p:nvSpPr>
          <p:cNvPr id="18" name="Shape 1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xfrm>
            <a:off x="228600" y="1043692"/>
            <a:ext cx="3027895" cy="581430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50505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05050"/>
                </a:solidFill>
              </a:rPr>
              <a:t>Click to edit Master text styles</a:t>
            </a:r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004C97"/>
                </a:solidFill>
              </a:rPr>
              <a:t>Click to edit Master title style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224072" y="4943004"/>
            <a:ext cx="8700853" cy="19149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50505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05050"/>
                </a:solidFill>
              </a:rPr>
              <a:t>Click to edit Master text styles</a:t>
            </a:r>
          </a:p>
        </p:txBody>
      </p:sp>
      <p:sp>
        <p:nvSpPr>
          <p:cNvPr id="25" name="Shape 2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004C97"/>
                </a:solidFill>
              </a:rPr>
              <a:t>Click to edit Master title style</a:t>
            </a:r>
          </a:p>
        </p:txBody>
      </p:sp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4.png" descr="Footer_06031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Shape 29"/>
          <p:cNvSpPr>
            <a:spLocks noGrp="1"/>
          </p:cNvSpPr>
          <p:nvPr>
            <p:ph type="body" idx="1"/>
          </p:nvPr>
        </p:nvSpPr>
        <p:spPr>
          <a:xfrm>
            <a:off x="228600" y="361950"/>
            <a:ext cx="8675690" cy="5668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05050"/>
                </a:solidFill>
              </a:defRPr>
            </a:lvl1pPr>
            <a:lvl2pPr>
              <a:defRPr>
                <a:solidFill>
                  <a:srgbClr val="505050"/>
                </a:solidFill>
              </a:defRPr>
            </a:lvl2pPr>
            <a:lvl3pPr>
              <a:defRPr>
                <a:solidFill>
                  <a:srgbClr val="505050"/>
                </a:solidFill>
              </a:defRPr>
            </a:lvl3pPr>
            <a:lvl4pPr>
              <a:defRPr>
                <a:solidFill>
                  <a:srgbClr val="505050"/>
                </a:solidFill>
              </a:defRPr>
            </a:lvl4pPr>
            <a:lvl5pPr>
              <a:defRPr>
                <a:solidFill>
                  <a:srgbClr val="505050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05050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05050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05050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05050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05050"/>
                </a:solidFill>
              </a:rPr>
              <a:t>Fifth level</a:t>
            </a:r>
          </a:p>
        </p:txBody>
      </p:sp>
      <p:sp>
        <p:nvSpPr>
          <p:cNvPr id="30" name="Shape 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4.png" descr="Footer_06031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224072" y="4943004"/>
            <a:ext cx="8700853" cy="19149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50505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05050"/>
                </a:solidFill>
              </a:rPr>
              <a:t>Click to edit Master text styles</a:t>
            </a:r>
          </a:p>
        </p:txBody>
      </p:sp>
      <p:sp>
        <p:nvSpPr>
          <p:cNvPr id="34" name="Shape 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4.png" descr="Footer_06031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004C97"/>
                </a:solidFill>
              </a:rPr>
              <a:t>Click to edit Master title style</a:t>
            </a:r>
          </a:p>
        </p:txBody>
      </p:sp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05050"/>
                </a:solidFill>
              </a:defRPr>
            </a:lvl1pPr>
            <a:lvl2pPr>
              <a:defRPr>
                <a:solidFill>
                  <a:srgbClr val="505050"/>
                </a:solidFill>
              </a:defRPr>
            </a:lvl2pPr>
            <a:lvl3pPr>
              <a:defRPr>
                <a:solidFill>
                  <a:srgbClr val="505050"/>
                </a:solidFill>
              </a:defRPr>
            </a:lvl3pPr>
            <a:lvl4pPr>
              <a:defRPr>
                <a:solidFill>
                  <a:srgbClr val="505050"/>
                </a:solidFill>
              </a:defRPr>
            </a:lvl4pPr>
            <a:lvl5pPr>
              <a:defRPr>
                <a:solidFill>
                  <a:srgbClr val="505050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05050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05050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05050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05050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05050"/>
                </a:solidFill>
              </a:rPr>
              <a:t>Fifth level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4.png" descr="Footer_06031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Shape 42"/>
          <p:cNvSpPr>
            <a:spLocks noGrp="1"/>
          </p:cNvSpPr>
          <p:nvPr>
            <p:ph type="body" idx="1"/>
          </p:nvPr>
        </p:nvSpPr>
        <p:spPr>
          <a:xfrm>
            <a:off x="228600" y="355192"/>
            <a:ext cx="4206242" cy="42501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05050"/>
                </a:solidFill>
              </a:defRPr>
            </a:lvl1pPr>
            <a:lvl2pPr>
              <a:defRPr>
                <a:solidFill>
                  <a:srgbClr val="505050"/>
                </a:solidFill>
              </a:defRPr>
            </a:lvl2pPr>
            <a:lvl3pPr>
              <a:defRPr>
                <a:solidFill>
                  <a:srgbClr val="505050"/>
                </a:solidFill>
              </a:defRPr>
            </a:lvl3pPr>
            <a:lvl4pPr>
              <a:defRPr>
                <a:solidFill>
                  <a:srgbClr val="505050"/>
                </a:solidFill>
              </a:defRPr>
            </a:lvl4pPr>
            <a:lvl5pPr>
              <a:defRPr>
                <a:solidFill>
                  <a:srgbClr val="505050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05050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05050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05050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05050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05050"/>
                </a:solidFill>
              </a:rPr>
              <a:t>Fifth level</a:t>
            </a:r>
          </a:p>
        </p:txBody>
      </p:sp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Bottom: Title &amp; Content">
  <p:cSld name="Logo Bottom: Title &amp; Conten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body" idx="1"/>
          </p:nvPr>
        </p:nvSpPr>
        <p:spPr>
          <a:xfrm>
            <a:off x="228603" y="971552"/>
            <a:ext cx="8672400" cy="50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30200" algn="l" rtl="0">
              <a:spcBef>
                <a:spcPts val="320"/>
              </a:spcBef>
              <a:spcAft>
                <a:spcPts val="0"/>
              </a:spcAft>
              <a:buClr>
                <a:srgbClr val="505050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17500" algn="l" rtl="0">
              <a:spcBef>
                <a:spcPts val="300"/>
              </a:spcBef>
              <a:spcAft>
                <a:spcPts val="0"/>
              </a:spcAft>
              <a:buClr>
                <a:srgbClr val="505050"/>
              </a:buClr>
              <a:buSzPts val="1400"/>
              <a:buFont typeface="Arial"/>
              <a:buChar char="•"/>
              <a:defRPr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rgbClr val="505050"/>
              </a:buClr>
              <a:buSzPts val="1400"/>
              <a:buFont typeface="Arial"/>
              <a:buChar char="–"/>
              <a:defRPr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505050"/>
              </a:buClr>
              <a:buSzPts val="1400"/>
              <a:buFont typeface="Arial"/>
              <a:buChar char="•"/>
              <a:defRPr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>
            <a:off x="228600" y="251752"/>
            <a:ext cx="8686800" cy="4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36" name="Google Shape;136;p23"/>
          <p:cNvSpPr txBox="1">
            <a:spLocks noGrp="1"/>
          </p:cNvSpPr>
          <p:nvPr>
            <p:ph type="dt" idx="10"/>
          </p:nvPr>
        </p:nvSpPr>
        <p:spPr>
          <a:xfrm>
            <a:off x="736827" y="6504215"/>
            <a:ext cx="6753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Google Shape;137;p23"/>
          <p:cNvSpPr txBox="1">
            <a:spLocks noGrp="1"/>
          </p:cNvSpPr>
          <p:nvPr>
            <p:ph type="ftr" idx="11"/>
          </p:nvPr>
        </p:nvSpPr>
        <p:spPr>
          <a:xfrm>
            <a:off x="1530603" y="6504215"/>
            <a:ext cx="6262200" cy="2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Google Shape;138;p23"/>
          <p:cNvSpPr txBox="1">
            <a:spLocks noGrp="1"/>
          </p:cNvSpPr>
          <p:nvPr>
            <p:ph type="sldNum" idx="12"/>
          </p:nvPr>
        </p:nvSpPr>
        <p:spPr>
          <a:xfrm>
            <a:off x="222250" y="6504215"/>
            <a:ext cx="414300" cy="2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79382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png" descr="HeaderFooter_0060314.pn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7454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004C97"/>
                </a:solidFill>
              </a:rPr>
              <a:t>Click to edit Master title style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228600" y="1043046"/>
            <a:ext cx="8672514" cy="5814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04040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04040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04040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04040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04040"/>
                </a:solidFill>
              </a:rPr>
              <a:t>Fifth level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228600" y="6515100"/>
            <a:ext cx="447675" cy="1397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>
              <a:defRPr sz="9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transition spd="med"/>
  <p:txStyles>
    <p:titleStyle>
      <a:lvl1pPr defTabSz="457200">
        <a:defRPr sz="2400" b="1">
          <a:solidFill>
            <a:srgbClr val="004C97"/>
          </a:solidFill>
          <a:latin typeface="+mj-lt"/>
          <a:ea typeface="+mj-ea"/>
          <a:cs typeface="+mj-cs"/>
          <a:sym typeface="Helvetica"/>
        </a:defRPr>
      </a:lvl1pPr>
      <a:lvl2pPr defTabSz="457200">
        <a:defRPr sz="2400" b="1">
          <a:solidFill>
            <a:srgbClr val="004C97"/>
          </a:solidFill>
          <a:latin typeface="+mj-lt"/>
          <a:ea typeface="+mj-ea"/>
          <a:cs typeface="+mj-cs"/>
          <a:sym typeface="Helvetica"/>
        </a:defRPr>
      </a:lvl2pPr>
      <a:lvl3pPr defTabSz="457200">
        <a:defRPr sz="2400" b="1">
          <a:solidFill>
            <a:srgbClr val="004C97"/>
          </a:solidFill>
          <a:latin typeface="+mj-lt"/>
          <a:ea typeface="+mj-ea"/>
          <a:cs typeface="+mj-cs"/>
          <a:sym typeface="Helvetica"/>
        </a:defRPr>
      </a:lvl3pPr>
      <a:lvl4pPr defTabSz="457200">
        <a:defRPr sz="2400" b="1">
          <a:solidFill>
            <a:srgbClr val="004C97"/>
          </a:solidFill>
          <a:latin typeface="+mj-lt"/>
          <a:ea typeface="+mj-ea"/>
          <a:cs typeface="+mj-cs"/>
          <a:sym typeface="Helvetica"/>
        </a:defRPr>
      </a:lvl4pPr>
      <a:lvl5pPr defTabSz="457200">
        <a:defRPr sz="2400" b="1">
          <a:solidFill>
            <a:srgbClr val="004C97"/>
          </a:solidFill>
          <a:latin typeface="+mj-lt"/>
          <a:ea typeface="+mj-ea"/>
          <a:cs typeface="+mj-cs"/>
          <a:sym typeface="Helvetica"/>
        </a:defRPr>
      </a:lvl5pPr>
      <a:lvl6pPr indent="457200" defTabSz="457200">
        <a:defRPr sz="2400" b="1">
          <a:solidFill>
            <a:srgbClr val="004C97"/>
          </a:solidFill>
          <a:latin typeface="+mj-lt"/>
          <a:ea typeface="+mj-ea"/>
          <a:cs typeface="+mj-cs"/>
          <a:sym typeface="Helvetica"/>
        </a:defRPr>
      </a:lvl6pPr>
      <a:lvl7pPr indent="914400" defTabSz="457200">
        <a:defRPr sz="2400" b="1">
          <a:solidFill>
            <a:srgbClr val="004C97"/>
          </a:solidFill>
          <a:latin typeface="+mj-lt"/>
          <a:ea typeface="+mj-ea"/>
          <a:cs typeface="+mj-cs"/>
          <a:sym typeface="Helvetica"/>
        </a:defRPr>
      </a:lvl7pPr>
      <a:lvl8pPr indent="1371600" defTabSz="457200">
        <a:defRPr sz="2400" b="1">
          <a:solidFill>
            <a:srgbClr val="004C97"/>
          </a:solidFill>
          <a:latin typeface="+mj-lt"/>
          <a:ea typeface="+mj-ea"/>
          <a:cs typeface="+mj-cs"/>
          <a:sym typeface="Helvetica"/>
        </a:defRPr>
      </a:lvl8pPr>
      <a:lvl9pPr indent="1828800" defTabSz="457200">
        <a:defRPr sz="2400" b="1">
          <a:solidFill>
            <a:srgbClr val="004C97"/>
          </a:solidFill>
          <a:latin typeface="+mj-lt"/>
          <a:ea typeface="+mj-ea"/>
          <a:cs typeface="+mj-cs"/>
          <a:sym typeface="Helvetica"/>
        </a:defRPr>
      </a:lvl9pPr>
    </p:titleStyle>
    <p:bodyStyle>
      <a:lvl1pPr marL="342900" indent="-342900" defTabSz="457200">
        <a:spcBef>
          <a:spcPts val="500"/>
        </a:spcBef>
        <a:buSzPct val="100000"/>
        <a:buFont typeface="Arial"/>
        <a:buChar char="•"/>
        <a:defRPr sz="2400">
          <a:solidFill>
            <a:srgbClr val="404040"/>
          </a:solidFill>
          <a:latin typeface="+mj-lt"/>
          <a:ea typeface="+mj-ea"/>
          <a:cs typeface="+mj-cs"/>
          <a:sym typeface="Helvetica"/>
        </a:defRPr>
      </a:lvl1pPr>
      <a:lvl2pPr marL="768927" indent="-311727" defTabSz="457200">
        <a:spcBef>
          <a:spcPts val="500"/>
        </a:spcBef>
        <a:buSzPct val="100000"/>
        <a:buFont typeface="Arial"/>
        <a:buChar char="–"/>
        <a:defRPr sz="2400">
          <a:solidFill>
            <a:srgbClr val="404040"/>
          </a:solidFill>
          <a:latin typeface="+mj-lt"/>
          <a:ea typeface="+mj-ea"/>
          <a:cs typeface="+mj-cs"/>
          <a:sym typeface="Helvetica"/>
        </a:defRPr>
      </a:lvl2pPr>
      <a:lvl3pPr marL="1188719" indent="-274319" defTabSz="457200">
        <a:spcBef>
          <a:spcPts val="500"/>
        </a:spcBef>
        <a:buSzPct val="100000"/>
        <a:buFont typeface="Arial"/>
        <a:buChar char="•"/>
        <a:defRPr sz="2400">
          <a:solidFill>
            <a:srgbClr val="404040"/>
          </a:solidFill>
          <a:latin typeface="+mj-lt"/>
          <a:ea typeface="+mj-ea"/>
          <a:cs typeface="+mj-cs"/>
          <a:sym typeface="Helvetica"/>
        </a:defRPr>
      </a:lvl3pPr>
      <a:lvl4pPr marL="1676400" indent="-304800" defTabSz="457200">
        <a:spcBef>
          <a:spcPts val="500"/>
        </a:spcBef>
        <a:buSzPct val="100000"/>
        <a:buFont typeface="Arial"/>
        <a:buChar char="–"/>
        <a:defRPr sz="2400">
          <a:solidFill>
            <a:srgbClr val="404040"/>
          </a:solidFill>
          <a:latin typeface="+mj-lt"/>
          <a:ea typeface="+mj-ea"/>
          <a:cs typeface="+mj-cs"/>
          <a:sym typeface="Helvetica"/>
        </a:defRPr>
      </a:lvl4pPr>
      <a:lvl5pPr marL="2133600" indent="-304800" defTabSz="457200">
        <a:spcBef>
          <a:spcPts val="500"/>
        </a:spcBef>
        <a:buSzPct val="100000"/>
        <a:buFont typeface="Arial"/>
        <a:buChar char="•"/>
        <a:defRPr sz="2400">
          <a:solidFill>
            <a:srgbClr val="404040"/>
          </a:solidFill>
          <a:latin typeface="+mj-lt"/>
          <a:ea typeface="+mj-ea"/>
          <a:cs typeface="+mj-cs"/>
          <a:sym typeface="Helvetica"/>
        </a:defRPr>
      </a:lvl5pPr>
      <a:lvl6pPr marL="2560320" indent="-274320" defTabSz="457200">
        <a:spcBef>
          <a:spcPts val="500"/>
        </a:spcBef>
        <a:buSzPct val="100000"/>
        <a:buFont typeface="Arial"/>
        <a:buChar char="•"/>
        <a:defRPr sz="2400">
          <a:solidFill>
            <a:srgbClr val="404040"/>
          </a:solidFill>
          <a:latin typeface="+mj-lt"/>
          <a:ea typeface="+mj-ea"/>
          <a:cs typeface="+mj-cs"/>
          <a:sym typeface="Helvetica"/>
        </a:defRPr>
      </a:lvl6pPr>
      <a:lvl7pPr marL="3017520" indent="-274320" defTabSz="457200">
        <a:spcBef>
          <a:spcPts val="500"/>
        </a:spcBef>
        <a:buSzPct val="100000"/>
        <a:buFont typeface="Arial"/>
        <a:buChar char="•"/>
        <a:defRPr sz="2400">
          <a:solidFill>
            <a:srgbClr val="404040"/>
          </a:solidFill>
          <a:latin typeface="+mj-lt"/>
          <a:ea typeface="+mj-ea"/>
          <a:cs typeface="+mj-cs"/>
          <a:sym typeface="Helvetica"/>
        </a:defRPr>
      </a:lvl7pPr>
      <a:lvl8pPr marL="3474720" indent="-274320" defTabSz="457200">
        <a:spcBef>
          <a:spcPts val="500"/>
        </a:spcBef>
        <a:buSzPct val="100000"/>
        <a:buFont typeface="Arial"/>
        <a:buChar char="•"/>
        <a:defRPr sz="2400">
          <a:solidFill>
            <a:srgbClr val="404040"/>
          </a:solidFill>
          <a:latin typeface="+mj-lt"/>
          <a:ea typeface="+mj-ea"/>
          <a:cs typeface="+mj-cs"/>
          <a:sym typeface="Helvetica"/>
        </a:defRPr>
      </a:lvl8pPr>
      <a:lvl9pPr marL="3931920" indent="-274320" defTabSz="457200">
        <a:spcBef>
          <a:spcPts val="500"/>
        </a:spcBef>
        <a:buSzPct val="100000"/>
        <a:buFont typeface="Arial"/>
        <a:buChar char="•"/>
        <a:defRPr sz="2400">
          <a:solidFill>
            <a:srgbClr val="404040"/>
          </a:solidFill>
          <a:latin typeface="+mj-lt"/>
          <a:ea typeface="+mj-ea"/>
          <a:cs typeface="+mj-cs"/>
          <a:sym typeface="Helvetica"/>
        </a:defRPr>
      </a:lvl9pPr>
    </p:bodyStyle>
    <p:otherStyle>
      <a:lvl1pPr defTabSz="457200">
        <a:defRPr sz="900">
          <a:solidFill>
            <a:schemeClr val="tx1"/>
          </a:solidFill>
          <a:latin typeface="+mn-lt"/>
          <a:ea typeface="+mn-ea"/>
          <a:cs typeface="+mn-cs"/>
          <a:sym typeface="Helvetica"/>
        </a:defRPr>
      </a:lvl1pPr>
      <a:lvl2pPr indent="457200" defTabSz="457200">
        <a:defRPr sz="900">
          <a:solidFill>
            <a:schemeClr val="tx1"/>
          </a:solidFill>
          <a:latin typeface="+mn-lt"/>
          <a:ea typeface="+mn-ea"/>
          <a:cs typeface="+mn-cs"/>
          <a:sym typeface="Helvetica"/>
        </a:defRPr>
      </a:lvl2pPr>
      <a:lvl3pPr indent="914400" defTabSz="457200">
        <a:defRPr sz="900">
          <a:solidFill>
            <a:schemeClr val="tx1"/>
          </a:solidFill>
          <a:latin typeface="+mn-lt"/>
          <a:ea typeface="+mn-ea"/>
          <a:cs typeface="+mn-cs"/>
          <a:sym typeface="Helvetica"/>
        </a:defRPr>
      </a:lvl3pPr>
      <a:lvl4pPr indent="1371600" defTabSz="457200">
        <a:defRPr sz="900">
          <a:solidFill>
            <a:schemeClr val="tx1"/>
          </a:solidFill>
          <a:latin typeface="+mn-lt"/>
          <a:ea typeface="+mn-ea"/>
          <a:cs typeface="+mn-cs"/>
          <a:sym typeface="Helvetica"/>
        </a:defRPr>
      </a:lvl4pPr>
      <a:lvl5pPr indent="1828800" defTabSz="457200">
        <a:defRPr sz="900">
          <a:solidFill>
            <a:schemeClr val="tx1"/>
          </a:solidFill>
          <a:latin typeface="+mn-lt"/>
          <a:ea typeface="+mn-ea"/>
          <a:cs typeface="+mn-cs"/>
          <a:sym typeface="Helvetica"/>
        </a:defRPr>
      </a:lvl5pPr>
      <a:lvl6pPr indent="2286000" defTabSz="457200">
        <a:defRPr sz="900">
          <a:solidFill>
            <a:schemeClr val="tx1"/>
          </a:solidFill>
          <a:latin typeface="+mn-lt"/>
          <a:ea typeface="+mn-ea"/>
          <a:cs typeface="+mn-cs"/>
          <a:sym typeface="Helvetica"/>
        </a:defRPr>
      </a:lvl6pPr>
      <a:lvl7pPr indent="2743200" defTabSz="457200">
        <a:defRPr sz="900">
          <a:solidFill>
            <a:schemeClr val="tx1"/>
          </a:solidFill>
          <a:latin typeface="+mn-lt"/>
          <a:ea typeface="+mn-ea"/>
          <a:cs typeface="+mn-cs"/>
          <a:sym typeface="Helvetica"/>
        </a:defRPr>
      </a:lvl7pPr>
      <a:lvl8pPr indent="3200400" defTabSz="457200">
        <a:defRPr sz="900">
          <a:solidFill>
            <a:schemeClr val="tx1"/>
          </a:solidFill>
          <a:latin typeface="+mn-lt"/>
          <a:ea typeface="+mn-ea"/>
          <a:cs typeface="+mn-cs"/>
          <a:sym typeface="Helvetica"/>
        </a:defRPr>
      </a:lvl8pPr>
      <a:lvl9pPr indent="3657600" defTabSz="457200">
        <a:defRPr sz="900">
          <a:solidFill>
            <a:schemeClr val="tx1"/>
          </a:solidFill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indico.fnal.gov/event/16890/contribution/7/material/slides/" TargetMode="External"/><Relationship Id="rId3" Type="http://schemas.openxmlformats.org/officeDocument/2006/relationships/hyperlink" Target="https://indico.fnal.gov/event/16757/contribution/2/material/slides/0.pdf" TargetMode="External"/><Relationship Id="rId7" Type="http://schemas.openxmlformats.org/officeDocument/2006/relationships/hyperlink" Target="https://indico.fnal.gov/event/16757/contribution/7/material/slides/0.pdf" TargetMode="External"/><Relationship Id="rId2" Type="http://schemas.openxmlformats.org/officeDocument/2006/relationships/hyperlink" Target="https://indico.fnal.gov/event/14223/contribution/2/material/slides/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indico.fnal.gov/event/16757/contribution/8/material/slides/0.pptx" TargetMode="External"/><Relationship Id="rId5" Type="http://schemas.openxmlformats.org/officeDocument/2006/relationships/hyperlink" Target="https://indico.fnal.gov/event/16757/contribution/4/material/slides/0.pdf" TargetMode="External"/><Relationship Id="rId4" Type="http://schemas.openxmlformats.org/officeDocument/2006/relationships/hyperlink" Target="https://indico.fnal.gov/event/16757/contribution/3/material/slides/0.pptx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fnal.gov/event/16890/contribution/5/material/slides/" TargetMode="External"/><Relationship Id="rId2" Type="http://schemas.openxmlformats.org/officeDocument/2006/relationships/hyperlink" Target="https://indico.fnal.gov/event/14223/contribution/0/material/slides/" TargetMode="Externa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indico.fnal.gov/event/16890/contribution/3/material/slides/" TargetMode="External"/><Relationship Id="rId4" Type="http://schemas.openxmlformats.org/officeDocument/2006/relationships/hyperlink" Target="https://indico.fnal.gov/event/16890/contribution/4/material/slides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indico.fnal.gov/event/16890/contribution/8/material/slides/" TargetMode="External"/><Relationship Id="rId3" Type="http://schemas.openxmlformats.org/officeDocument/2006/relationships/hyperlink" Target="https://indico.fnal.gov/event/14286/contribution/3/material/slides/" TargetMode="External"/><Relationship Id="rId7" Type="http://schemas.openxmlformats.org/officeDocument/2006/relationships/hyperlink" Target="https://indico.fnal.gov/event/16890/contribution/6/material/slides/" TargetMode="External"/><Relationship Id="rId2" Type="http://schemas.openxmlformats.org/officeDocument/2006/relationships/hyperlink" Target="https://indico.fnal.gov/event/14223/contribution/3/material/slides/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indico.fnal.gov/event/16890/contribution/2/material/slides/0.pdf" TargetMode="External"/><Relationship Id="rId5" Type="http://schemas.openxmlformats.org/officeDocument/2006/relationships/hyperlink" Target="https://indico.fnal.gov/event/16890/contribution/1/material/slides/" TargetMode="External"/><Relationship Id="rId4" Type="http://schemas.openxmlformats.org/officeDocument/2006/relationships/hyperlink" Target="https://indico.fnal.gov/event/16757/contribution/9/material/slides/0.pptx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fnal.gov/event/14286/contribution/0/material/slides/" TargetMode="External"/><Relationship Id="rId2" Type="http://schemas.openxmlformats.org/officeDocument/2006/relationships/hyperlink" Target="https://indico.fnal.gov/event/14223/contribution/1/material/slides/" TargetMode="Externa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indico.fnal.gov/event/16757/contribution/5/material/slides/0.pdf" TargetMode="External"/><Relationship Id="rId4" Type="http://schemas.openxmlformats.org/officeDocument/2006/relationships/hyperlink" Target="https://indico.fnal.gov/event/14286/contribution/1/material/slide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xfrm>
            <a:off x="806448" y="3559175"/>
            <a:ext cx="8021865" cy="1139825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3200" b="1" dirty="0">
                <a:solidFill>
                  <a:srgbClr val="004C97"/>
                </a:solidFill>
              </a:rPr>
              <a:t>Summary of listed R&amp;D activities so far</a:t>
            </a:r>
            <a:endParaRPr sz="3200" b="1" dirty="0">
              <a:solidFill>
                <a:srgbClr val="004C97"/>
              </a:solidFill>
            </a:endParaRPr>
          </a:p>
        </p:txBody>
      </p:sp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xfrm>
            <a:off x="806449" y="4841875"/>
            <a:ext cx="7526340" cy="1489075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004C97"/>
                </a:solidFill>
              </a:rPr>
              <a:t>P. Merkel</a:t>
            </a:r>
            <a:endParaRPr sz="2000" dirty="0">
              <a:solidFill>
                <a:schemeClr val="tx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dirty="0">
                <a:solidFill>
                  <a:schemeClr val="tx1"/>
                </a:solidFill>
              </a:rPr>
              <a:t>SAC Detector WG </a:t>
            </a:r>
            <a:r>
              <a:rPr lang="en-US" sz="2000" dirty="0">
                <a:solidFill>
                  <a:schemeClr val="tx1"/>
                </a:solidFill>
              </a:rPr>
              <a:t>Meeting</a:t>
            </a:r>
            <a:endParaRPr sz="2000" dirty="0">
              <a:solidFill>
                <a:schemeClr val="tx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dirty="0">
                <a:solidFill>
                  <a:schemeClr val="tx1"/>
                </a:solidFill>
              </a:rPr>
              <a:t>19</a:t>
            </a:r>
            <a:r>
              <a:rPr sz="2000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rgbClr val="004C97"/>
                </a:solidFill>
              </a:rPr>
              <a:t>April</a:t>
            </a:r>
            <a:r>
              <a:rPr sz="2000" dirty="0">
                <a:solidFill>
                  <a:srgbClr val="004C97"/>
                </a:solidFill>
              </a:rPr>
              <a:t> 20</a:t>
            </a:r>
            <a:r>
              <a:rPr sz="2000" dirty="0">
                <a:solidFill>
                  <a:schemeClr val="tx1"/>
                </a:solidFill>
              </a:rPr>
              <a:t>1</a:t>
            </a:r>
            <a:r>
              <a:rPr lang="en-US" dirty="0">
                <a:solidFill>
                  <a:schemeClr val="tx1"/>
                </a:solidFill>
              </a:rPr>
              <a:t>9</a:t>
            </a:r>
            <a:endParaRPr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E1F7D13-6CD7-E540-9158-746FC67C2E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801425"/>
            <a:ext cx="9144000" cy="5403429"/>
          </a:xfrm>
        </p:spPr>
        <p:txBody>
          <a:bodyPr/>
          <a:lstStyle/>
          <a:p>
            <a:pPr marL="114300" indent="0" fontAlgn="base">
              <a:buNone/>
            </a:pPr>
            <a:r>
              <a:rPr lang="en-US" dirty="0">
                <a:latin typeface="+mn-lt"/>
                <a:cs typeface="Arial" panose="020B0604020202020204" pitchFamily="34" charset="0"/>
              </a:rPr>
              <a:t>Summary from 2017 process: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6DE3CD-C8B0-264A-AB23-F649D5B24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Collider Experiments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192550-17D0-C94A-9BF1-F93ABCA19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307477"/>
            <a:ext cx="8044543" cy="489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818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6983A1-22E3-0143-83AE-B7202F2F40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Overview of Energy Frontier </a:t>
            </a:r>
            <a:r>
              <a:rPr lang="en-US" dirty="0">
                <a:hlinkClick r:id="rId2"/>
              </a:rPr>
              <a:t>(Petra Merkel)</a:t>
            </a:r>
            <a:endParaRPr lang="en-US" dirty="0"/>
          </a:p>
          <a:p>
            <a:r>
              <a:rPr lang="en-US" dirty="0"/>
              <a:t>Highlights from CERN R&amp;D Workshop </a:t>
            </a:r>
            <a:r>
              <a:rPr lang="en-US" dirty="0">
                <a:hlinkClick r:id="rId3"/>
              </a:rPr>
              <a:t>(Alan Prosser)</a:t>
            </a:r>
            <a:endParaRPr lang="en-US" dirty="0"/>
          </a:p>
          <a:p>
            <a:r>
              <a:rPr lang="en-US" dirty="0"/>
              <a:t>Detector Challenges for a Muon Collider </a:t>
            </a:r>
            <a:r>
              <a:rPr lang="en-US" dirty="0">
                <a:hlinkClick r:id="rId4"/>
              </a:rPr>
              <a:t>(Ron Lipton)</a:t>
            </a:r>
            <a:endParaRPr lang="en-US" dirty="0"/>
          </a:p>
          <a:p>
            <a:r>
              <a:rPr lang="en-US" dirty="0"/>
              <a:t>High Speed Links for HEP </a:t>
            </a:r>
            <a:r>
              <a:rPr lang="en-US" dirty="0">
                <a:hlinkClick r:id="rId5"/>
              </a:rPr>
              <a:t>(Alan Prosser)</a:t>
            </a:r>
            <a:endParaRPr lang="en-US" dirty="0"/>
          </a:p>
          <a:p>
            <a:r>
              <a:rPr lang="en-US" dirty="0"/>
              <a:t>ASIC Group Considerations </a:t>
            </a:r>
            <a:r>
              <a:rPr lang="en-US" dirty="0">
                <a:hlinkClick r:id="rId6"/>
              </a:rPr>
              <a:t>(Gregory Deptuch)</a:t>
            </a:r>
            <a:endParaRPr lang="en-US" dirty="0"/>
          </a:p>
          <a:p>
            <a:r>
              <a:rPr lang="en-US" dirty="0"/>
              <a:t>Future </a:t>
            </a:r>
            <a:r>
              <a:rPr lang="en-US" dirty="0" err="1"/>
              <a:t>Testbeam</a:t>
            </a:r>
            <a:r>
              <a:rPr lang="en-US" dirty="0"/>
              <a:t> and Irradiation Needs </a:t>
            </a:r>
            <a:r>
              <a:rPr lang="en-US" dirty="0">
                <a:hlinkClick r:id="rId7"/>
              </a:rPr>
              <a:t>(Mandy Rominsky)</a:t>
            </a:r>
            <a:endParaRPr lang="en-US" dirty="0"/>
          </a:p>
          <a:p>
            <a:r>
              <a:rPr lang="en-US" dirty="0"/>
              <a:t>Summary from Energy WG </a:t>
            </a:r>
            <a:r>
              <a:rPr lang="en-US" dirty="0">
                <a:hlinkClick r:id="rId8"/>
              </a:rPr>
              <a:t>(Anadi Canepa)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1EB2CE-3FEC-8640-8E26-514529EC2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Collider Experiments: 2017 and 2018 Topics</a:t>
            </a:r>
          </a:p>
        </p:txBody>
      </p:sp>
    </p:spTree>
    <p:extLst>
      <p:ext uri="{BB962C8B-B14F-4D97-AF65-F5344CB8AC3E}">
        <p14:creationId xmlns:p14="http://schemas.microsoft.com/office/powerpoint/2010/main" val="1279494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334109-54B4-CF4B-94EA-C4E5A2471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531" y="1505318"/>
            <a:ext cx="8044543" cy="4817234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E1104B-9C6E-CE45-A923-164474002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808267"/>
            <a:ext cx="8672400" cy="5059200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Summary from 2017 process: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C8BB23-11B8-E645-8F95-AF40FD449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Neutrino Experiments</a:t>
            </a:r>
          </a:p>
        </p:txBody>
      </p:sp>
    </p:spTree>
    <p:extLst>
      <p:ext uri="{BB962C8B-B14F-4D97-AF65-F5344CB8AC3E}">
        <p14:creationId xmlns:p14="http://schemas.microsoft.com/office/powerpoint/2010/main" val="3549514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821668-8226-AD4C-9C2E-E855CF551B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Overview of Intensity Frontier </a:t>
            </a:r>
            <a:r>
              <a:rPr lang="en-US" dirty="0">
                <a:hlinkClick r:id="rId2"/>
              </a:rPr>
              <a:t>(Brian Rebel)</a:t>
            </a:r>
            <a:endParaRPr lang="en-US" dirty="0"/>
          </a:p>
          <a:p>
            <a:r>
              <a:rPr lang="en-US" dirty="0"/>
              <a:t>R&amp;D Needs for Neutrino Detectors </a:t>
            </a:r>
            <a:r>
              <a:rPr lang="en-US" dirty="0">
                <a:hlinkClick r:id="rId3"/>
              </a:rPr>
              <a:t>(Angela Fava)</a:t>
            </a:r>
            <a:endParaRPr lang="en-US" dirty="0"/>
          </a:p>
          <a:p>
            <a:r>
              <a:rPr lang="en-US" dirty="0"/>
              <a:t>Magnetized </a:t>
            </a:r>
            <a:r>
              <a:rPr lang="en-US" dirty="0" err="1"/>
              <a:t>LAr</a:t>
            </a:r>
            <a:r>
              <a:rPr lang="en-US" dirty="0"/>
              <a:t> TPCs </a:t>
            </a:r>
            <a:r>
              <a:rPr lang="en-US" dirty="0">
                <a:hlinkClick r:id="rId4"/>
              </a:rPr>
              <a:t>(Thomas Strauss)</a:t>
            </a:r>
            <a:endParaRPr lang="en-US" dirty="0"/>
          </a:p>
          <a:p>
            <a:r>
              <a:rPr lang="en-US" dirty="0"/>
              <a:t>Scintillation Light in </a:t>
            </a:r>
            <a:r>
              <a:rPr lang="en-US" dirty="0" err="1"/>
              <a:t>LAr</a:t>
            </a:r>
            <a:r>
              <a:rPr lang="en-US" dirty="0"/>
              <a:t> </a:t>
            </a:r>
            <a:r>
              <a:rPr lang="en-US" dirty="0">
                <a:hlinkClick r:id="rId5"/>
              </a:rPr>
              <a:t>(Flavio Cavanna)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A96DAED-4044-BD4E-8E32-7E1A9194D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Neutrino Experiments: 2017 and 2018 Topics</a:t>
            </a:r>
          </a:p>
        </p:txBody>
      </p:sp>
    </p:spTree>
    <p:extLst>
      <p:ext uri="{BB962C8B-B14F-4D97-AF65-F5344CB8AC3E}">
        <p14:creationId xmlns:p14="http://schemas.microsoft.com/office/powerpoint/2010/main" val="1012701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EE417EB-2450-A146-8404-344C0F7353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4203" y="755929"/>
            <a:ext cx="8672400" cy="5059200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Summary from 2017 process: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ED4376-83F4-E740-8A26-AE47487CC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Cosmic Experiments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5354A8-6A59-234C-BDAD-BA94ABCA0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703" y="1454836"/>
            <a:ext cx="8153400" cy="476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357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AD3F524-0D27-C149-B8B5-754504B7FF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Overview of Cosmic Frontier </a:t>
            </a:r>
            <a:r>
              <a:rPr lang="en-US" dirty="0">
                <a:hlinkClick r:id="rId2"/>
              </a:rPr>
              <a:t>(Juan Estrada)</a:t>
            </a:r>
            <a:endParaRPr lang="en-US" dirty="0"/>
          </a:p>
          <a:p>
            <a:r>
              <a:rPr lang="en-US" dirty="0"/>
              <a:t>Quantum Detectors </a:t>
            </a:r>
            <a:r>
              <a:rPr lang="en-US" dirty="0">
                <a:hlinkClick r:id="rId3"/>
              </a:rPr>
              <a:t>(Daniel Bowring)</a:t>
            </a:r>
            <a:endParaRPr lang="en-US" dirty="0"/>
          </a:p>
          <a:p>
            <a:r>
              <a:rPr lang="en-US" dirty="0"/>
              <a:t>Liquid Nobel Dark Matter Detectors </a:t>
            </a:r>
            <a:r>
              <a:rPr lang="en-US" dirty="0">
                <a:hlinkClick r:id="rId4"/>
              </a:rPr>
              <a:t>(Hugh Lippincott)</a:t>
            </a:r>
            <a:endParaRPr lang="en-US" dirty="0"/>
          </a:p>
          <a:p>
            <a:r>
              <a:rPr lang="en-US" dirty="0"/>
              <a:t>Astrophysics Instruments with Skipper CCDs </a:t>
            </a:r>
            <a:r>
              <a:rPr lang="en-US" dirty="0">
                <a:hlinkClick r:id="rId5"/>
              </a:rPr>
              <a:t>(Juan Estrada)</a:t>
            </a:r>
            <a:endParaRPr lang="en-US" dirty="0"/>
          </a:p>
          <a:p>
            <a:r>
              <a:rPr lang="en-US" dirty="0"/>
              <a:t>Fiber Positioner R&amp;D </a:t>
            </a:r>
            <a:r>
              <a:rPr lang="en-US" dirty="0">
                <a:hlinkClick r:id="rId6"/>
              </a:rPr>
              <a:t>(Tom Diehl)</a:t>
            </a:r>
            <a:endParaRPr lang="en-US" dirty="0"/>
          </a:p>
          <a:p>
            <a:r>
              <a:rPr lang="en-US" dirty="0"/>
              <a:t>Alternative Spectroscopy </a:t>
            </a:r>
            <a:r>
              <a:rPr lang="en-US" dirty="0">
                <a:hlinkClick r:id="rId7"/>
              </a:rPr>
              <a:t>(Albert Stebbins)</a:t>
            </a:r>
            <a:endParaRPr lang="en-US" dirty="0"/>
          </a:p>
          <a:p>
            <a:r>
              <a:rPr lang="en-US" dirty="0"/>
              <a:t>MKIDs for Cosmic Surveys </a:t>
            </a:r>
            <a:r>
              <a:rPr lang="en-US" dirty="0">
                <a:hlinkClick r:id="rId8"/>
              </a:rPr>
              <a:t>(Juan Estrada)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06891F-0725-7648-AE60-E6F10A6A8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Cosmic Experiments: 2017 and 2018 Topics</a:t>
            </a:r>
          </a:p>
        </p:txBody>
      </p:sp>
    </p:spTree>
    <p:extLst>
      <p:ext uri="{BB962C8B-B14F-4D97-AF65-F5344CB8AC3E}">
        <p14:creationId xmlns:p14="http://schemas.microsoft.com/office/powerpoint/2010/main" val="1157552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413F106-8006-664A-B8C7-AEC3335A9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857" y="1539622"/>
            <a:ext cx="8476286" cy="4713724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A75ED81-A25D-5642-8CF5-0BDCDE13E9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3000" y="886477"/>
            <a:ext cx="8672400" cy="5059200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Summary from 2017 process: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1B7879-7457-7848-8DBD-81141DD18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Precision Experiments</a:t>
            </a:r>
          </a:p>
        </p:txBody>
      </p:sp>
    </p:spTree>
    <p:extLst>
      <p:ext uri="{BB962C8B-B14F-4D97-AF65-F5344CB8AC3E}">
        <p14:creationId xmlns:p14="http://schemas.microsoft.com/office/powerpoint/2010/main" val="3585306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BAE23ED-D282-AA4A-8624-1730F90E7B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Overview of Precision Frontier </a:t>
            </a:r>
            <a:r>
              <a:rPr lang="en-US" dirty="0">
                <a:hlinkClick r:id="rId2"/>
              </a:rPr>
              <a:t>(Vadim Rusu)</a:t>
            </a:r>
            <a:endParaRPr lang="en-US" dirty="0"/>
          </a:p>
          <a:p>
            <a:r>
              <a:rPr lang="en-US" dirty="0"/>
              <a:t>Additional discussion points </a:t>
            </a:r>
            <a:r>
              <a:rPr lang="en-US" dirty="0">
                <a:hlinkClick r:id="rId3"/>
              </a:rPr>
              <a:t>(Rick Tesarek)</a:t>
            </a:r>
            <a:endParaRPr lang="en-US" dirty="0"/>
          </a:p>
          <a:p>
            <a:r>
              <a:rPr lang="en-US" dirty="0"/>
              <a:t>Next Detector Challenges from Precision Frontier </a:t>
            </a:r>
            <a:r>
              <a:rPr lang="en-US" dirty="0">
                <a:hlinkClick r:id="rId4"/>
              </a:rPr>
              <a:t>(Brendan Kiburg)</a:t>
            </a:r>
            <a:endParaRPr lang="en-US" dirty="0"/>
          </a:p>
          <a:p>
            <a:r>
              <a:rPr lang="en-US" dirty="0"/>
              <a:t>Summary of Mu2e-II Needs and Plans </a:t>
            </a:r>
            <a:r>
              <a:rPr lang="en-US" dirty="0">
                <a:hlinkClick r:id="rId5"/>
              </a:rPr>
              <a:t>(Vadim Rusu)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A0B6D5-D642-7B46-9DB5-43E709B02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Precision Experiments: 2017 and 2018 Topics </a:t>
            </a:r>
          </a:p>
        </p:txBody>
      </p:sp>
    </p:spTree>
    <p:extLst>
      <p:ext uri="{BB962C8B-B14F-4D97-AF65-F5344CB8AC3E}">
        <p14:creationId xmlns:p14="http://schemas.microsoft.com/office/powerpoint/2010/main" val="98703711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Default">
      <a:dk1>
        <a:srgbClr val="FFFFFF">
          <a:alpha val="0"/>
        </a:srgbClr>
      </a:dk1>
      <a:lt1>
        <a:srgbClr val="004C97"/>
      </a:lt1>
      <a:dk2>
        <a:srgbClr val="A7A7A7"/>
      </a:dk2>
      <a:lt2>
        <a:srgbClr val="535353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99D6EA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4C97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99D6EA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4C97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99D6EA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4C97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99D6EA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4C97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9783</TotalTime>
  <Words>262</Words>
  <Application>Microsoft Macintosh PowerPoint</Application>
  <PresentationFormat>On-screen Show (4:3)</PresentationFormat>
  <Paragraphs>38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Helvetica</vt:lpstr>
      <vt:lpstr>Helvetica Neue</vt:lpstr>
      <vt:lpstr>Default</vt:lpstr>
      <vt:lpstr>Summary of listed R&amp;D activities so far</vt:lpstr>
      <vt:lpstr>Collider Experiments</vt:lpstr>
      <vt:lpstr>Collider Experiments: 2017 and 2018 Topics</vt:lpstr>
      <vt:lpstr>Neutrino Experiments</vt:lpstr>
      <vt:lpstr>Neutrino Experiments: 2017 and 2018 Topics</vt:lpstr>
      <vt:lpstr>Cosmic Experiments</vt:lpstr>
      <vt:lpstr>Cosmic Experiments: 2017 and 2018 Topics</vt:lpstr>
      <vt:lpstr>Precision Experiments</vt:lpstr>
      <vt:lpstr>Precision Experiments: 2017 and 2018 Topics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Detectors For Science  Working Group Report</dc:title>
  <cp:lastModifiedBy>Petra Merkel</cp:lastModifiedBy>
  <cp:revision>17</cp:revision>
  <dcterms:modified xsi:type="dcterms:W3CDTF">2019-04-19T13:55:20Z</dcterms:modified>
</cp:coreProperties>
</file>