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64" r:id="rId3"/>
    <p:sldId id="267" r:id="rId4"/>
    <p:sldId id="271" r:id="rId5"/>
    <p:sldId id="266" r:id="rId6"/>
    <p:sldId id="773" r:id="rId7"/>
    <p:sldId id="775" r:id="rId8"/>
    <p:sldId id="268" r:id="rId9"/>
    <p:sldId id="346" r:id="rId10"/>
    <p:sldId id="347" r:id="rId11"/>
    <p:sldId id="349" r:id="rId12"/>
    <p:sldId id="269" r:id="rId13"/>
    <p:sldId id="270" r:id="rId14"/>
    <p:sldId id="272" r:id="rId15"/>
    <p:sldId id="333" r:id="rId16"/>
    <p:sldId id="343" r:id="rId17"/>
    <p:sldId id="344" r:id="rId18"/>
    <p:sldId id="345" r:id="rId19"/>
    <p:sldId id="351" r:id="rId20"/>
  </p:sldIdLst>
  <p:sldSz cx="9144000" cy="6858000" type="screen4x3"/>
  <p:notesSz cx="6858000" cy="9144000"/>
  <p:defaultTextStyle>
    <a:lvl1pPr defTabSz="457200">
      <a:defRPr sz="2400">
        <a:solidFill>
          <a:srgbClr val="004C97"/>
        </a:solidFill>
        <a:latin typeface="Arial"/>
        <a:ea typeface="Arial"/>
        <a:cs typeface="Arial"/>
        <a:sym typeface="Arial"/>
      </a:defRPr>
    </a:lvl1pPr>
    <a:lvl2pPr indent="457200" defTabSz="457200">
      <a:defRPr sz="2400">
        <a:solidFill>
          <a:srgbClr val="004C97"/>
        </a:solidFill>
        <a:latin typeface="Arial"/>
        <a:ea typeface="Arial"/>
        <a:cs typeface="Arial"/>
        <a:sym typeface="Arial"/>
      </a:defRPr>
    </a:lvl2pPr>
    <a:lvl3pPr indent="914400" defTabSz="457200">
      <a:defRPr sz="2400">
        <a:solidFill>
          <a:srgbClr val="004C97"/>
        </a:solidFill>
        <a:latin typeface="Arial"/>
        <a:ea typeface="Arial"/>
        <a:cs typeface="Arial"/>
        <a:sym typeface="Arial"/>
      </a:defRPr>
    </a:lvl3pPr>
    <a:lvl4pPr indent="1371600" defTabSz="457200">
      <a:defRPr sz="2400">
        <a:solidFill>
          <a:srgbClr val="004C97"/>
        </a:solidFill>
        <a:latin typeface="Arial"/>
        <a:ea typeface="Arial"/>
        <a:cs typeface="Arial"/>
        <a:sym typeface="Arial"/>
      </a:defRPr>
    </a:lvl4pPr>
    <a:lvl5pPr indent="1828800" defTabSz="457200">
      <a:defRPr sz="2400">
        <a:solidFill>
          <a:srgbClr val="004C97"/>
        </a:solidFill>
        <a:latin typeface="Arial"/>
        <a:ea typeface="Arial"/>
        <a:cs typeface="Arial"/>
        <a:sym typeface="Arial"/>
      </a:defRPr>
    </a:lvl5pPr>
    <a:lvl6pPr indent="2286000" defTabSz="457200">
      <a:defRPr sz="2400">
        <a:solidFill>
          <a:srgbClr val="004C97"/>
        </a:solidFill>
        <a:latin typeface="Arial"/>
        <a:ea typeface="Arial"/>
        <a:cs typeface="Arial"/>
        <a:sym typeface="Arial"/>
      </a:defRPr>
    </a:lvl6pPr>
    <a:lvl7pPr indent="2743200" defTabSz="457200">
      <a:defRPr sz="2400">
        <a:solidFill>
          <a:srgbClr val="004C97"/>
        </a:solidFill>
        <a:latin typeface="Arial"/>
        <a:ea typeface="Arial"/>
        <a:cs typeface="Arial"/>
        <a:sym typeface="Arial"/>
      </a:defRPr>
    </a:lvl7pPr>
    <a:lvl8pPr indent="3200400" defTabSz="457200">
      <a:defRPr sz="2400">
        <a:solidFill>
          <a:srgbClr val="004C97"/>
        </a:solidFill>
        <a:latin typeface="Arial"/>
        <a:ea typeface="Arial"/>
        <a:cs typeface="Arial"/>
        <a:sym typeface="Arial"/>
      </a:defRPr>
    </a:lvl8pPr>
    <a:lvl9pPr indent="3657600" defTabSz="457200">
      <a:defRPr sz="2400">
        <a:solidFill>
          <a:srgbClr val="004C97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4C97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DF0F7"/>
          </a:solidFill>
        </a:fill>
      </a:tcStyle>
    </a:wholeTbl>
    <a:band2H>
      <a:tcTxStyle/>
      <a:tcStyle>
        <a:tcBdr/>
        <a:fill>
          <a:solidFill>
            <a:srgbClr val="EFF7FB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9D6EA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9D6EA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9D6EA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4C97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DCB"/>
          </a:solidFill>
        </a:fill>
      </a:tcStyle>
    </a:wholeTbl>
    <a:band2H>
      <a:tcTxStyle/>
      <a:tcStyle>
        <a:tcBdr/>
        <a:fill>
          <a:solidFill>
            <a:srgbClr val="E8EFE7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19A24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19A24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19A24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4C97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4C9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8E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9D6EA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4C9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4C97"/>
              </a:solidFill>
              <a:prstDash val="solid"/>
              <a:bevel/>
            </a:ln>
          </a:top>
          <a:bottom>
            <a:ln w="25400" cap="flat">
              <a:solidFill>
                <a:srgbClr val="004C97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4C97"/>
              </a:solidFill>
              <a:prstDash val="solid"/>
              <a:bevel/>
            </a:ln>
          </a:top>
          <a:bottom>
            <a:ln w="25400" cap="flat">
              <a:solidFill>
                <a:srgbClr val="004C97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9D6EA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4C97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EDD"/>
          </a:solidFill>
        </a:fill>
      </a:tcStyle>
    </a:wholeTbl>
    <a:band2H>
      <a:tcTxStyle/>
      <a:tcStyle>
        <a:tcBdr/>
        <a:fill>
          <a:solidFill>
            <a:srgbClr val="E6E8E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4C97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4C97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4C97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4C97"/>
      </a:tcTxStyle>
      <a:tcStyle>
        <a:tcBdr>
          <a:left>
            <a:ln w="12700" cap="flat">
              <a:solidFill>
                <a:srgbClr val="004C97"/>
              </a:solidFill>
              <a:prstDash val="solid"/>
              <a:bevel/>
            </a:ln>
          </a:left>
          <a:right>
            <a:ln w="12700" cap="flat">
              <a:solidFill>
                <a:srgbClr val="004C97"/>
              </a:solidFill>
              <a:prstDash val="solid"/>
              <a:bevel/>
            </a:ln>
          </a:right>
          <a:top>
            <a:ln w="12700" cap="flat">
              <a:solidFill>
                <a:srgbClr val="004C97"/>
              </a:solidFill>
              <a:prstDash val="solid"/>
              <a:bevel/>
            </a:ln>
          </a:top>
          <a:bottom>
            <a:ln w="12700" cap="flat">
              <a:solidFill>
                <a:srgbClr val="004C97"/>
              </a:solidFill>
              <a:prstDash val="solid"/>
              <a:bevel/>
            </a:ln>
          </a:bottom>
          <a:insideH>
            <a:ln w="12700" cap="flat">
              <a:solidFill>
                <a:srgbClr val="004C97"/>
              </a:solidFill>
              <a:prstDash val="solid"/>
              <a:bevel/>
            </a:ln>
          </a:insideH>
          <a:insideV>
            <a:ln w="12700" cap="flat">
              <a:solidFill>
                <a:srgbClr val="004C97"/>
              </a:solidFill>
              <a:prstDash val="solid"/>
              <a:bevel/>
            </a:ln>
          </a:insideV>
        </a:tcBdr>
        <a:fill>
          <a:solidFill>
            <a:srgbClr val="004C97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4C97"/>
      </a:tcTxStyle>
      <a:tcStyle>
        <a:tcBdr>
          <a:left>
            <a:ln w="12700" cap="flat">
              <a:solidFill>
                <a:srgbClr val="004C97"/>
              </a:solidFill>
              <a:prstDash val="solid"/>
              <a:bevel/>
            </a:ln>
          </a:left>
          <a:right>
            <a:ln w="12700" cap="flat">
              <a:solidFill>
                <a:srgbClr val="004C97"/>
              </a:solidFill>
              <a:prstDash val="solid"/>
              <a:bevel/>
            </a:ln>
          </a:right>
          <a:top>
            <a:ln w="12700" cap="flat">
              <a:solidFill>
                <a:srgbClr val="004C97"/>
              </a:solidFill>
              <a:prstDash val="solid"/>
              <a:bevel/>
            </a:ln>
          </a:top>
          <a:bottom>
            <a:ln w="12700" cap="flat">
              <a:solidFill>
                <a:srgbClr val="004C97"/>
              </a:solidFill>
              <a:prstDash val="solid"/>
              <a:bevel/>
            </a:ln>
          </a:bottom>
          <a:insideH>
            <a:ln w="12700" cap="flat">
              <a:solidFill>
                <a:srgbClr val="004C97"/>
              </a:solidFill>
              <a:prstDash val="solid"/>
              <a:bevel/>
            </a:ln>
          </a:insideH>
          <a:insideV>
            <a:ln w="12700" cap="flat">
              <a:solidFill>
                <a:srgbClr val="004C97"/>
              </a:solidFill>
              <a:prstDash val="solid"/>
              <a:bevel/>
            </a:ln>
          </a:insideV>
        </a:tcBdr>
        <a:fill>
          <a:solidFill>
            <a:srgbClr val="004C97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4C97"/>
      </a:tcTxStyle>
      <a:tcStyle>
        <a:tcBdr>
          <a:left>
            <a:ln w="12700" cap="flat">
              <a:solidFill>
                <a:srgbClr val="004C97"/>
              </a:solidFill>
              <a:prstDash val="solid"/>
              <a:bevel/>
            </a:ln>
          </a:left>
          <a:right>
            <a:ln w="12700" cap="flat">
              <a:solidFill>
                <a:srgbClr val="004C97"/>
              </a:solidFill>
              <a:prstDash val="solid"/>
              <a:bevel/>
            </a:ln>
          </a:right>
          <a:top>
            <a:ln w="50800" cap="flat">
              <a:solidFill>
                <a:srgbClr val="004C97"/>
              </a:solidFill>
              <a:prstDash val="solid"/>
              <a:bevel/>
            </a:ln>
          </a:top>
          <a:bottom>
            <a:ln w="12700" cap="flat">
              <a:solidFill>
                <a:srgbClr val="004C97"/>
              </a:solidFill>
              <a:prstDash val="solid"/>
              <a:bevel/>
            </a:ln>
          </a:bottom>
          <a:insideH>
            <a:ln w="12700" cap="flat">
              <a:solidFill>
                <a:srgbClr val="004C97"/>
              </a:solidFill>
              <a:prstDash val="solid"/>
              <a:bevel/>
            </a:ln>
          </a:insideH>
          <a:insideV>
            <a:ln w="12700" cap="flat">
              <a:solidFill>
                <a:srgbClr val="004C97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4C97"/>
      </a:tcTxStyle>
      <a:tcStyle>
        <a:tcBdr>
          <a:left>
            <a:ln w="12700" cap="flat">
              <a:solidFill>
                <a:srgbClr val="004C97"/>
              </a:solidFill>
              <a:prstDash val="solid"/>
              <a:bevel/>
            </a:ln>
          </a:left>
          <a:right>
            <a:ln w="12700" cap="flat">
              <a:solidFill>
                <a:srgbClr val="004C97"/>
              </a:solidFill>
              <a:prstDash val="solid"/>
              <a:bevel/>
            </a:ln>
          </a:right>
          <a:top>
            <a:ln w="12700" cap="flat">
              <a:solidFill>
                <a:srgbClr val="004C97"/>
              </a:solidFill>
              <a:prstDash val="solid"/>
              <a:bevel/>
            </a:ln>
          </a:top>
          <a:bottom>
            <a:ln w="25400" cap="flat">
              <a:solidFill>
                <a:srgbClr val="004C97"/>
              </a:solidFill>
              <a:prstDash val="solid"/>
              <a:bevel/>
            </a:ln>
          </a:bottom>
          <a:insideH>
            <a:ln w="12700" cap="flat">
              <a:solidFill>
                <a:srgbClr val="004C97"/>
              </a:solidFill>
              <a:prstDash val="solid"/>
              <a:bevel/>
            </a:ln>
          </a:insideH>
          <a:insideV>
            <a:ln w="12700" cap="flat">
              <a:solidFill>
                <a:srgbClr val="004C97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83"/>
    <p:restoredTop sz="94382"/>
  </p:normalViewPr>
  <p:slideViewPr>
    <p:cSldViewPr snapToGrid="0" snapToObjects="1">
      <p:cViewPr varScale="1">
        <p:scale>
          <a:sx n="117" d="100"/>
          <a:sy n="117" d="100"/>
        </p:scale>
        <p:origin x="164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402648902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png" descr="TitleSlide_06051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3.png" descr="FermiLogo_RGB_NALBlu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3750" y="1149350"/>
            <a:ext cx="3267075" cy="59055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9" cy="1281810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200" b="1">
                <a:solidFill>
                  <a:srgbClr val="004C97"/>
                </a:solidFill>
              </a:rPr>
              <a:t>Click to edit Master title style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06450" y="4841092"/>
            <a:ext cx="7526339" cy="20169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004C97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004C97"/>
                </a:solidFill>
              </a:rPr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493" y="0"/>
            <a:ext cx="6457950" cy="12930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12" y="1413165"/>
            <a:ext cx="8960231" cy="48055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444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229364" y="4765101"/>
            <a:ext cx="4251961" cy="20929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50505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05050"/>
                </a:solidFill>
              </a:rPr>
              <a:t>Click to edit Master text styles</a:t>
            </a:r>
          </a:p>
        </p:txBody>
      </p:sp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004C97"/>
                </a:solidFill>
              </a:rPr>
              <a:t>Click to edit Master title style</a:t>
            </a:r>
          </a:p>
        </p:txBody>
      </p:sp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228600" y="1043692"/>
            <a:ext cx="3027895" cy="581430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50505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05050"/>
                </a:solidFill>
              </a:rPr>
              <a:t>Click to edit Master text styles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004C97"/>
                </a:solidFill>
              </a:rPr>
              <a:t>Click to edit Master title style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224072" y="4943004"/>
            <a:ext cx="8700853" cy="19149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50505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05050"/>
                </a:solidFill>
              </a:rPr>
              <a:t>Click to edit Master text styles</a:t>
            </a:r>
          </a:p>
        </p:txBody>
      </p:sp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004C97"/>
                </a:solidFill>
              </a:rPr>
              <a:t>Click to edit Master title style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4.png" descr="Footer_06031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228600" y="361950"/>
            <a:ext cx="8675690" cy="5668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05050"/>
                </a:solidFill>
              </a:defRPr>
            </a:lvl1pPr>
            <a:lvl2pPr>
              <a:defRPr>
                <a:solidFill>
                  <a:srgbClr val="505050"/>
                </a:solidFill>
              </a:defRPr>
            </a:lvl2pPr>
            <a:lvl3pPr>
              <a:defRPr>
                <a:solidFill>
                  <a:srgbClr val="505050"/>
                </a:solidFill>
              </a:defRPr>
            </a:lvl3pPr>
            <a:lvl4pPr>
              <a:defRPr>
                <a:solidFill>
                  <a:srgbClr val="505050"/>
                </a:solidFill>
              </a:defRPr>
            </a:lvl4pPr>
            <a:lvl5pPr>
              <a:defRPr>
                <a:solidFill>
                  <a:srgbClr val="505050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05050"/>
                </a:solid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05050"/>
                </a:solid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05050"/>
                </a:solid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05050"/>
                </a:solid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05050"/>
                </a:solidFill>
              </a:rPr>
              <a:t>Fifth level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914400"/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4.png" descr="Footer_06031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224072" y="4943004"/>
            <a:ext cx="8700853" cy="19149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50505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05050"/>
                </a:solidFill>
              </a:rPr>
              <a:t>Click to edit Master text styles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914400"/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4.png" descr="Footer_06031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004C97"/>
                </a:solidFill>
              </a:rPr>
              <a:t>Click to edit Master title style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05050"/>
                </a:solidFill>
              </a:defRPr>
            </a:lvl1pPr>
            <a:lvl2pPr>
              <a:defRPr>
                <a:solidFill>
                  <a:srgbClr val="505050"/>
                </a:solidFill>
              </a:defRPr>
            </a:lvl2pPr>
            <a:lvl3pPr>
              <a:defRPr>
                <a:solidFill>
                  <a:srgbClr val="505050"/>
                </a:solidFill>
              </a:defRPr>
            </a:lvl3pPr>
            <a:lvl4pPr>
              <a:defRPr>
                <a:solidFill>
                  <a:srgbClr val="505050"/>
                </a:solidFill>
              </a:defRPr>
            </a:lvl4pPr>
            <a:lvl5pPr>
              <a:defRPr>
                <a:solidFill>
                  <a:srgbClr val="505050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05050"/>
                </a:solid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05050"/>
                </a:solid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05050"/>
                </a:solid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05050"/>
                </a:solid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05050"/>
                </a:solidFill>
              </a:rPr>
              <a:t>Fifth level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914400"/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4.png" descr="Footer_06031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228600" y="355192"/>
            <a:ext cx="4206242" cy="42501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05050"/>
                </a:solidFill>
              </a:defRPr>
            </a:lvl1pPr>
            <a:lvl2pPr>
              <a:defRPr>
                <a:solidFill>
                  <a:srgbClr val="505050"/>
                </a:solidFill>
              </a:defRPr>
            </a:lvl2pPr>
            <a:lvl3pPr>
              <a:defRPr>
                <a:solidFill>
                  <a:srgbClr val="505050"/>
                </a:solidFill>
              </a:defRPr>
            </a:lvl3pPr>
            <a:lvl4pPr>
              <a:defRPr>
                <a:solidFill>
                  <a:srgbClr val="505050"/>
                </a:solidFill>
              </a:defRPr>
            </a:lvl4pPr>
            <a:lvl5pPr>
              <a:defRPr>
                <a:solidFill>
                  <a:srgbClr val="505050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05050"/>
                </a:solid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05050"/>
                </a:solid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05050"/>
                </a:solid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05050"/>
                </a:solid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05050"/>
                </a:solidFill>
              </a:rPr>
              <a:t>Fifth level</a:t>
            </a:r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914400"/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ottom: Title &amp; Content">
  <p:cSld name="Logo Bottom: Title &amp; Conten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body" idx="1"/>
          </p:nvPr>
        </p:nvSpPr>
        <p:spPr>
          <a:xfrm>
            <a:off x="228603" y="971552"/>
            <a:ext cx="8672400" cy="50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7500" algn="l" rtl="0"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dt" idx="10"/>
          </p:nvPr>
        </p:nvSpPr>
        <p:spPr>
          <a:xfrm>
            <a:off x="144712" y="6480109"/>
            <a:ext cx="901768" cy="26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29F9923A-8710-5640-97CF-43E15D9BDBF4}" type="datetime1">
              <a:rPr lang="en-US" smtClean="0"/>
              <a:pPr/>
              <a:t>5/10/19</a:t>
            </a:fld>
            <a:endParaRPr lang="en-US"/>
          </a:p>
        </p:txBody>
      </p:sp>
      <p:sp>
        <p:nvSpPr>
          <p:cNvPr id="137" name="Google Shape;137;p23"/>
          <p:cNvSpPr txBox="1">
            <a:spLocks noGrp="1"/>
          </p:cNvSpPr>
          <p:nvPr>
            <p:ph type="ftr" idx="11"/>
          </p:nvPr>
        </p:nvSpPr>
        <p:spPr>
          <a:xfrm>
            <a:off x="1235963" y="6484848"/>
            <a:ext cx="6262200" cy="2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Petra Merkel - Detector R&amp;D for the Energy Frontier</a:t>
            </a:r>
          </a:p>
        </p:txBody>
      </p:sp>
      <p:sp>
        <p:nvSpPr>
          <p:cNvPr id="138" name="Google Shape;138;p23"/>
          <p:cNvSpPr txBox="1">
            <a:spLocks noGrp="1"/>
          </p:cNvSpPr>
          <p:nvPr>
            <p:ph type="sldNum" idx="12"/>
          </p:nvPr>
        </p:nvSpPr>
        <p:spPr>
          <a:xfrm>
            <a:off x="8538686" y="6498615"/>
            <a:ext cx="543787" cy="2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079382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 descr="HeaderFooter_0060314.pn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4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004C97"/>
                </a:solidFill>
              </a:rPr>
              <a:t>Click to edit Master title style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228600" y="1043046"/>
            <a:ext cx="8672514" cy="5814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04040"/>
                </a:solid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04040"/>
                </a:solid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04040"/>
                </a:solid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04040"/>
                </a:solid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04040"/>
                </a:solidFill>
              </a:rPr>
              <a:t>Fifth level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ransition spd="med"/>
  <p:hf hdr="0"/>
  <p:txStyles>
    <p:titleStyle>
      <a:lvl1pPr defTabSz="457200">
        <a:defRPr sz="2400" b="1">
          <a:solidFill>
            <a:srgbClr val="004C97"/>
          </a:solidFill>
          <a:latin typeface="+mj-lt"/>
          <a:ea typeface="+mj-ea"/>
          <a:cs typeface="+mj-cs"/>
          <a:sym typeface="Helvetica"/>
        </a:defRPr>
      </a:lvl1pPr>
      <a:lvl2pPr defTabSz="457200">
        <a:defRPr sz="2400" b="1">
          <a:solidFill>
            <a:srgbClr val="004C97"/>
          </a:solidFill>
          <a:latin typeface="+mj-lt"/>
          <a:ea typeface="+mj-ea"/>
          <a:cs typeface="+mj-cs"/>
          <a:sym typeface="Helvetica"/>
        </a:defRPr>
      </a:lvl2pPr>
      <a:lvl3pPr defTabSz="457200">
        <a:defRPr sz="2400" b="1">
          <a:solidFill>
            <a:srgbClr val="004C97"/>
          </a:solidFill>
          <a:latin typeface="+mj-lt"/>
          <a:ea typeface="+mj-ea"/>
          <a:cs typeface="+mj-cs"/>
          <a:sym typeface="Helvetica"/>
        </a:defRPr>
      </a:lvl3pPr>
      <a:lvl4pPr defTabSz="457200">
        <a:defRPr sz="2400" b="1">
          <a:solidFill>
            <a:srgbClr val="004C97"/>
          </a:solidFill>
          <a:latin typeface="+mj-lt"/>
          <a:ea typeface="+mj-ea"/>
          <a:cs typeface="+mj-cs"/>
          <a:sym typeface="Helvetica"/>
        </a:defRPr>
      </a:lvl4pPr>
      <a:lvl5pPr defTabSz="457200">
        <a:defRPr sz="2400" b="1">
          <a:solidFill>
            <a:srgbClr val="004C97"/>
          </a:solidFill>
          <a:latin typeface="+mj-lt"/>
          <a:ea typeface="+mj-ea"/>
          <a:cs typeface="+mj-cs"/>
          <a:sym typeface="Helvetica"/>
        </a:defRPr>
      </a:lvl5pPr>
      <a:lvl6pPr indent="457200" defTabSz="457200">
        <a:defRPr sz="2400" b="1">
          <a:solidFill>
            <a:srgbClr val="004C97"/>
          </a:solidFill>
          <a:latin typeface="+mj-lt"/>
          <a:ea typeface="+mj-ea"/>
          <a:cs typeface="+mj-cs"/>
          <a:sym typeface="Helvetica"/>
        </a:defRPr>
      </a:lvl6pPr>
      <a:lvl7pPr indent="914400" defTabSz="457200">
        <a:defRPr sz="2400" b="1">
          <a:solidFill>
            <a:srgbClr val="004C97"/>
          </a:solidFill>
          <a:latin typeface="+mj-lt"/>
          <a:ea typeface="+mj-ea"/>
          <a:cs typeface="+mj-cs"/>
          <a:sym typeface="Helvetica"/>
        </a:defRPr>
      </a:lvl7pPr>
      <a:lvl8pPr indent="1371600" defTabSz="457200">
        <a:defRPr sz="2400" b="1">
          <a:solidFill>
            <a:srgbClr val="004C97"/>
          </a:solidFill>
          <a:latin typeface="+mj-lt"/>
          <a:ea typeface="+mj-ea"/>
          <a:cs typeface="+mj-cs"/>
          <a:sym typeface="Helvetica"/>
        </a:defRPr>
      </a:lvl8pPr>
      <a:lvl9pPr indent="1828800" defTabSz="457200">
        <a:defRPr sz="2400" b="1">
          <a:solidFill>
            <a:srgbClr val="004C97"/>
          </a:solidFill>
          <a:latin typeface="+mj-lt"/>
          <a:ea typeface="+mj-ea"/>
          <a:cs typeface="+mj-cs"/>
          <a:sym typeface="Helvetica"/>
        </a:defRPr>
      </a:lvl9pPr>
    </p:titleStyle>
    <p:bodyStyle>
      <a:lvl1pPr marL="342900" indent="-342900" defTabSz="457200">
        <a:spcBef>
          <a:spcPts val="500"/>
        </a:spcBef>
        <a:buSzPct val="100000"/>
        <a:buFont typeface="Arial"/>
        <a:buChar char="•"/>
        <a:defRPr sz="2400">
          <a:solidFill>
            <a:srgbClr val="404040"/>
          </a:solidFill>
          <a:latin typeface="+mj-lt"/>
          <a:ea typeface="+mj-ea"/>
          <a:cs typeface="+mj-cs"/>
          <a:sym typeface="Helvetica"/>
        </a:defRPr>
      </a:lvl1pPr>
      <a:lvl2pPr marL="768927" indent="-311727" defTabSz="457200">
        <a:spcBef>
          <a:spcPts val="500"/>
        </a:spcBef>
        <a:buSzPct val="100000"/>
        <a:buFont typeface="Arial"/>
        <a:buChar char="–"/>
        <a:defRPr sz="2400">
          <a:solidFill>
            <a:srgbClr val="404040"/>
          </a:solidFill>
          <a:latin typeface="+mj-lt"/>
          <a:ea typeface="+mj-ea"/>
          <a:cs typeface="+mj-cs"/>
          <a:sym typeface="Helvetica"/>
        </a:defRPr>
      </a:lvl2pPr>
      <a:lvl3pPr marL="1188719" indent="-274319" defTabSz="457200">
        <a:spcBef>
          <a:spcPts val="500"/>
        </a:spcBef>
        <a:buSzPct val="100000"/>
        <a:buFont typeface="Arial"/>
        <a:buChar char="•"/>
        <a:defRPr sz="2400">
          <a:solidFill>
            <a:srgbClr val="404040"/>
          </a:solidFill>
          <a:latin typeface="+mj-lt"/>
          <a:ea typeface="+mj-ea"/>
          <a:cs typeface="+mj-cs"/>
          <a:sym typeface="Helvetica"/>
        </a:defRPr>
      </a:lvl3pPr>
      <a:lvl4pPr marL="1676400" indent="-304800" defTabSz="457200">
        <a:spcBef>
          <a:spcPts val="500"/>
        </a:spcBef>
        <a:buSzPct val="100000"/>
        <a:buFont typeface="Arial"/>
        <a:buChar char="–"/>
        <a:defRPr sz="2400">
          <a:solidFill>
            <a:srgbClr val="404040"/>
          </a:solidFill>
          <a:latin typeface="+mj-lt"/>
          <a:ea typeface="+mj-ea"/>
          <a:cs typeface="+mj-cs"/>
          <a:sym typeface="Helvetica"/>
        </a:defRPr>
      </a:lvl4pPr>
      <a:lvl5pPr marL="2133600" indent="-304800" defTabSz="457200">
        <a:spcBef>
          <a:spcPts val="500"/>
        </a:spcBef>
        <a:buSzPct val="100000"/>
        <a:buFont typeface="Arial"/>
        <a:buChar char="•"/>
        <a:defRPr sz="2400">
          <a:solidFill>
            <a:srgbClr val="404040"/>
          </a:solidFill>
          <a:latin typeface="+mj-lt"/>
          <a:ea typeface="+mj-ea"/>
          <a:cs typeface="+mj-cs"/>
          <a:sym typeface="Helvetica"/>
        </a:defRPr>
      </a:lvl5pPr>
      <a:lvl6pPr marL="2560320" indent="-274320" defTabSz="457200">
        <a:spcBef>
          <a:spcPts val="500"/>
        </a:spcBef>
        <a:buSzPct val="100000"/>
        <a:buFont typeface="Arial"/>
        <a:buChar char="•"/>
        <a:defRPr sz="2400">
          <a:solidFill>
            <a:srgbClr val="404040"/>
          </a:solidFill>
          <a:latin typeface="+mj-lt"/>
          <a:ea typeface="+mj-ea"/>
          <a:cs typeface="+mj-cs"/>
          <a:sym typeface="Helvetica"/>
        </a:defRPr>
      </a:lvl6pPr>
      <a:lvl7pPr marL="3017520" indent="-274320" defTabSz="457200">
        <a:spcBef>
          <a:spcPts val="500"/>
        </a:spcBef>
        <a:buSzPct val="100000"/>
        <a:buFont typeface="Arial"/>
        <a:buChar char="•"/>
        <a:defRPr sz="2400">
          <a:solidFill>
            <a:srgbClr val="404040"/>
          </a:solidFill>
          <a:latin typeface="+mj-lt"/>
          <a:ea typeface="+mj-ea"/>
          <a:cs typeface="+mj-cs"/>
          <a:sym typeface="Helvetica"/>
        </a:defRPr>
      </a:lvl7pPr>
      <a:lvl8pPr marL="3474720" indent="-274320" defTabSz="457200">
        <a:spcBef>
          <a:spcPts val="500"/>
        </a:spcBef>
        <a:buSzPct val="100000"/>
        <a:buFont typeface="Arial"/>
        <a:buChar char="•"/>
        <a:defRPr sz="2400">
          <a:solidFill>
            <a:srgbClr val="404040"/>
          </a:solidFill>
          <a:latin typeface="+mj-lt"/>
          <a:ea typeface="+mj-ea"/>
          <a:cs typeface="+mj-cs"/>
          <a:sym typeface="Helvetica"/>
        </a:defRPr>
      </a:lvl8pPr>
      <a:lvl9pPr marL="3931920" indent="-274320" defTabSz="457200">
        <a:spcBef>
          <a:spcPts val="500"/>
        </a:spcBef>
        <a:buSzPct val="100000"/>
        <a:buFont typeface="Arial"/>
        <a:buChar char="•"/>
        <a:defRPr sz="2400">
          <a:solidFill>
            <a:srgbClr val="404040"/>
          </a:solidFill>
          <a:latin typeface="+mj-lt"/>
          <a:ea typeface="+mj-ea"/>
          <a:cs typeface="+mj-cs"/>
          <a:sym typeface="Helvetica"/>
        </a:defRPr>
      </a:lvl9pPr>
    </p:bodyStyle>
    <p:otherStyle>
      <a:lvl1pPr defTabSz="457200">
        <a:defRPr sz="900">
          <a:solidFill>
            <a:schemeClr val="tx1"/>
          </a:solidFill>
          <a:latin typeface="+mn-lt"/>
          <a:ea typeface="+mn-ea"/>
          <a:cs typeface="+mn-cs"/>
          <a:sym typeface="Helvetica"/>
        </a:defRPr>
      </a:lvl1pPr>
      <a:lvl2pPr indent="457200" defTabSz="457200">
        <a:defRPr sz="900">
          <a:solidFill>
            <a:schemeClr val="tx1"/>
          </a:solidFill>
          <a:latin typeface="+mn-lt"/>
          <a:ea typeface="+mn-ea"/>
          <a:cs typeface="+mn-cs"/>
          <a:sym typeface="Helvetica"/>
        </a:defRPr>
      </a:lvl2pPr>
      <a:lvl3pPr indent="914400" defTabSz="457200">
        <a:defRPr sz="900">
          <a:solidFill>
            <a:schemeClr val="tx1"/>
          </a:solidFill>
          <a:latin typeface="+mn-lt"/>
          <a:ea typeface="+mn-ea"/>
          <a:cs typeface="+mn-cs"/>
          <a:sym typeface="Helvetica"/>
        </a:defRPr>
      </a:lvl3pPr>
      <a:lvl4pPr indent="1371600" defTabSz="457200">
        <a:defRPr sz="900">
          <a:solidFill>
            <a:schemeClr val="tx1"/>
          </a:solidFill>
          <a:latin typeface="+mn-lt"/>
          <a:ea typeface="+mn-ea"/>
          <a:cs typeface="+mn-cs"/>
          <a:sym typeface="Helvetica"/>
        </a:defRPr>
      </a:lvl4pPr>
      <a:lvl5pPr indent="1828800" defTabSz="457200">
        <a:defRPr sz="900">
          <a:solidFill>
            <a:schemeClr val="tx1"/>
          </a:solidFill>
          <a:latin typeface="+mn-lt"/>
          <a:ea typeface="+mn-ea"/>
          <a:cs typeface="+mn-cs"/>
          <a:sym typeface="Helvetica"/>
        </a:defRPr>
      </a:lvl5pPr>
      <a:lvl6pPr indent="2286000" defTabSz="457200">
        <a:defRPr sz="900">
          <a:solidFill>
            <a:schemeClr val="tx1"/>
          </a:solidFill>
          <a:latin typeface="+mn-lt"/>
          <a:ea typeface="+mn-ea"/>
          <a:cs typeface="+mn-cs"/>
          <a:sym typeface="Helvetica"/>
        </a:defRPr>
      </a:lvl6pPr>
      <a:lvl7pPr indent="2743200" defTabSz="457200">
        <a:defRPr sz="900">
          <a:solidFill>
            <a:schemeClr val="tx1"/>
          </a:solidFill>
          <a:latin typeface="+mn-lt"/>
          <a:ea typeface="+mn-ea"/>
          <a:cs typeface="+mn-cs"/>
          <a:sym typeface="Helvetica"/>
        </a:defRPr>
      </a:lvl7pPr>
      <a:lvl8pPr indent="3200400" defTabSz="457200">
        <a:defRPr sz="900">
          <a:solidFill>
            <a:schemeClr val="tx1"/>
          </a:solidFill>
          <a:latin typeface="+mn-lt"/>
          <a:ea typeface="+mn-ea"/>
          <a:cs typeface="+mn-cs"/>
          <a:sym typeface="Helvetica"/>
        </a:defRPr>
      </a:lvl8pPr>
      <a:lvl9pPr indent="3657600" defTabSz="457200">
        <a:defRPr sz="900">
          <a:solidFill>
            <a:schemeClr val="tx1"/>
          </a:solidFill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fnal.gov/event/16890/contribution/7/material/slides/" TargetMode="External"/><Relationship Id="rId3" Type="http://schemas.openxmlformats.org/officeDocument/2006/relationships/hyperlink" Target="https://indico.fnal.gov/event/16757/contribution/2/material/slides/0.pdf" TargetMode="External"/><Relationship Id="rId7" Type="http://schemas.openxmlformats.org/officeDocument/2006/relationships/hyperlink" Target="https://indico.fnal.gov/event/16757/contribution/7/material/slides/0.pdf" TargetMode="External"/><Relationship Id="rId2" Type="http://schemas.openxmlformats.org/officeDocument/2006/relationships/hyperlink" Target="https://indico.fnal.gov/event/14223/contribution/2/material/slides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indico.fnal.gov/event/16757/contribution/8/material/slides/0.pptx" TargetMode="External"/><Relationship Id="rId5" Type="http://schemas.openxmlformats.org/officeDocument/2006/relationships/hyperlink" Target="https://indico.fnal.gov/event/16757/contribution/4/material/slides/0.pdf" TargetMode="External"/><Relationship Id="rId10" Type="http://schemas.openxmlformats.org/officeDocument/2006/relationships/hyperlink" Target="https://indico.fnal.gov/event/20344/contribution/8/material/slides/0.pdf" TargetMode="External"/><Relationship Id="rId4" Type="http://schemas.openxmlformats.org/officeDocument/2006/relationships/hyperlink" Target="https://indico.fnal.gov/event/16757/contribution/3/material/slides/0.pptx" TargetMode="External"/><Relationship Id="rId9" Type="http://schemas.openxmlformats.org/officeDocument/2006/relationships/hyperlink" Target="https://indico.fnal.gov/event/20344/contribution/0/material/slides/0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686705" y="2960461"/>
            <a:ext cx="8021865" cy="173128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tx1"/>
                </a:solidFill>
              </a:rPr>
              <a:t>Detector WG – Energy Frontier Part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Attempt at Grouping</a:t>
            </a:r>
            <a:endParaRPr sz="9600" b="1" dirty="0">
              <a:solidFill>
                <a:schemeClr val="tx1"/>
              </a:solidFill>
            </a:endParaRPr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806449" y="4841875"/>
            <a:ext cx="7526340" cy="148907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4C97"/>
                </a:solidFill>
              </a:rPr>
              <a:t>P. Merkel</a:t>
            </a:r>
            <a:endParaRPr sz="2000" dirty="0">
              <a:solidFill>
                <a:schemeClr val="tx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SAC Detector WG </a:t>
            </a:r>
            <a:r>
              <a:rPr lang="en-US" sz="2000" dirty="0">
                <a:solidFill>
                  <a:schemeClr val="tx1"/>
                </a:solidFill>
              </a:rPr>
              <a:t>Meeting</a:t>
            </a:r>
            <a:endParaRPr sz="2000" dirty="0">
              <a:solidFill>
                <a:schemeClr val="tx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chemeClr val="tx1"/>
                </a:solidFill>
              </a:rPr>
              <a:t>10</a:t>
            </a:r>
            <a:r>
              <a:rPr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rgbClr val="004C97"/>
                </a:solidFill>
              </a:rPr>
              <a:t>May</a:t>
            </a:r>
            <a:r>
              <a:rPr sz="2000" dirty="0">
                <a:solidFill>
                  <a:srgbClr val="004C97"/>
                </a:solidFill>
              </a:rPr>
              <a:t> 20</a:t>
            </a:r>
            <a:r>
              <a:rPr sz="2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9</a:t>
            </a:r>
            <a:endParaRPr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3D995F-CB16-1D4D-A91A-FA61CBACB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CERN R&amp;D Workshop: Silicon Detectors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769B00-1591-024B-957C-7F6E979EB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" y="1035240"/>
            <a:ext cx="7789333" cy="509847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27E96-3CA0-D54A-ADEE-AC07D714FC6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0308F0-E0E2-2B40-B3C2-458EE76F8F18}" type="datetime1">
              <a:rPr lang="en-US" smtClean="0"/>
              <a:t>5/10/19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7C49E-866A-9348-BA54-1BB08DCA300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Petra Merkel - Detector R&amp;D for the Energy Frontier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6C8BE-5B13-CD41-878B-2949CE2A0E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45495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3D995F-CB16-1D4D-A91A-FA61CBACB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CERN R&amp;D Workshop: Calorimetry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1EE271-2082-9A41-8AB1-FD591E81B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00207"/>
            <a:ext cx="8420146" cy="505758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6D31B-CDE7-A747-BAF7-A88944590B4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87389AD-1AD1-BE41-8E63-DB72A883C37A}" type="datetime1">
              <a:rPr lang="en-US" smtClean="0"/>
              <a:t>5/10/19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50DE9F-8CEB-524B-8A8D-C678B9B1C5A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Petra Merkel - Detector R&amp;D for the Energy Frontier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33584-AA3A-434C-B960-1D81F7B40B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49314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AB6B4E-6D41-7A49-B040-AF11827FD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819152"/>
            <a:ext cx="8672400" cy="5059200"/>
          </a:xfrm>
        </p:spPr>
        <p:txBody>
          <a:bodyPr/>
          <a:lstStyle/>
          <a:p>
            <a:r>
              <a:rPr lang="en-US" dirty="0"/>
              <a:t>E.g. Multi-level signaling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E.g. Wavelength-division multiplexing fibers (WDM Mux/</a:t>
            </a:r>
            <a:r>
              <a:rPr lang="en-US" dirty="0" err="1"/>
              <a:t>Demux</a:t>
            </a:r>
            <a:r>
              <a:rPr lang="en-US" dirty="0"/>
              <a:t>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41EF25-1364-8D4E-B048-E02382F76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speed links: What might be next? (Alan Prosser, SCD)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73D990-4A2A-2B47-81D7-28210B326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73628"/>
            <a:ext cx="3816350" cy="247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304742-0791-E542-BC82-D83DD6CDA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979" y="1273628"/>
            <a:ext cx="3213663" cy="2247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78686D-963E-CF47-AEFA-B6F39191F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371" y="4180713"/>
            <a:ext cx="4680857" cy="2425535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905B4A-388B-BD4B-B1CE-B7AAA505F83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3566570-26FF-CF4D-A369-2C28CB2F2415}" type="datetime1">
              <a:rPr lang="en-US" smtClean="0"/>
              <a:t>5/10/19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1744C9-E1B0-5040-B9E5-D874E76062F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Petra Merkel - Detector R&amp;D for the Energy Frontier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348B26-CB1C-8E4C-93D1-3746C60C68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96489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AB6B4E-6D41-7A49-B040-AF11827FD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819152"/>
            <a:ext cx="8672400" cy="5059200"/>
          </a:xfrm>
        </p:spPr>
        <p:txBody>
          <a:bodyPr/>
          <a:lstStyle/>
          <a:p>
            <a:r>
              <a:rPr lang="en-US" dirty="0"/>
              <a:t>E.g. Free Space Optics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41EF25-1364-8D4E-B048-E02382F76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speed links: What might be next?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6B8A1F-6AB2-BB4C-A481-C7FE177A6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86" y="1229632"/>
            <a:ext cx="3214985" cy="30724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644484-0623-D94B-90EB-0A8EF44B8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06" y="4434864"/>
            <a:ext cx="3187700" cy="2119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729AAF-42D6-4647-8184-8A670D5F4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191" y="3907546"/>
            <a:ext cx="4998404" cy="16773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E4ABE4-0DE2-2844-A08C-2143E98A6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297" y="1469572"/>
            <a:ext cx="3914660" cy="21444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97294C-865C-154B-9FFD-7593D0393BDC}"/>
              </a:ext>
            </a:extLst>
          </p:cNvPr>
          <p:cNvSpPr txBox="1"/>
          <p:nvPr/>
        </p:nvSpPr>
        <p:spPr>
          <a:xfrm>
            <a:off x="4517730" y="973241"/>
            <a:ext cx="361573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4C97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Very early setup at FNAL: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AC036C3-B1DB-B048-92D3-C19EC85FC6B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43CDC4A-D6B3-C241-B95E-3E6C1F328021}" type="datetime1">
              <a:rPr lang="en-US" smtClean="0"/>
              <a:t>5/10/19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93F3C78-F7DE-B247-B4E0-7A13206F349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Petra Merkel - Detector R&amp;D for the Energy Frontier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0411ABC-9778-F749-A990-1AA42B73DC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80122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5A1438-5E3C-9645-97EA-635FC61A1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 Detector Studies (Ron Lipton, PPD)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CD97A53-72FD-1B4D-8A7B-16C73B7E9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579" y="782189"/>
            <a:ext cx="8672400" cy="505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Detector is based on ILC concepts (</a:t>
            </a:r>
            <a:r>
              <a:rPr lang="en-US" dirty="0" err="1"/>
              <a:t>SiD</a:t>
            </a:r>
            <a:r>
              <a:rPr lang="en-US" dirty="0"/>
              <a:t>, ILD, 4</a:t>
            </a:r>
            <a:r>
              <a:rPr lang="en-US" baseline="30000" dirty="0"/>
              <a:t>th</a:t>
            </a:r>
            <a:r>
              <a:rPr lang="en-US" dirty="0"/>
              <a:t>)</a:t>
            </a:r>
          </a:p>
          <a:p>
            <a:r>
              <a:rPr lang="en-US" dirty="0"/>
              <a:t>Fine pitch pixelated vertex and forward detectors (~</a:t>
            </a:r>
            <a:r>
              <a:rPr lang="en-US" dirty="0">
                <a:solidFill>
                  <a:srgbClr val="00B050"/>
                </a:solidFill>
              </a:rPr>
              <a:t>20 </a:t>
            </a:r>
            <a:r>
              <a:rPr lang="en-US" dirty="0">
                <a:solidFill>
                  <a:srgbClr val="00B050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00B050"/>
                </a:solidFill>
              </a:rPr>
              <a:t>m</a:t>
            </a:r>
            <a:r>
              <a:rPr lang="en-US" dirty="0"/>
              <a:t>) based on </a:t>
            </a:r>
            <a:r>
              <a:rPr lang="en-US" dirty="0" err="1"/>
              <a:t>SiD</a:t>
            </a:r>
            <a:endParaRPr lang="en-US" dirty="0"/>
          </a:p>
          <a:p>
            <a:r>
              <a:rPr lang="en-US" dirty="0"/>
              <a:t>More coarsely (</a:t>
            </a:r>
            <a:r>
              <a:rPr lang="en-US" dirty="0">
                <a:solidFill>
                  <a:srgbClr val="00B050"/>
                </a:solidFill>
              </a:rPr>
              <a:t>50 </a:t>
            </a:r>
            <a:r>
              <a:rPr lang="en-US" dirty="0">
                <a:solidFill>
                  <a:srgbClr val="00B050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00B050"/>
                </a:solidFill>
              </a:rPr>
              <a:t>m</a:t>
            </a:r>
            <a:r>
              <a:rPr lang="en-US" dirty="0"/>
              <a:t>) pixelated tracker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Both with sub-ns timing resolution</a:t>
            </a:r>
          </a:p>
          <a:p>
            <a:r>
              <a:rPr lang="en-US" dirty="0"/>
              <a:t>Dual readout (</a:t>
            </a:r>
            <a:r>
              <a:rPr lang="en-US" dirty="0">
                <a:solidFill>
                  <a:srgbClr val="00B050"/>
                </a:solidFill>
              </a:rPr>
              <a:t>scintillator/Cerenkov</a:t>
            </a:r>
            <a:r>
              <a:rPr lang="en-US" dirty="0"/>
              <a:t>) calorimeter to optimize hadronic shower resolution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C28655-1930-B943-95DE-4C6339342EBF}"/>
              </a:ext>
            </a:extLst>
          </p:cNvPr>
          <p:cNvSpPr txBox="1"/>
          <p:nvPr/>
        </p:nvSpPr>
        <p:spPr>
          <a:xfrm>
            <a:off x="3467752" y="2620879"/>
            <a:ext cx="3240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ILCROOT Detector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C08033-A33C-6847-8177-3B177B5B33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435541" y="2972218"/>
            <a:ext cx="4272918" cy="321006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F3869F2-18A8-3844-B5FF-1C438D7695E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DA3099B-3413-C04E-82D9-AC1FF7C66E03}" type="datetime1">
              <a:rPr lang="en-US" smtClean="0"/>
              <a:t>5/10/19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0D59F91-1B8C-7A4D-81CF-7D2349D9DDE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Petra Merkel - Detector R&amp;D for the Energy Frontier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590B1A3-2F90-1C42-A193-52EEC0D739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8549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2251" y="844533"/>
            <a:ext cx="4186463" cy="542563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From the detector side the central issue in a muon collider are backgrounds due to muon beam decays.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For a 0.75-TeV muon beam of 2x10</a:t>
            </a:r>
            <a:r>
              <a:rPr lang="en-US" sz="2000" baseline="30000" dirty="0">
                <a:solidFill>
                  <a:srgbClr val="000000"/>
                </a:solidFill>
              </a:rPr>
              <a:t>12</a:t>
            </a:r>
            <a:r>
              <a:rPr lang="en-US" sz="2000" dirty="0">
                <a:solidFill>
                  <a:srgbClr val="000000"/>
                </a:solidFill>
              </a:rPr>
              <a:t>/bunch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4.28x10</a:t>
            </a:r>
            <a:r>
              <a:rPr lang="en-US" sz="2000" baseline="30000" dirty="0">
                <a:solidFill>
                  <a:srgbClr val="000000"/>
                </a:solidFill>
              </a:rPr>
              <a:t>5</a:t>
            </a:r>
            <a:r>
              <a:rPr lang="en-US" sz="2000" dirty="0">
                <a:solidFill>
                  <a:srgbClr val="000000"/>
                </a:solidFill>
              </a:rPr>
              <a:t> decays/m per bunch crossing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0.5 kW/m.</a:t>
            </a:r>
          </a:p>
          <a:p>
            <a:r>
              <a:rPr lang="en-US" sz="2000" dirty="0">
                <a:solidFill>
                  <a:srgbClr val="00B050"/>
                </a:solidFill>
              </a:rPr>
              <a:t>3.24x10</a:t>
            </a:r>
            <a:r>
              <a:rPr lang="en-US" sz="2000" baseline="30000" dirty="0">
                <a:solidFill>
                  <a:srgbClr val="00B050"/>
                </a:solidFill>
              </a:rPr>
              <a:t>8</a:t>
            </a:r>
            <a:r>
              <a:rPr lang="en-US" sz="2000" dirty="0">
                <a:solidFill>
                  <a:srgbClr val="00B050"/>
                </a:solidFill>
              </a:rPr>
              <a:t> particles into detector per crossing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Collider: Backgrounds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9A9099DC-1D51-7441-81CD-1000F0441FF7}" type="datetime1">
              <a:rPr lang="en-US" smtClean="0"/>
              <a:t>5/10/19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Petra Merkel - Detector R&amp;D for the Energy Frontier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977956" y="2556370"/>
            <a:ext cx="1948453" cy="33855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/>
              <a:t>MARS </a:t>
            </a:r>
            <a:r>
              <a:rPr lang="en-US" sz="1600" dirty="0"/>
              <a:t>simulations</a:t>
            </a: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692" y="2953382"/>
            <a:ext cx="465042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444962" y="1833192"/>
            <a:ext cx="962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W-poly nose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AA49C4-AFE3-864F-8F96-7D1BFB02BF14}"/>
              </a:ext>
            </a:extLst>
          </p:cNvPr>
          <p:cNvSpPr/>
          <p:nvPr/>
        </p:nvSpPr>
        <p:spPr>
          <a:xfrm>
            <a:off x="185057" y="5813603"/>
            <a:ext cx="8773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Needed </a:t>
            </a:r>
            <a:r>
              <a:rPr lang="mr-IN" sz="1800" dirty="0">
                <a:solidFill>
                  <a:srgbClr val="FF0000"/>
                </a:solidFill>
              </a:rPr>
              <a:t>–</a:t>
            </a:r>
            <a:r>
              <a:rPr lang="en-US" sz="1800" dirty="0">
                <a:solidFill>
                  <a:srgbClr val="FF0000"/>
                </a:solidFill>
              </a:rPr>
              <a:t> small pixels, fast (50ps) timing, fast correlation of hits in </a:t>
            </a:r>
            <a:r>
              <a:rPr lang="en-US" sz="18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1800" dirty="0">
                <a:solidFill>
                  <a:srgbClr val="FF0000"/>
                </a:solidFill>
              </a:rPr>
              <a:t> and </a:t>
            </a:r>
            <a:r>
              <a:rPr lang="en-US" sz="18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 </a:t>
            </a:r>
          </a:p>
        </p:txBody>
      </p:sp>
    </p:spTree>
    <p:extLst>
      <p:ext uri="{BB962C8B-B14F-4D97-AF65-F5344CB8AC3E}">
        <p14:creationId xmlns:p14="http://schemas.microsoft.com/office/powerpoint/2010/main" val="1077632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529"/>
            <a:ext cx="9144000" cy="536579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9183" y="346693"/>
            <a:ext cx="3114523" cy="413723"/>
          </a:xfrm>
        </p:spPr>
        <p:txBody>
          <a:bodyPr/>
          <a:lstStyle/>
          <a:p>
            <a:r>
              <a:rPr lang="en-US" sz="2000" dirty="0"/>
              <a:t>A more sophisticated</a:t>
            </a:r>
            <a:br>
              <a:rPr lang="en-US" sz="2000" dirty="0"/>
            </a:br>
            <a:r>
              <a:rPr lang="en-US" sz="2000" dirty="0"/>
              <a:t>approach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40DA603C-F75A-6A44-9DBC-EB4CF60BEF7F}" type="datetime1">
              <a:rPr lang="en-US" smtClean="0"/>
              <a:t>5/10/19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Petra Merkel - Detector R&amp;D for the Energy Frontier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36773" y="56911"/>
            <a:ext cx="5894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Analyze the shapes (peak/width) and patterns of the pulses to determine the track angle and timing. Cut differently on </a:t>
            </a:r>
            <a:r>
              <a:rPr lang="en-US" sz="1800" dirty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1800" dirty="0"/>
              <a:t> and </a:t>
            </a:r>
            <a:r>
              <a:rPr lang="en-US" sz="1800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dirty="0"/>
              <a:t> pixels. Need fast, smart (3D integrated) electronics.  This is not far from current capabilities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36827" y="1670389"/>
            <a:ext cx="2904444" cy="2068854"/>
          </a:xfrm>
          <a:prstGeom prst="line">
            <a:avLst/>
          </a:prstGeom>
          <a:ln>
            <a:solidFill>
              <a:srgbClr val="FFFF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054672" y="1934936"/>
            <a:ext cx="595993" cy="62865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54672" y="1670389"/>
            <a:ext cx="1843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Background Track </a:t>
            </a:r>
            <a:r>
              <a:rPr lang="en-US" sz="1400" dirty="0">
                <a:solidFill>
                  <a:schemeClr val="bg1"/>
                </a:solidFill>
              </a:rPr>
              <a:t>path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1971" y="1978167"/>
            <a:ext cx="1120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Electrons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&amp; holes </a:t>
            </a:r>
          </a:p>
          <a:p>
            <a:r>
              <a:rPr lang="en-US" sz="1200" dirty="0">
                <a:solidFill>
                  <a:schemeClr val="bg1"/>
                </a:solidFill>
              </a:rPr>
              <a:t>100 </a:t>
            </a:r>
            <a:r>
              <a:rPr lang="en-US" sz="1200" dirty="0" err="1">
                <a:solidFill>
                  <a:schemeClr val="bg1"/>
                </a:solidFill>
              </a:rPr>
              <a:t>ps</a:t>
            </a:r>
            <a:r>
              <a:rPr lang="en-US" sz="1200" dirty="0">
                <a:solidFill>
                  <a:schemeClr val="bg1"/>
                </a:solidFill>
              </a:rPr>
              <a:t> after </a:t>
            </a:r>
          </a:p>
          <a:p>
            <a:r>
              <a:rPr lang="en-US" sz="1200" dirty="0">
                <a:solidFill>
                  <a:schemeClr val="bg1"/>
                </a:solidFill>
              </a:rPr>
              <a:t>impact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064066" y="2027181"/>
            <a:ext cx="843431" cy="8346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98551" y="2276355"/>
            <a:ext cx="805615" cy="28723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1621" y="728643"/>
            <a:ext cx="31004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25 micron pitch 200 micron </a:t>
            </a:r>
            <a:br>
              <a:rPr lang="en-US" sz="2000"/>
            </a:br>
            <a:r>
              <a:rPr lang="en-US" sz="2000"/>
              <a:t>thick pixel </a:t>
            </a:r>
            <a:r>
              <a:rPr lang="en-US" sz="2000" dirty="0"/>
              <a:t>detector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15100" y="1934936"/>
            <a:ext cx="866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Current </a:t>
            </a:r>
          </a:p>
          <a:p>
            <a:r>
              <a:rPr lang="en-US" sz="1600" dirty="0"/>
              <a:t>Pulses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52668" y="4511695"/>
            <a:ext cx="1410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Signal </a:t>
            </a:r>
            <a:r>
              <a:rPr lang="en-US" sz="1400" dirty="0">
                <a:solidFill>
                  <a:schemeClr val="bg1"/>
                </a:solidFill>
              </a:rPr>
              <a:t>Track path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189049" y="4807403"/>
            <a:ext cx="595993" cy="62865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634843" y="4620901"/>
            <a:ext cx="866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Current </a:t>
            </a:r>
          </a:p>
          <a:p>
            <a:r>
              <a:rPr lang="en-US" sz="1600" dirty="0"/>
              <a:t>Pulses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2189049" y="4451065"/>
            <a:ext cx="0" cy="2053148"/>
          </a:xfrm>
          <a:prstGeom prst="line">
            <a:avLst/>
          </a:prstGeom>
          <a:ln>
            <a:solidFill>
              <a:srgbClr val="FFFF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028849" y="2249261"/>
            <a:ext cx="116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Large angle</a:t>
            </a:r>
            <a:endParaRPr lang="en-US" sz="1600" dirty="0"/>
          </a:p>
          <a:p>
            <a:r>
              <a:rPr lang="en-US" sz="1600" dirty="0"/>
              <a:t>background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13744" y="4605056"/>
            <a:ext cx="9781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Normal </a:t>
            </a:r>
          </a:p>
          <a:p>
            <a:r>
              <a:rPr lang="en-US" sz="1600" dirty="0"/>
              <a:t>incidence</a:t>
            </a:r>
          </a:p>
          <a:p>
            <a:r>
              <a:rPr lang="en-US" sz="1600" dirty="0"/>
              <a:t>signal</a:t>
            </a:r>
          </a:p>
        </p:txBody>
      </p:sp>
    </p:spTree>
    <p:extLst>
      <p:ext uri="{BB962C8B-B14F-4D97-AF65-F5344CB8AC3E}">
        <p14:creationId xmlns:p14="http://schemas.microsoft.com/office/powerpoint/2010/main" val="4224504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5A5A47-BDAC-D24D-87B2-4FBDED0B1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ASIC R&amp;D (Gregory </a:t>
            </a:r>
            <a:r>
              <a:rPr lang="en-US" dirty="0" err="1"/>
              <a:t>Deptuch</a:t>
            </a:r>
            <a:r>
              <a:rPr lang="en-US" dirty="0"/>
              <a:t>, PPD)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885BEC-DD88-194C-9290-3CF0A6680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2" y="971552"/>
            <a:ext cx="8686797" cy="5353048"/>
          </a:xfrm>
        </p:spPr>
        <p:txBody>
          <a:bodyPr>
            <a:normAutofit/>
          </a:bodyPr>
          <a:lstStyle/>
          <a:p>
            <a:r>
              <a:rPr lang="en-US" dirty="0"/>
              <a:t>ASIC design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highly</a:t>
            </a:r>
            <a:r>
              <a:rPr lang="pl-PL" dirty="0"/>
              <a:t> </a:t>
            </a:r>
            <a:r>
              <a:rPr lang="pl-PL" dirty="0" err="1"/>
              <a:t>specialized</a:t>
            </a:r>
            <a:r>
              <a:rPr lang="pl-PL" dirty="0"/>
              <a:t> and </a:t>
            </a:r>
            <a:r>
              <a:rPr lang="en-US" dirty="0"/>
              <a:t>competitive</a:t>
            </a:r>
            <a:r>
              <a:rPr lang="pl-PL" dirty="0"/>
              <a:t> and </a:t>
            </a:r>
            <a:r>
              <a:rPr lang="pl-PL" dirty="0" err="1"/>
              <a:t>requires</a:t>
            </a:r>
            <a:r>
              <a:rPr lang="pl-PL" dirty="0"/>
              <a:t> </a:t>
            </a:r>
            <a:r>
              <a:rPr lang="pl-PL" dirty="0" err="1"/>
              <a:t>continuous</a:t>
            </a:r>
            <a:r>
              <a:rPr lang="pl-PL" dirty="0"/>
              <a:t> </a:t>
            </a:r>
            <a:r>
              <a:rPr lang="pl-PL" dirty="0" err="1"/>
              <a:t>improvement</a:t>
            </a:r>
            <a:r>
              <a:rPr lang="pl-PL" dirty="0"/>
              <a:t> of </a:t>
            </a:r>
            <a:r>
              <a:rPr lang="pl-PL" dirty="0" err="1"/>
              <a:t>skills</a:t>
            </a:r>
            <a:endParaRPr lang="pl-PL" dirty="0"/>
          </a:p>
          <a:p>
            <a:pPr lvl="1"/>
            <a:r>
              <a:rPr lang="pl-PL" sz="1800" dirty="0" err="1"/>
              <a:t>There</a:t>
            </a:r>
            <a:r>
              <a:rPr lang="pl-PL" sz="1800" dirty="0"/>
              <a:t> </a:t>
            </a:r>
            <a:r>
              <a:rPr lang="pl-PL" sz="1800" dirty="0" err="1"/>
              <a:t>is</a:t>
            </a:r>
            <a:r>
              <a:rPr lang="pl-PL" sz="1800" dirty="0"/>
              <a:t> a lot to do to </a:t>
            </a:r>
            <a:r>
              <a:rPr lang="pl-PL" sz="1800" dirty="0" err="1"/>
              <a:t>stay</a:t>
            </a:r>
            <a:r>
              <a:rPr lang="pl-PL" sz="1800" dirty="0"/>
              <a:t> </a:t>
            </a:r>
            <a:r>
              <a:rPr lang="pl-PL" sz="1800" dirty="0" err="1"/>
              <a:t>current</a:t>
            </a:r>
            <a:r>
              <a:rPr lang="pl-PL" sz="1800" dirty="0"/>
              <a:t> with </a:t>
            </a:r>
            <a:r>
              <a:rPr lang="pl-PL" sz="1800" dirty="0" err="1"/>
              <a:t>industry</a:t>
            </a:r>
            <a:r>
              <a:rPr lang="pl-PL" sz="1800" dirty="0"/>
              <a:t> </a:t>
            </a:r>
            <a:r>
              <a:rPr lang="pl-PL" sz="1800" dirty="0" err="1"/>
              <a:t>standards</a:t>
            </a:r>
            <a:r>
              <a:rPr lang="pl-PL" sz="1800" dirty="0"/>
              <a:t> </a:t>
            </a:r>
          </a:p>
          <a:p>
            <a:pPr lvl="1"/>
            <a:r>
              <a:rPr lang="en-US" sz="1800" dirty="0"/>
              <a:t>Anticipate technical needs in HEP through investigations and partnerships with other fields</a:t>
            </a:r>
            <a:r>
              <a:rPr lang="pl-PL" sz="1800" dirty="0"/>
              <a:t> and </a:t>
            </a:r>
            <a:r>
              <a:rPr lang="pl-PL" sz="1800" dirty="0" err="1"/>
              <a:t>labs</a:t>
            </a:r>
            <a:r>
              <a:rPr lang="pl-PL" sz="1800" dirty="0"/>
              <a:t> </a:t>
            </a:r>
          </a:p>
          <a:p>
            <a:pPr lvl="1"/>
            <a:r>
              <a:rPr lang="en-US" sz="1800" dirty="0"/>
              <a:t>Investigating new technology nodes in anticipation of project needs </a:t>
            </a:r>
          </a:p>
          <a:p>
            <a:pPr lvl="1"/>
            <a:endParaRPr lang="en-US" sz="1800" dirty="0"/>
          </a:p>
          <a:p>
            <a:r>
              <a:rPr lang="en-US" dirty="0"/>
              <a:t>When a project requiring 28</a:t>
            </a:r>
            <a:r>
              <a:rPr lang="pl-PL" dirty="0"/>
              <a:t> </a:t>
            </a:r>
            <a:r>
              <a:rPr lang="en-US" dirty="0"/>
              <a:t>nm arises there will be a steep learning curve which delays project delivery,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may</a:t>
            </a:r>
            <a:r>
              <a:rPr lang="pl-PL" dirty="0"/>
              <a:t>  </a:t>
            </a:r>
            <a:r>
              <a:rPr lang="pl-PL" dirty="0" err="1"/>
              <a:t>eliminate</a:t>
            </a:r>
            <a:r>
              <a:rPr lang="pl-PL" dirty="0"/>
              <a:t> </a:t>
            </a:r>
            <a:r>
              <a:rPr lang="pl-PL" dirty="0" err="1"/>
              <a:t>us</a:t>
            </a:r>
            <a:r>
              <a:rPr lang="pl-PL" dirty="0"/>
              <a:t> from the </a:t>
            </a:r>
            <a:r>
              <a:rPr lang="pl-PL" dirty="0" err="1"/>
              <a:t>game</a:t>
            </a:r>
            <a:endParaRPr lang="pl-PL" dirty="0"/>
          </a:p>
          <a:p>
            <a:pPr lvl="1"/>
            <a:r>
              <a:rPr lang="en-US" sz="1800" dirty="0"/>
              <a:t>e.g. CERN is already investigating 28nm and we are not</a:t>
            </a:r>
            <a:r>
              <a:rPr lang="pl-PL" sz="1800" dirty="0"/>
              <a:t> </a:t>
            </a:r>
          </a:p>
          <a:p>
            <a:pPr lvl="1"/>
            <a:r>
              <a:rPr lang="pl-PL" sz="1800" dirty="0" err="1"/>
              <a:t>Fermilab</a:t>
            </a:r>
            <a:r>
              <a:rPr lang="pl-PL" sz="1800" dirty="0"/>
              <a:t> ASIC </a:t>
            </a:r>
            <a:r>
              <a:rPr lang="pl-PL" sz="1800" dirty="0" err="1"/>
              <a:t>Group</a:t>
            </a:r>
            <a:r>
              <a:rPr lang="pl-PL" sz="1800" dirty="0"/>
              <a:t> </a:t>
            </a:r>
            <a:r>
              <a:rPr lang="pl-PL" sz="1800" dirty="0" err="1"/>
              <a:t>will</a:t>
            </a:r>
            <a:r>
              <a:rPr lang="pl-PL" sz="1800" dirty="0"/>
              <a:t> not be </a:t>
            </a:r>
            <a:r>
              <a:rPr lang="en-US" sz="1800" dirty="0"/>
              <a:t> a suitable collaboration partner without the right knowledge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4CDF843-58AE-B140-AFBC-13E993A1A1A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2910F68-CE6E-BA41-948E-8523F5DF7E47}" type="datetime1">
              <a:rPr lang="en-US" smtClean="0"/>
              <a:t>5/10/19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2BE60D5-7A44-A04E-8463-8BFB9471E5D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Petra Merkel - Detector R&amp;D for the Energy Frontier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B13B630-ABC5-EE4E-A186-8E73E3A7D4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7838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D74CDD-DB6B-0749-84D0-DD401D8E83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Radiation hardness </a:t>
            </a:r>
            <a:r>
              <a:rPr lang="en-US" dirty="0"/>
              <a:t>and doping R&amp;D ongoing</a:t>
            </a:r>
          </a:p>
          <a:p>
            <a:r>
              <a:rPr lang="en-US" dirty="0">
                <a:solidFill>
                  <a:srgbClr val="00B050"/>
                </a:solidFill>
              </a:rPr>
              <a:t>Dopants</a:t>
            </a:r>
            <a:r>
              <a:rPr lang="en-US" dirty="0"/>
              <a:t>: presence of high Z materials improves sensitivity to high energy photons</a:t>
            </a:r>
          </a:p>
          <a:p>
            <a:r>
              <a:rPr lang="en-US" dirty="0"/>
              <a:t>Explore 3D printing of scintillators; explore new materials, such as </a:t>
            </a:r>
            <a:r>
              <a:rPr lang="en-US" dirty="0" err="1"/>
              <a:t>polysiloxanes</a:t>
            </a:r>
            <a:endParaRPr lang="en-US" dirty="0"/>
          </a:p>
          <a:p>
            <a:pPr lvl="1"/>
            <a:r>
              <a:rPr lang="en-US" dirty="0"/>
              <a:t>Develop ink and scintillator formulas</a:t>
            </a:r>
          </a:p>
          <a:p>
            <a:pPr lvl="1"/>
            <a:endParaRPr lang="en-US" dirty="0"/>
          </a:p>
          <a:p>
            <a:r>
              <a:rPr lang="en-US" dirty="0"/>
              <a:t>R&amp;D on </a:t>
            </a:r>
            <a:r>
              <a:rPr lang="en-US" dirty="0">
                <a:solidFill>
                  <a:srgbClr val="00B050"/>
                </a:solidFill>
              </a:rPr>
              <a:t>quantum dot semiconductor scintillator </a:t>
            </a:r>
            <a:r>
              <a:rPr lang="en-US" dirty="0"/>
              <a:t>just started</a:t>
            </a:r>
          </a:p>
          <a:p>
            <a:pPr lvl="1"/>
            <a:r>
              <a:rPr lang="en-US" dirty="0"/>
              <a:t>Higher light yield, more rad hard, potentially very fast</a:t>
            </a:r>
          </a:p>
          <a:p>
            <a:pPr lvl="1"/>
            <a:r>
              <a:rPr lang="en-US" dirty="0"/>
              <a:t>Characteristic scintillation time &lt;1ns</a:t>
            </a:r>
          </a:p>
          <a:p>
            <a:pPr lvl="1"/>
            <a:r>
              <a:rPr lang="en-US" dirty="0"/>
              <a:t>Light produced in semiconductor gets reabsorbed, so they are not transparent to their own emission</a:t>
            </a:r>
          </a:p>
          <a:p>
            <a:pPr lvl="1"/>
            <a:r>
              <a:rPr lang="en-US" dirty="0"/>
              <a:t>Possible solution is to embed quantum dots of different material with </a:t>
            </a:r>
            <a:r>
              <a:rPr lang="en-US" dirty="0" err="1"/>
              <a:t>E</a:t>
            </a:r>
            <a:r>
              <a:rPr lang="en-US" baseline="-25000" dirty="0" err="1"/>
              <a:t>gap</a:t>
            </a:r>
            <a:r>
              <a:rPr lang="en-US" dirty="0"/>
              <a:t>&gt;</a:t>
            </a:r>
            <a:r>
              <a:rPr lang="en-US" dirty="0" err="1"/>
              <a:t>E</a:t>
            </a:r>
            <a:r>
              <a:rPr lang="en-US" baseline="-25000" dirty="0" err="1">
                <a:latin typeface="Symbol" pitchFamily="2" charset="2"/>
              </a:rPr>
              <a:t>g</a:t>
            </a:r>
            <a:endParaRPr lang="en-US" baseline="-25000" dirty="0">
              <a:latin typeface="Symbol" pitchFamily="2" charset="2"/>
            </a:endParaRPr>
          </a:p>
          <a:p>
            <a:pPr lvl="1"/>
            <a:r>
              <a:rPr lang="en-US" dirty="0"/>
              <a:t>Currently investigating </a:t>
            </a:r>
            <a:r>
              <a:rPr lang="en-US" dirty="0" err="1"/>
              <a:t>InAs</a:t>
            </a:r>
            <a:r>
              <a:rPr lang="en-US" dirty="0"/>
              <a:t> QDs (E</a:t>
            </a:r>
            <a:r>
              <a:rPr lang="en-US" baseline="-25000" dirty="0">
                <a:latin typeface="Symbol" pitchFamily="2" charset="2"/>
              </a:rPr>
              <a:t>g</a:t>
            </a:r>
            <a:r>
              <a:rPr lang="en-US" dirty="0"/>
              <a:t>~1.08eV) in GaAs bulk (</a:t>
            </a:r>
            <a:r>
              <a:rPr lang="en-US" dirty="0" err="1"/>
              <a:t>E</a:t>
            </a:r>
            <a:r>
              <a:rPr lang="en-US" baseline="-25000" dirty="0" err="1"/>
              <a:t>gap</a:t>
            </a:r>
            <a:r>
              <a:rPr lang="en-US" dirty="0"/>
              <a:t>=1.4eV)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199746-87C9-1E4A-A8ED-2A5B939B8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Scintillator R&amp;D (Jim Freeman, Anna </a:t>
            </a:r>
            <a:r>
              <a:rPr lang="en-US" dirty="0" err="1"/>
              <a:t>Pla</a:t>
            </a:r>
            <a:r>
              <a:rPr lang="en-US" dirty="0"/>
              <a:t>-Dalmau, Pasha Murat)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3C4F42-7101-034C-B751-360CEBF78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1" y="5257170"/>
            <a:ext cx="3911599" cy="1547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B3A12E-1B78-DA44-87B7-B60B75E11E6C}"/>
              </a:ext>
            </a:extLst>
          </p:cNvPr>
          <p:cNvSpPr txBox="1"/>
          <p:nvPr/>
        </p:nvSpPr>
        <p:spPr>
          <a:xfrm>
            <a:off x="4564803" y="5470950"/>
            <a:ext cx="412548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4C97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~20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4C97"/>
                </a:solidFill>
                <a:effectLst/>
                <a:uFillTx/>
                <a:latin typeface="Symbol" pitchFamily="2" charset="2"/>
                <a:sym typeface="Arial"/>
              </a:rPr>
              <a:t>m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4C97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 thin sensor!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First measurements: ~0.8ns fast signal!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4C97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39B3D30-BA1A-414F-A505-0A24AEF8F2D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38AFB21-BA51-5C46-8251-E75549789833}" type="datetime1">
              <a:rPr lang="en-US" smtClean="0"/>
              <a:t>5/10/19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F32F616-53BF-774F-86AB-AE83B2C6291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Petra Merkel - Detector R&amp;D for the Energy Frontier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8D00FD-CFFD-6D4B-A0C1-B3B862F014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31623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132E28-2E70-3743-AB21-E7ECCCB3F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0886" y="712410"/>
            <a:ext cx="9144000" cy="5557762"/>
          </a:xfrm>
        </p:spPr>
        <p:txBody>
          <a:bodyPr/>
          <a:lstStyle/>
          <a:p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CMOS sensors: </a:t>
            </a:r>
            <a:r>
              <a:rPr lang="en-US" sz="1600" dirty="0">
                <a:solidFill>
                  <a:schemeClr val="accent6"/>
                </a:solidFill>
              </a:rPr>
              <a:t>FNAL has not been involved in this so far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Hybrid pixels: </a:t>
            </a:r>
            <a:r>
              <a:rPr lang="en-US" sz="1600" dirty="0"/>
              <a:t>FNAL has expertise with 3D interconnects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Large pitch silicon calorimeter: </a:t>
            </a:r>
            <a:r>
              <a:rPr lang="en-US" sz="1600" dirty="0"/>
              <a:t>FNAL is gaining/has expertise in system level challenges, ASIC, sensor design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Ultra-fast silicon sensors:</a:t>
            </a:r>
            <a:r>
              <a:rPr lang="en-US" sz="1600" b="1" dirty="0"/>
              <a:t> </a:t>
            </a:r>
            <a:r>
              <a:rPr lang="en-US" sz="1600" dirty="0"/>
              <a:t>FNAL has expertise; already started R&amp;D for future sensors; expertise in ASIC and system level challenges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Small pixel silicon: </a:t>
            </a:r>
            <a:r>
              <a:rPr lang="en-US" sz="1600" dirty="0"/>
              <a:t>FNAL has expertise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Alternative semiconductor material, e.g. graphene: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en-US" sz="1600" dirty="0">
                <a:solidFill>
                  <a:schemeClr val="accent6"/>
                </a:solidFill>
              </a:rPr>
              <a:t>FNAL is gaining expertise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Silicon device modelling and simulation: </a:t>
            </a:r>
            <a:r>
              <a:rPr lang="en-US" sz="1600" dirty="0"/>
              <a:t>FNAL has expertise 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Interconnection and module construction materials: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en-US" sz="1600" dirty="0"/>
              <a:t>FNAL has expertise</a:t>
            </a:r>
          </a:p>
          <a:p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Homogeneous crystal calorimeter with long. </a:t>
            </a:r>
            <a:r>
              <a:rPr lang="en-US" sz="1600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segm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.:</a:t>
            </a:r>
            <a:r>
              <a:rPr lang="en-US" sz="1600" b="1" dirty="0"/>
              <a:t> </a:t>
            </a:r>
            <a:r>
              <a:rPr lang="en-US" sz="1600" dirty="0"/>
              <a:t>FNAL not involved so far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Sampling calorimeter:</a:t>
            </a:r>
            <a:r>
              <a:rPr lang="en-US" sz="1600" b="1" dirty="0"/>
              <a:t> </a:t>
            </a:r>
            <a:r>
              <a:rPr lang="en-US" sz="1600" dirty="0"/>
              <a:t>FNAL has expertise</a:t>
            </a:r>
          </a:p>
          <a:p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Segmented gas amplification structures:</a:t>
            </a:r>
            <a:r>
              <a:rPr lang="en-US" sz="1600" b="1" dirty="0"/>
              <a:t> </a:t>
            </a:r>
            <a:r>
              <a:rPr lang="en-US" sz="1600" dirty="0"/>
              <a:t>FNAL has not been involved in this so far</a:t>
            </a:r>
          </a:p>
          <a:p>
            <a:r>
              <a:rPr lang="en-US" sz="16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SiPMs</a:t>
            </a:r>
            <a:r>
              <a:rPr lang="en-US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on scintillator tiles or strips:</a:t>
            </a:r>
            <a:r>
              <a:rPr lang="en-US" sz="1600" b="1" dirty="0"/>
              <a:t> </a:t>
            </a:r>
            <a:r>
              <a:rPr lang="en-US" sz="1600" dirty="0"/>
              <a:t>FNAL is gaining some expertise</a:t>
            </a:r>
          </a:p>
          <a:p>
            <a:r>
              <a:rPr lang="en-US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High granularity calorimeters for FCC-</a:t>
            </a:r>
            <a:r>
              <a:rPr lang="en-US" sz="16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hh</a:t>
            </a:r>
            <a:r>
              <a:rPr lang="en-US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based on noble liquids:</a:t>
            </a:r>
            <a:r>
              <a:rPr lang="en-US" sz="1600" b="1" dirty="0"/>
              <a:t> </a:t>
            </a:r>
            <a:r>
              <a:rPr lang="en-US" sz="1600" dirty="0"/>
              <a:t>FNAL/ND has expertise 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Rad-hard scintillators:</a:t>
            </a:r>
            <a:r>
              <a:rPr lang="en-US" sz="1600" b="1" dirty="0"/>
              <a:t> </a:t>
            </a:r>
            <a:r>
              <a:rPr lang="en-US" sz="1600" dirty="0"/>
              <a:t>FNAL has expertise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Scintillator doping and new scintillator materials: </a:t>
            </a:r>
            <a:r>
              <a:rPr lang="en-US" sz="1600" dirty="0"/>
              <a:t>FNAL has expertise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ASIC design: </a:t>
            </a:r>
            <a:r>
              <a:rPr lang="en-US" sz="1600" dirty="0"/>
              <a:t>FNAL has expertise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High-speed links: </a:t>
            </a:r>
            <a:r>
              <a:rPr lang="en-US" sz="1600" dirty="0"/>
              <a:t>FNAL has expertise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71DBA9-D834-034D-B398-DFC2B3F1C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538F-CD46-3B4D-BCF6-557C7EA5C30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57F0DF5-B07D-B946-8DE6-7A47E88D9EA7}" type="datetime1">
              <a:rPr lang="en-US" smtClean="0"/>
              <a:t>5/10/19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C6032-49EA-6E48-8855-467ADBE6DCA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Petra Merkel - Detector R&amp;D for the Energy Frontier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8BD0D-D905-3745-ADCC-9366D0B439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46958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6983A1-22E3-0143-83AE-B7202F2F40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Overview of Energy Frontier </a:t>
            </a:r>
            <a:r>
              <a:rPr lang="en-US" dirty="0">
                <a:hlinkClick r:id="rId2"/>
              </a:rPr>
              <a:t>(Petra Merkel)</a:t>
            </a:r>
            <a:endParaRPr lang="en-US" dirty="0"/>
          </a:p>
          <a:p>
            <a:r>
              <a:rPr lang="en-US" dirty="0"/>
              <a:t>Highlights from CERN R&amp;D Workshop </a:t>
            </a:r>
            <a:r>
              <a:rPr lang="en-US" dirty="0">
                <a:hlinkClick r:id="rId3"/>
              </a:rPr>
              <a:t>(Alan Prosser)</a:t>
            </a:r>
            <a:endParaRPr lang="en-US" dirty="0"/>
          </a:p>
          <a:p>
            <a:r>
              <a:rPr lang="en-US" dirty="0"/>
              <a:t>Detector Challenges for a Muon Collider </a:t>
            </a:r>
            <a:r>
              <a:rPr lang="en-US" dirty="0">
                <a:hlinkClick r:id="rId4"/>
              </a:rPr>
              <a:t>(Ron Lipton)</a:t>
            </a:r>
            <a:endParaRPr lang="en-US" dirty="0"/>
          </a:p>
          <a:p>
            <a:r>
              <a:rPr lang="en-US" dirty="0"/>
              <a:t>High Speed Links for HEP </a:t>
            </a:r>
            <a:r>
              <a:rPr lang="en-US" dirty="0">
                <a:hlinkClick r:id="rId5"/>
              </a:rPr>
              <a:t>(Alan Prosser)</a:t>
            </a:r>
            <a:endParaRPr lang="en-US" dirty="0"/>
          </a:p>
          <a:p>
            <a:r>
              <a:rPr lang="en-US" dirty="0"/>
              <a:t>ASIC Group Considerations </a:t>
            </a:r>
            <a:r>
              <a:rPr lang="en-US" dirty="0">
                <a:hlinkClick r:id="rId6"/>
              </a:rPr>
              <a:t>(Gregory Deptuch)</a:t>
            </a:r>
            <a:endParaRPr lang="en-US" dirty="0"/>
          </a:p>
          <a:p>
            <a:r>
              <a:rPr lang="en-US" dirty="0"/>
              <a:t>Future </a:t>
            </a:r>
            <a:r>
              <a:rPr lang="en-US" dirty="0" err="1"/>
              <a:t>Testbeam</a:t>
            </a:r>
            <a:r>
              <a:rPr lang="en-US" dirty="0"/>
              <a:t> and Irradiation Needs </a:t>
            </a:r>
            <a:r>
              <a:rPr lang="en-US" dirty="0">
                <a:hlinkClick r:id="rId7"/>
              </a:rPr>
              <a:t>(Mandy Rominsky)</a:t>
            </a:r>
            <a:endParaRPr lang="en-US" dirty="0"/>
          </a:p>
          <a:p>
            <a:r>
              <a:rPr lang="en-US" dirty="0"/>
              <a:t>Summary from Energy WG </a:t>
            </a:r>
            <a:r>
              <a:rPr lang="en-US" dirty="0">
                <a:hlinkClick r:id="rId8"/>
              </a:rPr>
              <a:t>(Anadi Canepa)</a:t>
            </a:r>
            <a:endParaRPr lang="en-US" dirty="0"/>
          </a:p>
          <a:p>
            <a:r>
              <a:rPr lang="en-US" dirty="0"/>
              <a:t>Quantum dot scintillator R&amp;D </a:t>
            </a:r>
            <a:r>
              <a:rPr lang="en-US" dirty="0">
                <a:hlinkClick r:id="rId9"/>
              </a:rPr>
              <a:t>(Pasha Murat)</a:t>
            </a:r>
            <a:endParaRPr lang="en-US" dirty="0"/>
          </a:p>
          <a:p>
            <a:r>
              <a:rPr lang="en-US" dirty="0"/>
              <a:t>Plastic scintillators for future experiments </a:t>
            </a:r>
            <a:r>
              <a:rPr lang="en-US" dirty="0">
                <a:hlinkClick r:id="rId10"/>
              </a:rPr>
              <a:t>(Anna Pla-Dalmau)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1EB2CE-3FEC-8640-8E26-514529EC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Collider Experiments: 2017 and 2018 WG Topics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DC627-4E11-0647-8B1E-71C40B42BDE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C43BE99-D707-5F47-9306-D02DD457C194}" type="datetime1">
              <a:rPr lang="en-US" smtClean="0"/>
              <a:t>5/10/19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6F455-3130-3149-892C-1FC3A56497E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Petra Merkel - Detector R&amp;D for the Energy Frontier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59A0F-3AA7-DE47-A09D-758B2701AC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79494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350BD-A467-0A41-9449-D9FF9C8EB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30186"/>
            <a:ext cx="8142514" cy="1866186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211C9709-3C39-E04A-A321-311E2436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8000"/>
          </a:xfrm>
        </p:spPr>
        <p:txBody>
          <a:bodyPr/>
          <a:lstStyle/>
          <a:p>
            <a:r>
              <a:rPr lang="en-US" dirty="0"/>
              <a:t>Detector Challenges for ILC/CLIC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235378-AD9C-D142-AC68-B7203E96C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33564"/>
            <a:ext cx="8142514" cy="334281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8145AE8-4EB4-9D45-8A7A-D939341E712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386233D-C516-DD44-B558-36D05C9726AB}" type="datetime1">
              <a:rPr lang="en-US" smtClean="0"/>
              <a:t>5/10/19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AD58288-DD53-B448-9CC2-575727CD4E4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Petra Merkel - Detector R&amp;D for the Energy Frontier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F57CE66-C583-BF4A-817C-CA9C972C77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5739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74200C-0D05-8C46-B315-4B729CC02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15" y="971553"/>
            <a:ext cx="8577942" cy="803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80ED2F-44FB-FE46-852B-96BE52DC0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15" y="2469566"/>
            <a:ext cx="8577942" cy="180008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32A9845-9BB9-9142-BCEB-DA8DA035E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Challenges for FCC-</a:t>
            </a:r>
            <a:r>
              <a:rPr lang="en-US" dirty="0" err="1"/>
              <a:t>ee</a:t>
            </a:r>
            <a:r>
              <a:rPr lang="en-US" dirty="0"/>
              <a:t> and Muon Collider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AFC45E-358F-0B48-9198-1E131DB59E8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C517470-4C98-5A4A-A0F0-6E9A0729BFBD}" type="datetime1">
              <a:rPr lang="en-US" smtClean="0"/>
              <a:t>5/10/19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B06D1C1-EF15-9241-B0FB-DE29532DBA5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Petra Merkel - Detector R&amp;D for the Energy Frontier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9A7B1F4-4971-464B-81E5-184B4417CA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37542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985EE1F-1D8B-424A-8DA6-6A09E7C4B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8000"/>
          </a:xfrm>
        </p:spPr>
        <p:txBody>
          <a:bodyPr/>
          <a:lstStyle/>
          <a:p>
            <a:r>
              <a:rPr lang="en-US" dirty="0"/>
              <a:t>Detector Challenges for HE-LHC/FCC-</a:t>
            </a:r>
            <a:r>
              <a:rPr lang="en-US" dirty="0" err="1"/>
              <a:t>hh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670F57-43C1-7148-9421-2D509C0B2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2" y="1093845"/>
            <a:ext cx="8578932" cy="1704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C92D30-9DDF-4443-BCA7-37BA9380A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2" y="3429000"/>
            <a:ext cx="8894618" cy="1897395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E2F9A95-8CDE-E245-B2DE-6F7086071CA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8F1A7B4-2C54-DA45-B660-99D89FCB03E8}" type="datetime1">
              <a:rPr lang="en-US" smtClean="0"/>
              <a:t>5/10/19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53850D8-C021-2844-A581-559A983374A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Petra Merkel - Detector R&amp;D for the Energy Frontier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F241879-BE9B-734B-93CC-A38C529C4B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89764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82BCF-F9ED-F14B-B571-677B1A6F6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60" y="-289485"/>
            <a:ext cx="6457950" cy="969771"/>
          </a:xfrm>
        </p:spPr>
        <p:txBody>
          <a:bodyPr/>
          <a:lstStyle/>
          <a:p>
            <a:r>
              <a:rPr lang="en-US" dirty="0"/>
              <a:t>A sense of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99DF0-2C24-1641-862B-E91EFCA2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69" y="864763"/>
            <a:ext cx="8960231" cy="480552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Challenges:</a:t>
            </a:r>
          </a:p>
          <a:p>
            <a:pPr lvl="1"/>
            <a:r>
              <a:rPr lang="en-US" sz="2000" dirty="0"/>
              <a:t>Embedded readout electronics at 1mW/channel = 1.5 MW of power</a:t>
            </a:r>
          </a:p>
          <a:p>
            <a:pPr lvl="1"/>
            <a:r>
              <a:rPr lang="en-US" sz="2000" dirty="0"/>
              <a:t>Timing on a system scale of millions of channels at the level of 50 </a:t>
            </a:r>
            <a:r>
              <a:rPr lang="en-US" sz="2000" dirty="0" err="1"/>
              <a:t>ps</a:t>
            </a:r>
            <a:endParaRPr lang="en-US" sz="2000" dirty="0"/>
          </a:p>
          <a:p>
            <a:pPr lvl="1"/>
            <a:r>
              <a:rPr lang="en-US" sz="2000" dirty="0"/>
              <a:t>In order to maintain good momentum resolution, enormous magnet needed (6T, 12m bore: ~60 GJ stored energy)</a:t>
            </a:r>
          </a:p>
          <a:p>
            <a:pPr lvl="1"/>
            <a:r>
              <a:rPr lang="en-US" sz="2000" dirty="0"/>
              <a:t>Pile-up reaching 1000 events per bunch crossing</a:t>
            </a:r>
          </a:p>
          <a:p>
            <a:pPr lvl="1"/>
            <a:r>
              <a:rPr lang="en-US" sz="2000" dirty="0"/>
              <a:t>Simply scaling CMS High Granularity Calorimeter would require &gt;5,000 m</a:t>
            </a:r>
            <a:r>
              <a:rPr lang="en-US" sz="2000" baseline="30000" dirty="0"/>
              <a:t>2</a:t>
            </a:r>
            <a:r>
              <a:rPr lang="en-US" sz="2000" dirty="0"/>
              <a:t> of silicon!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200FC-1E58-2244-9B20-D60DF2CF987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3557" y="6476093"/>
            <a:ext cx="942357" cy="365125"/>
          </a:xfrm>
        </p:spPr>
        <p:txBody>
          <a:bodyPr/>
          <a:lstStyle/>
          <a:p>
            <a:fld id="{32D3AC0C-BE13-B44D-AC66-D5292F8496EA}" type="datetime1">
              <a:rPr lang="en-US" sz="1400" smtClean="0"/>
              <a:t>5/10/19</a:t>
            </a:fld>
            <a:endParaRPr lang="en-US" sz="1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D6A20-3A5C-7640-9CAA-0636FE3E861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589314" y="6475186"/>
            <a:ext cx="5376555" cy="365125"/>
          </a:xfrm>
        </p:spPr>
        <p:txBody>
          <a:bodyPr/>
          <a:lstStyle/>
          <a:p>
            <a:pPr algn="ctr"/>
            <a:r>
              <a:rPr lang="en-US" sz="1400" dirty="0"/>
              <a:t>Petra Merkel - Detector R&amp;D for the Energy Frontier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D94D9-ED68-A04D-8F83-BA0F361581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61069" y="6550026"/>
            <a:ext cx="338745" cy="215444"/>
          </a:xfrm>
        </p:spPr>
        <p:txBody>
          <a:bodyPr/>
          <a:lstStyle/>
          <a:p>
            <a:fld id="{A5130A29-9332-DD48-9D09-13AD92D8097C}" type="slidenum">
              <a:rPr lang="en-US" sz="1400" smtClean="0"/>
              <a:t>6</a:t>
            </a:fld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01238D-3A1B-1642-B68C-14BB354F9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69" t="37922" r="19835" b="24675"/>
          <a:stretch/>
        </p:blipFill>
        <p:spPr>
          <a:xfrm>
            <a:off x="70212" y="3966408"/>
            <a:ext cx="5376556" cy="1888353"/>
          </a:xfrm>
          <a:prstGeom prst="rect">
            <a:avLst/>
          </a:prstGeom>
        </p:spPr>
      </p:pic>
      <p:pic>
        <p:nvPicPr>
          <p:cNvPr id="8" name="Picture 2" descr="Image result for fcc detector">
            <a:extLst>
              <a:ext uri="{FF2B5EF4-FFF2-40B4-BE49-F238E27FC236}">
                <a16:creationId xmlns:a16="http://schemas.microsoft.com/office/drawing/2014/main" id="{1E5745C7-4D1C-1044-886E-A54F6BB3E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69" y="3582963"/>
            <a:ext cx="3637774" cy="241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981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93E57-3161-D946-A52D-D6717D3EB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83" y="-347857"/>
            <a:ext cx="6457950" cy="969771"/>
          </a:xfrm>
        </p:spPr>
        <p:txBody>
          <a:bodyPr/>
          <a:lstStyle/>
          <a:p>
            <a:r>
              <a:rPr lang="en-US" dirty="0"/>
              <a:t>Radiation Damage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01526-05D5-A447-931E-B6908B54F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69" y="1026239"/>
            <a:ext cx="8960231" cy="48055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For radii &lt;50 cm (well into the tracker) the fluence exceeds the HL-LHC value by two orders of magnitude! Forward region even worse.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65BFB-AECD-3448-95BD-649CE88DE8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0213" y="6462235"/>
            <a:ext cx="2183130" cy="365125"/>
          </a:xfrm>
        </p:spPr>
        <p:txBody>
          <a:bodyPr/>
          <a:lstStyle/>
          <a:p>
            <a:fld id="{B4AC0D30-8A87-CB47-9B6F-6D657FA60315}" type="datetime1">
              <a:rPr lang="en-US" sz="1400" smtClean="0"/>
              <a:t>5/10/19</a:t>
            </a:fld>
            <a:endParaRPr lang="en-US" sz="1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A05E0-8E91-AB49-9F01-1875369A8CD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726129" y="6439976"/>
            <a:ext cx="5246914" cy="365125"/>
          </a:xfrm>
        </p:spPr>
        <p:txBody>
          <a:bodyPr/>
          <a:lstStyle/>
          <a:p>
            <a:pPr algn="ctr"/>
            <a:r>
              <a:rPr lang="en-US" sz="1400" dirty="0"/>
              <a:t>Petra Merkel - Detector R&amp;D for the Energy Frontier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B602F-F1E3-844D-988E-4611C64E86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13916" y="6537075"/>
            <a:ext cx="559871" cy="215444"/>
          </a:xfrm>
        </p:spPr>
        <p:txBody>
          <a:bodyPr/>
          <a:lstStyle/>
          <a:p>
            <a:fld id="{A5130A29-9332-DD48-9D09-13AD92D8097C}" type="slidenum">
              <a:rPr lang="en-US" sz="1400" smtClean="0"/>
              <a:t>7</a:t>
            </a:fld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3BE031-6203-8D48-9A64-C45FEC4C47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8" t="13896" r="7689" b="28788"/>
          <a:stretch/>
        </p:blipFill>
        <p:spPr>
          <a:xfrm>
            <a:off x="183769" y="2504951"/>
            <a:ext cx="8543982" cy="316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06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62E733-3616-F046-B573-06FFC3CD9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97" y="2646609"/>
            <a:ext cx="8686800" cy="428000"/>
          </a:xfrm>
        </p:spPr>
        <p:txBody>
          <a:bodyPr/>
          <a:lstStyle/>
          <a:p>
            <a:r>
              <a:rPr lang="en-US" dirty="0"/>
              <a:t>Detector R&amp;D Topics under Discussion in this Context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563B1-E64F-A04C-BC30-84FA1067E00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9A332BA-F1BF-744C-9F66-B67FD1B19BC5}" type="datetime1">
              <a:rPr lang="en-US" smtClean="0"/>
              <a:t>5/10/19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E554-F495-544B-B5CE-2E3A7CA1974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Petra Merkel - Detector R&amp;D for the Energy Frontier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B0F21-9C67-A940-AE3F-9CD5478FAB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57910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3D995F-CB16-1D4D-A91A-FA61CBACB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CERN R&amp;D Workshop: Silicon Detectors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C70299-8107-C94A-826C-1DD1709C7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56188"/>
            <a:ext cx="8686800" cy="5145624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5F366-9565-6948-884B-4718EA0927A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63EA376-8C24-C045-BC55-0E82357B3B40}" type="datetime1">
              <a:rPr lang="en-US" smtClean="0"/>
              <a:t>5/10/19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8D5AD6-70D4-ED43-B73E-145C61C1AAD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Petra Merkel - Detector R&amp;D for the Energy Frontier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65FCCC-D812-F245-944A-66B07D484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228406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Default">
      <a:dk1>
        <a:srgbClr val="FFFFFF">
          <a:alpha val="0"/>
        </a:srgbClr>
      </a:dk1>
      <a:lt1>
        <a:srgbClr val="004C97"/>
      </a:lt1>
      <a:dk2>
        <a:srgbClr val="A7A7A7"/>
      </a:dk2>
      <a:lt2>
        <a:srgbClr val="535353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99D6EA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4C97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99D6EA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4C97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99D6EA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4C97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99D6EA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4C97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19580</TotalTime>
  <Words>1212</Words>
  <Application>Microsoft Macintosh PowerPoint</Application>
  <PresentationFormat>On-screen Show (4:3)</PresentationFormat>
  <Paragraphs>186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Helvetica</vt:lpstr>
      <vt:lpstr>Helvetica Neue</vt:lpstr>
      <vt:lpstr>Symbol</vt:lpstr>
      <vt:lpstr>Default</vt:lpstr>
      <vt:lpstr>Detector WG – Energy Frontier Part Attempt at Grouping</vt:lpstr>
      <vt:lpstr>Collider Experiments: 2017 and 2018 WG Topics</vt:lpstr>
      <vt:lpstr>Detector Challenges for ILC/CLIC</vt:lpstr>
      <vt:lpstr>Detector Challenges for FCC-ee and Muon Collider</vt:lpstr>
      <vt:lpstr>Detector Challenges for HE-LHC/FCC-hh</vt:lpstr>
      <vt:lpstr>A sense of scale</vt:lpstr>
      <vt:lpstr>Radiation Damage</vt:lpstr>
      <vt:lpstr>Detector R&amp;D Topics under Discussion in this Context</vt:lpstr>
      <vt:lpstr>From CERN R&amp;D Workshop: Silicon Detectors</vt:lpstr>
      <vt:lpstr>From CERN R&amp;D Workshop: Silicon Detectors</vt:lpstr>
      <vt:lpstr>From CERN R&amp;D Workshop: Calorimetry</vt:lpstr>
      <vt:lpstr>High speed links: What might be next? (Alan Prosser, SCD)</vt:lpstr>
      <vt:lpstr>High speed links: What might be next?</vt:lpstr>
      <vt:lpstr>Muon Collider Detector Studies (Ron Lipton, PPD)</vt:lpstr>
      <vt:lpstr>Muon Collider: Backgrounds</vt:lpstr>
      <vt:lpstr>A more sophisticated approach </vt:lpstr>
      <vt:lpstr>ASIC R&amp;D (Gregory Deptuch, PPD)</vt:lpstr>
      <vt:lpstr>Scintillator R&amp;D (Jim Freeman, Anna Pla-Dalmau, Pasha Murat)</vt:lpstr>
      <vt:lpstr>A List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Detectors For Science  Working Group Report</dc:title>
  <cp:lastModifiedBy>Petra Merkel</cp:lastModifiedBy>
  <cp:revision>40</cp:revision>
  <cp:lastPrinted>2019-04-26T13:47:01Z</cp:lastPrinted>
  <dcterms:modified xsi:type="dcterms:W3CDTF">2019-05-10T13:15:13Z</dcterms:modified>
</cp:coreProperties>
</file>