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65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04/04/2019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Rob Ainsworth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Proton PMG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04 April 2019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NuMI Operation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14314" y="4684889"/>
            <a:ext cx="8686799" cy="134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4.22e20 POT integrated as of 00:00 04/04/2019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04/04/2019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Rob Ainsworth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D637EE-B119-F04D-8E59-BD53F2987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46" y="1284790"/>
            <a:ext cx="4437467" cy="2958311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307B38AA-2FF3-0A43-A9C7-6CAF06951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84790"/>
            <a:ext cx="4437467" cy="29583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BNB Operation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14314" y="4684889"/>
            <a:ext cx="8686799" cy="134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2.77e20 POT integrated as of 00:00 04/04/2019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04/04/2019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Rob Ainsworth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7BF0FE19-319F-6745-A9F5-9E282D709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44" y="1344423"/>
            <a:ext cx="4437467" cy="2958311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9081455C-65C6-0440-A5F1-F035FEDF67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960" y="1344423"/>
            <a:ext cx="4437467" cy="295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9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 Operation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04/04/2019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Rob Ainsworth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Content Placeholder 29">
            <a:extLst>
              <a:ext uri="{FF2B5EF4-FFF2-40B4-BE49-F238E27FC236}">
                <a16:creationId xmlns:a16="http://schemas.microsoft.com/office/drawing/2014/main" id="{2157F730-D03E-0549-8912-C8E449BA312F}"/>
              </a:ext>
            </a:extLst>
          </p:cNvPr>
          <p:cNvSpPr txBox="1">
            <a:spLocks/>
          </p:cNvSpPr>
          <p:nvPr/>
        </p:nvSpPr>
        <p:spPr bwMode="auto">
          <a:xfrm>
            <a:off x="214314" y="4684889"/>
            <a:ext cx="8686799" cy="134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1.92e18 POT integrated as of 00:00 04/04/2019</a:t>
            </a: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D7657AC9-35CB-CE46-8328-A0A2CD477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2" y="1230312"/>
            <a:ext cx="4478821" cy="2985881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28CA1FED-4AEE-C244-BAB5-FE2FBD25E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211" y="1230312"/>
            <a:ext cx="4472609" cy="2981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9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Complex Status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04/04/2019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Rob Ainsworth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Content Placeholder 29">
            <a:extLst>
              <a:ext uri="{FF2B5EF4-FFF2-40B4-BE49-F238E27FC236}">
                <a16:creationId xmlns:a16="http://schemas.microsoft.com/office/drawing/2014/main" id="{1B13F509-BC8F-475A-AB8B-485067DF37E7}"/>
              </a:ext>
            </a:extLst>
          </p:cNvPr>
          <p:cNvSpPr txBox="1">
            <a:spLocks/>
          </p:cNvSpPr>
          <p:nvPr/>
        </p:nvSpPr>
        <p:spPr bwMode="auto">
          <a:xfrm>
            <a:off x="242887" y="113759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Linac/Booster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RR/MI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RR/MI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Delivering ~750 kW to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Muon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SY upon request</a:t>
            </a:r>
          </a:p>
        </p:txBody>
      </p:sp>
    </p:spTree>
    <p:extLst>
      <p:ext uri="{BB962C8B-B14F-4D97-AF65-F5344CB8AC3E}">
        <p14:creationId xmlns:p14="http://schemas.microsoft.com/office/powerpoint/2010/main" val="40092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Complex Status (cont’d)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04/04/2019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Rob Ainsworth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Content Placeholder 29">
            <a:extLst>
              <a:ext uri="{FF2B5EF4-FFF2-40B4-BE49-F238E27FC236}">
                <a16:creationId xmlns:a16="http://schemas.microsoft.com/office/drawing/2014/main" id="{1B13F509-BC8F-475A-AB8B-485067DF37E7}"/>
              </a:ext>
            </a:extLst>
          </p:cNvPr>
          <p:cNvSpPr txBox="1">
            <a:spLocks/>
          </p:cNvSpPr>
          <p:nvPr/>
        </p:nvSpPr>
        <p:spPr bwMode="auto">
          <a:xfrm>
            <a:off x="242887" y="113759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BNB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Receiving 14.3 Booster turns @ 5 Hz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Switchyard</a:t>
            </a:r>
          </a:p>
          <a:p>
            <a:pPr lvl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MTest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 - receiving beam when requested</a:t>
            </a:r>
          </a:p>
          <a:p>
            <a:pPr lvl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MCenter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– receiving beam when requested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Neutrino-Muon – installation continues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Ready to deliver beam to G-2</a:t>
            </a:r>
          </a:p>
          <a:p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NuMI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750 kW on target </a:t>
            </a:r>
          </a:p>
        </p:txBody>
      </p:sp>
    </p:spTree>
    <p:extLst>
      <p:ext uri="{BB962C8B-B14F-4D97-AF65-F5344CB8AC3E}">
        <p14:creationId xmlns:p14="http://schemas.microsoft.com/office/powerpoint/2010/main" val="2012670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Muon Intensity Effects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04/04/2019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Rob Ainsworth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Content Placeholder 29">
            <a:extLst>
              <a:ext uri="{FF2B5EF4-FFF2-40B4-BE49-F238E27FC236}">
                <a16:creationId xmlns:a16="http://schemas.microsoft.com/office/drawing/2014/main" id="{1B13F509-BC8F-475A-AB8B-485067DF37E7}"/>
              </a:ext>
            </a:extLst>
          </p:cNvPr>
          <p:cNvSpPr txBox="1">
            <a:spLocks/>
          </p:cNvSpPr>
          <p:nvPr/>
        </p:nvSpPr>
        <p:spPr bwMode="auto">
          <a:xfrm>
            <a:off x="242887" y="113759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NuMI will go from 1.33 s to 1.4 s</a:t>
            </a:r>
          </a:p>
          <a:p>
            <a:pPr lvl="1"/>
            <a:r>
              <a:rPr lang="en-US" dirty="0"/>
              <a:t>Small hit to power</a:t>
            </a:r>
          </a:p>
          <a:p>
            <a:r>
              <a:rPr lang="en-US" dirty="0"/>
              <a:t>BNB rate will drop from 5 Hz to ~ 3.6 Hz</a:t>
            </a:r>
          </a:p>
        </p:txBody>
      </p:sp>
    </p:spTree>
    <p:extLst>
      <p:ext uri="{BB962C8B-B14F-4D97-AF65-F5344CB8AC3E}">
        <p14:creationId xmlns:p14="http://schemas.microsoft.com/office/powerpoint/2010/main" val="393051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Upcoming Downtimes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04/04/2019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Rob Ainsworth | Accelerator Status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Content Placeholder 29">
            <a:extLst>
              <a:ext uri="{FF2B5EF4-FFF2-40B4-BE49-F238E27FC236}">
                <a16:creationId xmlns:a16="http://schemas.microsoft.com/office/drawing/2014/main" id="{1B13F509-BC8F-475A-AB8B-485067DF37E7}"/>
              </a:ext>
            </a:extLst>
          </p:cNvPr>
          <p:cNvSpPr txBox="1">
            <a:spLocks/>
          </p:cNvSpPr>
          <p:nvPr/>
        </p:nvSpPr>
        <p:spPr bwMode="auto">
          <a:xfrm>
            <a:off x="242887" y="1137591"/>
            <a:ext cx="8672513" cy="498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Dedicated Booster studies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April 24th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 shift (8hrs) per month, affects all users</a:t>
            </a:r>
          </a:p>
        </p:txBody>
      </p:sp>
    </p:spTree>
    <p:extLst>
      <p:ext uri="{BB962C8B-B14F-4D97-AF65-F5344CB8AC3E}">
        <p14:creationId xmlns:p14="http://schemas.microsoft.com/office/powerpoint/2010/main" val="179569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4815-16ED-7B40-9DDE-BE4CD958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hour call-ins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6B438-5A59-D54D-9A39-8228618FB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Restricting call-ins after hours</a:t>
            </a:r>
          </a:p>
          <a:p>
            <a:pPr lvl="1"/>
            <a:r>
              <a:rPr lang="en-US" dirty="0"/>
              <a:t>Repairs will be made the next working day</a:t>
            </a:r>
          </a:p>
          <a:p>
            <a:pPr lvl="1"/>
            <a:r>
              <a:rPr lang="en-US" dirty="0"/>
              <a:t>Some exceptions</a:t>
            </a:r>
          </a:p>
          <a:p>
            <a:pPr lvl="2"/>
            <a:r>
              <a:rPr lang="en-US" dirty="0"/>
              <a:t>Systems need to be in a safe state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4CA7D-B6EE-2848-956F-9A6FC88A4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668ED-25CA-5A43-BD4D-B7C53137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Rob Ainsworth | Accelerator Status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544BE-1F84-1543-94A8-E913A2BF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07381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4336</TotalTime>
  <Words>236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FNAL_TemplateMac_060514</vt:lpstr>
      <vt:lpstr>Fermilab: Footer Only</vt:lpstr>
      <vt:lpstr>Accelerator Status</vt:lpstr>
      <vt:lpstr>NuMI Operation</vt:lpstr>
      <vt:lpstr>BNB Operation</vt:lpstr>
      <vt:lpstr>Muon Operation</vt:lpstr>
      <vt:lpstr>Complex Status</vt:lpstr>
      <vt:lpstr>Complex Status (cont’d)</vt:lpstr>
      <vt:lpstr>Muon Intensity Effects</vt:lpstr>
      <vt:lpstr>Upcoming Downtimes</vt:lpstr>
      <vt:lpstr>After hour call-ins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Status</dc:title>
  <dc:creator>Pat Karns x3721 12749N</dc:creator>
  <cp:lastModifiedBy>Robert Ainsworth</cp:lastModifiedBy>
  <cp:revision>45</cp:revision>
  <cp:lastPrinted>2014-01-20T19:40:21Z</cp:lastPrinted>
  <dcterms:created xsi:type="dcterms:W3CDTF">2019-02-06T16:48:34Z</dcterms:created>
  <dcterms:modified xsi:type="dcterms:W3CDTF">2019-04-04T17:43:12Z</dcterms:modified>
</cp:coreProperties>
</file>