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  <p:sldMasterId id="2147484094" r:id="rId2"/>
    <p:sldMasterId id="2147484096" r:id="rId3"/>
  </p:sldMasterIdLst>
  <p:notesMasterIdLst>
    <p:notesMasterId r:id="rId45"/>
  </p:notesMasterIdLst>
  <p:handoutMasterIdLst>
    <p:handoutMasterId r:id="rId46"/>
  </p:handoutMasterIdLst>
  <p:sldIdLst>
    <p:sldId id="269" r:id="rId4"/>
    <p:sldId id="434" r:id="rId5"/>
    <p:sldId id="382" r:id="rId6"/>
    <p:sldId id="530" r:id="rId7"/>
    <p:sldId id="541" r:id="rId8"/>
    <p:sldId id="441" r:id="rId9"/>
    <p:sldId id="501" r:id="rId10"/>
    <p:sldId id="542" r:id="rId11"/>
    <p:sldId id="538" r:id="rId12"/>
    <p:sldId id="535" r:id="rId13"/>
    <p:sldId id="540" r:id="rId14"/>
    <p:sldId id="539" r:id="rId15"/>
    <p:sldId id="536" r:id="rId16"/>
    <p:sldId id="537" r:id="rId17"/>
    <p:sldId id="533" r:id="rId18"/>
    <p:sldId id="543" r:id="rId19"/>
    <p:sldId id="463" r:id="rId20"/>
    <p:sldId id="465" r:id="rId21"/>
    <p:sldId id="466" r:id="rId22"/>
    <p:sldId id="467" r:id="rId23"/>
    <p:sldId id="424" r:id="rId24"/>
    <p:sldId id="472" r:id="rId25"/>
    <p:sldId id="468" r:id="rId26"/>
    <p:sldId id="493" r:id="rId27"/>
    <p:sldId id="469" r:id="rId28"/>
    <p:sldId id="433" r:id="rId29"/>
    <p:sldId id="392" r:id="rId30"/>
    <p:sldId id="395" r:id="rId31"/>
    <p:sldId id="393" r:id="rId32"/>
    <p:sldId id="459" r:id="rId33"/>
    <p:sldId id="396" r:id="rId34"/>
    <p:sldId id="526" r:id="rId35"/>
    <p:sldId id="507" r:id="rId36"/>
    <p:sldId id="527" r:id="rId37"/>
    <p:sldId id="513" r:id="rId38"/>
    <p:sldId id="528" r:id="rId39"/>
    <p:sldId id="529" r:id="rId40"/>
    <p:sldId id="473" r:id="rId41"/>
    <p:sldId id="416" r:id="rId42"/>
    <p:sldId id="457" r:id="rId43"/>
    <p:sldId id="458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33"/>
    <a:srgbClr val="99CC00"/>
    <a:srgbClr val="669900"/>
    <a:srgbClr val="339933"/>
    <a:srgbClr val="F3D8C3"/>
    <a:srgbClr val="501E00"/>
    <a:srgbClr val="FF0066"/>
    <a:srgbClr val="616A7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1" autoAdjust="0"/>
    <p:restoredTop sz="95640" autoAdjust="0"/>
  </p:normalViewPr>
  <p:slideViewPr>
    <p:cSldViewPr>
      <p:cViewPr varScale="1">
        <p:scale>
          <a:sx n="93" d="100"/>
          <a:sy n="93" d="100"/>
        </p:scale>
        <p:origin x="11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34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3B09692-FF04-41FA-8B0D-9BCBA928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0086"/>
            <a:ext cx="5365352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31C57F32-6D9D-4CA9-BF40-C397A266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BF024E0-ECC9-4023-A01F-C149484B487C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2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5942E-4D8B-4435-B50E-AF5D25D35B52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5942E-4D8B-4435-B50E-AF5D25D35B52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7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5942E-4D8B-4435-B50E-AF5D25D35B52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FC07644-46DF-4891-A4EC-CCAB10AF5CFA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26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6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red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8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dirty="0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5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9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BA9991-B5C8-4D9B-974F-3576F3902E48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5942E-4D8B-4435-B50E-AF5D25D35B52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1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A65942E-4D8B-4435-B50E-AF5D25D35B52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AE87-12CA-4292-B540-83E6A7F8DA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5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7D9-48AE-4BFA-A09F-E8808858FA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76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5526-96ED-4369-A6F3-ACE5ACC1A2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20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C. Gatto - INFN &amp; NIU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C. Gatto - INFN &amp; NIU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E7F7-C84E-45B0-9AB2-B2E37B592F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63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804-A2FE-4DC4-A52D-81BCDC4529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3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305A-8E18-424A-A92A-41751F01C5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9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1A13-8A44-4C10-A76A-B727FF68B6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2FA-93C8-4E0F-9734-D3CB1EE45F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7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2984-99A0-4A1F-ABC1-D865843D90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6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1E63-BBD4-44CC-96D8-48EA9C797A9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86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5AEF-7033-4DB6-AE66-D6D347848A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2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EAC3FC-ED43-4B40-AA8C-344B2A855F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9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C. Gatto - INFN &amp; NIU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C. Gatto - INFN &amp; NIU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875245" y="1437692"/>
            <a:ext cx="7549183" cy="2819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REDTOP experiment: </a:t>
            </a:r>
            <a:br>
              <a:rPr lang="en-US" alt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Status Update</a:t>
            </a:r>
            <a:r>
              <a:rPr lang="en-US" alt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altLang="en-US" sz="60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BDBEDB-6528-4AFD-AF12-F9A25805D8D1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487536" y="3897052"/>
            <a:ext cx="6324600" cy="1905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are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/>
              <a:t>ta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/>
              <a:t>ecays with a</a:t>
            </a:r>
            <a:br>
              <a:rPr lang="en-US" sz="2400" dirty="0" smtClean="0"/>
            </a:b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err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pc</a:t>
            </a:r>
            <a:r>
              <a:rPr lang="en-US" sz="2400" dirty="0" smtClean="0"/>
              <a:t> for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ptical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hotons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9212" y="5092700"/>
            <a:ext cx="650557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Corrado Gatto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it-IT" sz="1600" i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INFN Napoli and Northern Illinois University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For the REDTOP Collaboration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activities -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3182"/>
            <a:ext cx="8382000" cy="532013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generation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err="1" smtClean="0">
                <a:solidFill>
                  <a:prstClr val="white"/>
                </a:solidFill>
              </a:rPr>
              <a:t>GenieHad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(Genie add-on) event generator interfaces to: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Urqmd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Gibuu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Phsd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Abla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, Gemini, SMM, G4EM processes,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Incl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++, IAEA tables, LELAPS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New interfaces to JAM (JPARC) and ALPS (for PIP-II simulations) in preparation</a:t>
            </a:r>
          </a:p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Simulation, digitization, reconstruction and analysis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Based on ILC  frameworks (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slic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lcsim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and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ilcroot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)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Full simulation in place (except for OTPC-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reco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 and 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vertexing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)</a:t>
            </a:r>
          </a:p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optimization and sensitivity studies are ongoing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Improvement on BSM physics from detached vertices</a:t>
            </a:r>
            <a:endParaRPr lang="en-US" altLang="en-US" sz="2000" i="1" dirty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8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5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543292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activities – detector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3182"/>
            <a:ext cx="8382000" cy="532013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ADRIANO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ADRIANO2 prototype under construction at NIU (INFN-NIU-UMN collaboration). FNAL probably joining (J. Freeman)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Inherits from 10+ years R&amp;D by T1015</a:t>
            </a:r>
          </a:p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O-TPC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UC (H.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Frish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) only existing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prorotype</a:t>
            </a:r>
            <a:endParaRPr lang="en-US" altLang="en-US" sz="2000" i="1" dirty="0" smtClean="0">
              <a:solidFill>
                <a:prstClr val="white"/>
              </a:solidFill>
            </a:endParaRP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Requires a more structured collaboration</a:t>
            </a:r>
          </a:p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tracker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No R&amp;D needed: technology is exact  copy of LHCB’s new tracker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In talk with Aachen-RWTH for joining 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Otherwise,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technology&amp;tools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transfer to REDTOP</a:t>
            </a:r>
            <a:endParaRPr lang="en-US" altLang="en-US" sz="2000" i="1" dirty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8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2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35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382000" cy="475252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Once approved and funded, REDTOP needs about 2 years detector R&amp;D + 1 year  detector construction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Solenoid and ¾ of 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Pb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-Glass for ADRIANO in-kind contributions from INFN (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Finuda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and NA64 experiments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)</a:t>
            </a: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Accelerator mods requires: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/>
              <a:t>BNL: &lt;1yr  (only requiring a new electronics for the extraction line (C4)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CERN: need further studies</a:t>
            </a:r>
          </a:p>
          <a:p>
            <a:pPr lvl="1">
              <a:spcBef>
                <a:spcPts val="1600"/>
              </a:spcBef>
            </a:pPr>
            <a:r>
              <a:rPr lang="en-US" altLang="en-US" sz="2000" i="1" dirty="0" smtClean="0">
                <a:solidFill>
                  <a:prstClr val="white"/>
                </a:solidFill>
              </a:rPr>
              <a:t>FNAL: ~1yr (add a SC cavity to the DR and build an extraction line</a:t>
            </a:r>
          </a:p>
          <a:p>
            <a:pPr>
              <a:spcBef>
                <a:spcPts val="1600"/>
              </a:spcBef>
            </a:pPr>
            <a:r>
              <a:rPr lang="en-US" alt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cost: 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~50 M</a:t>
            </a:r>
            <a:r>
              <a:rPr lang="en-US" alt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$ 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(includes 50% contingency)</a:t>
            </a:r>
            <a:endParaRPr lang="en-US" alt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8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44562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700"/>
            <a:ext cx="8382000" cy="49371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Collaboration is currently engaged in the ESPP and P5-Snowmass processes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Endorsement by the community and/or laboratories is needed to fund detector R&amp;D activities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 activities aim at the preparation of a full proposal in about 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2-3 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years (corresponding to the ESPP conclusion)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altLang="en-US" sz="2000" i="1" dirty="0" err="1" smtClean="0">
                <a:solidFill>
                  <a:prstClr val="white"/>
                </a:solidFill>
              </a:rPr>
              <a:t>Fermilab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best : either DR or PIP-II (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tREDTOP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altLang="en-US" sz="2000" i="1" dirty="0" smtClean="0">
                <a:solidFill>
                  <a:prstClr val="white"/>
                </a:solidFill>
              </a:rPr>
              <a:t>Detector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optimization and sensitivity studies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altLang="en-US" sz="2000" i="1" dirty="0" smtClean="0">
                <a:solidFill>
                  <a:prstClr val="white"/>
                </a:solidFill>
              </a:rPr>
              <a:t>Detector R&amp;D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Competition from several other experiments (LHCB, et. Al.)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altLang="en-US" sz="2000" i="1" dirty="0">
                <a:solidFill>
                  <a:prstClr val="white"/>
                </a:solidFill>
              </a:rPr>
              <a:t>However, experimental techniques are quite different</a:t>
            </a:r>
            <a:endParaRPr lang="en-US" altLang="en-US" i="1" dirty="0">
              <a:solidFill>
                <a:prstClr val="white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More details: </a:t>
            </a:r>
            <a:r>
              <a:rPr lang="en-US" alt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http://redtop.fnal.gov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altLang="en-US" sz="2400" i="1" dirty="0">
              <a:solidFill>
                <a:prstClr val="white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alt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2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A804-A2FE-4DC4-A52D-81BCDC45293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48775"/>
              </p:ext>
            </p:extLst>
          </p:nvPr>
        </p:nvGraphicFramePr>
        <p:xfrm>
          <a:off x="381001" y="752128"/>
          <a:ext cx="8305800" cy="562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53575"/>
                <a:gridCol w="1507585"/>
                <a:gridCol w="1661160"/>
                <a:gridCol w="1661160"/>
                <a:gridCol w="1661160"/>
              </a:tblGrid>
              <a:tr h="313837">
                <a:tc>
                  <a:txBody>
                    <a:bodyPr/>
                    <a:lstStyle/>
                    <a:p>
                      <a:endParaRPr lang="en-US" sz="12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i="1" dirty="0" smtClean="0"/>
                        <a:t>Technique</a:t>
                      </a:r>
                      <a:endParaRPr lang="en-US" sz="1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→ 3</a:t>
                      </a:r>
                      <a:r>
                        <a:rPr lang="en-US" sz="1200" b="1" i="1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200" b="1" i="1" baseline="30000" dirty="0" smtClean="0"/>
                        <a:t>o</a:t>
                      </a:r>
                      <a:endParaRPr lang="en-US" sz="1200" b="1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→ </a:t>
                      </a:r>
                      <a:r>
                        <a:rPr lang="en-US" sz="1200" b="1" i="1" dirty="0" err="1" smtClean="0"/>
                        <a:t>e</a:t>
                      </a:r>
                      <a:r>
                        <a:rPr lang="en-US" sz="1200" b="1" i="1" baseline="30000" dirty="0" err="1" smtClean="0"/>
                        <a:t>+</a:t>
                      </a:r>
                      <a:r>
                        <a:rPr lang="en-US" sz="1200" b="1" i="1" dirty="0" err="1" smtClean="0"/>
                        <a:t>e</a:t>
                      </a:r>
                      <a:r>
                        <a:rPr lang="en-US" sz="1200" b="1" i="1" baseline="30000" dirty="0" err="1" smtClean="0"/>
                        <a:t>-</a:t>
                      </a:r>
                      <a:r>
                        <a:rPr lang="en-US" sz="12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endParaRPr lang="en-US" sz="1200" b="1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Total </a:t>
                      </a:r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</a:t>
                      </a:r>
                      <a:endParaRPr lang="en-US" sz="1200" b="1" i="1" dirty="0"/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CB@AGS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400" b="1" i="1" baseline="30000" dirty="0" smtClean="0"/>
                        <a:t>--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n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9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US" sz="1400" b="1" i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CB@MAMI-B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/>
                        <a:t>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1.8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5000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2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CB@MAMI-C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/>
                        <a:t>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KLOE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err="1" smtClean="0"/>
                        <a:t>e+e</a:t>
                      </a:r>
                      <a:r>
                        <a:rPr lang="en-US" sz="1400" b="1" i="1" dirty="0" smtClean="0"/>
                        <a:t>-→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400" b="1" i="1" dirty="0" err="1" smtClean="0"/>
                        <a:t>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hg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WASA@COSY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pd→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baseline="30000" dirty="0" smtClean="0"/>
                        <a:t>3</a:t>
                      </a:r>
                      <a:r>
                        <a:rPr lang="en-US" sz="1400" b="1" i="1" dirty="0" smtClean="0"/>
                        <a:t>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&gt;10</a:t>
                      </a:r>
                      <a:r>
                        <a:rPr lang="en-US" sz="1400" b="1" i="1" baseline="30000" dirty="0" smtClean="0"/>
                        <a:t>9</a:t>
                      </a:r>
                      <a:r>
                        <a:rPr lang="en-US" sz="1400" b="1" i="1" baseline="0" dirty="0" smtClean="0"/>
                        <a:t> (untagged)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b="1" i="1" baseline="0" dirty="0" smtClean="0"/>
                        <a:t> (tagged)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CB@MAMI 10</a:t>
                      </a:r>
                      <a:r>
                        <a:rPr lang="en-US" sz="14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chemeClr val="bg1"/>
                          </a:solidFill>
                        </a:rPr>
                        <a:t>wk</a:t>
                      </a:r>
                      <a:endParaRPr lang="en-US" sz="1400" b="1" i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(proposed 2014)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</a:rPr>
                        <a:t>p→</a:t>
                      </a: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1.5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Phenix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smtClean="0"/>
                        <a:t>d </a:t>
                      </a:r>
                      <a:r>
                        <a:rPr lang="en-US" sz="1400" b="1" i="1" dirty="0" err="1" smtClean="0"/>
                        <a:t>Au→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/>
                        <a:t>10</a:t>
                      </a:r>
                      <a:r>
                        <a:rPr lang="en-US" sz="1400" b="1" i="1" baseline="30000" dirty="0" smtClean="0"/>
                        <a:t>9</a:t>
                      </a: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Hades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p </a:t>
                      </a:r>
                      <a:r>
                        <a:rPr lang="en-US" sz="1400" b="1" i="1" dirty="0" err="1" smtClean="0"/>
                        <a:t>Au→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4.5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 dirty="0" smtClean="0"/>
                        <a:t>Near future</a:t>
                      </a:r>
                      <a:r>
                        <a:rPr lang="en-US" sz="2000" b="1" i="1" baseline="0" dirty="0" smtClean="0"/>
                        <a:t> samples</a:t>
                      </a:r>
                      <a:endParaRPr lang="en-US" sz="20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err="1" smtClean="0"/>
                        <a:t>GlueX@JLAB</a:t>
                      </a:r>
                      <a:endParaRPr lang="en-US" sz="1400" b="1" i="1" dirty="0" smtClean="0"/>
                    </a:p>
                    <a:p>
                      <a:r>
                        <a:rPr lang="en-US" sz="1400" b="1" i="1" dirty="0" smtClean="0"/>
                        <a:t>(just started)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 → neutrals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b="1" i="1" dirty="0" smtClean="0"/>
                        <a:t>/</a:t>
                      </a:r>
                      <a:r>
                        <a:rPr lang="en-US" sz="1400" b="1" i="1" dirty="0" err="1" smtClean="0"/>
                        <a:t>yr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smtClean="0"/>
                        <a:t>JEF@JLAB </a:t>
                      </a:r>
                    </a:p>
                    <a:p>
                      <a:r>
                        <a:rPr lang="en-US" sz="1400" b="1" i="1" dirty="0" smtClean="0"/>
                        <a:t>(recently approved)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aseline="-25000" dirty="0" smtClean="0"/>
                        <a:t>12 </a:t>
                      </a:r>
                      <a:r>
                        <a:rPr lang="en-US" sz="1400" baseline="-25000" dirty="0" err="1" smtClean="0"/>
                        <a:t>GeV</a:t>
                      </a:r>
                      <a:r>
                        <a:rPr lang="en-US" sz="1400" b="1" dirty="0" err="1" smtClean="0"/>
                        <a:t>p</a:t>
                      </a:r>
                      <a:r>
                        <a:rPr lang="en-US" sz="1400" b="1" dirty="0" smtClean="0"/>
                        <a:t> → </a:t>
                      </a:r>
                      <a:r>
                        <a:rPr lang="el-GR" sz="1400" b="1" dirty="0" smtClean="0"/>
                        <a:t>η </a:t>
                      </a:r>
                      <a:r>
                        <a:rPr lang="en-US" sz="1400" b="1" dirty="0" smtClean="0"/>
                        <a:t>X → neutrals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3.9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r>
                        <a:rPr lang="en-US" sz="1400" b="1" i="1" dirty="0" smtClean="0"/>
                        <a:t>/day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REDTOP@FNAL (proposing) </a:t>
                      </a:r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p</a:t>
                      </a:r>
                      <a:r>
                        <a:rPr lang="en-US" sz="1400" b="1" i="1" baseline="-25000" dirty="0" smtClean="0">
                          <a:solidFill>
                            <a:srgbClr val="DE2A00"/>
                          </a:solidFill>
                        </a:rPr>
                        <a:t>1.8 </a:t>
                      </a:r>
                      <a:r>
                        <a:rPr lang="en-US" sz="1400" b="1" i="1" baseline="-25000" dirty="0" err="1" smtClean="0">
                          <a:solidFill>
                            <a:srgbClr val="DE2A00"/>
                          </a:solidFill>
                        </a:rPr>
                        <a:t>GeV</a:t>
                      </a:r>
                      <a:r>
                        <a:rPr lang="en-US" sz="1400" b="1" i="1" dirty="0" err="1" smtClean="0">
                          <a:solidFill>
                            <a:srgbClr val="DE2A00"/>
                          </a:solidFill>
                        </a:rPr>
                        <a:t>Be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 → </a:t>
                      </a:r>
                      <a:r>
                        <a:rPr lang="el-GR" sz="1400" b="1" i="1" dirty="0" smtClean="0">
                          <a:solidFill>
                            <a:srgbClr val="DE2A00"/>
                          </a:solidFill>
                        </a:rPr>
                        <a:t>η 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2.5</a:t>
                      </a:r>
                      <a:r>
                        <a:rPr kumimoji="0" lang="en-US" sz="1400" b="1" kern="1200" dirty="0" smtClean="0">
                          <a:solidFill>
                            <a:srgbClr val="DE2A00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rgbClr val="DE2A00"/>
                          </a:solidFill>
                          <a:latin typeface="+mn-lt"/>
                        </a:rPr>
                        <a:t>13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/</a:t>
                      </a:r>
                      <a:r>
                        <a:rPr lang="en-US" sz="1400" b="1" i="1" dirty="0" err="1" smtClean="0">
                          <a:solidFill>
                            <a:srgbClr val="DE2A00"/>
                          </a:solidFill>
                        </a:rPr>
                        <a:t>yr</a:t>
                      </a:r>
                      <a:endParaRPr lang="en-US" sz="1400" b="1" i="1" baseline="30000" dirty="0" smtClean="0">
                        <a:solidFill>
                          <a:srgbClr val="DE2A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>
                        <a:solidFill>
                          <a:srgbClr val="DE2A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Present &amp; Future </a:t>
            </a:r>
            <a:r>
              <a:rPr lang="en-US" sz="3600" dirty="0" smtClean="0">
                <a:latin typeface="Symbol" panose="05050102010706020507" pitchFamily="18" charset="2"/>
              </a:rPr>
              <a:t>h</a:t>
            </a:r>
            <a:r>
              <a:rPr lang="en-US" sz="3600" dirty="0" smtClean="0"/>
              <a:t> Samples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2AFE-58A6-4BBF-959F-5FCFF4A1561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1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51520" y="2743200"/>
            <a:ext cx="4183893" cy="28100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 algn="ctr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tracks detection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Use Cerenkov effect for tracking charged particles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2000" b="1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Baryons and most </a:t>
            </a:r>
            <a:r>
              <a:rPr lang="en-US" altLang="en-US" sz="1600" i="1" dirty="0" err="1" smtClean="0"/>
              <a:t>pions</a:t>
            </a:r>
            <a:r>
              <a:rPr lang="en-US" altLang="en-US" sz="1600" i="1" dirty="0" smtClean="0"/>
              <a:t> are below </a:t>
            </a:r>
            <a:r>
              <a:rPr lang="en-US" sz="1600" dirty="0" smtClean="0"/>
              <a:t>Č</a:t>
            </a:r>
            <a:r>
              <a:rPr lang="en-US" altLang="en-US" sz="1600" i="1" dirty="0" smtClean="0"/>
              <a:t> threshold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Electrons and most muons are detected and reconstructed in an </a:t>
            </a:r>
            <a:r>
              <a:rPr lang="en-US" altLang="en-US" sz="1600" b="1" i="1" u="sng" dirty="0" smtClean="0">
                <a:solidFill>
                  <a:srgbClr val="669900"/>
                </a:solidFill>
              </a:rPr>
              <a:t>Optical-TPC</a:t>
            </a:r>
          </a:p>
          <a:p>
            <a:pPr marL="446088" indent="-446088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600" i="1" dirty="0" smtClean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251519" y="30324"/>
            <a:ext cx="8679693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2400" dirty="0" smtClean="0"/>
              <a:t>Experimental Techniques- </a:t>
            </a:r>
            <a:r>
              <a:rPr lang="it-IT" altLang="en-US" sz="2400" dirty="0" smtClean="0">
                <a:latin typeface="Symbol" panose="05050102010706020507" pitchFamily="18" charset="2"/>
              </a:rPr>
              <a:t>h/h</a:t>
            </a:r>
            <a:r>
              <a:rPr lang="it-IT" altLang="en-US" sz="2400" dirty="0" smtClean="0"/>
              <a:t>’ production+detection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251520" y="996516"/>
            <a:ext cx="8679693" cy="16764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i="1" dirty="0" smtClean="0"/>
              <a:t>Incident </a:t>
            </a:r>
            <a:r>
              <a:rPr lang="en-US" altLang="en-US" sz="1800" i="1" dirty="0"/>
              <a:t>proton energy ~1.8 GeV (3.5 </a:t>
            </a:r>
            <a:r>
              <a:rPr lang="en-US" altLang="en-US" sz="1800" i="1" dirty="0" smtClean="0"/>
              <a:t>GeV for 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h</a:t>
            </a:r>
            <a:r>
              <a:rPr lang="en-US" altLang="en-US" sz="1800" i="1" dirty="0" smtClean="0"/>
              <a:t>’) 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i="1" dirty="0" smtClean="0"/>
              <a:t>CW </a:t>
            </a:r>
            <a:r>
              <a:rPr lang="en-US" altLang="en-US" sz="1800" i="1" dirty="0"/>
              <a:t>beam, </a:t>
            </a:r>
            <a:r>
              <a:rPr lang="en-US" altLang="en-US" sz="1800" i="1" dirty="0" smtClean="0"/>
              <a:t>10</a:t>
            </a:r>
            <a:r>
              <a:rPr lang="en-US" altLang="en-US" sz="1800" i="1" baseline="30000" dirty="0" smtClean="0"/>
              <a:t>17</a:t>
            </a:r>
            <a:r>
              <a:rPr lang="en-US" altLang="en-US" sz="1800" i="1" dirty="0" smtClean="0"/>
              <a:t>-10</a:t>
            </a:r>
            <a:r>
              <a:rPr lang="en-US" altLang="en-US" sz="1800" i="1" baseline="30000" dirty="0" smtClean="0"/>
              <a:t>18</a:t>
            </a:r>
            <a:r>
              <a:rPr lang="en-US" altLang="en-US" sz="1800" i="1" dirty="0" smtClean="0"/>
              <a:t> POT/</a:t>
            </a:r>
            <a:r>
              <a:rPr lang="en-US" altLang="en-US" sz="1800" i="1" dirty="0" err="1" smtClean="0"/>
              <a:t>yr</a:t>
            </a:r>
            <a:r>
              <a:rPr lang="en-US" altLang="en-US" sz="1800" i="1" dirty="0" smtClean="0"/>
              <a:t> (depending on the host </a:t>
            </a:r>
            <a:r>
              <a:rPr lang="en-US" altLang="en-US" sz="1800" i="1" dirty="0" err="1" smtClean="0"/>
              <a:t>laborarory</a:t>
            </a:r>
            <a:r>
              <a:rPr lang="en-US" altLang="en-US" sz="1800" i="1" dirty="0" smtClean="0"/>
              <a:t>)</a:t>
            </a:r>
            <a:endParaRPr lang="en-US" altLang="en-US" sz="1800" i="1" dirty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i="1" dirty="0" smtClean="0"/>
              <a:t>from inelastic scattering of protons on </a:t>
            </a:r>
            <a:r>
              <a:rPr lang="en-US" altLang="en-US" sz="1800" i="1" dirty="0" err="1" smtClean="0"/>
              <a:t>Nb</a:t>
            </a:r>
            <a:r>
              <a:rPr lang="en-US" altLang="en-US" sz="1800" i="1" dirty="0" smtClean="0"/>
              <a:t> (same as Hades experiment) or Be targets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i="1" dirty="0" smtClean="0"/>
              <a:t>Use multiple thin targets to minimize combinatorics background</a:t>
            </a:r>
          </a:p>
          <a:p>
            <a:pPr marL="446088" indent="-446088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800" i="1" dirty="0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C6D185-A4AF-4FE2-AB70-534AC7009D86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177988" y="38862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463988" y="2743200"/>
            <a:ext cx="4467225" cy="28100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 algn="ctr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detection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Use </a:t>
            </a:r>
            <a:r>
              <a:rPr lang="en-US" altLang="en-US" sz="1600" b="1" i="1" dirty="0" smtClean="0">
                <a:solidFill>
                  <a:srgbClr val="669900"/>
                </a:solidFill>
              </a:rPr>
              <a:t>ADRIANO</a:t>
            </a:r>
            <a:r>
              <a:rPr lang="en-US" altLang="en-US" sz="1600" i="1" dirty="0" smtClean="0"/>
              <a:t> </a:t>
            </a:r>
            <a:r>
              <a:rPr lang="en-US" altLang="en-US" sz="1600" i="1" dirty="0" smtClean="0">
                <a:solidFill>
                  <a:srgbClr val="669900"/>
                </a:solidFill>
              </a:rPr>
              <a:t>calorimeter</a:t>
            </a:r>
            <a:r>
              <a:rPr lang="en-US" altLang="en-US" sz="1600" i="1" dirty="0" smtClean="0"/>
              <a:t> for reconstructing EM showers 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2000" b="1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err="1" smtClean="0">
                <a:latin typeface="Symbol" panose="05050102010706020507" pitchFamily="18" charset="2"/>
              </a:rPr>
              <a:t>s</a:t>
            </a:r>
            <a:r>
              <a:rPr lang="en-US" altLang="en-US" sz="1600" i="1" baseline="-25000" dirty="0" err="1" smtClean="0"/>
              <a:t>E</a:t>
            </a:r>
            <a:r>
              <a:rPr lang="en-US" altLang="en-US" sz="1600" i="1" dirty="0" smtClean="0"/>
              <a:t>/E &lt; 5%/</a:t>
            </a:r>
            <a:r>
              <a:rPr lang="en-US" sz="1600" dirty="0" smtClean="0">
                <a:latin typeface="Symbol" panose="05050102010706020507" pitchFamily="18" charset="2"/>
              </a:rPr>
              <a:t>Ö</a:t>
            </a:r>
            <a:r>
              <a:rPr lang="en-US" altLang="en-US" sz="1600" i="1" dirty="0" smtClean="0"/>
              <a:t>E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PID from dual-readout to disentangle showers from 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600" i="1" dirty="0" smtClean="0"/>
              <a:t>/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m</a:t>
            </a:r>
            <a:r>
              <a:rPr lang="en-US" altLang="en-US" sz="1600" i="1" dirty="0" smtClean="0"/>
              <a:t>/hadrons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96.5% coverage</a:t>
            </a:r>
          </a:p>
          <a:p>
            <a:pPr marL="446088" indent="-446088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600" i="1" dirty="0" smtClean="0"/>
          </a:p>
        </p:txBody>
      </p:sp>
      <p:sp>
        <p:nvSpPr>
          <p:cNvPr id="8" name="Down Arrow 7"/>
          <p:cNvSpPr/>
          <p:nvPr/>
        </p:nvSpPr>
        <p:spPr>
          <a:xfrm>
            <a:off x="6673788" y="38862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4/16/2019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Rusack - UMN</a:t>
            </a:r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251520" y="5661905"/>
            <a:ext cx="8679693" cy="7914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b="1" i="1" u="sng" dirty="0" smtClean="0">
                <a:solidFill>
                  <a:srgbClr val="669900"/>
                </a:solidFill>
              </a:rPr>
              <a:t>Fiber tracker</a:t>
            </a:r>
            <a:r>
              <a:rPr lang="en-US" altLang="en-US" sz="1800" i="1" dirty="0" smtClean="0"/>
              <a:t> (LHCB style) for rejection of background from 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800" i="1" dirty="0" smtClean="0"/>
              <a:t>-conversion and reconstruction of secondary vertices (~70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m</a:t>
            </a:r>
            <a:r>
              <a:rPr lang="en-US" altLang="en-US" sz="1800" i="1" dirty="0" smtClean="0"/>
              <a:t>m resolution)</a:t>
            </a:r>
            <a:endParaRPr lang="it-IT" alt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90600" y="1"/>
            <a:ext cx="7158038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3200" dirty="0" smtClean="0"/>
              <a:t>Beam Requirements for </a:t>
            </a:r>
            <a:r>
              <a:rPr lang="it-IT" altLang="en-US" sz="3200" dirty="0" smtClean="0">
                <a:latin typeface="Symbol" panose="05050102010706020507" pitchFamily="18" charset="2"/>
              </a:rPr>
              <a:t>h</a:t>
            </a:r>
            <a:r>
              <a:rPr lang="it-IT" altLang="en-US" sz="3200" dirty="0"/>
              <a:t>-factory </a:t>
            </a:r>
            <a:r>
              <a:rPr lang="it-IT" altLang="en-US" sz="3200" dirty="0" smtClean="0"/>
              <a:t>(1)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91200"/>
          </a:xfrm>
        </p:spPr>
        <p:txBody>
          <a:bodyPr/>
          <a:lstStyle/>
          <a:p>
            <a:pPr marL="887413" lvl="1" indent="-446088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 smtClean="0"/>
              <a:t>	</a:t>
            </a:r>
            <a:r>
              <a:rPr lang="en-US" alt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energy</a:t>
            </a:r>
            <a:endParaRPr lang="en-US" altLang="en-US" sz="28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Constraints: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smtClean="0"/>
              <a:t>Beam energy large enough to get 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600" i="1" dirty="0" smtClean="0"/>
              <a:t>(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h</a:t>
            </a:r>
            <a:r>
              <a:rPr lang="en-US" altLang="en-US" sz="1600" i="1" dirty="0" smtClean="0"/>
              <a:t>)/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600" i="1" dirty="0" smtClean="0"/>
              <a:t>( </a:t>
            </a:r>
            <a:r>
              <a:rPr lang="en-US" altLang="en-US" sz="1600" i="1" dirty="0" err="1" smtClean="0"/>
              <a:t>pX</a:t>
            </a:r>
            <a:r>
              <a:rPr lang="en-US" altLang="en-US" sz="1600" i="1" dirty="0" smtClean="0"/>
              <a:t>) </a:t>
            </a:r>
            <a:r>
              <a:rPr lang="en-US" sz="1600" dirty="0" smtClean="0"/>
              <a:t>~</a:t>
            </a:r>
            <a:r>
              <a:rPr lang="en-US" altLang="en-US" sz="1600" i="1" dirty="0" smtClean="0"/>
              <a:t> 1%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smtClean="0"/>
              <a:t>Beam energy low enough to make slow baryons (minimize background)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smtClean="0">
                <a:latin typeface="Symbol" panose="05050102010706020507" pitchFamily="18" charset="2"/>
              </a:rPr>
              <a:t>h</a:t>
            </a:r>
            <a:r>
              <a:rPr lang="en-US" altLang="en-US" sz="1600" i="1" dirty="0" smtClean="0"/>
              <a:t> meson energy low enough to make slow </a:t>
            </a:r>
            <a:r>
              <a:rPr lang="en-US" altLang="en-US" sz="1600" i="1" dirty="0" err="1" smtClean="0"/>
              <a:t>pions</a:t>
            </a:r>
            <a:endParaRPr lang="en-US" altLang="en-US" sz="1600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err="1" smtClean="0"/>
              <a:t>T</a:t>
            </a:r>
            <a:r>
              <a:rPr lang="en-US" altLang="en-US" sz="1800" i="1" baseline="-25000" dirty="0" err="1" smtClean="0"/>
              <a:t>beam</a:t>
            </a:r>
            <a:r>
              <a:rPr lang="en-US" altLang="en-US" sz="1800" i="1" dirty="0" smtClean="0"/>
              <a:t> = 1.8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- </a:t>
            </a:r>
            <a:r>
              <a:rPr lang="en-US" altLang="en-US" sz="1800" i="1" dirty="0" smtClean="0"/>
              <a:t>2.1 GeV (still under optimization but 1.9 GeV seems preferred)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103996-D4CD-4F44-AFA6-7C8625711D2B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93566"/>
            <a:ext cx="3429000" cy="39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3501008"/>
            <a:ext cx="669414" cy="27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Arial" pitchFamily="34" charset="0"/>
              </a:rPr>
              <a:t>G. </a:t>
            </a:r>
            <a:r>
              <a:rPr lang="en-US" altLang="en-US" sz="1050" dirty="0" err="1">
                <a:latin typeface="Arial" pitchFamily="34" charset="0"/>
              </a:rPr>
              <a:t>Agakishiev</a:t>
            </a:r>
            <a:r>
              <a:rPr lang="en-US" altLang="en-US" sz="1050" dirty="0">
                <a:latin typeface="Arial" pitchFamily="34" charset="0"/>
              </a:rPr>
              <a:t> et 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Arial" pitchFamily="34" charset="0"/>
              </a:rPr>
              <a:t>PHYSICAL REVIEW. C, NUCLEAR PHYSICS 2012, 48, 74-1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40052" y="2924944"/>
            <a:ext cx="3477121" cy="112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12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en-US" sz="1200" b="1" i="1" dirty="0" smtClean="0">
                <a:solidFill>
                  <a:schemeClr val="bg1"/>
                </a:solidFill>
              </a:rPr>
              <a:t>Total </a:t>
            </a:r>
            <a:r>
              <a:rPr lang="en-US" altLang="en-US" sz="1200" b="1" i="1" dirty="0">
                <a:solidFill>
                  <a:schemeClr val="bg1"/>
                </a:solidFill>
              </a:rPr>
              <a:t>cross sections @ 2 GeV</a:t>
            </a:r>
          </a:p>
          <a:p>
            <a:pPr algn="ctr">
              <a:defRPr/>
            </a:pPr>
            <a:r>
              <a:rPr lang="en-US" altLang="en-US" sz="1200" b="1" i="1" dirty="0">
                <a:solidFill>
                  <a:schemeClr val="bg1"/>
                </a:solidFill>
              </a:rPr>
              <a:t>pp</a:t>
            </a: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→</a:t>
            </a:r>
            <a:r>
              <a:rPr lang="en-US" alt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i="1" dirty="0" err="1">
                <a:solidFill>
                  <a:schemeClr val="bg1"/>
                </a:solidFill>
              </a:rPr>
              <a:t>pp</a:t>
            </a:r>
            <a:r>
              <a:rPr lang="en-US" altLang="en-US" sz="1200" b="1" i="1" dirty="0" err="1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en-US" altLang="en-US" sz="1200" b="1" i="1" dirty="0">
              <a:solidFill>
                <a:schemeClr val="bg1"/>
              </a:solidFill>
              <a:latin typeface="Symbol" pitchFamily="18" charset="2"/>
            </a:endParaRPr>
          </a:p>
          <a:p>
            <a:pPr algn="ctr">
              <a:defRPr/>
            </a:pPr>
            <a:r>
              <a:rPr lang="en-US" sz="1200" b="1" i="1" dirty="0">
                <a:solidFill>
                  <a:schemeClr val="bg1"/>
                </a:solidFill>
                <a:latin typeface="Symbol" pitchFamily="18" charset="2"/>
              </a:rPr>
              <a:t>140 </a:t>
            </a:r>
            <a:r>
              <a:rPr lang="en-US" sz="1200" b="1" i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200" b="1" i="1" dirty="0" err="1" smtClean="0">
                <a:solidFill>
                  <a:schemeClr val="bg1"/>
                </a:solidFill>
              </a:rPr>
              <a:t>barn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en-US" sz="1200" b="1" i="1" dirty="0" smtClean="0">
                <a:solidFill>
                  <a:schemeClr val="bg1"/>
                </a:solidFill>
              </a:rPr>
              <a:t>Total inelastic cross </a:t>
            </a:r>
            <a:r>
              <a:rPr lang="en-US" altLang="en-US" sz="1200" b="1" i="1" dirty="0">
                <a:solidFill>
                  <a:schemeClr val="bg1"/>
                </a:solidFill>
              </a:rPr>
              <a:t>sections @ 2 GeV</a:t>
            </a: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</a:rPr>
              <a:t>About 200x</a:t>
            </a:r>
            <a:endParaRPr lang="en-US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4800599" y="4199796"/>
            <a:ext cx="3716574" cy="23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84"/>
          <a:stretch/>
        </p:blipFill>
        <p:spPr bwMode="auto">
          <a:xfrm>
            <a:off x="4800599" y="6406913"/>
            <a:ext cx="3716573" cy="2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209800" y="2793566"/>
            <a:ext cx="0" cy="3988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778612" y="4859494"/>
            <a:ext cx="1141760" cy="405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Total </a:t>
            </a:r>
            <a:r>
              <a:rPr lang="en-US" sz="1400" dirty="0" smtClean="0">
                <a:solidFill>
                  <a:schemeClr val="bg1"/>
                </a:solidFill>
                <a:latin typeface="Symbol" panose="05050102010706020507" pitchFamily="18" charset="2"/>
              </a:rPr>
              <a:t>h</a:t>
            </a:r>
            <a:r>
              <a:rPr lang="en-US" sz="1400" dirty="0" smtClean="0">
                <a:solidFill>
                  <a:schemeClr val="bg1"/>
                </a:solidFill>
              </a:rPr>
              <a:t> energy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90600" y="1"/>
            <a:ext cx="7158038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000" dirty="0" smtClean="0"/>
              <a:t>Expected </a:t>
            </a:r>
            <a:r>
              <a:rPr lang="it-IT" altLang="en-US" sz="4000" dirty="0" smtClean="0">
                <a:latin typeface="Symbol" panose="05050102010706020507" pitchFamily="18" charset="2"/>
              </a:rPr>
              <a:t>h</a:t>
            </a:r>
            <a:r>
              <a:rPr lang="it-IT" altLang="en-US" sz="4000" dirty="0" smtClean="0"/>
              <a:t> Yield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791200"/>
          </a:xfrm>
        </p:spPr>
        <p:txBody>
          <a:bodyPr/>
          <a:lstStyle/>
          <a:p>
            <a:pPr marL="887413" lvl="1" indent="-446088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	</a:t>
            </a:r>
            <a:endParaRPr lang="en-US" alt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Assume: 1x10</a:t>
            </a:r>
            <a:r>
              <a:rPr lang="en-US" altLang="en-US" sz="2000" i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alt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POT/sec – </a:t>
            </a:r>
            <a:r>
              <a:rPr lang="en-US" alt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CW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smtClean="0"/>
              <a:t>Beam </a:t>
            </a:r>
            <a:r>
              <a:rPr lang="en-US" altLang="en-US" sz="1600" i="1" dirty="0"/>
              <a:t>power @ 1.9 GeV: 10</a:t>
            </a:r>
            <a:r>
              <a:rPr lang="en-US" altLang="en-US" sz="1600" i="1" baseline="30000" dirty="0"/>
              <a:t>11</a:t>
            </a:r>
            <a:r>
              <a:rPr lang="en-US" altLang="en-US" sz="1600" i="1" dirty="0"/>
              <a:t> p/sec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/>
              <a:t>1.9 GeV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/>
              <a:t>1.6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/>
              <a:t>10</a:t>
            </a:r>
            <a:r>
              <a:rPr lang="en-US" altLang="en-US" sz="1600" i="1" baseline="30000" dirty="0"/>
              <a:t>-10</a:t>
            </a:r>
            <a:r>
              <a:rPr lang="en-US" altLang="en-US" sz="1600" i="1" dirty="0"/>
              <a:t> J/GeV = 30 Watts</a:t>
            </a:r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Target system : </a:t>
            </a: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 x 0.1mm </a:t>
            </a:r>
            <a:r>
              <a:rPr lang="en-US" altLang="en-US" sz="2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Nb</a:t>
            </a: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or 10 x 0.33mm Be foils, spaced 10 cm apart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err="1"/>
              <a:t>Nb</a:t>
            </a:r>
            <a:r>
              <a:rPr lang="en-US" altLang="en-US" sz="1600" i="1" dirty="0"/>
              <a:t> is thinner (better vertex resolution) but makes more primary hadrons (final state hadron multiplicity </a:t>
            </a:r>
            <a:r>
              <a:rPr lang="en-US" sz="1600" dirty="0"/>
              <a:t>≈ </a:t>
            </a:r>
            <a:r>
              <a:rPr lang="en-US" altLang="en-US" sz="1600" i="1" dirty="0"/>
              <a:t>A</a:t>
            </a:r>
            <a:r>
              <a:rPr lang="en-US" altLang="en-US" sz="1600" i="1" baseline="30000" dirty="0"/>
              <a:t>1/3</a:t>
            </a:r>
            <a:r>
              <a:rPr lang="en-US" altLang="en-US" sz="1600" i="1" dirty="0"/>
              <a:t>)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err="1"/>
              <a:t>Prob</a:t>
            </a:r>
            <a:r>
              <a:rPr lang="en-US" altLang="en-US" sz="1600" i="1" dirty="0"/>
              <a:t>(p + target </a:t>
            </a:r>
            <a:r>
              <a:rPr lang="en-US" altLang="en-US" sz="1600" dirty="0">
                <a:solidFill>
                  <a:srgbClr val="F5CD2D">
                    <a:lumMod val="40000"/>
                    <a:lumOff val="60000"/>
                  </a:srgbClr>
                </a:solidFill>
              </a:rPr>
              <a:t>→</a:t>
            </a:r>
            <a:r>
              <a:rPr lang="en-US" altLang="en-US" sz="1600" i="1" dirty="0"/>
              <a:t> X) = 0.5% </a:t>
            </a:r>
            <a:endParaRPr lang="en-US" alt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 dissipated from target: 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/>
              <a:t>150 </a:t>
            </a:r>
            <a:r>
              <a:rPr lang="en-US" altLang="en-US" sz="1600" i="1" dirty="0" err="1"/>
              <a:t>mW</a:t>
            </a:r>
            <a:r>
              <a:rPr lang="en-US" altLang="en-US" sz="1600" i="1" dirty="0"/>
              <a:t>  total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/>
              <a:t>15 </a:t>
            </a:r>
            <a:r>
              <a:rPr lang="en-US" altLang="en-US" sz="1600" i="1" dirty="0" err="1"/>
              <a:t>mW</a:t>
            </a:r>
            <a:r>
              <a:rPr lang="en-US" altLang="en-US" sz="1600" i="1" dirty="0"/>
              <a:t> per target foil</a:t>
            </a:r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p-inelastic production: 5 </a:t>
            </a:r>
            <a:r>
              <a:rPr lang="en-US" altLang="en-US" sz="2000" i="1" dirty="0"/>
              <a:t>x </a:t>
            </a:r>
            <a:r>
              <a:rPr lang="en-US" altLang="en-US" sz="2000" i="1" dirty="0" smtClean="0"/>
              <a:t>10</a:t>
            </a:r>
            <a:r>
              <a:rPr lang="en-US" altLang="en-US" sz="2000" i="1" baseline="30000" dirty="0" smtClean="0"/>
              <a:t>8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evt</a:t>
            </a:r>
            <a:r>
              <a:rPr lang="en-US" altLang="en-US" sz="2000" i="1" dirty="0" smtClean="0"/>
              <a:t>/sec  (1 interaction/2 nsec in the targets)</a:t>
            </a:r>
            <a:r>
              <a:rPr lang="en-US" altLang="en-US" sz="2000" i="1" dirty="0">
                <a:solidFill>
                  <a:prstClr val="white"/>
                </a:solidFill>
                <a:latin typeface="Symbol" pitchFamily="18" charset="2"/>
              </a:rPr>
              <a:t> </a:t>
            </a:r>
            <a:endParaRPr lang="en-US" altLang="en-US" sz="2000" i="1" dirty="0" smtClean="0">
              <a:solidFill>
                <a:prstClr val="white"/>
              </a:solidFill>
              <a:latin typeface="Symbol" pitchFamily="18" charset="2"/>
            </a:endParaRPr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prstClr val="white"/>
                </a:solidFill>
              </a:rPr>
              <a:t>Probability  of 2 events in the same target in </a:t>
            </a:r>
            <a:r>
              <a:rPr lang="en-US" altLang="en-US" sz="2000" i="1" dirty="0">
                <a:solidFill>
                  <a:prstClr val="white"/>
                </a:solidFill>
              </a:rPr>
              <a:t>2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0 nsec: 70%</a:t>
            </a:r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prstClr val="white"/>
                </a:solidFill>
                <a:latin typeface="Symbol" pitchFamily="18" charset="2"/>
              </a:rPr>
              <a:t>h  </a:t>
            </a:r>
            <a:r>
              <a:rPr lang="en-US" altLang="en-US" sz="2000" i="1" dirty="0"/>
              <a:t>production: </a:t>
            </a:r>
            <a:r>
              <a:rPr lang="en-US" altLang="en-US" sz="2000" i="1" dirty="0" smtClean="0"/>
              <a:t>2.5 </a:t>
            </a:r>
            <a:r>
              <a:rPr lang="en-US" altLang="en-US" sz="2000" i="1" dirty="0"/>
              <a:t>x </a:t>
            </a:r>
            <a:r>
              <a:rPr lang="en-US" altLang="en-US" sz="2000" i="1" dirty="0" smtClean="0"/>
              <a:t>10</a:t>
            </a:r>
            <a:r>
              <a:rPr lang="en-US" altLang="en-US" sz="2000" i="1" baseline="30000" dirty="0" smtClean="0"/>
              <a:t>6</a:t>
            </a:r>
            <a:r>
              <a:rPr lang="en-US" altLang="en-US" sz="2000" i="1" dirty="0" smtClean="0"/>
              <a:t> </a:t>
            </a:r>
            <a:r>
              <a:rPr lang="en-US" altLang="en-US" sz="2000" i="1" dirty="0">
                <a:latin typeface="Symbol" pitchFamily="18" charset="2"/>
              </a:rPr>
              <a:t>h</a:t>
            </a:r>
            <a:r>
              <a:rPr lang="en-US" altLang="en-US" sz="2000" i="1" dirty="0"/>
              <a:t> /sec  or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2.5 </a:t>
            </a:r>
            <a:r>
              <a:rPr lang="en-US" altLang="en-US" sz="2000" i="1" dirty="0">
                <a:solidFill>
                  <a:prstClr val="white"/>
                </a:solidFill>
              </a:rPr>
              <a:t>x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10</a:t>
            </a:r>
            <a:r>
              <a:rPr lang="en-US" altLang="en-US" sz="2000" i="1" baseline="30000" dirty="0" smtClean="0">
                <a:solidFill>
                  <a:prstClr val="white"/>
                </a:solidFill>
              </a:rPr>
              <a:t>13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</a:t>
            </a:r>
            <a:r>
              <a:rPr lang="en-US" altLang="en-US" sz="2000" i="1" dirty="0">
                <a:solidFill>
                  <a:prstClr val="white"/>
                </a:solidFill>
                <a:latin typeface="Symbol" pitchFamily="18" charset="2"/>
              </a:rPr>
              <a:t>h</a:t>
            </a:r>
            <a:r>
              <a:rPr lang="en-US" altLang="en-US" sz="2000" i="1" dirty="0">
                <a:solidFill>
                  <a:prstClr val="white"/>
                </a:solidFill>
              </a:rPr>
              <a:t> /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yr</a:t>
            </a:r>
            <a:endParaRPr lang="en-US" altLang="en-US" sz="2000" i="1" dirty="0" smtClean="0"/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Charged mode (1% acceptance) : 1 L0 trigger/200 nsec or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5 x 10</a:t>
            </a:r>
            <a:r>
              <a:rPr lang="en-US" altLang="en-US" sz="2000" i="1" baseline="30000" dirty="0" smtClean="0">
                <a:solidFill>
                  <a:prstClr val="white"/>
                </a:solidFill>
              </a:rPr>
              <a:t>13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trigger/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yr</a:t>
            </a:r>
            <a:endParaRPr lang="en-US" altLang="en-US" sz="2000" i="1" dirty="0" smtClean="0"/>
          </a:p>
          <a:p>
            <a:pPr marL="887413" lvl="1" indent="-446088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Neutral mode (10% acceptance) : 1 L0 trigger/20 nsec or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5 x 10</a:t>
            </a:r>
            <a:r>
              <a:rPr lang="en-US" altLang="en-US" sz="2000" i="1" baseline="30000" dirty="0" smtClean="0">
                <a:solidFill>
                  <a:prstClr val="white"/>
                </a:solidFill>
              </a:rPr>
              <a:t>14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trigger/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yr</a:t>
            </a:r>
            <a:endParaRPr lang="en-US" altLang="en-US" sz="2000" i="1" dirty="0" smtClean="0"/>
          </a:p>
          <a:p>
            <a:pPr marL="446088" indent="-446088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2400" dirty="0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103996-D4CD-4F44-AFA6-7C8625711D2B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8" name="Down Arrow 7"/>
          <p:cNvSpPr/>
          <p:nvPr/>
        </p:nvSpPr>
        <p:spPr>
          <a:xfrm>
            <a:off x="4257674" y="2672916"/>
            <a:ext cx="4943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90600" y="1"/>
            <a:ext cx="7158038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3200" dirty="0" smtClean="0"/>
              <a:t>Beam Considerations for </a:t>
            </a:r>
            <a:r>
              <a:rPr lang="it-IT" altLang="en-US" sz="3200" dirty="0" smtClean="0">
                <a:latin typeface="Symbol" panose="05050102010706020507" pitchFamily="18" charset="2"/>
              </a:rPr>
              <a:t>h</a:t>
            </a:r>
            <a:r>
              <a:rPr lang="it-IT" altLang="en-US" sz="3200" dirty="0" smtClean="0"/>
              <a:t>’ -factory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838200"/>
            <a:ext cx="8928484" cy="5791200"/>
          </a:xfrm>
        </p:spPr>
        <p:txBody>
          <a:bodyPr/>
          <a:lstStyle/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Constraints</a:t>
            </a:r>
            <a:r>
              <a:rPr lang="en-US" altLang="en-US" sz="1800" i="1" dirty="0" smtClean="0"/>
              <a:t>: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smtClean="0"/>
              <a:t>Same as for </a:t>
            </a:r>
            <a:r>
              <a:rPr lang="en-US" altLang="en-US" sz="1600" i="1" dirty="0" smtClean="0">
                <a:latin typeface="Symbol" panose="05050102010706020507" pitchFamily="18" charset="2"/>
              </a:rPr>
              <a:t>h</a:t>
            </a:r>
            <a:r>
              <a:rPr lang="en-US" altLang="en-US" sz="1600" i="1" dirty="0" smtClean="0"/>
              <a:t>-factory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err="1" smtClean="0"/>
              <a:t>E</a:t>
            </a:r>
            <a:r>
              <a:rPr lang="en-US" altLang="en-US" sz="1800" i="1" baseline="-25000" dirty="0" err="1" smtClean="0"/>
              <a:t>beam</a:t>
            </a:r>
            <a:r>
              <a:rPr lang="en-US" altLang="en-US" sz="1800" i="1" dirty="0" smtClean="0"/>
              <a:t> = 3.0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- </a:t>
            </a:r>
            <a:r>
              <a:rPr lang="en-US" altLang="en-US" sz="1800" i="1" dirty="0" smtClean="0"/>
              <a:t>4.0 GeV (yet to be optimized)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R</a:t>
            </a:r>
            <a:r>
              <a:rPr lang="en-US" altLang="en-US" sz="1800" i="1" baseline="-25000" dirty="0" smtClean="0">
                <a:latin typeface="Symbol" panose="05050102010706020507" pitchFamily="18" charset="2"/>
              </a:rPr>
              <a:t>h</a:t>
            </a:r>
            <a:r>
              <a:rPr lang="en-US" altLang="en-US" sz="1800" i="1" baseline="-25000" dirty="0" smtClean="0"/>
              <a:t>’</a:t>
            </a:r>
            <a:r>
              <a:rPr lang="en-US" altLang="en-US" sz="1800" i="1" dirty="0" smtClean="0"/>
              <a:t>=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s</a:t>
            </a:r>
            <a:r>
              <a:rPr lang="en-US" altLang="en-US" sz="1800" i="1" dirty="0" smtClean="0"/>
              <a:t>(pp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→</a:t>
            </a:r>
            <a:r>
              <a:rPr lang="en-US" altLang="en-US" sz="1800" dirty="0" err="1" smtClean="0"/>
              <a:t>pn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h</a:t>
            </a:r>
            <a:r>
              <a:rPr lang="en-US" altLang="en-US" sz="1800" dirty="0" smtClean="0"/>
              <a:t>’)/</a:t>
            </a:r>
            <a:r>
              <a:rPr lang="en-US" altLang="en-US" sz="1800" dirty="0" smtClean="0">
                <a:latin typeface="Symbol" panose="05050102010706020507" pitchFamily="18" charset="2"/>
              </a:rPr>
              <a:t>s</a:t>
            </a:r>
            <a:r>
              <a:rPr lang="en-US" altLang="en-US" sz="1800" dirty="0" smtClean="0"/>
              <a:t>(pp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→</a:t>
            </a:r>
            <a:r>
              <a:rPr lang="en-US" altLang="en-US" sz="1800" dirty="0" err="1" smtClean="0"/>
              <a:t>pp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h</a:t>
            </a:r>
            <a:r>
              <a:rPr lang="en-US" altLang="en-US" sz="1800" dirty="0" smtClean="0"/>
              <a:t>’) slightly lower than R</a:t>
            </a:r>
            <a:r>
              <a:rPr lang="en-US" altLang="en-US" sz="1800" baseline="-25000" dirty="0" smtClean="0">
                <a:latin typeface="Symbol" panose="05050102010706020507" pitchFamily="18" charset="2"/>
              </a:rPr>
              <a:t>h</a:t>
            </a:r>
            <a:endParaRPr lang="en-US" altLang="en-US" sz="1800" i="1" baseline="-25000" dirty="0" smtClean="0">
              <a:latin typeface="Symbol" panose="05050102010706020507" pitchFamily="18" charset="2"/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103996-D4CD-4F44-AFA6-7C8625711D2B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3501008"/>
            <a:ext cx="507831" cy="27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Arial" pitchFamily="34" charset="0"/>
              </a:rPr>
              <a:t>Xu Cao and Xi-</a:t>
            </a:r>
            <a:r>
              <a:rPr lang="en-US" altLang="en-US" sz="1050" dirty="0" err="1">
                <a:latin typeface="Arial" pitchFamily="34" charset="0"/>
              </a:rPr>
              <a:t>Guo</a:t>
            </a:r>
            <a:r>
              <a:rPr lang="en-US" altLang="en-US" sz="1050" dirty="0">
                <a:latin typeface="Arial" pitchFamily="34" charset="0"/>
              </a:rPr>
              <a:t> Lee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Arial" pitchFamily="34" charset="0"/>
              </a:rPr>
              <a:t>Phys. Rev. C 78, 035207 </a:t>
            </a:r>
            <a:r>
              <a:rPr lang="en-US" altLang="en-US" sz="1050" dirty="0" smtClean="0">
                <a:latin typeface="Arial" pitchFamily="34" charset="0"/>
              </a:rPr>
              <a:t>–2008</a:t>
            </a:r>
            <a:endParaRPr lang="en-US" altLang="en-US" sz="1050" dirty="0"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63244" y="2477379"/>
            <a:ext cx="3477121" cy="112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12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en-US" sz="1200" b="1" i="1" dirty="0" smtClean="0">
                <a:solidFill>
                  <a:schemeClr val="bg1"/>
                </a:solidFill>
              </a:rPr>
              <a:t>Total </a:t>
            </a:r>
            <a:r>
              <a:rPr lang="en-US" altLang="en-US" sz="1200" b="1" i="1" dirty="0">
                <a:solidFill>
                  <a:schemeClr val="bg1"/>
                </a:solidFill>
              </a:rPr>
              <a:t>cross sections @ </a:t>
            </a:r>
            <a:r>
              <a:rPr lang="en-US" altLang="en-US" sz="1200" b="1" i="1" dirty="0" smtClean="0">
                <a:solidFill>
                  <a:schemeClr val="bg1"/>
                </a:solidFill>
              </a:rPr>
              <a:t>3.8 </a:t>
            </a:r>
            <a:r>
              <a:rPr lang="en-US" altLang="en-US" sz="1200" b="1" i="1" dirty="0">
                <a:solidFill>
                  <a:schemeClr val="bg1"/>
                </a:solidFill>
              </a:rPr>
              <a:t>GeV</a:t>
            </a:r>
          </a:p>
          <a:p>
            <a:pPr algn="ctr">
              <a:defRPr/>
            </a:pPr>
            <a:r>
              <a:rPr lang="en-US" altLang="en-US" sz="1200" b="1" i="1" dirty="0">
                <a:solidFill>
                  <a:schemeClr val="bg1"/>
                </a:solidFill>
              </a:rPr>
              <a:t>pp</a:t>
            </a: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→</a:t>
            </a:r>
            <a:r>
              <a:rPr lang="en-US" alt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i="1" dirty="0" err="1" smtClean="0">
                <a:solidFill>
                  <a:schemeClr val="bg1"/>
                </a:solidFill>
              </a:rPr>
              <a:t>pp</a:t>
            </a:r>
            <a:r>
              <a:rPr lang="en-US" altLang="en-US" sz="1200" b="1" i="1" dirty="0" err="1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it-IT" altLang="en-US" sz="1200" dirty="0">
                <a:solidFill>
                  <a:schemeClr val="bg1"/>
                </a:solidFill>
              </a:rPr>
              <a:t> ’</a:t>
            </a:r>
            <a:endParaRPr lang="en-US" altLang="en-US" sz="1200" b="1" i="1" dirty="0">
              <a:solidFill>
                <a:schemeClr val="bg1"/>
              </a:solidFill>
              <a:latin typeface="Symbol" pitchFamily="18" charset="2"/>
            </a:endParaRP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  <a:latin typeface="Symbol" pitchFamily="18" charset="2"/>
              </a:rPr>
              <a:t>1 </a:t>
            </a:r>
            <a:r>
              <a:rPr lang="en-US" sz="1200" b="1" i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200" b="1" i="1" dirty="0" err="1" smtClean="0">
                <a:solidFill>
                  <a:schemeClr val="bg1"/>
                </a:solidFill>
              </a:rPr>
              <a:t>barn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en-US" sz="1200" b="1" i="1" dirty="0" smtClean="0">
                <a:solidFill>
                  <a:schemeClr val="bg1"/>
                </a:solidFill>
              </a:rPr>
              <a:t>Total inelastic cross </a:t>
            </a:r>
            <a:r>
              <a:rPr lang="en-US" altLang="en-US" sz="1200" b="1" i="1" dirty="0">
                <a:solidFill>
                  <a:schemeClr val="bg1"/>
                </a:solidFill>
              </a:rPr>
              <a:t>sections @ 2 GeV</a:t>
            </a: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</a:rPr>
              <a:t>About 25,000x</a:t>
            </a:r>
            <a:endParaRPr lang="en-US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2502655"/>
            <a:ext cx="0" cy="3988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nspirehep.net/record/782726/files/etaprod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4884"/>
            <a:ext cx="2916324" cy="40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72" y="3858169"/>
            <a:ext cx="46101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547664" y="2502655"/>
            <a:ext cx="0" cy="3988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50532" y="4649172"/>
            <a:ext cx="0" cy="17199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738764" y="4568583"/>
            <a:ext cx="0" cy="17199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31740" y="2526021"/>
            <a:ext cx="0" cy="3988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927032" cy="8727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200" dirty="0" smtClean="0"/>
              <a:t>The Physics Landscape for REDTOP</a:t>
            </a:r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319539" y="7287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is showing its age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matter: Dark </a:t>
            </a:r>
            <a:r>
              <a:rPr lang="en-US" altLang="en-US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matter:Dark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energy=5%:25%:70%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Baryon Asymmetry of 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universe is </a:t>
            </a: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accelerating (hint to more forces)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. . . 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physics is elusive: probability of processes where new physics is coupled to SM physics is low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found no hint of new physics at high energy so far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defRPr/>
            </a:pP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Newest theoretical models prefer gauge bosons in MeV-GeV mass range </a:t>
            </a:r>
            <a:r>
              <a:rPr lang="en-US" altLang="en-US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“…many </a:t>
            </a:r>
            <a:r>
              <a:rPr lang="en-US" altLang="en-US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more severe astrophysical and 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cosmological constraints </a:t>
            </a:r>
            <a:r>
              <a:rPr lang="en-US" altLang="en-US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apply to lighter states are weakened or eliminated, while those from 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colliders </a:t>
            </a:r>
            <a:r>
              <a:rPr lang="en-US" altLang="en-US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often 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inapplicable” (B. </a:t>
            </a:r>
            <a:r>
              <a:rPr lang="en-US" altLang="en-US" sz="18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Batell</a:t>
            </a:r>
            <a:r>
              <a:rPr lang="en-US" altLang="en-US" sz="1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 </a:t>
            </a:r>
            <a:r>
              <a:rPr lang="en-US" altLang="en-US" sz="18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Pospelov</a:t>
            </a:r>
            <a:r>
              <a:rPr lang="en-US" altLang="en-US" sz="1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Ritz – 2009)</a:t>
            </a:r>
          </a:p>
          <a:p>
            <a:pPr marL="441325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buNone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1325" lvl="1" indent="0" algn="ctr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buNone/>
              <a:defRPr/>
            </a:pPr>
            <a:r>
              <a:rPr lang="en-US" alt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intensity-low energy  experiments are growing in popularity (Fixed target and beam dump)</a:t>
            </a:r>
          </a:p>
          <a:p>
            <a:pPr lvl="1" algn="ctr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eaLnBrk="1" hangingPunct="1">
              <a:spcAft>
                <a:spcPts val="1200"/>
              </a:spcAft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4" name="Down Arrow 3"/>
          <p:cNvSpPr/>
          <p:nvPr/>
        </p:nvSpPr>
        <p:spPr>
          <a:xfrm>
            <a:off x="3923928" y="5049180"/>
            <a:ext cx="12961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90600" y="1"/>
            <a:ext cx="7158038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4000" dirty="0" smtClean="0"/>
              <a:t>Expected </a:t>
            </a:r>
            <a:r>
              <a:rPr lang="it-IT" altLang="en-US" sz="4000" dirty="0" smtClean="0">
                <a:latin typeface="Symbol" panose="05050102010706020507" pitchFamily="18" charset="2"/>
              </a:rPr>
              <a:t>h</a:t>
            </a:r>
            <a:r>
              <a:rPr lang="it-IT" altLang="en-US" sz="4000" dirty="0" smtClean="0"/>
              <a:t>’ </a:t>
            </a:r>
            <a:r>
              <a:rPr lang="it-IT" altLang="en-US" sz="4000" dirty="0"/>
              <a:t>Yield</a:t>
            </a:r>
            <a:endParaRPr lang="it-IT" altLang="en-US" sz="4000" dirty="0" smtClean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marL="887413" lvl="1" indent="-446088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	</a:t>
            </a:r>
            <a:endParaRPr lang="en-US" alt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Assume: 1x10</a:t>
            </a:r>
            <a:r>
              <a:rPr lang="en-US" altLang="en-US" sz="2000" i="1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POT/sec – CW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/>
              <a:t>Beam power @ </a:t>
            </a:r>
            <a:r>
              <a:rPr lang="en-US" altLang="en-US" sz="1600" i="1" dirty="0" smtClean="0"/>
              <a:t>3 </a:t>
            </a:r>
            <a:r>
              <a:rPr lang="en-US" altLang="en-US" sz="1600" i="1" dirty="0"/>
              <a:t>GeV: 10</a:t>
            </a:r>
            <a:r>
              <a:rPr lang="en-US" altLang="en-US" sz="1600" i="1" baseline="30000" dirty="0"/>
              <a:t>11</a:t>
            </a:r>
            <a:r>
              <a:rPr lang="en-US" altLang="en-US" sz="1600" i="1" dirty="0"/>
              <a:t> p/sec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 smtClean="0"/>
              <a:t>3 </a:t>
            </a:r>
            <a:r>
              <a:rPr lang="en-US" altLang="en-US" sz="1600" i="1" dirty="0"/>
              <a:t>GeV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/>
              <a:t>1.6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´ </a:t>
            </a:r>
            <a:r>
              <a:rPr lang="en-US" altLang="en-US" sz="1600" i="1" dirty="0"/>
              <a:t>10</a:t>
            </a:r>
            <a:r>
              <a:rPr lang="en-US" altLang="en-US" sz="1600" i="1" baseline="30000" dirty="0"/>
              <a:t>-10</a:t>
            </a:r>
            <a:r>
              <a:rPr lang="en-US" altLang="en-US" sz="1600" i="1" dirty="0"/>
              <a:t> J/GeV = </a:t>
            </a:r>
            <a:r>
              <a:rPr lang="en-US" altLang="en-US" sz="1600" i="1" dirty="0" smtClean="0"/>
              <a:t>48 </a:t>
            </a:r>
            <a:r>
              <a:rPr lang="en-US" altLang="en-US" sz="1600" i="1" dirty="0"/>
              <a:t>Watts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Target system : 10 x 0.1mm </a:t>
            </a:r>
            <a:r>
              <a:rPr lang="en-US" altLang="en-US" sz="2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Nb</a:t>
            </a:r>
            <a:r>
              <a:rPr lang="en-US" alt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or 10 x 0.33mm Be foils, spaced 10 cm apart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err="1"/>
              <a:t>Nb</a:t>
            </a:r>
            <a:r>
              <a:rPr lang="en-US" altLang="en-US" sz="1600" i="1" dirty="0"/>
              <a:t> is thinner (better vertex resolution) but makes more primary hadrons (final state hadron multiplicity </a:t>
            </a:r>
            <a:r>
              <a:rPr lang="en-US" sz="1600" dirty="0"/>
              <a:t>≈ </a:t>
            </a:r>
            <a:r>
              <a:rPr lang="en-US" altLang="en-US" sz="1600" i="1" dirty="0"/>
              <a:t>A</a:t>
            </a:r>
            <a:r>
              <a:rPr lang="en-US" altLang="en-US" sz="1600" i="1" baseline="30000" dirty="0"/>
              <a:t>1/3</a:t>
            </a:r>
            <a:r>
              <a:rPr lang="en-US" altLang="en-US" sz="1600" i="1" dirty="0"/>
              <a:t>)</a:t>
            </a:r>
          </a:p>
          <a:p>
            <a:pPr marL="1152525" lvl="2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i="1" dirty="0" err="1"/>
              <a:t>Prob</a:t>
            </a:r>
            <a:r>
              <a:rPr lang="en-US" altLang="en-US" sz="1600" i="1" dirty="0"/>
              <a:t>(p + target </a:t>
            </a:r>
            <a:r>
              <a:rPr lang="en-US" altLang="en-US" sz="1600" dirty="0">
                <a:solidFill>
                  <a:srgbClr val="F5CD2D">
                    <a:lumMod val="40000"/>
                    <a:lumOff val="60000"/>
                  </a:srgbClr>
                </a:solidFill>
              </a:rPr>
              <a:t>→</a:t>
            </a:r>
            <a:r>
              <a:rPr lang="en-US" altLang="en-US" sz="1600" i="1" dirty="0"/>
              <a:t> X) = 0.5% </a:t>
            </a:r>
            <a:endParaRPr lang="en-US" alt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i="1" dirty="0"/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p-inelastic production: 5 </a:t>
            </a:r>
            <a:r>
              <a:rPr lang="en-US" altLang="en-US" sz="2000" i="1" dirty="0"/>
              <a:t>x </a:t>
            </a:r>
            <a:r>
              <a:rPr lang="en-US" altLang="en-US" sz="2000" i="1" dirty="0" smtClean="0"/>
              <a:t>10</a:t>
            </a:r>
            <a:r>
              <a:rPr lang="en-US" altLang="en-US" sz="2000" i="1" baseline="30000" dirty="0" smtClean="0"/>
              <a:t>8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evt</a:t>
            </a:r>
            <a:r>
              <a:rPr lang="en-US" altLang="en-US" sz="2000" i="1" dirty="0" smtClean="0"/>
              <a:t>/sec  (1 interaction/20 nsec in any of the 10 targets)</a:t>
            </a:r>
            <a:r>
              <a:rPr lang="en-US" altLang="en-US" sz="2000" i="1" dirty="0">
                <a:solidFill>
                  <a:prstClr val="white"/>
                </a:solidFill>
                <a:latin typeface="Symbol" pitchFamily="18" charset="2"/>
              </a:rPr>
              <a:t> </a:t>
            </a:r>
            <a:endParaRPr lang="en-US" altLang="en-US" sz="2000" i="1" dirty="0" smtClean="0">
              <a:solidFill>
                <a:prstClr val="white"/>
              </a:solidFill>
              <a:latin typeface="Symbol" pitchFamily="18" charset="2"/>
            </a:endParaRP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prstClr val="white"/>
                </a:solidFill>
              </a:rPr>
              <a:t>Probability  of 2 events in the same target in 20 nsec: 70%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>
                <a:solidFill>
                  <a:prstClr val="white"/>
                </a:solidFill>
                <a:latin typeface="Symbol" pitchFamily="18" charset="2"/>
              </a:rPr>
              <a:t>h</a:t>
            </a:r>
            <a:r>
              <a:rPr lang="it-IT" altLang="en-US" sz="2000" dirty="0"/>
              <a:t> ’</a:t>
            </a:r>
            <a:r>
              <a:rPr lang="en-US" altLang="en-US" sz="2000" i="1" dirty="0" smtClean="0">
                <a:solidFill>
                  <a:prstClr val="white"/>
                </a:solidFill>
                <a:latin typeface="Symbol" pitchFamily="18" charset="2"/>
              </a:rPr>
              <a:t>  </a:t>
            </a:r>
            <a:r>
              <a:rPr lang="en-US" altLang="en-US" sz="2000" i="1" dirty="0"/>
              <a:t>production: </a:t>
            </a:r>
            <a:r>
              <a:rPr lang="en-US" altLang="en-US" sz="2000" i="1" dirty="0" smtClean="0"/>
              <a:t>1.5 </a:t>
            </a:r>
            <a:r>
              <a:rPr lang="en-US" altLang="en-US" sz="2000" i="1" dirty="0"/>
              <a:t>x </a:t>
            </a:r>
            <a:r>
              <a:rPr lang="en-US" altLang="en-US" sz="2000" i="1" dirty="0" smtClean="0"/>
              <a:t>10</a:t>
            </a:r>
            <a:r>
              <a:rPr lang="en-US" altLang="en-US" sz="2000" i="1" baseline="30000" dirty="0" smtClean="0"/>
              <a:t>4</a:t>
            </a:r>
            <a:r>
              <a:rPr lang="en-US" altLang="en-US" sz="2000" i="1" dirty="0" smtClean="0"/>
              <a:t> </a:t>
            </a:r>
            <a:r>
              <a:rPr lang="en-US" altLang="en-US" sz="2000" i="1" dirty="0" smtClean="0">
                <a:latin typeface="Symbol" pitchFamily="18" charset="2"/>
              </a:rPr>
              <a:t>h</a:t>
            </a:r>
            <a:r>
              <a:rPr lang="it-IT" altLang="en-US" sz="2000" dirty="0"/>
              <a:t> </a:t>
            </a:r>
            <a:r>
              <a:rPr lang="it-IT" altLang="en-US" sz="2000" dirty="0" smtClean="0"/>
              <a:t>’</a:t>
            </a:r>
            <a:r>
              <a:rPr lang="en-US" altLang="en-US" sz="2000" i="1" dirty="0" smtClean="0"/>
              <a:t>/</a:t>
            </a:r>
            <a:r>
              <a:rPr lang="en-US" altLang="en-US" sz="2000" i="1" dirty="0"/>
              <a:t>sec  or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1.5 </a:t>
            </a:r>
            <a:r>
              <a:rPr lang="en-US" altLang="en-US" sz="2000" i="1" dirty="0">
                <a:solidFill>
                  <a:prstClr val="white"/>
                </a:solidFill>
              </a:rPr>
              <a:t>x 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10</a:t>
            </a:r>
            <a:r>
              <a:rPr lang="en-US" altLang="en-US" sz="2000" i="1" baseline="30000" dirty="0" smtClean="0">
                <a:solidFill>
                  <a:prstClr val="white"/>
                </a:solidFill>
              </a:rPr>
              <a:t>11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</a:t>
            </a:r>
            <a:r>
              <a:rPr lang="en-US" altLang="en-US" sz="2000" i="1" dirty="0" smtClean="0">
                <a:solidFill>
                  <a:prstClr val="white"/>
                </a:solidFill>
                <a:latin typeface="Symbol" pitchFamily="18" charset="2"/>
              </a:rPr>
              <a:t>h</a:t>
            </a:r>
            <a:r>
              <a:rPr lang="it-IT" altLang="en-US" sz="2000" dirty="0"/>
              <a:t> ’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</a:t>
            </a:r>
            <a:r>
              <a:rPr lang="en-US" altLang="en-US" sz="2000" i="1" dirty="0">
                <a:solidFill>
                  <a:prstClr val="white"/>
                </a:solidFill>
              </a:rPr>
              <a:t>/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yr</a:t>
            </a:r>
            <a:endParaRPr lang="en-US" altLang="en-US" sz="2000" i="1" dirty="0" smtClean="0"/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i="1" dirty="0" smtClean="0"/>
              <a:t>Expect similar trigger rate as  with </a:t>
            </a:r>
            <a:r>
              <a:rPr lang="en-US" altLang="en-US" sz="2000" i="1" dirty="0" smtClean="0">
                <a:latin typeface="Symbol" panose="05050102010706020507" pitchFamily="18" charset="2"/>
              </a:rPr>
              <a:t>h</a:t>
            </a:r>
            <a:r>
              <a:rPr lang="en-US" altLang="en-US" sz="2000" i="1" dirty="0" smtClean="0"/>
              <a:t>-factory:</a:t>
            </a:r>
            <a:r>
              <a:rPr lang="en-US" sz="2000" dirty="0"/>
              <a:t> ~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10</a:t>
            </a:r>
            <a:r>
              <a:rPr lang="en-US" altLang="en-US" sz="2000" i="1" baseline="30000" dirty="0" smtClean="0">
                <a:solidFill>
                  <a:prstClr val="white"/>
                </a:solidFill>
              </a:rPr>
              <a:t>13</a:t>
            </a:r>
            <a:r>
              <a:rPr lang="en-US" altLang="en-US" sz="2000" i="1" dirty="0" smtClean="0">
                <a:solidFill>
                  <a:prstClr val="white"/>
                </a:solidFill>
              </a:rPr>
              <a:t> trigger/</a:t>
            </a:r>
            <a:r>
              <a:rPr lang="en-US" altLang="en-US" sz="2000" i="1" dirty="0" err="1" smtClean="0">
                <a:solidFill>
                  <a:prstClr val="white"/>
                </a:solidFill>
              </a:rPr>
              <a:t>yr</a:t>
            </a:r>
            <a:endParaRPr lang="en-US" altLang="en-US" sz="2000" i="1" dirty="0" smtClean="0"/>
          </a:p>
          <a:p>
            <a:pPr marL="446088" indent="-446088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2400" dirty="0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103996-D4CD-4F44-AFA6-7C8625711D2B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8" name="Down Arrow 7"/>
          <p:cNvSpPr/>
          <p:nvPr/>
        </p:nvSpPr>
        <p:spPr>
          <a:xfrm>
            <a:off x="4257674" y="3236404"/>
            <a:ext cx="566353" cy="372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Accelerator complex for REDTOP</a:t>
            </a:r>
            <a:br>
              <a:rPr lang="en-US" dirty="0" smtClean="0"/>
            </a:br>
            <a:r>
              <a:rPr lang="en-US" dirty="0" smtClean="0"/>
              <a:t>Fermilab Option: AP50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17" y="1258652"/>
            <a:ext cx="8229600" cy="838200"/>
          </a:xfrm>
        </p:spPr>
        <p:txBody>
          <a:bodyPr/>
          <a:lstStyle/>
          <a:p>
            <a:r>
              <a:rPr lang="en-US" sz="1800" dirty="0" smtClean="0"/>
              <a:t>Use delivery ring and extract beam at AP50</a:t>
            </a:r>
          </a:p>
          <a:p>
            <a:r>
              <a:rPr lang="en-US" sz="1800" dirty="0" smtClean="0"/>
              <a:t>Decelerate the 8 GeV beam to desired energy.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12060" y="1124744"/>
            <a:ext cx="3792437" cy="3276364"/>
            <a:chOff x="10489" y="13824"/>
            <a:chExt cx="7329" cy="5711"/>
          </a:xfrm>
        </p:grpSpPr>
        <p:pic>
          <p:nvPicPr>
            <p:cNvPr id="15" name="Picture 14" descr="MVC-001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" y="13824"/>
              <a:ext cx="7319" cy="5489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10896" y="18528"/>
              <a:ext cx="6922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altLang="en-US" sz="4400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68860"/>
            <a:ext cx="4333270" cy="4027822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1637069" y="6303752"/>
            <a:ext cx="1008112" cy="410496"/>
          </a:xfrm>
          <a:prstGeom prst="borderCallout1">
            <a:avLst>
              <a:gd name="adj1" fmla="val 46300"/>
              <a:gd name="adj2" fmla="val 99969"/>
              <a:gd name="adj3" fmla="val -173969"/>
              <a:gd name="adj4" fmla="val 148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REDTOP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12" y="3959266"/>
            <a:ext cx="3625777" cy="28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88640"/>
            <a:ext cx="8229600" cy="1143000"/>
          </a:xfrm>
        </p:spPr>
        <p:txBody>
          <a:bodyPr/>
          <a:lstStyle/>
          <a:p>
            <a:r>
              <a:rPr lang="en-US" dirty="0" smtClean="0"/>
              <a:t>Acceleration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507596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i="1" dirty="0" smtClean="0"/>
              <a:t>Single p pulse from booster (</a:t>
            </a:r>
            <a:r>
              <a:rPr lang="en-US" sz="2000" i="1" dirty="0" smtClean="0">
                <a:latin typeface="Symbol" panose="05050102010706020507" pitchFamily="18" charset="2"/>
              </a:rPr>
              <a:t>£</a:t>
            </a:r>
            <a:r>
              <a:rPr lang="en-US" sz="2000" i="1" dirty="0" smtClean="0"/>
              <a:t>4x10</a:t>
            </a:r>
            <a:r>
              <a:rPr lang="en-US" sz="2000" i="1" baseline="30000" dirty="0" smtClean="0"/>
              <a:t>12</a:t>
            </a:r>
            <a:r>
              <a:rPr lang="en-US" sz="2000" i="1" dirty="0" smtClean="0"/>
              <a:t> p) injected in the DR (former </a:t>
            </a:r>
            <a:r>
              <a:rPr lang="en-US" sz="2000" i="1" dirty="0" err="1" smtClean="0"/>
              <a:t>debuncher</a:t>
            </a:r>
            <a:r>
              <a:rPr lang="en-US" sz="2000" i="1" dirty="0" smtClean="0"/>
              <a:t> in anti-p production at </a:t>
            </a:r>
            <a:r>
              <a:rPr lang="en-US" sz="2000" i="1" dirty="0" err="1" smtClean="0"/>
              <a:t>Tevatron</a:t>
            </a:r>
            <a:r>
              <a:rPr lang="en-US" sz="2000" i="1" dirty="0" smtClean="0"/>
              <a:t>) at fixed energy (8 GeV)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Energy is removed by adding 1-2 RF cavities identical to the one already planned for mu2e (J. </a:t>
            </a:r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Dey</a:t>
            </a: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/>
              <a:t>Spare RF cavities already existing (owned by mu2e and AD) </a:t>
            </a:r>
          </a:p>
          <a:p>
            <a:pPr>
              <a:spcBef>
                <a:spcPts val="1800"/>
              </a:spcBef>
            </a:pPr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Debunching</a:t>
            </a: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occurs adiabatically inside the DR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/>
              <a:t>Slow extraction </a:t>
            </a:r>
            <a:r>
              <a:rPr lang="en-US" sz="2000" i="1" dirty="0"/>
              <a:t>to REDTOP over ~40 seconds</a:t>
            </a:r>
            <a:r>
              <a:rPr lang="en-US" sz="2000" i="1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000" i="1" dirty="0"/>
              <a:t>The </a:t>
            </a:r>
            <a:r>
              <a:rPr lang="en-US" sz="2000" i="1" dirty="0" smtClean="0"/>
              <a:t>270</a:t>
            </a:r>
            <a:r>
              <a:rPr lang="en-US" sz="2000" i="1" baseline="30000" dirty="0"/>
              <a:t>o</a:t>
            </a:r>
            <a:r>
              <a:rPr lang="en-US" sz="2000" i="1" dirty="0" smtClean="0"/>
              <a:t> </a:t>
            </a:r>
            <a:r>
              <a:rPr lang="en-US" sz="2000" i="1" dirty="0"/>
              <a:t>of </a:t>
            </a:r>
            <a:r>
              <a:rPr lang="en-US" sz="2000" i="1" dirty="0" err="1"/>
              <a:t>betatron</a:t>
            </a:r>
            <a:r>
              <a:rPr lang="en-US" sz="2000" i="1" dirty="0"/>
              <a:t> phase advance between the Mu2e Electrostatic Septum and REDTOP </a:t>
            </a:r>
            <a:r>
              <a:rPr lang="en-US" sz="2000" i="1" dirty="0" err="1"/>
              <a:t>Lambertson</a:t>
            </a:r>
            <a:r>
              <a:rPr lang="en-US" sz="2000" i="1" dirty="0"/>
              <a:t> is ideal for AP50 extraction to the inside of the ring</a:t>
            </a:r>
            <a:r>
              <a:rPr lang="en-US" sz="2000" i="1" dirty="0" smtClean="0"/>
              <a:t>.  </a:t>
            </a:r>
            <a:r>
              <a:rPr lang="en-US" sz="2000" b="1" i="1" dirty="0" smtClean="0">
                <a:solidFill>
                  <a:srgbClr val="FFCC00"/>
                </a:solidFill>
              </a:rPr>
              <a:t>A </a:t>
            </a:r>
            <a:r>
              <a:rPr lang="en-US" sz="2000" b="1" i="1" dirty="0">
                <a:solidFill>
                  <a:srgbClr val="FFCC00"/>
                </a:solidFill>
              </a:rPr>
              <a:t> </a:t>
            </a:r>
            <a:r>
              <a:rPr lang="en-US" sz="2000" b="1" i="1" dirty="0" smtClean="0">
                <a:solidFill>
                  <a:srgbClr val="FFCC00"/>
                </a:solidFill>
              </a:rPr>
              <a:t>DEDICATED SEPTUM IS NOT REQUIRED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Total time to decelerate-</a:t>
            </a:r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debunch</a:t>
            </a: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-extract: 51 sec: duty cycle ~80%</a:t>
            </a:r>
          </a:p>
          <a:p>
            <a:pPr>
              <a:spcBef>
                <a:spcPts val="1800"/>
              </a:spcBef>
            </a:pP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/>
          <a:lstStyle/>
          <a:p>
            <a:r>
              <a:rPr lang="en-US" dirty="0" smtClean="0"/>
              <a:t>Accelerator Design at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3996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Fermilab’s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AD  has been supportive of the project</a:t>
            </a:r>
          </a:p>
          <a:p>
            <a:pPr lvl="1"/>
            <a:r>
              <a:rPr lang="en-US" sz="1400" dirty="0" smtClean="0"/>
              <a:t>enhances </a:t>
            </a:r>
            <a:r>
              <a:rPr lang="en-US" sz="1400" dirty="0"/>
              <a:t>use of the Muon Campus for additional program</a:t>
            </a:r>
          </a:p>
          <a:p>
            <a:pPr lvl="1"/>
            <a:r>
              <a:rPr lang="en-US" sz="1400" dirty="0" smtClean="0"/>
              <a:t>selectable </a:t>
            </a:r>
            <a:r>
              <a:rPr lang="en-US" sz="1400" dirty="0"/>
              <a:t>energy can create new opportunities for future experiments</a:t>
            </a:r>
          </a:p>
          <a:p>
            <a:pPr lvl="1"/>
            <a:r>
              <a:rPr lang="en-US" sz="1400" dirty="0" smtClean="0"/>
              <a:t>standard </a:t>
            </a:r>
            <a:r>
              <a:rPr lang="en-US" sz="1400" dirty="0"/>
              <a:t>accelerator technologies, </a:t>
            </a:r>
            <a:r>
              <a:rPr lang="en-US" sz="1400" dirty="0" smtClean="0"/>
              <a:t>techniques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working groups:</a:t>
            </a:r>
          </a:p>
          <a:p>
            <a:r>
              <a:rPr lang="en-US" sz="1600" dirty="0"/>
              <a:t>Accelerator/beamline, coordinated by M. </a:t>
            </a:r>
            <a:r>
              <a:rPr lang="en-US" sz="1600" dirty="0" err="1"/>
              <a:t>Syphers</a:t>
            </a:r>
            <a:r>
              <a:rPr lang="en-US" sz="1600" dirty="0"/>
              <a:t> (NIU/FNAL):  Y. </a:t>
            </a:r>
            <a:r>
              <a:rPr lang="en-US" sz="1600" dirty="0" err="1"/>
              <a:t>Alexahin</a:t>
            </a:r>
            <a:r>
              <a:rPr lang="en-US" sz="1600" dirty="0"/>
              <a:t>, </a:t>
            </a:r>
            <a:r>
              <a:rPr lang="en-US" sz="1600" dirty="0" smtClean="0"/>
              <a:t>E. </a:t>
            </a:r>
            <a:r>
              <a:rPr lang="en-US" sz="1600" dirty="0" err="1" smtClean="0"/>
              <a:t>Gianfelice</a:t>
            </a:r>
            <a:r>
              <a:rPr lang="en-US" sz="1600" dirty="0"/>
              <a:t>, J. Johnstone (APC/AD) and C. Johnstone (EB/AD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potential showstoppers in the beam deceleration and delivery (reversing current in shunt, beam disruption through transition, etc.) </a:t>
            </a:r>
          </a:p>
          <a:p>
            <a:r>
              <a:rPr lang="en-US" sz="1600" dirty="0" smtClean="0"/>
              <a:t>MARS15 </a:t>
            </a:r>
            <a:r>
              <a:rPr lang="en-US" sz="1600" dirty="0"/>
              <a:t>: N. </a:t>
            </a:r>
            <a:r>
              <a:rPr lang="en-US" sz="1600" dirty="0" err="1"/>
              <a:t>Mokhov</a:t>
            </a:r>
            <a:r>
              <a:rPr lang="en-US" sz="1600" dirty="0"/>
              <a:t> and V. </a:t>
            </a:r>
            <a:r>
              <a:rPr lang="en-US" sz="1600" dirty="0" err="1"/>
              <a:t>Pronskikh</a:t>
            </a:r>
            <a:r>
              <a:rPr lang="en-US" sz="1600" dirty="0"/>
              <a:t> (APC/AD)</a:t>
            </a:r>
            <a:endParaRPr lang="en-US" sz="1600" dirty="0" smtClean="0"/>
          </a:p>
          <a:p>
            <a:pPr lvl="1"/>
            <a:r>
              <a:rPr lang="en-US" sz="1400" dirty="0" smtClean="0"/>
              <a:t>General radiation and background studies</a:t>
            </a:r>
          </a:p>
          <a:p>
            <a:pPr lvl="1"/>
            <a:r>
              <a:rPr lang="en-US" sz="1400" dirty="0" smtClean="0"/>
              <a:t>Shielding</a:t>
            </a:r>
          </a:p>
          <a:p>
            <a:pPr lvl="1"/>
            <a:r>
              <a:rPr lang="en-US" sz="1400" dirty="0" smtClean="0"/>
              <a:t>Beam dump</a:t>
            </a:r>
          </a:p>
          <a:p>
            <a:pPr lvl="1"/>
            <a:endParaRPr lang="en-US" sz="1400" dirty="0"/>
          </a:p>
          <a:p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Goals for 2017:</a:t>
            </a:r>
          </a:p>
          <a:p>
            <a:pPr lvl="1"/>
            <a:r>
              <a:rPr lang="en-US" sz="1400" dirty="0" smtClean="0"/>
              <a:t>Simulations </a:t>
            </a:r>
            <a:r>
              <a:rPr lang="en-US" sz="1400" dirty="0"/>
              <a:t>of deceleration, extraction at ~2 GeV with enhanced optics </a:t>
            </a:r>
            <a:r>
              <a:rPr lang="en-US" sz="1400" dirty="0" smtClean="0"/>
              <a:t>(Y. </a:t>
            </a:r>
            <a:r>
              <a:rPr lang="en-US" sz="1400" dirty="0" err="1" smtClean="0"/>
              <a:t>Alexahin</a:t>
            </a:r>
            <a:r>
              <a:rPr lang="en-US" sz="1400" dirty="0" smtClean="0"/>
              <a:t>, E. </a:t>
            </a:r>
            <a:r>
              <a:rPr lang="en-US" sz="1400" dirty="0" err="1" smtClean="0"/>
              <a:t>Gianfelice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Extraction </a:t>
            </a:r>
            <a:r>
              <a:rPr lang="en-US" sz="1400" dirty="0"/>
              <a:t>and transport line development </a:t>
            </a:r>
            <a:r>
              <a:rPr lang="en-US" sz="1400" dirty="0" smtClean="0"/>
              <a:t>(C. Johnston)</a:t>
            </a:r>
          </a:p>
          <a:p>
            <a:pPr lvl="1"/>
            <a:r>
              <a:rPr lang="en-US" sz="1400" dirty="0"/>
              <a:t>MARS15 simulations of </a:t>
            </a:r>
            <a:r>
              <a:rPr lang="en-US" sz="1400" dirty="0" smtClean="0"/>
              <a:t>radiation dose in the detector, in AP50 enclosure and design of beam dump (V</a:t>
            </a:r>
            <a:r>
              <a:rPr lang="en-US" sz="1400" dirty="0"/>
              <a:t>. </a:t>
            </a:r>
            <a:r>
              <a:rPr lang="en-US" sz="1400" dirty="0" err="1" smtClean="0"/>
              <a:t>Pronskikh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Transitionless</a:t>
            </a:r>
            <a:r>
              <a:rPr lang="en-US" sz="3200" dirty="0"/>
              <a:t> Deceleration in the Delivery Ring </a:t>
            </a:r>
            <a:r>
              <a:rPr lang="en-US" sz="3200" dirty="0" smtClean="0"/>
              <a:t>(J</a:t>
            </a:r>
            <a:r>
              <a:rPr lang="en-US" sz="3200" dirty="0"/>
              <a:t>. </a:t>
            </a:r>
            <a:r>
              <a:rPr lang="en-US" sz="3200" dirty="0" smtClean="0"/>
              <a:t>Johnstone)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Large beam losses will occur if beam is decelerated from injection @ 8 GeV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/>
              <a:t>= 9.53) to 2 GeV </a:t>
            </a:r>
            <a:r>
              <a:rPr lang="en-US" sz="2000" dirty="0" smtClean="0"/>
              <a:t>(</a:t>
            </a:r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/>
              <a:t>= 3.13) through the DR natural transition energy 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= 7.64.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Transition is avoided by using select quad triplets to boost </a:t>
            </a:r>
            <a:r>
              <a:rPr lang="en-US" sz="2000" dirty="0" err="1"/>
              <a:t>γt</a:t>
            </a:r>
            <a:r>
              <a:rPr lang="en-US" sz="2000" dirty="0"/>
              <a:t> above beam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/>
              <a:t>by 0.5 units throughout deceleration until </a:t>
            </a:r>
            <a:r>
              <a:rPr lang="en-US" sz="2000" dirty="0" err="1">
                <a:latin typeface="Symbol" panose="05050102010706020507" pitchFamily="18" charset="2"/>
              </a:rPr>
              <a:t>g</a:t>
            </a:r>
            <a:r>
              <a:rPr lang="en-US" sz="2000" baseline="-25000" dirty="0" err="1"/>
              <a:t>t</a:t>
            </a:r>
            <a:r>
              <a:rPr lang="en-US" sz="2000" dirty="0" smtClean="0"/>
              <a:t> </a:t>
            </a:r>
            <a:r>
              <a:rPr lang="en-US" sz="2000" dirty="0"/>
              <a:t>= 7.64 and beam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/>
              <a:t>= 7.14 (5.76 GeV kinetic).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Below 5.76 GeV the DR lattice reverts to the nominal design configuration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Optical perturbations are localized within each triplet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Straight sections are unaffected thereby keeping the nominal M3 injection beamline tune valid.</a:t>
            </a:r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90600" y="1"/>
            <a:ext cx="7158038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000" dirty="0" smtClean="0"/>
              <a:t>The Experimental Apparatus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91200"/>
          </a:xfrm>
        </p:spPr>
        <p:txBody>
          <a:bodyPr/>
          <a:lstStyle/>
          <a:p>
            <a:pPr marL="887413" lvl="1" indent="-446088" algn="ctr" eaLnBrk="1" hangingPunct="1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 smtClean="0"/>
              <a:t>	</a:t>
            </a:r>
            <a:r>
              <a:rPr lang="en-US" alt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detector</a:t>
            </a:r>
            <a:endParaRPr lang="en-US" altLang="en-US" sz="28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Beryllium or carbon fiber beam pipe, 10 cm </a:t>
            </a:r>
            <a:r>
              <a:rPr lang="en-US" altLang="en-US" sz="1800" i="1" dirty="0" err="1" smtClean="0"/>
              <a:t>dia</a:t>
            </a:r>
            <a:r>
              <a:rPr lang="en-US" altLang="en-US" sz="1800" i="1" dirty="0" smtClean="0"/>
              <a:t> x 1.5 m long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1 cm </a:t>
            </a:r>
            <a:r>
              <a:rPr lang="en-US" altLang="en-US" sz="1800" i="1" dirty="0" err="1" smtClean="0"/>
              <a:t>dia</a:t>
            </a:r>
            <a:r>
              <a:rPr lang="en-US" altLang="en-US" sz="1800" i="1" dirty="0" smtClean="0"/>
              <a:t> targets disk inside the pipe, spaced 10 cm apart</a:t>
            </a:r>
          </a:p>
          <a:p>
            <a:pPr marL="887413" lvl="1" indent="-446088" eaLnBrk="1" hangingPunct="1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Multi-Aerogel around the beam pipe, 3cm thick (for most muons and fast </a:t>
            </a:r>
            <a:r>
              <a:rPr lang="en-US" altLang="en-US" sz="1800" i="1" dirty="0" err="1" smtClean="0"/>
              <a:t>pions</a:t>
            </a:r>
            <a:r>
              <a:rPr lang="en-US" altLang="en-US" sz="1800" i="1" dirty="0" smtClean="0"/>
              <a:t> detection)</a:t>
            </a:r>
          </a:p>
          <a:p>
            <a:pPr marL="887413" lvl="1" indent="-446088" eaLnBrk="1" hangingPunct="1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Optical-TPC 1m diameter x 1.5 m long</a:t>
            </a:r>
          </a:p>
          <a:p>
            <a:pPr marL="887413" lvl="1" indent="-446088" eaLnBrk="1" hangingPunct="1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800" i="1" dirty="0" smtClean="0"/>
              <a:t>-</a:t>
            </a:r>
            <a:r>
              <a:rPr lang="en-US" altLang="en-US" sz="1800" i="1" dirty="0" err="1" smtClean="0"/>
              <a:t>polarimeter</a:t>
            </a:r>
            <a:r>
              <a:rPr lang="en-US" altLang="en-US" sz="1800" i="1" dirty="0" smtClean="0"/>
              <a:t> in the rear section of the Optical-TPC (optional)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ADRIANO calorimeter: </a:t>
            </a:r>
            <a:r>
              <a:rPr lang="en-US" sz="1800" dirty="0" smtClean="0"/>
              <a:t>~</a:t>
            </a:r>
            <a:r>
              <a:rPr lang="en-US" altLang="en-US" sz="1800" i="1" dirty="0" smtClean="0"/>
              <a:t>20 Xo (same as ORKA) or 64 cm deep. Inner and outer sections to accommodate the 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m</a:t>
            </a:r>
            <a:r>
              <a:rPr lang="en-US" altLang="en-US" sz="1800" i="1" dirty="0" smtClean="0"/>
              <a:t>-</a:t>
            </a:r>
            <a:r>
              <a:rPr lang="en-US" altLang="en-US" sz="1800" i="1" dirty="0" err="1" smtClean="0"/>
              <a:t>polarimeter</a:t>
            </a:r>
            <a:r>
              <a:rPr lang="en-US" altLang="en-US" sz="1800" i="1" dirty="0" smtClean="0"/>
              <a:t> in between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Total detector dimensions: 2.2 m </a:t>
            </a:r>
            <a:r>
              <a:rPr lang="en-US" altLang="en-US" sz="1800" i="1" dirty="0" err="1" smtClean="0"/>
              <a:t>dia</a:t>
            </a:r>
            <a:r>
              <a:rPr lang="en-US" altLang="en-US" sz="1800" i="1" dirty="0" smtClean="0"/>
              <a:t> x 2.7 m long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2.7 m long solenoid run at 0.6-0.8 T (2.4 m inner diameter) – </a:t>
            </a:r>
            <a:r>
              <a:rPr lang="en-US" altLang="en-US" sz="1800" i="1" dirty="0" err="1" smtClean="0"/>
              <a:t>Finuda</a:t>
            </a:r>
            <a:r>
              <a:rPr lang="en-US" altLang="en-US" sz="1800" i="1" dirty="0" smtClean="0"/>
              <a:t> magnet an excellent candidate.</a:t>
            </a:r>
          </a:p>
          <a:p>
            <a:pPr marL="887413" lvl="1" indent="-446088">
              <a:spcBef>
                <a:spcPts val="12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AP50 </a:t>
            </a:r>
            <a:r>
              <a:rPr lang="en-US" altLang="en-US" sz="1800" i="1" dirty="0"/>
              <a:t>cryogenics and control room </a:t>
            </a:r>
            <a:r>
              <a:rPr lang="en-US" altLang="en-US" sz="1800" i="1" dirty="0" smtClean="0"/>
              <a:t>already in place</a:t>
            </a:r>
          </a:p>
          <a:p>
            <a:pPr marL="446088" indent="-446088" eaLnBrk="1" hangingPunct="1">
              <a:spcBef>
                <a:spcPts val="12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1800" dirty="0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103996-D4CD-4F44-AFA6-7C8625711D2B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9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719572" y="76200"/>
            <a:ext cx="7992888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600" dirty="0" smtClean="0"/>
              <a:t>The REDTOP Detector (baseline)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 marL="887413" lvl="1" indent="-446088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 smtClean="0"/>
              <a:t>	</a:t>
            </a:r>
            <a:r>
              <a:rPr lang="en-US" altLang="en-US" sz="2000" b="1" dirty="0" smtClean="0">
                <a:solidFill>
                  <a:srgbClr val="292929"/>
                </a:solidFill>
              </a:rPr>
              <a:t>Beam &amp; Target</a:t>
            </a:r>
            <a:endParaRPr lang="en-US" altLang="en-US" b="1" dirty="0" smtClean="0">
              <a:solidFill>
                <a:srgbClr val="292929"/>
              </a:solidFill>
            </a:endParaRPr>
          </a:p>
          <a:p>
            <a:pPr marL="887413" lvl="1" indent="-446088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600" dirty="0" smtClean="0"/>
          </a:p>
          <a:p>
            <a:pPr marL="446088" indent="-446088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1600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8303EBD-8D4A-4160-A7D9-0EEC52FD1C05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15" name="Dodecagon 14"/>
          <p:cNvSpPr/>
          <p:nvPr/>
        </p:nvSpPr>
        <p:spPr>
          <a:xfrm>
            <a:off x="2233242" y="1378621"/>
            <a:ext cx="5081958" cy="4728625"/>
          </a:xfrm>
          <a:prstGeom prst="dodecagon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19600" y="3485720"/>
            <a:ext cx="560838" cy="55288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nut 28"/>
          <p:cNvSpPr/>
          <p:nvPr/>
        </p:nvSpPr>
        <p:spPr>
          <a:xfrm>
            <a:off x="4419600" y="3466073"/>
            <a:ext cx="560838" cy="572527"/>
          </a:xfrm>
          <a:prstGeom prst="donut">
            <a:avLst>
              <a:gd name="adj" fmla="val 9587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12899" y="3657039"/>
            <a:ext cx="174239" cy="17179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752600" y="838200"/>
            <a:ext cx="5943600" cy="5791200"/>
          </a:xfrm>
          <a:prstGeom prst="donut">
            <a:avLst>
              <a:gd name="adj" fmla="val 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334167" y="5666838"/>
            <a:ext cx="1524000" cy="457200"/>
          </a:xfrm>
          <a:prstGeom prst="wedgeRoundRectCallout">
            <a:avLst>
              <a:gd name="adj1" fmla="val -66428"/>
              <a:gd name="adj2" fmla="val -13333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Solenoid</a:t>
            </a:r>
          </a:p>
          <a:p>
            <a:pPr algn="ctr">
              <a:defRPr/>
            </a:pPr>
            <a:r>
              <a:rPr lang="en-US" sz="1200" dirty="0" smtClean="0"/>
              <a:t>0.6-0.8 T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43171" y="1223688"/>
            <a:ext cx="5165133" cy="5019444"/>
            <a:chOff x="2115448" y="1223688"/>
            <a:chExt cx="5165133" cy="5019444"/>
          </a:xfrm>
        </p:grpSpPr>
        <p:sp>
          <p:nvSpPr>
            <p:cNvPr id="16" name="Trapezoid 15"/>
            <p:cNvSpPr/>
            <p:nvPr/>
          </p:nvSpPr>
          <p:spPr>
            <a:xfrm>
              <a:off x="4036315" y="5255061"/>
              <a:ext cx="1379389" cy="988071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1800000">
              <a:off x="2981730" y="4978240"/>
              <a:ext cx="1379389" cy="1006277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rapezoid 19"/>
            <p:cNvSpPr/>
            <p:nvPr/>
          </p:nvSpPr>
          <p:spPr>
            <a:xfrm rot="3600000">
              <a:off x="2228256" y="4228928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rot="5400000">
              <a:off x="1953167" y="3209861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rapezoid 21"/>
            <p:cNvSpPr/>
            <p:nvPr/>
          </p:nvSpPr>
          <p:spPr>
            <a:xfrm rot="7200000">
              <a:off x="2228256" y="2196945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rapezoid 31"/>
            <p:cNvSpPr/>
            <p:nvPr/>
          </p:nvSpPr>
          <p:spPr>
            <a:xfrm rot="19800000">
              <a:off x="5118669" y="5007639"/>
              <a:ext cx="1303401" cy="988071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rapezoid 32"/>
            <p:cNvSpPr/>
            <p:nvPr/>
          </p:nvSpPr>
          <p:spPr>
            <a:xfrm rot="18000000">
              <a:off x="5821873" y="4269555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rapezoid 33"/>
            <p:cNvSpPr/>
            <p:nvPr/>
          </p:nvSpPr>
          <p:spPr>
            <a:xfrm rot="9000000">
              <a:off x="2970382" y="1484234"/>
              <a:ext cx="1379389" cy="997186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rapezoid 34"/>
            <p:cNvSpPr/>
            <p:nvPr/>
          </p:nvSpPr>
          <p:spPr>
            <a:xfrm rot="16200000">
              <a:off x="6101908" y="3253963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 rot="14400000">
              <a:off x="5821873" y="2241662"/>
              <a:ext cx="1340953" cy="1016392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rapezoid 36"/>
            <p:cNvSpPr/>
            <p:nvPr/>
          </p:nvSpPr>
          <p:spPr>
            <a:xfrm rot="12600000">
              <a:off x="5037500" y="1492737"/>
              <a:ext cx="1379389" cy="988071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rapezoid 37"/>
            <p:cNvSpPr/>
            <p:nvPr/>
          </p:nvSpPr>
          <p:spPr>
            <a:xfrm rot="10800000">
              <a:off x="4025354" y="1223688"/>
              <a:ext cx="1379389" cy="988071"/>
            </a:xfrm>
            <a:prstGeom prst="trapezoid">
              <a:avLst>
                <a:gd name="adj" fmla="val 2602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458771" y="4950280"/>
            <a:ext cx="2061001" cy="1331169"/>
          </a:xfrm>
          <a:prstGeom prst="wedgeRoundRectCallout">
            <a:avLst>
              <a:gd name="adj1" fmla="val 41915"/>
              <a:gd name="adj2" fmla="val -7019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ADRIANO Calorimeter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Scint</a:t>
            </a:r>
            <a:r>
              <a:rPr lang="en-US" sz="1200" dirty="0"/>
              <a:t>. + heavy glass sandwich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20 X</a:t>
            </a:r>
            <a:r>
              <a:rPr lang="en-US" sz="1200" baseline="-25000" dirty="0"/>
              <a:t> 0</a:t>
            </a:r>
            <a:r>
              <a:rPr lang="en-US" sz="1200" dirty="0"/>
              <a:t>  </a:t>
            </a:r>
            <a:r>
              <a:rPr lang="en-US" sz="1200" dirty="0" smtClean="0"/>
              <a:t>( </a:t>
            </a:r>
            <a:r>
              <a:rPr lang="en-US" sz="1200" dirty="0"/>
              <a:t>~ 64 cm deep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Triple-readout mode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96% coverage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9772" y="1608283"/>
            <a:ext cx="4392487" cy="4304993"/>
            <a:chOff x="2519772" y="1608283"/>
            <a:chExt cx="4392487" cy="4304993"/>
          </a:xfrm>
        </p:grpSpPr>
        <p:sp>
          <p:nvSpPr>
            <p:cNvPr id="5" name="Trapezoid 4"/>
            <p:cNvSpPr/>
            <p:nvPr/>
          </p:nvSpPr>
          <p:spPr>
            <a:xfrm>
              <a:off x="4195042" y="5784194"/>
              <a:ext cx="1106424" cy="129082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/>
            <p:cNvSpPr/>
            <p:nvPr/>
          </p:nvSpPr>
          <p:spPr>
            <a:xfrm rot="-5400000">
              <a:off x="6315681" y="3705642"/>
              <a:ext cx="1080120" cy="113037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10800000">
              <a:off x="4166010" y="1608283"/>
              <a:ext cx="1126069" cy="117874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/>
            <p:cNvSpPr/>
            <p:nvPr/>
          </p:nvSpPr>
          <p:spPr>
            <a:xfrm rot="5400000">
              <a:off x="2045509" y="3652261"/>
              <a:ext cx="1080120" cy="131593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9820607">
              <a:off x="5322033" y="5522593"/>
              <a:ext cx="1048016" cy="140613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rapezoid 77"/>
            <p:cNvSpPr/>
            <p:nvPr/>
          </p:nvSpPr>
          <p:spPr>
            <a:xfrm rot="3620607">
              <a:off x="2311447" y="4711404"/>
              <a:ext cx="1080120" cy="113037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/>
            <p:cNvSpPr/>
            <p:nvPr/>
          </p:nvSpPr>
          <p:spPr>
            <a:xfrm rot="14420607">
              <a:off x="6019859" y="2659176"/>
              <a:ext cx="1080120" cy="113037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79"/>
            <p:cNvSpPr/>
            <p:nvPr/>
          </p:nvSpPr>
          <p:spPr>
            <a:xfrm rot="9020607">
              <a:off x="3082298" y="1866420"/>
              <a:ext cx="1138152" cy="121465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81"/>
            <p:cNvSpPr/>
            <p:nvPr/>
          </p:nvSpPr>
          <p:spPr>
            <a:xfrm rot="17985603">
              <a:off x="6065981" y="4765575"/>
              <a:ext cx="1075014" cy="125291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82"/>
            <p:cNvSpPr/>
            <p:nvPr/>
          </p:nvSpPr>
          <p:spPr>
            <a:xfrm rot="1785603">
              <a:off x="3084893" y="5507611"/>
              <a:ext cx="1119544" cy="128644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/>
            <p:cNvSpPr/>
            <p:nvPr/>
          </p:nvSpPr>
          <p:spPr>
            <a:xfrm rot="12585603">
              <a:off x="5263245" y="1889415"/>
              <a:ext cx="1080120" cy="113037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84"/>
            <p:cNvSpPr/>
            <p:nvPr/>
          </p:nvSpPr>
          <p:spPr>
            <a:xfrm rot="7185603">
              <a:off x="2362515" y="2626896"/>
              <a:ext cx="1048398" cy="131176"/>
            </a:xfrm>
            <a:prstGeom prst="trapezoid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ounded Rectangular Callout 90"/>
          <p:cNvSpPr/>
          <p:nvPr/>
        </p:nvSpPr>
        <p:spPr>
          <a:xfrm>
            <a:off x="7548500" y="4484017"/>
            <a:ext cx="1524000" cy="746720"/>
          </a:xfrm>
          <a:prstGeom prst="wedgeRoundRectCallout">
            <a:avLst>
              <a:gd name="adj1" fmla="val -97053"/>
              <a:gd name="adj2" fmla="val -158332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Symbol" panose="05050102010706020507" pitchFamily="18" charset="2"/>
              </a:rPr>
              <a:t>m</a:t>
            </a:r>
            <a:r>
              <a:rPr lang="en-US" sz="1400" b="1" dirty="0" smtClean="0"/>
              <a:t>-polarizer</a:t>
            </a:r>
          </a:p>
          <a:p>
            <a:pPr algn="ctr">
              <a:defRPr/>
            </a:pPr>
            <a:r>
              <a:rPr lang="en-US" sz="1200" dirty="0" smtClean="0"/>
              <a:t>Active version (from TREK exp.)</a:t>
            </a:r>
            <a:endParaRPr lang="en-US" sz="1200" dirty="0"/>
          </a:p>
        </p:txBody>
      </p:sp>
      <p:sp>
        <p:nvSpPr>
          <p:cNvPr id="8" name="Donut 7"/>
          <p:cNvSpPr/>
          <p:nvPr/>
        </p:nvSpPr>
        <p:spPr>
          <a:xfrm>
            <a:off x="3203853" y="2240868"/>
            <a:ext cx="3026511" cy="2989869"/>
          </a:xfrm>
          <a:prstGeom prst="donut">
            <a:avLst>
              <a:gd name="adj" fmla="val 1162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37592" y="3828829"/>
            <a:ext cx="1524000" cy="784869"/>
          </a:xfrm>
          <a:prstGeom prst="wedgeRoundRectCallout">
            <a:avLst>
              <a:gd name="adj1" fmla="val 248397"/>
              <a:gd name="adj2" fmla="val -6128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10x Be targets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0.33 mm thin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Spaced 10 cm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117795" y="1088740"/>
            <a:ext cx="1842798" cy="1008111"/>
          </a:xfrm>
          <a:prstGeom prst="wedgeRoundRectCallout">
            <a:avLst>
              <a:gd name="adj1" fmla="val 121670"/>
              <a:gd name="adj2" fmla="val 150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Optical TPC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~  </a:t>
            </a:r>
            <a:r>
              <a:rPr lang="en-US" sz="1200" dirty="0">
                <a:solidFill>
                  <a:schemeClr val="bg1"/>
                </a:solidFill>
              </a:rPr>
              <a:t>1m x 1.5 </a:t>
            </a:r>
            <a:r>
              <a:rPr lang="en-US" sz="1200" dirty="0" smtClean="0">
                <a:solidFill>
                  <a:schemeClr val="bg1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CH</a:t>
            </a:r>
            <a:r>
              <a:rPr lang="en-US" sz="1200" baseline="-25000" dirty="0" smtClean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 @ </a:t>
            </a:r>
            <a:r>
              <a:rPr lang="en-US" sz="1200" dirty="0">
                <a:solidFill>
                  <a:schemeClr val="bg1"/>
                </a:solidFill>
              </a:rPr>
              <a:t>1 </a:t>
            </a:r>
            <a:r>
              <a:rPr lang="en-US" sz="1200" dirty="0" err="1">
                <a:solidFill>
                  <a:schemeClr val="bg1"/>
                </a:solidFill>
              </a:rPr>
              <a:t>Atm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5x10</a:t>
            </a:r>
            <a:r>
              <a:rPr lang="en-US" sz="1200" baseline="30000" dirty="0" smtClean="0">
                <a:solidFill>
                  <a:schemeClr val="bg1"/>
                </a:solidFill>
              </a:rPr>
              <a:t>5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Sipm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98% </a:t>
            </a:r>
            <a:r>
              <a:rPr lang="en-US" sz="1200" dirty="0">
                <a:solidFill>
                  <a:schemeClr val="bg1"/>
                </a:solidFill>
              </a:rPr>
              <a:t>coverage</a:t>
            </a:r>
            <a:r>
              <a:rPr lang="en-US" sz="1400" dirty="0"/>
              <a:t>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086600" y="1223688"/>
            <a:ext cx="1625860" cy="646705"/>
          </a:xfrm>
          <a:prstGeom prst="wedgeRoundRectCallout">
            <a:avLst>
              <a:gd name="adj1" fmla="val -179714"/>
              <a:gd name="adj2" fmla="val 335068"/>
              <a:gd name="adj3" fmla="val 16667"/>
            </a:avLst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Aerogel</a:t>
            </a:r>
          </a:p>
          <a:p>
            <a:pPr algn="ctr">
              <a:defRPr/>
            </a:pPr>
            <a:r>
              <a:rPr lang="en-US" sz="1200" dirty="0"/>
              <a:t>Dual refractive </a:t>
            </a:r>
          </a:p>
          <a:p>
            <a:pPr algn="ctr">
              <a:defRPr/>
            </a:pPr>
            <a:r>
              <a:rPr lang="en-US" sz="1200" dirty="0"/>
              <a:t>index system</a:t>
            </a:r>
            <a:r>
              <a:rPr lang="en-US" sz="1400" dirty="0"/>
              <a:t> </a:t>
            </a:r>
          </a:p>
        </p:txBody>
      </p:sp>
      <p:sp>
        <p:nvSpPr>
          <p:cNvPr id="92" name="Rounded Rectangular Callout 91"/>
          <p:cNvSpPr/>
          <p:nvPr/>
        </p:nvSpPr>
        <p:spPr>
          <a:xfrm>
            <a:off x="228600" y="2476541"/>
            <a:ext cx="1524000" cy="457200"/>
          </a:xfrm>
          <a:prstGeom prst="wedgeRoundRectCallout">
            <a:avLst>
              <a:gd name="adj1" fmla="val 161697"/>
              <a:gd name="adj2" fmla="val 129168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-polarizer</a:t>
            </a:r>
          </a:p>
          <a:p>
            <a:pPr algn="ctr">
              <a:defRPr/>
            </a:pPr>
            <a:r>
              <a:rPr lang="en-US" sz="1400" dirty="0" smtClean="0"/>
              <a:t>(optional)</a:t>
            </a:r>
            <a:endParaRPr lang="en-US" sz="14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6336196" y="6345324"/>
            <a:ext cx="2736304" cy="5126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Fiber tracker under discussion (for rejection of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g</a:t>
            </a:r>
            <a:r>
              <a:rPr lang="en-US" sz="1400" dirty="0"/>
              <a:t>-conversion)</a:t>
            </a:r>
          </a:p>
        </p:txBody>
      </p:sp>
    </p:spTree>
    <p:extLst>
      <p:ext uri="{BB962C8B-B14F-4D97-AF65-F5344CB8AC3E}">
        <p14:creationId xmlns:p14="http://schemas.microsoft.com/office/powerpoint/2010/main" val="33024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914400"/>
            <a:ext cx="4358640" cy="32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914400"/>
            <a:ext cx="435864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Electron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495800"/>
            <a:ext cx="3657600" cy="1525488"/>
          </a:xfrm>
          <a:solidFill>
            <a:srgbClr val="002060"/>
          </a:solidFill>
        </p:spPr>
        <p:txBody>
          <a:bodyPr/>
          <a:lstStyle/>
          <a:p>
            <a:pPr marL="136525" indent="0">
              <a:lnSpc>
                <a:spcPct val="150000"/>
              </a:lnSpc>
              <a:buNone/>
            </a:pPr>
            <a:r>
              <a:rPr lang="en-US" sz="1400" dirty="0" err="1" smtClean="0"/>
              <a:t>n</a:t>
            </a:r>
            <a:r>
              <a:rPr lang="en-US" sz="1400" baseline="-25000" dirty="0" err="1" smtClean="0"/>
              <a:t>D</a:t>
            </a:r>
            <a:r>
              <a:rPr lang="en-US" sz="1400" dirty="0" smtClean="0"/>
              <a:t>(N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@2.7psi)=1.000145</a:t>
            </a:r>
          </a:p>
          <a:p>
            <a:pPr marL="136525" indent="0">
              <a:lnSpc>
                <a:spcPct val="150000"/>
              </a:lnSpc>
              <a:buNone/>
            </a:pPr>
            <a:r>
              <a:rPr lang="en-US" sz="1400" dirty="0" smtClean="0"/>
              <a:t>Č threshold for e- </a:t>
            </a:r>
            <a:r>
              <a:rPr lang="en-US" sz="1400" dirty="0"/>
              <a:t>in N</a:t>
            </a:r>
            <a:r>
              <a:rPr lang="en-US" sz="1400" baseline="-25000" dirty="0"/>
              <a:t>2</a:t>
            </a:r>
            <a:r>
              <a:rPr lang="en-US" sz="1400" dirty="0" smtClean="0"/>
              <a:t>: P=40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pPr marL="136525" indent="0">
              <a:lnSpc>
                <a:spcPct val="150000"/>
              </a:lnSpc>
              <a:buNone/>
            </a:pPr>
            <a:r>
              <a:rPr lang="en-US" sz="1400" dirty="0" err="1" smtClean="0"/>
              <a:t>n</a:t>
            </a:r>
            <a:r>
              <a:rPr lang="en-US" sz="1400" baseline="-25000" dirty="0" err="1" smtClean="0"/>
              <a:t>D</a:t>
            </a:r>
            <a:r>
              <a:rPr lang="en-US" sz="1400" dirty="0" smtClean="0"/>
              <a:t>(aerogel1)=1.12</a:t>
            </a:r>
            <a:endParaRPr lang="en-US" sz="1400" dirty="0"/>
          </a:p>
          <a:p>
            <a:pPr marL="136525" indent="0">
              <a:lnSpc>
                <a:spcPct val="150000"/>
              </a:lnSpc>
              <a:buNone/>
            </a:pPr>
            <a:r>
              <a:rPr lang="en-US" sz="1400" dirty="0" err="1" smtClean="0"/>
              <a:t>n</a:t>
            </a:r>
            <a:r>
              <a:rPr lang="en-US" sz="1400" baseline="-25000" dirty="0" err="1" smtClean="0"/>
              <a:t>D</a:t>
            </a:r>
            <a:r>
              <a:rPr lang="en-US" sz="1400" dirty="0" smtClean="0"/>
              <a:t>(aerogel2)=</a:t>
            </a:r>
            <a:r>
              <a:rPr lang="en-US" sz="1400" dirty="0"/>
              <a:t>1.22</a:t>
            </a:r>
          </a:p>
          <a:p>
            <a:pPr marL="136525" indent="0">
              <a:lnSpc>
                <a:spcPct val="150000"/>
              </a:lnSpc>
              <a:buNone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3886200" y="3859888"/>
            <a:ext cx="994183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100 MeV electron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600" y="1166218"/>
            <a:ext cx="994183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100 MeV electron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2" y="4114800"/>
            <a:ext cx="3491031" cy="28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7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Electron Momentum Reconstruction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1031" name="Picture 7" descr="C:\work\Dropbox\REDTOP\Simulations\200mev_nd1.000145_6kgau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" y="914400"/>
            <a:ext cx="426327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3152" y="1057300"/>
            <a:ext cx="1080373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200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MeV electron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7619" y="1057300"/>
            <a:ext cx="96092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50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MeV electron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13022"/>
            <a:ext cx="8229600" cy="1895703"/>
          </a:xfrm>
        </p:spPr>
        <p:txBody>
          <a:bodyPr/>
          <a:lstStyle/>
          <a:p>
            <a:r>
              <a:rPr lang="en-US" sz="2000" dirty="0" smtClean="0"/>
              <a:t>Electrons are recognized by: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1800" dirty="0" smtClean="0"/>
              <a:t> a large (&gt;30 cm </a:t>
            </a:r>
            <a:r>
              <a:rPr lang="en-US" sz="1800" dirty="0" err="1" smtClean="0"/>
              <a:t>dia</a:t>
            </a:r>
            <a:r>
              <a:rPr lang="en-US" sz="1800" dirty="0" smtClean="0"/>
              <a:t>) circle of photons generated in the aerogel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1800" dirty="0" smtClean="0"/>
              <a:t>A sweep of photons circles with </a:t>
            </a:r>
            <a:r>
              <a:rPr lang="en-US" sz="1800" dirty="0" err="1" smtClean="0"/>
              <a:t>dia</a:t>
            </a:r>
            <a:r>
              <a:rPr lang="en-US" sz="1800" dirty="0" smtClean="0"/>
              <a:t> &lt; 1cm and several cm long (depends on P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)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1800" dirty="0" smtClean="0"/>
              <a:t>An EM shower in ADRIANO  (identified by Č vs S)</a:t>
            </a:r>
            <a:endParaRPr lang="en-US" sz="1800" dirty="0"/>
          </a:p>
        </p:txBody>
      </p:sp>
      <p:pic>
        <p:nvPicPr>
          <p:cNvPr id="3074" name="Picture 2" descr="C:\work\Dropbox\REDTOP\Simulations\50mev_nd1.000200_6kgau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1"/>
            <a:ext cx="426327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343400" y="2667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2726695"/>
            <a:ext cx="489236" cy="2616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5 cm</a:t>
            </a:r>
            <a:endParaRPr lang="en-US" sz="11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43800" y="1165022"/>
            <a:ext cx="1219200" cy="134957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0368" y="1709006"/>
            <a:ext cx="567784" cy="2616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15 cm</a:t>
            </a:r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 smtClean="0"/>
              <a:t>Muon/pion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630" y="990600"/>
            <a:ext cx="3607969" cy="1219200"/>
          </a:xfrm>
        </p:spPr>
        <p:txBody>
          <a:bodyPr/>
          <a:lstStyle/>
          <a:p>
            <a:r>
              <a:rPr lang="en-US" sz="1400" dirty="0" err="1" smtClean="0"/>
              <a:t>n</a:t>
            </a:r>
            <a:r>
              <a:rPr lang="en-US" sz="1400" baseline="-25000" dirty="0" err="1" smtClean="0"/>
              <a:t>D</a:t>
            </a:r>
            <a:r>
              <a:rPr lang="en-US" sz="1400" dirty="0" smtClean="0"/>
              <a:t>(aerogel)=1.22/1.12</a:t>
            </a:r>
          </a:p>
          <a:p>
            <a:r>
              <a:rPr lang="en-US" sz="1400" dirty="0" smtClean="0"/>
              <a:t>Č threshold for muons: P=160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r>
              <a:rPr lang="en-US" sz="1400" dirty="0"/>
              <a:t>Č t</a:t>
            </a:r>
            <a:r>
              <a:rPr lang="en-US" sz="1400" dirty="0" smtClean="0"/>
              <a:t>hreshold </a:t>
            </a:r>
            <a:r>
              <a:rPr lang="en-US" sz="1400" dirty="0"/>
              <a:t>for </a:t>
            </a:r>
            <a:r>
              <a:rPr lang="en-US" sz="1400" dirty="0" err="1"/>
              <a:t>pions</a:t>
            </a:r>
            <a:r>
              <a:rPr lang="en-US" sz="1400" dirty="0"/>
              <a:t>: </a:t>
            </a:r>
            <a:r>
              <a:rPr lang="en-US" sz="1400" dirty="0" smtClean="0"/>
              <a:t>P=200 </a:t>
            </a:r>
            <a:r>
              <a:rPr lang="en-US" sz="1400" dirty="0" err="1"/>
              <a:t>mev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953000" cy="33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4350"/>
            <a:ext cx="373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300"/>
            <a:ext cx="3783431" cy="25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48768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4324350"/>
            <a:ext cx="2441694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Dual-readout: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Č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vs S for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</a:rPr>
              <a:t>m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</a:rPr>
              <a:t>p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with P=500 MeV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62200" y="4876800"/>
            <a:ext cx="3124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8180"/>
            <a:ext cx="3268980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72621" y="3873044"/>
            <a:ext cx="82747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95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MeV muon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5785" y="3996185"/>
            <a:ext cx="8851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120 MeV muon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9532" y="5229200"/>
            <a:ext cx="853440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3429000"/>
            <a:ext cx="8534400" cy="17348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" y="2492896"/>
            <a:ext cx="8534400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" y="1628800"/>
            <a:ext cx="8534400" cy="7560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872716"/>
            <a:ext cx="8534400" cy="62562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the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meson is special?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944724"/>
            <a:ext cx="44196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1400" dirty="0" smtClean="0"/>
              <a:t>It </a:t>
            </a:r>
            <a:r>
              <a:rPr lang="en-US" altLang="en-US" sz="1400" dirty="0"/>
              <a:t>is a Goldstone </a:t>
            </a:r>
            <a:r>
              <a:rPr lang="en-US" altLang="en-US" sz="1400" dirty="0" smtClean="0"/>
              <a:t>boson</a:t>
            </a:r>
          </a:p>
          <a:p>
            <a:pPr>
              <a:spcBef>
                <a:spcPts val="600"/>
              </a:spcBef>
            </a:pPr>
            <a:endParaRPr lang="en-US" altLang="en-US" sz="1400" dirty="0" smtClean="0"/>
          </a:p>
          <a:p>
            <a:pPr>
              <a:spcBef>
                <a:spcPts val="600"/>
              </a:spcBef>
            </a:pPr>
            <a:endParaRPr lang="en-US" altLang="en-US" sz="1400" dirty="0" smtClean="0"/>
          </a:p>
          <a:p>
            <a:pPr>
              <a:spcBef>
                <a:spcPts val="600"/>
              </a:spcBef>
            </a:pPr>
            <a:r>
              <a:rPr lang="en-US" altLang="en-US" sz="1400" dirty="0" smtClean="0"/>
              <a:t>It</a:t>
            </a:r>
            <a:r>
              <a:rPr lang="en-US" altLang="en-US" sz="1400" dirty="0"/>
              <a:t> is an eigenstate of the </a:t>
            </a:r>
            <a:r>
              <a:rPr lang="en-US" altLang="en-US" sz="1400" dirty="0" smtClean="0"/>
              <a:t>C, P, CP and G operators (very rare in</a:t>
            </a:r>
            <a:r>
              <a:rPr lang="en-US" altLang="en-US" sz="1400" dirty="0"/>
              <a:t> </a:t>
            </a:r>
            <a:r>
              <a:rPr lang="en-US" altLang="en-US" sz="1400" dirty="0" smtClean="0"/>
              <a:t>nature):</a:t>
            </a:r>
            <a:r>
              <a:rPr lang="en-US" sz="1400" dirty="0"/>
              <a:t> </a:t>
            </a:r>
            <a:r>
              <a:rPr lang="en-US" sz="1400" dirty="0" smtClean="0"/>
              <a:t>I</a:t>
            </a:r>
            <a:r>
              <a:rPr lang="en-US" sz="1400" baseline="30000" dirty="0" smtClean="0"/>
              <a:t>G</a:t>
            </a:r>
            <a:r>
              <a:rPr lang="en-US" sz="1400" dirty="0" smtClean="0"/>
              <a:t> J</a:t>
            </a:r>
            <a:r>
              <a:rPr lang="en-US" sz="1400" baseline="30000" dirty="0" smtClean="0"/>
              <a:t>PC</a:t>
            </a:r>
            <a:r>
              <a:rPr lang="en-US" sz="1400" dirty="0" smtClean="0"/>
              <a:t> </a:t>
            </a:r>
            <a:r>
              <a:rPr lang="en-US" sz="1400" dirty="0"/>
              <a:t>=</a:t>
            </a:r>
            <a:r>
              <a:rPr lang="en-US" sz="1400" dirty="0" smtClean="0"/>
              <a:t>0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0</a:t>
            </a:r>
            <a:r>
              <a:rPr lang="en-US" sz="1400" baseline="30000" dirty="0" smtClean="0"/>
              <a:t>-+</a:t>
            </a:r>
            <a:endParaRPr lang="en-US" altLang="en-US" sz="1400" baseline="30000" dirty="0" smtClean="0"/>
          </a:p>
          <a:p>
            <a:pPr marL="136525" indent="0">
              <a:spcBef>
                <a:spcPts val="600"/>
              </a:spcBef>
              <a:buNone/>
            </a:pPr>
            <a:endParaRPr lang="en-US" altLang="en-US" sz="1400" dirty="0" smtClean="0"/>
          </a:p>
          <a:p>
            <a:pPr>
              <a:spcBef>
                <a:spcPts val="600"/>
              </a:spcBef>
            </a:pPr>
            <a:r>
              <a:rPr lang="en-US" altLang="en-US" sz="1400" dirty="0" smtClean="0"/>
              <a:t>All</a:t>
            </a:r>
            <a:r>
              <a:rPr lang="en-US" altLang="en-US" sz="1400" dirty="0"/>
              <a:t> </a:t>
            </a:r>
            <a:r>
              <a:rPr lang="en-US" altLang="en-US" sz="1400" dirty="0" smtClean="0"/>
              <a:t>its additive quantum numbers are zero</a:t>
            </a:r>
          </a:p>
          <a:p>
            <a:pPr marL="136525" indent="0" algn="ctr">
              <a:spcBef>
                <a:spcPts val="600"/>
              </a:spcBef>
              <a:buNone/>
            </a:pPr>
            <a:r>
              <a:rPr lang="pl-PL" altLang="en-US" sz="1400"/>
              <a:t>Q = I = j = S = B = L =  0</a:t>
            </a:r>
            <a:endParaRPr lang="en-US" altLang="en-US" sz="1400" dirty="0" smtClean="0"/>
          </a:p>
          <a:p>
            <a:pPr>
              <a:spcBef>
                <a:spcPts val="600"/>
              </a:spcBef>
            </a:pPr>
            <a:endParaRPr lang="en-US" altLang="en-US" sz="1400" dirty="0" smtClean="0"/>
          </a:p>
          <a:p>
            <a:pPr>
              <a:spcBef>
                <a:spcPts val="600"/>
              </a:spcBef>
            </a:pPr>
            <a:r>
              <a:rPr lang="en-US" altLang="en-US" sz="1400" dirty="0" smtClean="0"/>
              <a:t>All </a:t>
            </a:r>
            <a:r>
              <a:rPr lang="en-US" altLang="en-US" sz="1400" dirty="0"/>
              <a:t>its possible </a:t>
            </a:r>
            <a:r>
              <a:rPr lang="en-US" altLang="en-US" sz="1400" dirty="0" smtClean="0"/>
              <a:t>strong decays are </a:t>
            </a:r>
            <a:r>
              <a:rPr lang="en-US" altLang="en-US" sz="1400" dirty="0"/>
              <a:t>forbidden </a:t>
            </a:r>
            <a:r>
              <a:rPr lang="en-US" altLang="en-US" sz="1400" dirty="0" smtClean="0"/>
              <a:t> in </a:t>
            </a:r>
            <a:r>
              <a:rPr lang="en-US" altLang="en-US" sz="1400" dirty="0"/>
              <a:t>lowest </a:t>
            </a:r>
            <a:r>
              <a:rPr lang="en-US" altLang="en-US" sz="1400" dirty="0" smtClean="0"/>
              <a:t>order </a:t>
            </a:r>
            <a:r>
              <a:rPr lang="en-US" altLang="en-US" sz="1400" dirty="0"/>
              <a:t>by P and CP invariance</a:t>
            </a:r>
            <a:r>
              <a:rPr lang="en-US" altLang="en-US" sz="1400" dirty="0" smtClean="0"/>
              <a:t>, </a:t>
            </a:r>
            <a:r>
              <a:rPr lang="en-US" altLang="en-US" sz="1400" dirty="0"/>
              <a:t>G-parity conservation </a:t>
            </a:r>
            <a:r>
              <a:rPr lang="en-US" altLang="en-US" sz="1400" dirty="0" smtClean="0"/>
              <a:t>and </a:t>
            </a:r>
            <a:r>
              <a:rPr lang="en-US" altLang="en-US" sz="1400" dirty="0"/>
              <a:t>isospin and charge </a:t>
            </a:r>
            <a:r>
              <a:rPr lang="en-US" altLang="en-US" sz="1400" dirty="0" smtClean="0"/>
              <a:t>symmetry </a:t>
            </a:r>
            <a:r>
              <a:rPr lang="en-US" altLang="en-US" sz="1400" dirty="0"/>
              <a:t>invariance</a:t>
            </a:r>
            <a:r>
              <a:rPr lang="en-US" altLang="en-US" sz="1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1400" dirty="0"/>
              <a:t>EM decays are forbidden </a:t>
            </a:r>
            <a:r>
              <a:rPr lang="en-US" altLang="en-US" sz="1400" dirty="0" smtClean="0"/>
              <a:t> in </a:t>
            </a:r>
            <a:r>
              <a:rPr lang="en-US" altLang="en-US" sz="1400" dirty="0"/>
              <a:t>lowest order by </a:t>
            </a:r>
            <a:r>
              <a:rPr lang="en-US" altLang="en-US" sz="1400" dirty="0" smtClean="0"/>
              <a:t>C invariance and angular momentum conservation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The </a:t>
            </a:r>
            <a:r>
              <a:rPr lang="en-US" sz="1400" dirty="0"/>
              <a:t>η decays are flavor-conserving </a:t>
            </a:r>
            <a:r>
              <a:rPr lang="en-US" sz="1400" dirty="0" smtClean="0"/>
              <a:t> reactions</a:t>
            </a:r>
            <a:endParaRPr lang="en-US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3E59E-199E-405A-A818-679A9C26C47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Down Arrow 2"/>
          <p:cNvSpPr/>
          <p:nvPr/>
        </p:nvSpPr>
        <p:spPr>
          <a:xfrm>
            <a:off x="4381500" y="5985284"/>
            <a:ext cx="609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10200" y="1016732"/>
            <a:ext cx="3626296" cy="49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altLang="en-US" sz="1400" dirty="0" smtClean="0"/>
              <a:t>Symmetry constrains its QCD dynamics</a:t>
            </a:r>
          </a:p>
          <a:p>
            <a:pPr marL="136525" indent="0">
              <a:buNone/>
            </a:pPr>
            <a:endParaRPr lang="en-US" altLang="en-US" sz="1400" dirty="0" smtClean="0"/>
          </a:p>
          <a:p>
            <a:pPr marL="136525" indent="0">
              <a:buNone/>
            </a:pPr>
            <a:endParaRPr lang="en-US" altLang="en-US" sz="1400" dirty="0" smtClean="0"/>
          </a:p>
          <a:p>
            <a:pPr marL="136525" indent="0">
              <a:buNone/>
            </a:pPr>
            <a:r>
              <a:rPr lang="en-US" altLang="en-US" sz="1400" dirty="0" smtClean="0"/>
              <a:t>It can be used to test C and CP invariance. </a:t>
            </a:r>
          </a:p>
          <a:p>
            <a:pPr marL="136525" indent="0">
              <a:buNone/>
            </a:pPr>
            <a:endParaRPr lang="en-US" altLang="en-US" sz="1400" dirty="0" smtClean="0"/>
          </a:p>
          <a:p>
            <a:pPr marL="136525" indent="0">
              <a:buNone/>
            </a:pPr>
            <a:r>
              <a:rPr lang="en-US" altLang="en-US" sz="1400" dirty="0" smtClean="0"/>
              <a:t>Its decays are not  influenced by a change of flavor (as in K decays) and violations are “pure”</a:t>
            </a:r>
          </a:p>
          <a:p>
            <a:pPr marL="136525" indent="0">
              <a:buNone/>
            </a:pPr>
            <a:endParaRPr lang="en-US" altLang="en-US" sz="1400" dirty="0"/>
          </a:p>
          <a:p>
            <a:pPr marL="136525" indent="0">
              <a:spcBef>
                <a:spcPts val="1200"/>
              </a:spcBef>
              <a:buNone/>
            </a:pPr>
            <a:r>
              <a:rPr lang="en-US" altLang="en-US" sz="1400" dirty="0" smtClean="0"/>
              <a:t>It is a very narrow state (</a:t>
            </a:r>
            <a:r>
              <a:rPr lang="en-US" altLang="en-US" sz="14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400" baseline="-25000" dirty="0" err="1" smtClean="0">
                <a:latin typeface="Symbol" panose="05050102010706020507" pitchFamily="18" charset="2"/>
              </a:rPr>
              <a:t>h</a:t>
            </a:r>
            <a:r>
              <a:rPr lang="en-US" altLang="en-US" sz="1400" dirty="0" smtClean="0"/>
              <a:t>=1.3 </a:t>
            </a:r>
            <a:r>
              <a:rPr lang="en-US" altLang="en-US" sz="1400" dirty="0" err="1" smtClean="0"/>
              <a:t>KeV</a:t>
            </a:r>
            <a:r>
              <a:rPr lang="en-US" altLang="en-US" sz="1400" dirty="0" smtClean="0"/>
              <a:t> vs </a:t>
            </a:r>
            <a:r>
              <a:rPr lang="en-US" altLang="en-US" sz="1400" dirty="0" smtClean="0">
                <a:latin typeface="Symbol" panose="05050102010706020507" pitchFamily="18" charset="2"/>
              </a:rPr>
              <a:t>G</a:t>
            </a:r>
            <a:r>
              <a:rPr lang="en-US" altLang="en-US" sz="1400" baseline="-25000" dirty="0" smtClean="0">
                <a:latin typeface="Symbol" panose="05050102010706020507" pitchFamily="18" charset="2"/>
              </a:rPr>
              <a:t>r</a:t>
            </a:r>
            <a:r>
              <a:rPr lang="en-US" altLang="en-US" sz="1400" dirty="0" smtClean="0"/>
              <a:t>=149 MeV)</a:t>
            </a:r>
          </a:p>
          <a:p>
            <a:pPr marL="136525" indent="0">
              <a:spcBef>
                <a:spcPts val="1200"/>
              </a:spcBef>
              <a:buNone/>
            </a:pPr>
            <a:r>
              <a:rPr lang="en-US" sz="1400" dirty="0" smtClean="0"/>
              <a:t>Contributions </a:t>
            </a:r>
            <a:r>
              <a:rPr lang="en-US" sz="1400" dirty="0"/>
              <a:t>from higher orders </a:t>
            </a:r>
            <a:r>
              <a:rPr lang="en-US" sz="1400" dirty="0" smtClean="0"/>
              <a:t>are enhanced by </a:t>
            </a:r>
            <a:r>
              <a:rPr lang="en-US" sz="1400" dirty="0"/>
              <a:t>a factor of ~</a:t>
            </a:r>
            <a:r>
              <a:rPr lang="en-US" sz="1400" dirty="0" smtClean="0"/>
              <a:t>100,000</a:t>
            </a:r>
          </a:p>
          <a:p>
            <a:pPr marL="136525" indent="0">
              <a:spcBef>
                <a:spcPts val="1200"/>
              </a:spcBef>
              <a:buNone/>
            </a:pPr>
            <a:r>
              <a:rPr lang="en-US" altLang="en-US" sz="1400" dirty="0" smtClean="0"/>
              <a:t>Excellent for testing invariances</a:t>
            </a:r>
          </a:p>
          <a:p>
            <a:pPr marL="136525" indent="0">
              <a:spcBef>
                <a:spcPts val="600"/>
              </a:spcBef>
              <a:buNone/>
            </a:pPr>
            <a:endParaRPr lang="en-US" altLang="en-US" sz="1400" dirty="0"/>
          </a:p>
          <a:p>
            <a:pPr marL="136525" indent="0">
              <a:spcBef>
                <a:spcPts val="600"/>
              </a:spcBef>
              <a:buNone/>
            </a:pPr>
            <a:r>
              <a:rPr lang="en-US" sz="1400" dirty="0" smtClean="0"/>
              <a:t>Decays are free </a:t>
            </a:r>
            <a:r>
              <a:rPr lang="en-US" sz="1400" dirty="0"/>
              <a:t>of SM backgrounds for new physics search</a:t>
            </a:r>
            <a:endParaRPr lang="en-US" altLang="en-US" sz="14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4724400" y="98072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36207" y="1862943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18298" y="2744924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24400" y="4185084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716016" y="531625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5" name="Rounded Rectangle 4"/>
          <p:cNvSpPr/>
          <p:nvPr/>
        </p:nvSpPr>
        <p:spPr>
          <a:xfrm>
            <a:off x="575556" y="6324600"/>
            <a:ext cx="81729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excellent laboratory to search for physics Beyond Standard Model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alt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h-&gt; </a:t>
            </a:r>
            <a:r>
              <a:rPr lang="en-US" alt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i="1" baseline="30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r>
              <a:rPr lang="en-US" alt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i="1" baseline="30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altLang="en-US" i="1" dirty="0" err="1">
                <a:solidFill>
                  <a:srgbClr val="F5C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i="1" baseline="30000" dirty="0" err="1">
                <a:solidFill>
                  <a:srgbClr val="F5C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r>
              <a:rPr lang="en-US" alt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6" name="AutoShape 2" descr="https://imap-dk.na.infn.it/src/download.php?passed_id=142870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imap-dk.na.infn.it/src/download.php?passed_id=142872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r="13462"/>
          <a:stretch/>
        </p:blipFill>
        <p:spPr bwMode="auto">
          <a:xfrm>
            <a:off x="0" y="1196752"/>
            <a:ext cx="9126783" cy="554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292" y="141277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Ilcroot</a:t>
            </a:r>
            <a:r>
              <a:rPr lang="en-US" dirty="0" smtClean="0"/>
              <a:t>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ADRIANO PID @ 100MeV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grpSp>
        <p:nvGrpSpPr>
          <p:cNvPr id="4" name="Group 3"/>
          <p:cNvGrpSpPr/>
          <p:nvPr/>
        </p:nvGrpSpPr>
        <p:grpSpPr>
          <a:xfrm>
            <a:off x="193126" y="1295400"/>
            <a:ext cx="8385963" cy="4953000"/>
            <a:chOff x="193126" y="1295400"/>
            <a:chExt cx="8385963" cy="4953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26" y="1295400"/>
              <a:ext cx="8385963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962400" y="2286000"/>
              <a:ext cx="838200" cy="381000"/>
            </a:xfrm>
            <a:prstGeom prst="roundRect">
              <a:avLst/>
            </a:prstGeom>
            <a:solidFill>
              <a:srgbClr val="79FB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5334000"/>
              <a:ext cx="838200" cy="381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muon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5562600"/>
              <a:ext cx="838200" cy="381000"/>
            </a:xfrm>
            <a:prstGeom prst="roundRect">
              <a:avLst/>
            </a:prstGeom>
            <a:solidFill>
              <a:srgbClr val="D105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e/</a:t>
              </a:r>
              <a:r>
                <a:rPr lang="en-US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" y="2895600"/>
              <a:ext cx="838200" cy="381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p/n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505200" y="2667000"/>
              <a:ext cx="876300" cy="7620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104900" y="3276600"/>
              <a:ext cx="19050" cy="1066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857500" y="5334000"/>
              <a:ext cx="723900" cy="1905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810001" y="4876800"/>
              <a:ext cx="1828799" cy="457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4/3/2019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>
                    <a:shade val="50000"/>
                  </a:prstClr>
                </a:solidFill>
              </a:rPr>
              <a:t>C. Gatto - INFN &amp; NIU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A804-A2FE-4DC4-A52D-81BCDC452939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32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15616" y="3071416"/>
            <a:ext cx="6896236" cy="1833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</a:t>
            </a:r>
          </a:p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4074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US" dirty="0" smtClean="0"/>
              <a:t>REDTOP Running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24744"/>
            <a:ext cx="8229600" cy="5040560"/>
          </a:xfrm>
        </p:spPr>
        <p:txBody>
          <a:bodyPr/>
          <a:lstStyle/>
          <a:p>
            <a:r>
              <a:rPr lang="en-US" sz="1800" dirty="0"/>
              <a:t>Phase I: </a:t>
            </a:r>
            <a:r>
              <a:rPr lang="en-US" sz="1800" dirty="0">
                <a:latin typeface="Symbol" panose="05050102010706020507" pitchFamily="18" charset="2"/>
              </a:rPr>
              <a:t>h</a:t>
            </a:r>
            <a:r>
              <a:rPr lang="en-US" sz="1800" dirty="0"/>
              <a:t>-factory</a:t>
            </a:r>
          </a:p>
          <a:p>
            <a:pPr lvl="1"/>
            <a:r>
              <a:rPr lang="en-US" sz="1600" dirty="0"/>
              <a:t>Beam: protons</a:t>
            </a:r>
          </a:p>
          <a:p>
            <a:pPr lvl="1"/>
            <a:r>
              <a:rPr lang="en-US" sz="1600" dirty="0" err="1" smtClean="0"/>
              <a:t>T</a:t>
            </a:r>
            <a:r>
              <a:rPr lang="en-US" sz="1600" baseline="-25000" dirty="0" err="1" smtClean="0"/>
              <a:t>beam</a:t>
            </a:r>
            <a:r>
              <a:rPr lang="en-US" sz="1600" dirty="0"/>
              <a:t>: </a:t>
            </a:r>
            <a:r>
              <a:rPr lang="en-US" sz="1600" dirty="0" smtClean="0"/>
              <a:t>1.8-2.1 GeV</a:t>
            </a:r>
          </a:p>
          <a:p>
            <a:pPr lvl="1"/>
            <a:r>
              <a:rPr lang="en-US" sz="1600" dirty="0" smtClean="0"/>
              <a:t>Detector: baseline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800" dirty="0"/>
              <a:t>Phase II: </a:t>
            </a:r>
            <a:r>
              <a:rPr lang="en-US" sz="1800" dirty="0">
                <a:latin typeface="Symbol" panose="05050102010706020507" pitchFamily="18" charset="2"/>
              </a:rPr>
              <a:t>h</a:t>
            </a:r>
            <a:r>
              <a:rPr lang="en-US" sz="1800" dirty="0"/>
              <a:t> </a:t>
            </a:r>
            <a:r>
              <a:rPr lang="en-US" sz="1800" dirty="0" smtClean="0"/>
              <a:t>’-</a:t>
            </a:r>
            <a:r>
              <a:rPr lang="en-US" sz="1800" dirty="0"/>
              <a:t>factory</a:t>
            </a:r>
          </a:p>
          <a:p>
            <a:pPr lvl="1"/>
            <a:r>
              <a:rPr lang="en-US" sz="1600" dirty="0"/>
              <a:t>Beam: protons</a:t>
            </a:r>
          </a:p>
          <a:p>
            <a:pPr lvl="1"/>
            <a:r>
              <a:rPr lang="en-US" sz="1600" dirty="0" err="1" smtClean="0"/>
              <a:t>T</a:t>
            </a:r>
            <a:r>
              <a:rPr lang="en-US" sz="1600" baseline="-25000" dirty="0" err="1" smtClean="0"/>
              <a:t>beam</a:t>
            </a:r>
            <a:r>
              <a:rPr lang="en-US" sz="1600" dirty="0"/>
              <a:t>: </a:t>
            </a:r>
            <a:r>
              <a:rPr lang="en-US" sz="1600" dirty="0" smtClean="0"/>
              <a:t>3.0-4.0 </a:t>
            </a:r>
            <a:r>
              <a:rPr lang="en-US" sz="1600" dirty="0"/>
              <a:t>GeV (to be optimized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Detector: baseline (change O-TPC gas pressure, probably the Aerogel section)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800" dirty="0"/>
              <a:t>Phase III: Muon Scattering Experiment (optional)</a:t>
            </a:r>
          </a:p>
          <a:p>
            <a:pPr lvl="1"/>
            <a:r>
              <a:rPr lang="en-US" sz="1600" dirty="0"/>
              <a:t>Beam: muons</a:t>
            </a:r>
          </a:p>
          <a:p>
            <a:pPr lvl="1"/>
            <a:r>
              <a:rPr lang="en-US" sz="1600" dirty="0" err="1" smtClean="0"/>
              <a:t>T</a:t>
            </a:r>
            <a:r>
              <a:rPr lang="en-US" sz="1600" baseline="-25000" dirty="0" err="1" smtClean="0"/>
              <a:t>beam</a:t>
            </a:r>
            <a:r>
              <a:rPr lang="en-US" sz="1600" dirty="0"/>
              <a:t>: 0.2&lt; &lt;0.8 GeV (to be optimized)</a:t>
            </a:r>
          </a:p>
          <a:p>
            <a:pPr lvl="1"/>
            <a:r>
              <a:rPr lang="en-US" sz="1600" dirty="0"/>
              <a:t>Detector: baseline + front graphite </a:t>
            </a:r>
            <a:r>
              <a:rPr lang="en-US" sz="1600" dirty="0" smtClean="0"/>
              <a:t>target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800" dirty="0"/>
              <a:t>Phase </a:t>
            </a:r>
            <a:r>
              <a:rPr lang="en-US" sz="1800" dirty="0" smtClean="0"/>
              <a:t>IV: Rare Kaon Decays: K</a:t>
            </a:r>
            <a:r>
              <a:rPr lang="en-US" sz="1800" baseline="30000" dirty="0" smtClean="0"/>
              <a:t>+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→ </a:t>
            </a:r>
            <a:r>
              <a:rPr lang="en-US" alt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baseline="30000" dirty="0"/>
              <a:t> +</a:t>
            </a:r>
            <a:r>
              <a:rPr lang="en-US" altLang="en-US" sz="1800" dirty="0" smtClean="0">
                <a:latin typeface="Symbol" panose="05050102010706020507" pitchFamily="18" charset="2"/>
              </a:rPr>
              <a:t> n </a:t>
            </a:r>
            <a:r>
              <a:rPr lang="en-US" altLang="en-US" sz="1800" u="sng" dirty="0" err="1" smtClean="0">
                <a:latin typeface="Symbol" panose="05050102010706020507" pitchFamily="18" charset="2"/>
              </a:rPr>
              <a:t>n</a:t>
            </a:r>
            <a:endParaRPr lang="en-US" sz="1800" u="sng" dirty="0">
              <a:latin typeface="Symbol" panose="05050102010706020507" pitchFamily="18" charset="2"/>
            </a:endParaRPr>
          </a:p>
          <a:p>
            <a:pPr lvl="1"/>
            <a:r>
              <a:rPr lang="en-US" sz="1600" dirty="0"/>
              <a:t>Beam: </a:t>
            </a:r>
            <a:r>
              <a:rPr lang="en-US" sz="1600" dirty="0" smtClean="0"/>
              <a:t>kaons</a:t>
            </a:r>
            <a:endParaRPr lang="en-US" sz="1600" dirty="0"/>
          </a:p>
          <a:p>
            <a:pPr lvl="1"/>
            <a:r>
              <a:rPr lang="en-US" sz="1600" dirty="0" err="1" smtClean="0"/>
              <a:t>T</a:t>
            </a:r>
            <a:r>
              <a:rPr lang="en-US" sz="1600" baseline="-25000" dirty="0" err="1" smtClean="0"/>
              <a:t>beam</a:t>
            </a:r>
            <a:r>
              <a:rPr lang="en-US" sz="1600" dirty="0"/>
              <a:t>: </a:t>
            </a:r>
            <a:r>
              <a:rPr lang="en-US" sz="1600" dirty="0" smtClean="0"/>
              <a:t>from 8 GeV protons</a:t>
            </a:r>
            <a:endParaRPr lang="en-US" sz="1600" dirty="0"/>
          </a:p>
          <a:p>
            <a:pPr lvl="1"/>
            <a:r>
              <a:rPr lang="en-US" sz="1600" dirty="0"/>
              <a:t>Detector: </a:t>
            </a:r>
            <a:r>
              <a:rPr lang="en-US" sz="1600" dirty="0" smtClean="0"/>
              <a:t>might need upgrade target and central tracker, add range stack</a:t>
            </a:r>
            <a:endParaRPr lang="en-US" sz="1600" dirty="0"/>
          </a:p>
          <a:p>
            <a:pPr marL="585788" lvl="1" indent="0">
              <a:buNone/>
            </a:pPr>
            <a:endParaRPr lang="en-US" sz="16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0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Possible Intermediate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8740"/>
            <a:ext cx="8229600" cy="4960553"/>
          </a:xfrm>
        </p:spPr>
        <p:txBody>
          <a:bodyPr/>
          <a:lstStyle/>
          <a:p>
            <a:pPr marL="136525" indent="0" algn="ctr">
              <a:spcBef>
                <a:spcPts val="800"/>
              </a:spcBef>
              <a:buNone/>
            </a:pP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Pre-REDTOP with OTPC only</a:t>
            </a:r>
          </a:p>
          <a:p>
            <a:pPr>
              <a:spcBef>
                <a:spcPts val="800"/>
              </a:spcBef>
            </a:pP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 </a:t>
            </a: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rPr>
              <a:t>→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Be* </a:t>
            </a: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rPr>
              <a:t>→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X </a:t>
            </a:r>
          </a:p>
          <a:p>
            <a:pPr lvl="1">
              <a:spcBef>
                <a:spcPts val="800"/>
              </a:spcBef>
            </a:pPr>
            <a:r>
              <a:rPr lang="en-US" sz="1400" dirty="0" smtClean="0"/>
              <a:t>At 2.5 MeV IOTA proton source (Fermilab)</a:t>
            </a:r>
          </a:p>
          <a:p>
            <a:pPr lvl="1">
              <a:spcBef>
                <a:spcPts val="800"/>
              </a:spcBef>
            </a:pPr>
            <a:r>
              <a:rPr lang="en-US" sz="1400" dirty="0" smtClean="0"/>
              <a:t>Confirm 17 MeV bump found in Prague experiment</a:t>
            </a:r>
          </a:p>
          <a:p>
            <a:pPr>
              <a:spcBef>
                <a:spcPts val="800"/>
              </a:spcBef>
            </a:pP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 D </a:t>
            </a: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rPr>
              <a:t>→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1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</a:t>
            </a:r>
            <a:r>
              <a:rPr lang="en-US" sz="1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(M. Viviani ,L. E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Marcucci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A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Kievsky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>
              <a:spcBef>
                <a:spcPts val="800"/>
              </a:spcBef>
            </a:pPr>
            <a:r>
              <a:rPr lang="en-US" sz="1400" dirty="0" smtClean="0"/>
              <a:t>At 40 MeV Fermilab p </a:t>
            </a:r>
            <a:r>
              <a:rPr lang="en-US" sz="1400" dirty="0" err="1" smtClean="0"/>
              <a:t>linac</a:t>
            </a:r>
            <a:r>
              <a:rPr lang="en-US" sz="1400" dirty="0" smtClean="0"/>
              <a:t> (Fermilab) or ATLAS facility (ANL)</a:t>
            </a:r>
          </a:p>
          <a:p>
            <a:pPr>
              <a:spcBef>
                <a:spcPts val="800"/>
              </a:spcBef>
            </a:pP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  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 </a:t>
            </a: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rPr>
              <a:t>→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Be* + X </a:t>
            </a: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rPr>
              <a:t>→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1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</a:t>
            </a:r>
            <a:r>
              <a:rPr lang="en-US" sz="1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X </a:t>
            </a:r>
          </a:p>
          <a:p>
            <a:pPr lvl="1">
              <a:spcBef>
                <a:spcPts val="800"/>
              </a:spcBef>
            </a:pPr>
            <a:r>
              <a:rPr lang="en-US" sz="1400" dirty="0" smtClean="0"/>
              <a:t>At </a:t>
            </a:r>
            <a:r>
              <a:rPr lang="en-US" sz="1400" dirty="0" err="1" smtClean="0"/>
              <a:t>MCenter</a:t>
            </a:r>
            <a:r>
              <a:rPr lang="en-US" sz="1400" dirty="0" smtClean="0"/>
              <a:t> 2 GeV p beam (Fermilab)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+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Nucleus scattering in fixed target mode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/>
              <a:t>1.5-3 GeV muon campus – Fermilab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8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Nucleus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beam dump mode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18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Nucleus in fixed target mode</a:t>
            </a:r>
          </a:p>
          <a:p>
            <a:pPr lvl="1">
              <a:spcBef>
                <a:spcPts val="800"/>
              </a:spcBef>
            </a:pPr>
            <a:r>
              <a:rPr lang="en-US" sz="1400" dirty="0" smtClean="0"/>
              <a:t>250-500 MeV, 50 mA  IOTA facility – Fermilab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Nucleus in 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beam dump mode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OTPC test with 2 GeV protons dumped by g-2 - Fermilab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36525" indent="0">
              <a:spcBef>
                <a:spcPts val="800"/>
              </a:spcBef>
              <a:buNone/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4/3/2019</a:t>
            </a:r>
            <a:endParaRPr lang="it-IT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>
                    <a:shade val="50000"/>
                  </a:prstClr>
                </a:solidFill>
              </a:rPr>
              <a:t>C. Gatto - INFN &amp; NIU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34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4" y="1"/>
            <a:ext cx="9154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0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4/3/2019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>
                    <a:shade val="50000"/>
                  </a:prstClr>
                </a:solidFill>
              </a:rPr>
              <a:t>C. Gatto - INFN &amp; NIU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36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" y="0"/>
            <a:ext cx="9144000" cy="68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88124" y="1448780"/>
            <a:ext cx="3455876" cy="1260140"/>
            <a:chOff x="5688124" y="1448780"/>
            <a:chExt cx="3455876" cy="1260140"/>
          </a:xfrm>
        </p:grpSpPr>
        <p:sp>
          <p:nvSpPr>
            <p:cNvPr id="6" name="Rounded Rectangle 5"/>
            <p:cNvSpPr/>
            <p:nvPr/>
          </p:nvSpPr>
          <p:spPr>
            <a:xfrm>
              <a:off x="5688124" y="1448780"/>
              <a:ext cx="3455876" cy="1260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Old method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  <a:p>
              <a:pPr algn="ctr"/>
              <a:endParaRPr lang="en-US" dirty="0" smtClean="0">
                <a:solidFill>
                  <a:prstClr val="white"/>
                </a:solidFill>
              </a:endParaRP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024844"/>
              <a:ext cx="3283136" cy="438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4/3/2019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>
                    <a:shade val="50000"/>
                  </a:prstClr>
                </a:solidFill>
              </a:rPr>
              <a:t>C. Gatto - INFN &amp; NIU</a:t>
            </a:r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0" y="1"/>
            <a:ext cx="9154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0979" cy="42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132" y="706686"/>
            <a:ext cx="3168352" cy="131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REDTOP</a:t>
            </a:r>
            <a:br>
              <a:rPr lang="en-US" dirty="0" smtClean="0"/>
            </a:br>
            <a:r>
              <a:rPr lang="en-US" dirty="0" smtClean="0"/>
              <a:t>detector</a:t>
            </a:r>
            <a:br>
              <a:rPr lang="en-US" dirty="0" smtClean="0"/>
            </a:br>
            <a:r>
              <a:rPr lang="en-US" dirty="0" smtClean="0"/>
              <a:t>in AP50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b="28360"/>
          <a:stretch/>
        </p:blipFill>
        <p:spPr bwMode="auto">
          <a:xfrm>
            <a:off x="3351915" y="3429000"/>
            <a:ext cx="5791057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99" y="4681835"/>
            <a:ext cx="32804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Kilmer</a:t>
            </a:r>
          </a:p>
          <a:p>
            <a:r>
              <a:rPr lang="en-US" dirty="0" smtClean="0"/>
              <a:t>J. Rauch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Barzi</a:t>
            </a:r>
            <a:r>
              <a:rPr lang="en-US" dirty="0" smtClean="0"/>
              <a:t> (Solenoid and yoke)</a:t>
            </a:r>
          </a:p>
          <a:p>
            <a:endParaRPr lang="en-US" dirty="0" smtClean="0"/>
          </a:p>
          <a:p>
            <a:r>
              <a:rPr lang="en-US" sz="1400" dirty="0" smtClean="0"/>
              <a:t>(Many thanks to K. </a:t>
            </a:r>
            <a:r>
              <a:rPr lang="en-US" sz="1400" dirty="0" err="1" smtClean="0"/>
              <a:t>Krempetz</a:t>
            </a:r>
            <a:r>
              <a:rPr lang="en-US" sz="1400" dirty="0" smtClean="0"/>
              <a:t>, as well)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09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/>
              <a:t>15 Prototypes Performance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graphicFrame>
        <p:nvGraphicFramePr>
          <p:cNvPr id="6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188616"/>
              </p:ext>
            </p:extLst>
          </p:nvPr>
        </p:nvGraphicFramePr>
        <p:xfrm>
          <a:off x="220663" y="992183"/>
          <a:ext cx="8609012" cy="5263204"/>
        </p:xfrm>
        <a:graphic>
          <a:graphicData uri="http://schemas.openxmlformats.org/drawingml/2006/table">
            <a:tbl>
              <a:tblPr firstRow="1" firstCol="1"/>
              <a:tblGrid>
                <a:gridCol w="3811793"/>
                <a:gridCol w="716089"/>
                <a:gridCol w="1388110"/>
                <a:gridCol w="671769"/>
                <a:gridCol w="859559"/>
                <a:gridCol w="1161692"/>
              </a:tblGrid>
              <a:tr h="4582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Prototype</a:t>
                      </a:r>
                    </a:p>
                  </a:txBody>
                  <a:tcPr marL="91439" marR="91439" marT="45711" marB="45711" anchor="ctr" anchorCtr="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Year</a:t>
                      </a:r>
                    </a:p>
                  </a:txBody>
                  <a:tcPr marL="91439" marR="91439" marT="45711" marB="45711" anchor="ctr" anchorCtr="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Glass</a:t>
                      </a:r>
                    </a:p>
                  </a:txBody>
                  <a:tcPr marL="91439" marR="91439" marT="45711" marB="45711" anchor="ctr" anchorCtr="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gr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marL="91439" marR="91439" marT="45711" marB="45711" anchor="ctr" anchorCtr="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Cerenkov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L. Y./GeV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Notes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5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machine grooved, unpolished, white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82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SiPM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readout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machine grooved, unpolished, white, v2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SiPM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readout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5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precision molded, unpolished, coated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55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15 cm long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 slices, ungrooved, unpolished, white wrap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Ohara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BBH1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6.6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65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834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scifi silver coated, grooved, clear, unpolished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15 cm long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scifi white coated, grooved, clear, unpolished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120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2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 slices, plain, white wrap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2011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Ohara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7.5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DAQ problem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10 slices, white, ungrooved, 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Ohara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PBH56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30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DAQ problems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10 slices, white, ungrooved, 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slices, wifi Al sputter, grooved, clear, 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30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wls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/groove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 slices</a:t>
                      </a: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, white wrap, 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ungrooved, polished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SF57HHT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158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Small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wls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groove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ORKA barrel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2500/side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molded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92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ORKA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endcaps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4000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molded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918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10 slices – 6.2 mm thick,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scifi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version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338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molded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</a:tr>
              <a:tr h="2579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10 slices – 6.2 mm thick,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-plate version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Schott SF57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5.6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354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molded</a:t>
                      </a:r>
                    </a:p>
                  </a:txBody>
                  <a:tcPr marL="91439" marR="91439" marT="45711" marB="4571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02B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361113"/>
            <a:ext cx="8372475" cy="496887"/>
          </a:xfrm>
          <a:solidFill>
            <a:srgbClr val="800000"/>
          </a:solidFill>
        </p:spPr>
        <p:txBody>
          <a:bodyPr/>
          <a:lstStyle/>
          <a:p>
            <a:pPr marL="136525" indent="0" algn="ctr">
              <a:lnSpc>
                <a:spcPct val="100000"/>
              </a:lnSpc>
              <a:buNone/>
              <a:defRPr/>
            </a:pPr>
            <a:r>
              <a:rPr lang="en-US" sz="1800" dirty="0" smtClean="0"/>
              <a:t>ADRIANO 2015 (for lepton colliders) is currently in the beam at FTBF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44008" y="4752528"/>
            <a:ext cx="4356484" cy="17728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/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/>
              <a:t>Nuclear </a:t>
            </a:r>
            <a:r>
              <a:rPr lang="en-US" altLang="en-US" sz="1200" i="1" dirty="0"/>
              <a:t>models</a:t>
            </a:r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/>
              <a:t>Chiral perturbation theory</a:t>
            </a:r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/>
              <a:t>Non-perturbative QCD</a:t>
            </a:r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/>
              <a:t>Isospin breaking due to the u-d quark mass </a:t>
            </a:r>
            <a:r>
              <a:rPr lang="en-US" altLang="en-US" sz="1200" i="1" dirty="0" smtClean="0"/>
              <a:t>difference</a:t>
            </a:r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/>
              <a:t>Octet-singlet mixing angle</a:t>
            </a:r>
          </a:p>
          <a:p>
            <a:pPr marL="117475" lvl="1" indent="-117475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/>
              <a:t>Electromagnetic </a:t>
            </a:r>
            <a:r>
              <a:rPr lang="en-US" altLang="en-US" sz="1200" i="1" dirty="0"/>
              <a:t>transition form-factors (important input for g-2)</a:t>
            </a:r>
          </a:p>
          <a:p>
            <a:pPr lvl="1">
              <a:spcBef>
                <a:spcPts val="60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/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Detecting BSM Physics with REDTOP (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/>
              <a:t>/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’ factory)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48" y="1152128"/>
            <a:ext cx="4313548" cy="2592288"/>
          </a:xfrm>
          <a:ln>
            <a:solidFill>
              <a:srgbClr val="C00000"/>
            </a:solidFill>
          </a:ln>
        </p:spPr>
        <p:txBody>
          <a:bodyPr/>
          <a:lstStyle/>
          <a:p>
            <a:pPr marL="339725" lvl="1" indent="-169863" algn="ctr">
              <a:buClr>
                <a:srgbClr val="CC9900"/>
              </a:buClr>
              <a:buSzPct val="70000"/>
              <a:buNone/>
              <a:defRPr/>
            </a:pPr>
            <a:r>
              <a:rPr lang="en-US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T, CP-violation</a:t>
            </a:r>
            <a:endParaRPr lang="en-US" altLang="en-US" sz="14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Violation </a:t>
            </a:r>
            <a:r>
              <a:rPr lang="en-US" altLang="en-US" sz="11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US" altLang="en-US" sz="11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Dalitz</a:t>
            </a:r>
            <a:r>
              <a:rPr lang="en-US" altLang="en-US" sz="11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 mirror asymmetry</a:t>
            </a:r>
            <a:r>
              <a:rPr lang="en-US" altLang="en-US" sz="1100" i="1" dirty="0" smtClean="0">
                <a:solidFill>
                  <a:srgbClr val="CCFF33"/>
                </a:solidFill>
              </a:rPr>
              <a:t>:</a:t>
            </a:r>
            <a:r>
              <a:rPr lang="en-US" altLang="en-US" sz="11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dirty="0">
                <a:solidFill>
                  <a:srgbClr val="CCFF33"/>
                </a:solidFill>
              </a:rPr>
              <a:t> →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r>
              <a:rPr lang="en-US" altLang="en-US" sz="1100" dirty="0">
                <a:solidFill>
                  <a:srgbClr val="CCFF33"/>
                </a:solidFill>
              </a:rPr>
              <a:t> </a:t>
            </a:r>
            <a:r>
              <a:rPr lang="en-US" altLang="en-US" sz="11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 smtClean="0">
                <a:solidFill>
                  <a:srgbClr val="CCFF33"/>
                </a:solidFill>
              </a:rPr>
              <a:t>+</a:t>
            </a:r>
            <a:r>
              <a:rPr lang="en-US" altLang="en-US" sz="11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smtClean="0">
                <a:solidFill>
                  <a:srgbClr val="CCFF33"/>
                </a:solidFill>
              </a:rPr>
              <a:t>-</a:t>
            </a: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 (Type I – P and T odd , C even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h-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&gt; 4p</a:t>
            </a:r>
            <a:r>
              <a:rPr lang="en-US" altLang="en-US" sz="1100" i="1" baseline="30000" dirty="0">
                <a:latin typeface="Symbol" pitchFamily="18" charset="2"/>
              </a:rPr>
              <a:t>o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dirty="0"/>
              <a:t> →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8g</a:t>
            </a: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Violation (Type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 and T odd , P even</a:t>
            </a:r>
            <a:r>
              <a:rPr lang="en-US" altLang="en-US" sz="1100" i="1" dirty="0" smtClean="0"/>
              <a:t>):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dirty="0"/>
              <a:t> →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r>
              <a:rPr lang="en-US" altLang="en-US" sz="1100" dirty="0"/>
              <a:t> </a:t>
            </a:r>
            <a:r>
              <a:rPr lang="en-US" altLang="en-US" sz="1100" i="1" dirty="0" err="1" smtClean="0">
                <a:latin typeface="Brush Script MT" panose="03060802040406070304" pitchFamily="66" charset="0"/>
              </a:rPr>
              <a:t>l</a:t>
            </a:r>
            <a:r>
              <a:rPr lang="en-US" altLang="en-US" sz="1100" i="1" baseline="30000" dirty="0" err="1" smtClean="0"/>
              <a:t>+</a:t>
            </a:r>
            <a:r>
              <a:rPr lang="en-US" altLang="en-US" sz="1100" i="1" dirty="0" err="1" smtClean="0">
                <a:latin typeface="Brush Script MT" panose="03060802040406070304" pitchFamily="66" charset="0"/>
              </a:rPr>
              <a:t>l</a:t>
            </a:r>
            <a:r>
              <a:rPr lang="en-US" altLang="en-US" sz="1100" i="1" dirty="0" smtClean="0">
                <a:latin typeface="Brush Script MT" panose="03060802040406070304" pitchFamily="66" charset="0"/>
              </a:rPr>
              <a:t> </a:t>
            </a:r>
            <a:r>
              <a:rPr lang="en-US" altLang="en-US" sz="1100" i="1" dirty="0"/>
              <a:t> </a:t>
            </a:r>
            <a:r>
              <a:rPr lang="en-US" alt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3g</a:t>
            </a:r>
            <a:endParaRPr lang="en-US" altLang="en-US" sz="1100" i="1" dirty="0" smtClean="0">
              <a:latin typeface="Brush Script MT" panose="03060802040406070304" pitchFamily="66" charset="0"/>
            </a:endParaRP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of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invariance via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longitudinal polarization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/>
              <a:t>→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/>
              <a:t>–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100" i="1" baseline="30000" dirty="0"/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of CP invariance via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g*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polarization 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studies: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>
                <a:solidFill>
                  <a:srgbClr val="CCFF33"/>
                </a:solidFill>
              </a:rPr>
              <a:t>→ 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>
                <a:solidFill>
                  <a:srgbClr val="CCFF33"/>
                </a:solidFill>
              </a:rPr>
              <a:t>–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1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>
                <a:solidFill>
                  <a:srgbClr val="CCFF33"/>
                </a:solidFill>
              </a:rPr>
              <a:t>–  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>
                <a:solidFill>
                  <a:srgbClr val="CCFF33"/>
                </a:solidFill>
              </a:rPr>
              <a:t>→ 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>
                <a:solidFill>
                  <a:srgbClr val="CCFF33"/>
                </a:solidFill>
              </a:rPr>
              <a:t>–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1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>
                <a:solidFill>
                  <a:srgbClr val="CCFF33"/>
                </a:solidFill>
              </a:rPr>
              <a:t>–</a:t>
            </a:r>
            <a:r>
              <a:rPr lang="en-US" altLang="en-US" sz="11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of CP invariance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angular correlation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studies: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/>
              <a:t>→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/>
              <a:t>– </a:t>
            </a:r>
            <a:r>
              <a:rPr lang="en-US" altLang="en-US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100" i="1" baseline="30000" dirty="0" err="1" smtClean="0"/>
              <a:t>+</a:t>
            </a:r>
            <a:r>
              <a:rPr lang="en-US" altLang="en-US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/>
              <a:t>–  </a:t>
            </a:r>
            <a:endParaRPr lang="en-US" altLang="en-US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 invariance via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transverse polarization: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/>
              <a:t>→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/>
              <a:t>o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/>
              <a:t>–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dirty="0"/>
              <a:t>→ </a:t>
            </a:r>
            <a:r>
              <a:rPr lang="en-US" altLang="en-US" sz="1100" i="1" dirty="0">
                <a:latin typeface="Symbol" pitchFamily="18" charset="2"/>
              </a:rPr>
              <a:t>g</a:t>
            </a:r>
            <a:r>
              <a:rPr lang="en-US" altLang="en-US" sz="1100" i="1" baseline="30000" dirty="0">
                <a:latin typeface="Symbol" pitchFamily="18" charset="2"/>
              </a:rPr>
              <a:t>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baseline="30000" dirty="0"/>
              <a:t>–</a:t>
            </a:r>
          </a:p>
          <a:p>
            <a:pPr marL="233363" lvl="1" indent="-1809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CPT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violation: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 </a:t>
            </a:r>
            <a:r>
              <a:rPr lang="en-US" altLang="en-US" sz="1100" dirty="0"/>
              <a:t>→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-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 </a:t>
            </a:r>
            <a:r>
              <a:rPr lang="en-US" altLang="en-US" sz="1100" dirty="0"/>
              <a:t>→ 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100" i="1" baseline="30000" dirty="0" err="1"/>
              <a:t>-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100" i="1" baseline="30000" dirty="0" err="1"/>
              <a:t>+</a:t>
            </a:r>
            <a:r>
              <a:rPr lang="en-US" alt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100" i="1" dirty="0">
                <a:latin typeface="Symbol" pitchFamily="18" charset="2"/>
              </a:rPr>
              <a:t>g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polarization 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altLang="en-US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h</a:t>
            </a:r>
            <a:r>
              <a:rPr lang="en-US" altLang="en-US" sz="1100" dirty="0"/>
              <a:t> → </a:t>
            </a:r>
            <a:r>
              <a:rPr lang="en-US" altLang="en-US" sz="1100" i="1" dirty="0">
                <a:latin typeface="Symbol" pitchFamily="18" charset="2"/>
              </a:rPr>
              <a:t>g</a:t>
            </a:r>
            <a:r>
              <a:rPr lang="en-US" altLang="en-US" sz="1100" i="1" dirty="0"/>
              <a:t> </a:t>
            </a:r>
            <a:r>
              <a:rPr lang="en-US" altLang="en-US" sz="1100" i="1" dirty="0" err="1">
                <a:latin typeface="Symbol" pitchFamily="18" charset="2"/>
              </a:rPr>
              <a:t>g</a:t>
            </a:r>
            <a:r>
              <a:rPr lang="en-US" altLang="en-US" sz="1100" i="1" baseline="30000" dirty="0">
                <a:latin typeface="Symbol" pitchFamily="18" charset="2"/>
              </a:rPr>
              <a:t> </a:t>
            </a:r>
            <a:endParaRPr lang="en-US" alt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100" i="1" dirty="0">
              <a:solidFill>
                <a:srgbClr val="F5CD2D">
                  <a:lumMod val="40000"/>
                  <a:lumOff val="60000"/>
                </a:srgbClr>
              </a:solidFill>
              <a:latin typeface="Brush Script MT" panose="03060802040406070304" pitchFamily="66" charset="0"/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1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1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1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1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2448" y="3816424"/>
            <a:ext cx="4313548" cy="864096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discrete symmetry violations</a:t>
            </a:r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Violation: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/>
              <a:t>  →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smtClean="0"/>
              <a:t> –</a:t>
            </a:r>
            <a:r>
              <a:rPr lang="en-US" altLang="en-US" sz="1200" i="1" dirty="0" smtClean="0"/>
              <a:t> + c.c.</a:t>
            </a:r>
            <a:endParaRPr lang="en-US" alt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lepton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Violation: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/>
              <a:t>  →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 smtClean="0"/>
              <a:t>+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 smtClean="0"/>
              <a:t>+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/>
              <a:t> –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smtClean="0"/>
              <a:t> – </a:t>
            </a:r>
            <a:r>
              <a:rPr lang="en-US" altLang="en-US" sz="1200" i="1" dirty="0"/>
              <a:t> + c.c.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4008" y="1152128"/>
            <a:ext cx="4356484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particles and forces searches</a:t>
            </a: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</a:t>
            </a:r>
            <a:r>
              <a:rPr 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</a:t>
            </a:r>
            <a:r>
              <a:rPr lang="en-US" altLang="en-US" sz="1200" i="1" dirty="0">
                <a:solidFill>
                  <a:srgbClr val="CCFF33"/>
                </a:solidFill>
              </a:rPr>
              <a:t> searches (charged channel): 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>
                <a:solidFill>
                  <a:srgbClr val="CCFF33"/>
                </a:solidFill>
              </a:rPr>
              <a:t>→ 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200" i="1" baseline="30000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r>
              <a:rPr lang="en-US" altLang="en-US" sz="1200" i="1" baseline="30000" dirty="0">
                <a:solidFill>
                  <a:srgbClr val="CCFF33"/>
                </a:solidFill>
                <a:latin typeface="Symbol" pitchFamily="18" charset="2"/>
              </a:rPr>
              <a:t> </a:t>
            </a:r>
            <a:r>
              <a:rPr lang="en-US" altLang="en-US" sz="1200" i="1" dirty="0">
                <a:solidFill>
                  <a:srgbClr val="CCFF33"/>
                </a:solidFill>
                <a:latin typeface="Symbol" pitchFamily="18" charset="2"/>
              </a:rPr>
              <a:t>H</a:t>
            </a:r>
            <a:r>
              <a:rPr lang="en-US" altLang="en-US" sz="1200" i="1" dirty="0">
                <a:solidFill>
                  <a:srgbClr val="CCFF33"/>
                </a:solidFill>
              </a:rPr>
              <a:t>    with   </a:t>
            </a:r>
            <a:r>
              <a:rPr lang="en-US" altLang="en-US" sz="1200" i="1" dirty="0" err="1">
                <a:solidFill>
                  <a:srgbClr val="CCFF33"/>
                </a:solidFill>
              </a:rPr>
              <a:t>H→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>
                <a:solidFill>
                  <a:srgbClr val="CCFF33"/>
                </a:solidFill>
              </a:rPr>
              <a:t>-</a:t>
            </a:r>
            <a:r>
              <a:rPr lang="en-US" altLang="en-US" sz="1200" i="1" dirty="0">
                <a:solidFill>
                  <a:srgbClr val="CCFF33"/>
                </a:solidFill>
              </a:rPr>
              <a:t> and </a:t>
            </a:r>
            <a:r>
              <a:rPr lang="en-US" altLang="en-US" sz="1200" i="1" dirty="0" err="1">
                <a:solidFill>
                  <a:srgbClr val="CCFF33"/>
                </a:solidFill>
              </a:rPr>
              <a:t>H→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en-US" sz="12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en-US" sz="1200" i="1" baseline="30000" dirty="0">
                <a:solidFill>
                  <a:srgbClr val="CCFF33"/>
                </a:solidFill>
              </a:rPr>
              <a:t>-</a:t>
            </a: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solidFill>
                  <a:srgbClr val="CCFF33"/>
                </a:solidFill>
              </a:rPr>
              <a:t>Dark </a:t>
            </a:r>
            <a:r>
              <a:rPr lang="en-US" altLang="en-US" sz="1200" i="1" dirty="0">
                <a:solidFill>
                  <a:srgbClr val="CCFF33"/>
                </a:solidFill>
              </a:rPr>
              <a:t>photon </a:t>
            </a:r>
            <a:r>
              <a:rPr lang="en-US" altLang="en-US" sz="1200" i="1" dirty="0" smtClean="0">
                <a:solidFill>
                  <a:srgbClr val="CCFF33"/>
                </a:solidFill>
              </a:rPr>
              <a:t>searches: 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>
                <a:solidFill>
                  <a:srgbClr val="CCFF33"/>
                </a:solidFill>
              </a:rPr>
              <a:t>→ </a:t>
            </a:r>
            <a:r>
              <a:rPr lang="en-US" altLang="en-US" sz="1200" i="1" dirty="0">
                <a:solidFill>
                  <a:srgbClr val="CCFF33"/>
                </a:solidFill>
                <a:latin typeface="Symbol" pitchFamily="18" charset="2"/>
              </a:rPr>
              <a:t>g</a:t>
            </a:r>
            <a:r>
              <a:rPr lang="en-US" altLang="en-US" sz="1200" i="1" baseline="30000" dirty="0">
                <a:solidFill>
                  <a:srgbClr val="CCFF33"/>
                </a:solidFill>
                <a:latin typeface="Symbol" pitchFamily="18" charset="2"/>
              </a:rPr>
              <a:t> </a:t>
            </a:r>
            <a:r>
              <a:rPr lang="en-US" altLang="en-US" sz="1200" i="1" dirty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altLang="en-US" sz="1200" i="1" baseline="30000" dirty="0">
                <a:solidFill>
                  <a:srgbClr val="CCFF33"/>
                </a:solidFill>
              </a:rPr>
              <a:t>’</a:t>
            </a:r>
            <a:r>
              <a:rPr lang="en-US" altLang="en-US" sz="1200" i="1" dirty="0">
                <a:solidFill>
                  <a:srgbClr val="CCFF33"/>
                </a:solidFill>
              </a:rPr>
              <a:t> </a:t>
            </a:r>
            <a:r>
              <a:rPr lang="en-US" altLang="en-US" sz="1200" i="1" dirty="0" smtClean="0">
                <a:solidFill>
                  <a:srgbClr val="CCFF33"/>
                </a:solidFill>
              </a:rPr>
              <a:t>  with </a:t>
            </a:r>
            <a:r>
              <a:rPr lang="en-US" altLang="en-US" sz="1200" i="1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altLang="en-US" sz="1200" i="1" baseline="30000" dirty="0">
                <a:solidFill>
                  <a:srgbClr val="CCFF33"/>
                </a:solidFill>
              </a:rPr>
              <a:t>’</a:t>
            </a:r>
            <a:r>
              <a:rPr lang="en-US" altLang="en-US" sz="1200" i="1" dirty="0">
                <a:solidFill>
                  <a:srgbClr val="CCFF33"/>
                </a:solidFill>
              </a:rPr>
              <a:t> </a:t>
            </a:r>
            <a:r>
              <a:rPr lang="en-US" altLang="en-US" sz="1200" dirty="0">
                <a:solidFill>
                  <a:srgbClr val="CCFF33"/>
                </a:solidFill>
              </a:rPr>
              <a:t>→ </a:t>
            </a:r>
            <a:r>
              <a:rPr lang="en-US" altLang="en-US" sz="1200" i="1" dirty="0" err="1" smtClean="0">
                <a:solidFill>
                  <a:srgbClr val="CCFF33"/>
                </a:solidFill>
                <a:latin typeface="Brush Script MT" panose="03060802040406070304" pitchFamily="66" charset="0"/>
              </a:rPr>
              <a:t>l</a:t>
            </a:r>
            <a:r>
              <a:rPr lang="en-US" altLang="en-US" sz="1200" i="1" baseline="30000" dirty="0" err="1" smtClean="0">
                <a:solidFill>
                  <a:srgbClr val="CCFF33"/>
                </a:solidFill>
              </a:rPr>
              <a:t>+</a:t>
            </a:r>
            <a:r>
              <a:rPr lang="en-US" altLang="en-US" sz="1200" i="1" dirty="0" err="1" smtClean="0">
                <a:solidFill>
                  <a:srgbClr val="CCFF33"/>
                </a:solidFill>
                <a:latin typeface="Brush Script MT" panose="03060802040406070304" pitchFamily="66" charset="0"/>
              </a:rPr>
              <a:t>l</a:t>
            </a:r>
            <a:r>
              <a:rPr lang="en-US" altLang="en-US" sz="1200" i="1" baseline="30000" dirty="0" smtClean="0">
                <a:solidFill>
                  <a:srgbClr val="CCFF33"/>
                </a:solidFill>
              </a:rPr>
              <a:t>-</a:t>
            </a: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Protophobic</a:t>
            </a:r>
            <a:r>
              <a:rPr 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fifth force</a:t>
            </a:r>
            <a:r>
              <a:rPr lang="en-US" altLang="en-US" sz="1200" i="1" dirty="0">
                <a:solidFill>
                  <a:srgbClr val="CCFF33"/>
                </a:solidFill>
              </a:rPr>
              <a:t> searches : 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>
                <a:solidFill>
                  <a:srgbClr val="CCFF33"/>
                </a:solidFill>
              </a:rPr>
              <a:t>→ </a:t>
            </a:r>
            <a:r>
              <a:rPr lang="en-US" altLang="en-US" sz="1200" i="1" dirty="0">
                <a:solidFill>
                  <a:srgbClr val="CCFF33"/>
                </a:solidFill>
                <a:latin typeface="Symbol" pitchFamily="18" charset="2"/>
              </a:rPr>
              <a:t>g</a:t>
            </a:r>
            <a:r>
              <a:rPr lang="en-US" altLang="en-US" sz="1200" i="1" baseline="30000" dirty="0">
                <a:solidFill>
                  <a:srgbClr val="CCFF33"/>
                </a:solidFill>
                <a:latin typeface="Symbol" pitchFamily="18" charset="2"/>
              </a:rPr>
              <a:t> </a:t>
            </a:r>
            <a:r>
              <a:rPr lang="en-US" altLang="en-US" sz="1200" i="1" dirty="0">
                <a:solidFill>
                  <a:srgbClr val="CCFF33"/>
                </a:solidFill>
              </a:rPr>
              <a:t>X</a:t>
            </a:r>
            <a:r>
              <a:rPr lang="en-US" altLang="en-US" sz="1200" i="1" baseline="-25000" dirty="0">
                <a:solidFill>
                  <a:srgbClr val="CCFF33"/>
                </a:solidFill>
              </a:rPr>
              <a:t>17</a:t>
            </a:r>
            <a:r>
              <a:rPr lang="en-US" altLang="en-US" sz="1200" i="1" dirty="0">
                <a:solidFill>
                  <a:srgbClr val="CCFF33"/>
                </a:solidFill>
              </a:rPr>
              <a:t> with X</a:t>
            </a:r>
            <a:r>
              <a:rPr lang="en-US" altLang="en-US" sz="1200" i="1" baseline="-25000" dirty="0">
                <a:solidFill>
                  <a:srgbClr val="CCFF33"/>
                </a:solidFill>
              </a:rPr>
              <a:t>17 </a:t>
            </a:r>
            <a:r>
              <a:rPr lang="en-US" altLang="en-US" sz="1200" i="1" dirty="0">
                <a:solidFill>
                  <a:srgbClr val="CCFF33"/>
                </a:solidFill>
              </a:rPr>
              <a:t>→ 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>
                <a:solidFill>
                  <a:srgbClr val="CCFF33"/>
                </a:solidFill>
              </a:rPr>
              <a:t>+</a:t>
            </a:r>
            <a:r>
              <a:rPr lang="en-US" altLang="en-US" sz="1200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>
                <a:solidFill>
                  <a:srgbClr val="CCFF33"/>
                </a:solidFill>
              </a:rPr>
              <a:t>-</a:t>
            </a:r>
            <a:endParaRPr lang="en-US" sz="1200" i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leptophobic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baryonic force</a:t>
            </a:r>
            <a:r>
              <a:rPr lang="en-US" altLang="en-US" sz="1200" i="1" dirty="0"/>
              <a:t> searches :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/>
              <a:t>→ </a:t>
            </a:r>
            <a:r>
              <a:rPr lang="en-US" altLang="en-US" sz="1200" i="1" dirty="0">
                <a:latin typeface="Symbol" pitchFamily="18" charset="2"/>
              </a:rPr>
              <a:t>g</a:t>
            </a:r>
            <a:r>
              <a:rPr lang="en-US" altLang="en-US" sz="1200" i="1" baseline="30000" dirty="0">
                <a:latin typeface="Symbol" pitchFamily="18" charset="2"/>
              </a:rPr>
              <a:t> </a:t>
            </a:r>
            <a:r>
              <a:rPr lang="en-US" altLang="en-US" sz="1200" i="1" dirty="0"/>
              <a:t>B with B→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/>
              <a:t>-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 smtClean="0"/>
              <a:t> </a:t>
            </a:r>
            <a:r>
              <a:rPr lang="en-US" altLang="en-US" sz="1200" i="1" dirty="0"/>
              <a:t>or B→ </a:t>
            </a:r>
            <a:r>
              <a:rPr lang="en-US" altLang="en-US" sz="1200" i="1" dirty="0" smtClean="0">
                <a:latin typeface="Symbol" pitchFamily="18" charset="2"/>
              </a:rPr>
              <a:t>g</a:t>
            </a:r>
            <a:r>
              <a:rPr lang="en-US" altLang="en-US" sz="1200" i="1" baseline="30000" dirty="0" smtClean="0">
                <a:latin typeface="Symbol" pitchFamily="18" charset="2"/>
              </a:rPr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200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searches for dark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gauge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bosons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leptoquark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/>
              <a:t> 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/>
              <a:t>-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h</a:t>
            </a:r>
            <a:r>
              <a:rPr lang="en-US" altLang="en-US" sz="1200" dirty="0"/>
              <a:t> 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/>
              <a:t>-</a:t>
            </a:r>
          </a:p>
          <a:p>
            <a:pPr marL="233363" lvl="1" indent="-115888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true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muonium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>
                <a:latin typeface="Symbol" pitchFamily="18" charset="2"/>
              </a:rPr>
              <a:t>g</a:t>
            </a:r>
            <a:r>
              <a:rPr lang="en-US" altLang="en-US" sz="1200" i="1" baseline="30000" dirty="0">
                <a:latin typeface="Symbol" pitchFamily="18" charset="2"/>
              </a:rPr>
              <a:t> </a:t>
            </a:r>
            <a:r>
              <a:rPr lang="en-US" altLang="en-US" sz="1200" i="1" dirty="0">
                <a:latin typeface="Symbol" pitchFamily="18" charset="2"/>
              </a:rPr>
              <a:t>(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baseline="30000" dirty="0"/>
              <a:t>–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)|</a:t>
            </a:r>
            <a:r>
              <a:rPr lang="en-US" altLang="en-US" sz="12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</a:t>
            </a:r>
            <a:r>
              <a:rPr lang="en-US" altLang="en-US" sz="1200" i="1" baseline="-4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>
                <a:latin typeface="Symbol" pitchFamily="18" charset="2"/>
              </a:rPr>
              <a:t>g</a:t>
            </a:r>
            <a:r>
              <a:rPr lang="en-US" altLang="en-US" sz="1200" i="1" baseline="30000" dirty="0">
                <a:latin typeface="Symbol" pitchFamily="18" charset="2"/>
              </a:rPr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baseline="30000" dirty="0" smtClean="0"/>
              <a:t>–</a:t>
            </a:r>
            <a:endParaRPr lang="en-US" altLang="en-US" sz="1200" i="1" baseline="30000" dirty="0"/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44008" y="3816424"/>
            <a:ext cx="4356484" cy="8640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Precision Physics measurements</a:t>
            </a:r>
          </a:p>
          <a:p>
            <a:pPr marL="117475" lvl="1" indent="-117475">
              <a:spcBef>
                <a:spcPts val="0"/>
              </a:spcBef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radius anomaly:</a:t>
            </a:r>
            <a:r>
              <a:rPr lang="en-US" altLang="en-US" sz="12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 smtClean="0">
                <a:solidFill>
                  <a:srgbClr val="CCFF33"/>
                </a:solidFill>
              </a:rPr>
              <a:t> → 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 </a:t>
            </a:r>
            <a:r>
              <a:rPr lang="en-US" altLang="en-US" sz="12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 smtClean="0">
                <a:solidFill>
                  <a:srgbClr val="CCFF33"/>
                </a:solidFill>
              </a:rPr>
              <a:t>+</a:t>
            </a:r>
            <a:r>
              <a:rPr lang="en-US" altLang="en-US" sz="12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baseline="30000" dirty="0" smtClean="0">
                <a:solidFill>
                  <a:srgbClr val="CCFF33"/>
                </a:solidFill>
              </a:rPr>
              <a:t>–</a:t>
            </a:r>
            <a:r>
              <a:rPr lang="en-US" altLang="en-US" sz="20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  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 smtClean="0">
                <a:solidFill>
                  <a:srgbClr val="CCFF33"/>
                </a:solidFill>
              </a:rPr>
              <a:t> → </a:t>
            </a:r>
            <a:r>
              <a:rPr lang="en-US" altLang="en-US" sz="1200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 </a:t>
            </a:r>
            <a:r>
              <a:rPr lang="en-US" altLang="en-US" sz="12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 smtClean="0">
                <a:solidFill>
                  <a:srgbClr val="CCFF33"/>
                </a:solidFill>
              </a:rPr>
              <a:t>+</a:t>
            </a:r>
            <a:r>
              <a:rPr lang="en-US" altLang="en-US" sz="1200" i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smtClean="0">
                <a:solidFill>
                  <a:srgbClr val="CCFF33"/>
                </a:solidFill>
              </a:rPr>
              <a:t>-</a:t>
            </a:r>
          </a:p>
          <a:p>
            <a:pPr marL="117475" lvl="1" indent="-117475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unseen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leptonic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 mode of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/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h</a:t>
            </a:r>
            <a:r>
              <a:rPr lang="en-US" altLang="en-US" sz="1200" dirty="0"/>
              <a:t>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(SM predicts 10</a:t>
            </a:r>
            <a:r>
              <a:rPr lang="en-US" altLang="en-US" sz="12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-10</a:t>
            </a:r>
            <a:r>
              <a:rPr lang="en-US" altLang="en-US" sz="12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rgbClr val="F5CD2D">
                  <a:lumMod val="40000"/>
                  <a:lumOff val="60000"/>
                </a:srgbClr>
              </a:solidFill>
              <a:latin typeface="Brush Script MT" panose="03060802040406070304" pitchFamily="66" charset="0"/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2448" y="4752528"/>
            <a:ext cx="4313548" cy="17281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h/h</a:t>
            </a:r>
            <a:r>
              <a:rPr lang="en-US" altLang="en-US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based BSM Physics</a:t>
            </a:r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/>
              <a:t>Dark </a:t>
            </a:r>
            <a:r>
              <a:rPr lang="en-US" altLang="en-US" sz="1200" i="1" dirty="0" smtClean="0"/>
              <a:t>photon </a:t>
            </a:r>
            <a:r>
              <a:rPr lang="en-US" altLang="en-US" sz="1200" i="1" dirty="0"/>
              <a:t>and </a:t>
            </a:r>
            <a:r>
              <a:rPr lang="en-US" altLang="en-US" sz="1200" i="1" dirty="0" smtClean="0"/>
              <a:t>ALP </a:t>
            </a:r>
            <a:r>
              <a:rPr lang="en-US" altLang="en-US" sz="1200" i="1" dirty="0"/>
              <a:t>searches in </a:t>
            </a:r>
            <a:r>
              <a:rPr lang="en-US" altLang="en-US" sz="1200" i="1" dirty="0" err="1"/>
              <a:t>Drell</a:t>
            </a:r>
            <a:r>
              <a:rPr lang="en-US" altLang="en-US" sz="1200" i="1" dirty="0"/>
              <a:t>-Yan processes: 	</a:t>
            </a:r>
            <a:r>
              <a:rPr lang="en-US" altLang="en-US" sz="1200" i="1" dirty="0" err="1"/>
              <a:t>qqbar</a:t>
            </a:r>
            <a:r>
              <a:rPr lang="en-US" alt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/>
              <a:t>A</a:t>
            </a:r>
            <a:r>
              <a:rPr lang="en-US" altLang="en-US" sz="1200" dirty="0"/>
              <a:t>’/a</a:t>
            </a:r>
            <a:r>
              <a:rPr lang="en-US" alt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1200" i="1" baseline="30000" dirty="0" err="1"/>
              <a:t>+</a:t>
            </a:r>
            <a:r>
              <a:rPr lang="en-US" altLang="en-US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1200" i="1" baseline="30000" dirty="0"/>
              <a:t>–</a:t>
            </a:r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/>
              <a:t>ALP’s </a:t>
            </a:r>
            <a:r>
              <a:rPr lang="en-US" altLang="en-US" sz="1200" i="1" dirty="0"/>
              <a:t>searches in </a:t>
            </a:r>
            <a:r>
              <a:rPr lang="en-US" altLang="en-US" sz="1200" i="1" dirty="0" err="1" smtClean="0"/>
              <a:t>Primakoff</a:t>
            </a:r>
            <a:r>
              <a:rPr lang="en-US" altLang="en-US" sz="1200" i="1" dirty="0" smtClean="0"/>
              <a:t> </a:t>
            </a:r>
            <a:r>
              <a:rPr lang="en-US" altLang="en-US" sz="1200" i="1" dirty="0"/>
              <a:t>processes: </a:t>
            </a:r>
            <a:r>
              <a:rPr lang="en-US" altLang="en-US" sz="1200" i="1" dirty="0" smtClean="0"/>
              <a:t>p Z</a:t>
            </a:r>
            <a:r>
              <a:rPr lang="en-US" alt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dirty="0" smtClean="0"/>
              <a:t>p Z a</a:t>
            </a:r>
            <a:r>
              <a:rPr lang="en-US" alt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1200" i="1" baseline="30000" dirty="0" err="1"/>
              <a:t>+</a:t>
            </a:r>
            <a:r>
              <a:rPr lang="en-US" altLang="en-US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1200" i="1" baseline="30000" dirty="0"/>
              <a:t>–  </a:t>
            </a:r>
            <a:r>
              <a:rPr lang="en-US" altLang="en-US" sz="1200" i="1" baseline="30000" dirty="0" smtClean="0"/>
              <a:t>             </a:t>
            </a:r>
            <a:r>
              <a:rPr lang="en-US" altLang="en-US" sz="1200" i="1" dirty="0" smtClean="0"/>
              <a:t>(F. </a:t>
            </a:r>
            <a:r>
              <a:rPr lang="en-US" altLang="en-US" sz="1200" i="1" dirty="0" err="1" smtClean="0"/>
              <a:t>Kahlhoefer</a:t>
            </a:r>
            <a:r>
              <a:rPr lang="en-US" altLang="en-US" sz="1200" i="1" dirty="0" smtClean="0"/>
              <a:t>)</a:t>
            </a:r>
            <a:endParaRPr lang="en-US" altLang="en-US" sz="1200" i="1" dirty="0"/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pion and kaon decays: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200" i="1" dirty="0"/>
              <a:t>+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A</a:t>
            </a:r>
            <a:r>
              <a:rPr lang="en-US" altLang="en-US" sz="1200" dirty="0"/>
              <a:t>’ →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200" dirty="0"/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/>
              <a:t>–</a:t>
            </a:r>
            <a:r>
              <a:rPr lang="en-US" altLang="en-US" sz="1200" i="1" dirty="0"/>
              <a:t> and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K</a:t>
            </a:r>
            <a:r>
              <a:rPr lang="en-US" altLang="en-US" sz="1200" i="1" dirty="0"/>
              <a:t>+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A</a:t>
            </a:r>
            <a:r>
              <a:rPr lang="en-US" altLang="en-US" sz="1200" dirty="0"/>
              <a:t>’ →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altLang="en-US" sz="1200" dirty="0"/>
              <a:t>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smtClean="0"/>
              <a:t>–</a:t>
            </a:r>
            <a:endParaRPr lang="en-US" altLang="en-US" sz="1200" i="1" baseline="30000" dirty="0"/>
          </a:p>
          <a:p>
            <a:pPr marL="339725" lvl="1" indent="-169863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decay: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1200" i="1" baseline="30000" dirty="0" err="1" smtClean="0"/>
              <a:t>o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1200" i="1" dirty="0" err="1"/>
              <a:t>A</a:t>
            </a:r>
            <a:r>
              <a:rPr lang="en-US" altLang="en-US" sz="1200" dirty="0"/>
              <a:t>’</a:t>
            </a:r>
            <a:r>
              <a:rPr lang="en-US" alt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200" dirty="0"/>
              <a:t>→ 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 err="1"/>
              <a:t>+</a:t>
            </a:r>
            <a:r>
              <a:rPr lang="en-US" alt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200" i="1" baseline="30000" dirty="0"/>
              <a:t>–</a:t>
            </a:r>
          </a:p>
          <a:p>
            <a:pPr lvl="1">
              <a:buClr>
                <a:srgbClr val="CC9900"/>
              </a:buClr>
              <a:buSzPct val="70000"/>
              <a:buFont typeface="Symbol"/>
              <a:buChar char=" "/>
              <a:defRPr/>
            </a:pPr>
            <a:endParaRPr lang="en-US" altLang="en-US" sz="12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44008" y="4752528"/>
            <a:ext cx="43564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788" lvl="1" indent="-298450" algn="ctr">
              <a:buClr>
                <a:srgbClr val="CC9900"/>
              </a:buClr>
              <a:buSzPct val="70000"/>
              <a:buNone/>
              <a:defRPr/>
            </a:pPr>
            <a:r>
              <a:rPr lang="en-US" altLang="en-US" sz="14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precision studies on </a:t>
            </a:r>
            <a:r>
              <a:rPr lang="en-US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energy physics</a:t>
            </a:r>
            <a:endParaRPr lang="en-US" altLang="en-US" sz="14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2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2000" dirty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222448" y="620688"/>
            <a:ext cx="8778044" cy="3960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eaLnBrk="1" hangingPunct="1">
              <a:spcBef>
                <a:spcPts val="0"/>
              </a:spcBef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a yield  2.5 x 10</a:t>
            </a:r>
            <a:r>
              <a:rPr lang="en-US" altLang="en-US" sz="1800" b="1" i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mesons/</a:t>
            </a:r>
            <a:r>
              <a:rPr lang="en-US" altLang="en-US" sz="1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 x 10</a:t>
            </a:r>
            <a:r>
              <a:rPr lang="en-US" altLang="en-US" sz="1800" b="1" i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mesons/</a:t>
            </a:r>
            <a:r>
              <a:rPr lang="en-US" altLang="en-US" sz="1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endParaRPr lang="en-US" altLang="en-US" sz="18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endParaRPr lang="en-US" altLang="en-US" sz="1800" b="1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6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4143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BNL </a:t>
            </a:r>
            <a:r>
              <a:rPr lang="en-US" smtClean="0">
                <a:solidFill>
                  <a:schemeClr val="tx1"/>
                </a:solidFill>
              </a:rPr>
              <a:t>hadron complex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C. Gatto - INFN &amp; NIU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rhig.physics.wayne.edu/REU/Resources/Star/RHICcomplex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855516"/>
            <a:ext cx="7596844" cy="56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220072" y="3456036"/>
            <a:ext cx="1008112" cy="410496"/>
          </a:xfrm>
          <a:prstGeom prst="borderCallout1">
            <a:avLst>
              <a:gd name="adj1" fmla="val 46300"/>
              <a:gd name="adj2" fmla="val 1882"/>
              <a:gd name="adj3" fmla="val 250819"/>
              <a:gd name="adj4" fmla="val -42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REDTOP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470"/>
            <a:ext cx="8784976" cy="55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D6544-EBF0-4E60-AE1D-26076901EB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192" y="260648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Building 912 AGS Experimental Area (1998)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1999" y="3733799"/>
            <a:ext cx="4078811" cy="2590801"/>
            <a:chOff x="4571999" y="3733799"/>
            <a:chExt cx="4078811" cy="2590801"/>
          </a:xfrm>
        </p:grpSpPr>
        <p:sp>
          <p:nvSpPr>
            <p:cNvPr id="4" name="Rectangle 3"/>
            <p:cNvSpPr/>
            <p:nvPr/>
          </p:nvSpPr>
          <p:spPr>
            <a:xfrm>
              <a:off x="4571999" y="3733799"/>
              <a:ext cx="3915177" cy="1765479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74217" y="5506791"/>
              <a:ext cx="2976593" cy="817809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93028" y="4495800"/>
              <a:ext cx="366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In use 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for SRF and ATF-II</a:t>
              </a:r>
              <a:endParaRPr lang="en-US" sz="2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4/3/2019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C. Gatto - INFN &amp; NIU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1367" y="4495799"/>
            <a:ext cx="38100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2915816" y="5980967"/>
            <a:ext cx="1008112" cy="410496"/>
          </a:xfrm>
          <a:prstGeom prst="borderCallout1">
            <a:avLst>
              <a:gd name="adj1" fmla="val 46300"/>
              <a:gd name="adj2" fmla="val 99969"/>
              <a:gd name="adj3" fmla="val -246494"/>
              <a:gd name="adj4" fmla="val 160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REDTOP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82769" y="964230"/>
            <a:ext cx="5873507" cy="4388063"/>
            <a:chOff x="174657" y="964230"/>
            <a:chExt cx="5873507" cy="438806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03" y="964230"/>
              <a:ext cx="5447561" cy="4380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74657" y="1273748"/>
              <a:ext cx="5554541" cy="4078545"/>
              <a:chOff x="-508" y="656692"/>
              <a:chExt cx="4536504" cy="36149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87624" y="2180044"/>
                <a:ext cx="3348372" cy="2091566"/>
                <a:chOff x="1187624" y="2180044"/>
                <a:chExt cx="3348372" cy="2091566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187624" y="4257092"/>
                  <a:ext cx="3348372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187624" y="2205955"/>
                  <a:ext cx="0" cy="205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532995" y="2180044"/>
                  <a:ext cx="0" cy="20511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411760" y="3933056"/>
                  <a:ext cx="6992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2.7 m</a:t>
                  </a:r>
                  <a:endParaRPr lang="en-US" sz="1600" dirty="0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 flipH="1">
                <a:off x="251520" y="3789040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51520" y="656692"/>
                <a:ext cx="1440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41313" y="656692"/>
                <a:ext cx="0" cy="31323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 rot="16200000">
                <a:off x="-180846" y="1884312"/>
                <a:ext cx="699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2.4 m</a:t>
                </a:r>
                <a:endParaRPr lang="en-US" sz="1600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11/17/2017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grpSp>
        <p:nvGrpSpPr>
          <p:cNvPr id="33" name="Group 32"/>
          <p:cNvGrpSpPr/>
          <p:nvPr/>
        </p:nvGrpSpPr>
        <p:grpSpPr>
          <a:xfrm>
            <a:off x="5487792" y="4326232"/>
            <a:ext cx="3512699" cy="2487144"/>
            <a:chOff x="4983434" y="4149080"/>
            <a:chExt cx="3704370" cy="253846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76" y="4364479"/>
              <a:ext cx="3431728" cy="2323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5904148" y="4364479"/>
              <a:ext cx="0" cy="116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028384" y="4365104"/>
              <a:ext cx="0" cy="116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904148" y="4473116"/>
              <a:ext cx="21242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82561" y="4149080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1.5 m</a:t>
              </a:r>
              <a:endParaRPr lang="en-US" sz="16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5256076" y="4653136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256076" y="6453336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328084" y="4653136"/>
              <a:ext cx="0" cy="1800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4888856" y="5344617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m</a:t>
              </a:r>
              <a:endParaRPr lang="en-US" sz="1600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6827520" y="6407476"/>
            <a:ext cx="1081018" cy="40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OTPC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52268" y="169329"/>
            <a:ext cx="2061001" cy="1116123"/>
          </a:xfrm>
          <a:prstGeom prst="wedgeRoundRectCallout">
            <a:avLst>
              <a:gd name="adj1" fmla="val 90717"/>
              <a:gd name="adj2" fmla="val 205304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Optical TPC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~  </a:t>
            </a:r>
            <a:r>
              <a:rPr lang="en-US" sz="1200" dirty="0">
                <a:solidFill>
                  <a:schemeClr val="bg1"/>
                </a:solidFill>
              </a:rPr>
              <a:t>1m x 1.5 </a:t>
            </a:r>
            <a:r>
              <a:rPr lang="en-US" sz="1200" dirty="0" smtClean="0">
                <a:solidFill>
                  <a:schemeClr val="bg1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CH</a:t>
            </a:r>
            <a:r>
              <a:rPr lang="en-US" sz="1200" baseline="-25000" dirty="0" smtClean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 @ </a:t>
            </a:r>
            <a:r>
              <a:rPr lang="en-US" sz="1200" dirty="0">
                <a:solidFill>
                  <a:schemeClr val="bg1"/>
                </a:solidFill>
              </a:rPr>
              <a:t>1 </a:t>
            </a:r>
            <a:r>
              <a:rPr lang="en-US" sz="1200" dirty="0" err="1">
                <a:solidFill>
                  <a:schemeClr val="bg1"/>
                </a:solidFill>
              </a:rPr>
              <a:t>Atm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5x10</a:t>
            </a:r>
            <a:r>
              <a:rPr lang="en-US" sz="1200" baseline="30000" dirty="0" smtClean="0">
                <a:solidFill>
                  <a:schemeClr val="bg1"/>
                </a:solidFill>
              </a:rPr>
              <a:t>5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Sipm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</a:rPr>
              <a:t>Lappd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98% </a:t>
            </a:r>
            <a:r>
              <a:rPr lang="en-US" sz="1200" dirty="0">
                <a:solidFill>
                  <a:schemeClr val="bg1"/>
                </a:solidFill>
              </a:rPr>
              <a:t>coverage</a:t>
            </a:r>
            <a:r>
              <a:rPr lang="en-US" sz="1400" dirty="0"/>
              <a:t> 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7272300" y="3393942"/>
            <a:ext cx="1871700" cy="784869"/>
          </a:xfrm>
          <a:prstGeom prst="wedgeRoundRectCallout">
            <a:avLst>
              <a:gd name="adj1" fmla="val -48813"/>
              <a:gd name="adj2" fmla="val 239455"/>
              <a:gd name="adj3" fmla="val 16667"/>
            </a:avLst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10x Be or Li targets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0.33 mm thin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Spaced 10 cm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6795475" y="61807"/>
            <a:ext cx="2061001" cy="1331169"/>
          </a:xfrm>
          <a:prstGeom prst="wedgeRoundRectCallout">
            <a:avLst>
              <a:gd name="adj1" fmla="val -137615"/>
              <a:gd name="adj2" fmla="val 82367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ADRIANO2 Calorimeter (tiles)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1"/>
                </a:solidFill>
              </a:rPr>
              <a:t>Scint</a:t>
            </a:r>
            <a:r>
              <a:rPr lang="en-US" sz="1200" dirty="0">
                <a:solidFill>
                  <a:schemeClr val="bg1"/>
                </a:solidFill>
              </a:rPr>
              <a:t>. + heavy glass sandwich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20 X</a:t>
            </a:r>
            <a:r>
              <a:rPr lang="en-US" sz="1200" baseline="-25000" dirty="0">
                <a:solidFill>
                  <a:schemeClr val="bg1"/>
                </a:solidFill>
              </a:rPr>
              <a:t> 0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( </a:t>
            </a:r>
            <a:r>
              <a:rPr lang="en-US" sz="1200" dirty="0">
                <a:solidFill>
                  <a:schemeClr val="bg1"/>
                </a:solidFill>
              </a:rPr>
              <a:t>~ 64 cm deep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Triple-readout +PFA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96% coverage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3497072" y="5935221"/>
            <a:ext cx="1990719" cy="729647"/>
          </a:xfrm>
          <a:prstGeom prst="wedgeRoundRectCallout">
            <a:avLst>
              <a:gd name="adj1" fmla="val 101852"/>
              <a:gd name="adj2" fmla="val -58687"/>
              <a:gd name="adj3" fmla="val 16667"/>
            </a:avLst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Aerogel</a:t>
            </a:r>
          </a:p>
          <a:p>
            <a:pPr algn="ctr">
              <a:defRPr/>
            </a:pPr>
            <a:r>
              <a:rPr lang="en-US" sz="1200" dirty="0"/>
              <a:t>Dual refractive </a:t>
            </a:r>
          </a:p>
          <a:p>
            <a:pPr algn="ctr">
              <a:defRPr/>
            </a:pPr>
            <a:r>
              <a:rPr lang="en-US" sz="1200" dirty="0"/>
              <a:t>index system</a:t>
            </a:r>
            <a:r>
              <a:rPr lang="en-US" sz="1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806" y="111860"/>
            <a:ext cx="5817494" cy="8019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REDTOP detector</a:t>
            </a:r>
            <a:endParaRPr lang="en-US" sz="40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6574412" y="2116561"/>
            <a:ext cx="1866001" cy="842490"/>
          </a:xfrm>
          <a:prstGeom prst="wedgeRoundRectCallout">
            <a:avLst>
              <a:gd name="adj1" fmla="val -83099"/>
              <a:gd name="adj2" fmla="val 48521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smtClean="0">
                <a:solidFill>
                  <a:schemeClr val="bg1"/>
                </a:solidFill>
              </a:rPr>
              <a:t>-polarizer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Active version (from TREK exp.) - optional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49767" y="5554688"/>
            <a:ext cx="2387763" cy="842490"/>
          </a:xfrm>
          <a:prstGeom prst="wedgeRoundRectCallout">
            <a:avLst>
              <a:gd name="adj1" fmla="val 76635"/>
              <a:gd name="adj2" fmla="val -307572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Fiber </a:t>
            </a:r>
            <a:r>
              <a:rPr lang="en-US" sz="1400" b="1" dirty="0">
                <a:solidFill>
                  <a:schemeClr val="bg1"/>
                </a:solidFill>
              </a:rPr>
              <a:t>tracker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for </a:t>
            </a:r>
            <a:r>
              <a:rPr lang="en-US" sz="1200" dirty="0">
                <a:solidFill>
                  <a:schemeClr val="bg1"/>
                </a:solidFill>
              </a:rPr>
              <a:t>rejection of g-conversion and </a:t>
            </a:r>
            <a:r>
              <a:rPr lang="en-US" sz="1200" dirty="0" err="1">
                <a:solidFill>
                  <a:schemeClr val="bg1"/>
                </a:solidFill>
              </a:rPr>
              <a:t>vertexing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90600" y="0"/>
            <a:ext cx="7620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mtClean="0"/>
              <a:t>Recent History </a:t>
            </a:r>
            <a:r>
              <a:rPr lang="it-IT" altLang="en-US" dirty="0" smtClean="0"/>
              <a:t>of the Project</a:t>
            </a:r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304800" y="620688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nl-NL" altLang="en-US" sz="1800" i="1" dirty="0" smtClean="0"/>
          </a:p>
          <a:p>
            <a:pPr lvl="1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Sept. 2017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600" i="1" dirty="0" smtClean="0"/>
              <a:t>LOI submitted to </a:t>
            </a:r>
            <a:r>
              <a:rPr lang="en-US" altLang="en-US" sz="1600" i="1" dirty="0" err="1" smtClean="0"/>
              <a:t>Fermilab’s</a:t>
            </a:r>
            <a:r>
              <a:rPr lang="en-US" altLang="en-US" sz="1600" i="1" dirty="0" smtClean="0"/>
              <a:t> PAC in Sept. 2017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smtClean="0"/>
              <a:t>PAC recommendation: “The </a:t>
            </a:r>
            <a:r>
              <a:rPr lang="en-US" sz="1600" i="1" dirty="0"/>
              <a:t>PAC finds that the science goals of the experiment are very </a:t>
            </a:r>
            <a:r>
              <a:rPr lang="en-US" sz="1600" i="1" dirty="0" smtClean="0"/>
              <a:t>interesting….., </a:t>
            </a:r>
            <a:r>
              <a:rPr lang="en-US" sz="1600" i="1" dirty="0"/>
              <a:t>the PAC </a:t>
            </a:r>
            <a:r>
              <a:rPr lang="en-US" sz="1600" i="1" dirty="0" smtClean="0"/>
              <a:t>does not </a:t>
            </a:r>
            <a:r>
              <a:rPr lang="en-US" sz="1600" i="1" dirty="0"/>
              <a:t>recommend that the Laboratory invest resources into furthering the </a:t>
            </a:r>
            <a:r>
              <a:rPr lang="en-US" sz="1600" i="1" dirty="0" smtClean="0"/>
              <a:t>REDTOP proposal </a:t>
            </a:r>
            <a:r>
              <a:rPr lang="en-US" sz="1600" i="1" dirty="0"/>
              <a:t>at this time</a:t>
            </a:r>
            <a:r>
              <a:rPr lang="en-US" sz="1600" i="1" dirty="0" smtClean="0"/>
              <a:t>.”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err="1" smtClean="0"/>
              <a:t>Fermilab’s</a:t>
            </a:r>
            <a:r>
              <a:rPr lang="en-US" sz="1600" i="1" dirty="0" smtClean="0"/>
              <a:t> Director recommended a two-year waiting period (still ongoing). </a:t>
            </a:r>
          </a:p>
          <a:p>
            <a:pPr lvl="1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2018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smtClean="0"/>
              <a:t>REDTOP admitted into the “Physics Beyond Colliders” program to explore a possible implementation at CERN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smtClean="0"/>
              <a:t>Near full simulations studies indicate very good sensitivity </a:t>
            </a:r>
            <a:r>
              <a:rPr lang="en-US" sz="1600" i="1" dirty="0"/>
              <a:t>studies to  physics BSM  for 3 out of 4 “portals” </a:t>
            </a:r>
            <a:endParaRPr lang="en-US" sz="1600" i="1" dirty="0" smtClean="0"/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smtClean="0"/>
              <a:t>Final report from PBC  indicate that the experiment is feasible at CERN, but with lower (1/10x) beam luminosity and larger impact on existing physics program </a:t>
            </a:r>
            <a:r>
              <a:rPr lang="en-US" sz="1600" i="1" dirty="0" err="1" smtClean="0"/>
              <a:t>cfr</a:t>
            </a:r>
            <a:r>
              <a:rPr lang="en-US" sz="1600" i="1" dirty="0" smtClean="0"/>
              <a:t>. FNAL</a:t>
            </a:r>
          </a:p>
          <a:p>
            <a:pPr lvl="1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Dec. 2018</a:t>
            </a:r>
          </a:p>
          <a:p>
            <a:pPr lvl="2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i="1" dirty="0" smtClean="0"/>
              <a:t>EOI submitted to European Strategy for Particle Physics</a:t>
            </a:r>
            <a:endParaRPr lang="en-US" sz="1600" i="1" dirty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/>
          </a:p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en-US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68048" y="-76200"/>
            <a:ext cx="8671152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2800" dirty="0" smtClean="0"/>
              <a:t>Summary  of PBC Studies for 10</a:t>
            </a:r>
            <a:r>
              <a:rPr lang="it-IT" altLang="en-US" sz="2800" baseline="30000" dirty="0" smtClean="0"/>
              <a:t>17</a:t>
            </a:r>
            <a:r>
              <a:rPr lang="it-IT" altLang="en-US" sz="2800" dirty="0" smtClean="0"/>
              <a:t> POT (CERN) </a:t>
            </a:r>
            <a:endParaRPr lang="it-IT" altLang="en-US" sz="2800" dirty="0"/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304800" y="762000"/>
            <a:ext cx="8534400" cy="55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4800" y="665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9452CA0-F28C-4C28-903D-3574A3279F8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143507" y="872716"/>
            <a:ext cx="4452109" cy="2772308"/>
            <a:chOff x="1583668" y="2924944"/>
            <a:chExt cx="6156684" cy="3732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3668" y="2924944"/>
              <a:ext cx="6156684" cy="37324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1800" y="3032956"/>
              <a:ext cx="396044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altLang="en-US" sz="1400" dirty="0">
                  <a:solidFill>
                    <a:schemeClr val="bg1"/>
                  </a:solidFill>
                </a:rPr>
                <a:t>Dark photon searches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7799" y="3825044"/>
            <a:ext cx="4260685" cy="2823463"/>
            <a:chOff x="1079612" y="2866761"/>
            <a:chExt cx="6119159" cy="38228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612" y="2866761"/>
              <a:ext cx="6119159" cy="38228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748" y="2908129"/>
              <a:ext cx="4008173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altLang="en-US" sz="1100" dirty="0" smtClean="0">
                  <a:solidFill>
                    <a:schemeClr val="bg1"/>
                  </a:solidFill>
                </a:rPr>
                <a:t>ALPs with gluon coupling searches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84901" y="872715"/>
            <a:ext cx="4212468" cy="2772309"/>
            <a:chOff x="1799692" y="2855365"/>
            <a:chExt cx="5976664" cy="38499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9692" y="2855365"/>
              <a:ext cx="5976664" cy="384999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68990" y="3032956"/>
              <a:ext cx="2606020" cy="172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altLang="en-US" sz="1400" dirty="0">
                  <a:solidFill>
                    <a:schemeClr val="bg1"/>
                  </a:solidFill>
                </a:rPr>
                <a:t>Dark </a:t>
              </a:r>
              <a:r>
                <a:rPr lang="it-IT" altLang="en-US" sz="1400" dirty="0" smtClean="0">
                  <a:solidFill>
                    <a:schemeClr val="bg1"/>
                  </a:solidFill>
                </a:rPr>
                <a:t>higgs searches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8048" y="3818752"/>
            <a:ext cx="4410467" cy="2794850"/>
            <a:chOff x="1223628" y="2567629"/>
            <a:chExt cx="6417425" cy="38962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3628" y="2567629"/>
              <a:ext cx="6417425" cy="389629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19772" y="2636912"/>
              <a:ext cx="4008173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altLang="en-US" sz="1200" dirty="0" smtClean="0">
                  <a:solidFill>
                    <a:schemeClr val="bg1"/>
                  </a:solidFill>
                </a:rPr>
                <a:t>ALPs with fermion coupling searches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3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90600" y="0"/>
            <a:ext cx="7620000" cy="1066800"/>
          </a:xfrm>
        </p:spPr>
        <p:txBody>
          <a:bodyPr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Violation from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Dalitz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plot mirror asymmetry 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h-</a:t>
            </a:r>
            <a:r>
              <a:rPr lang="en-US" alt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&gt; </a:t>
            </a:r>
            <a:r>
              <a:rPr lang="en-US" alt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2800" i="1" baseline="30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r>
              <a:rPr lang="en-US" alt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2800" i="1" baseline="30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alt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2800" i="1" baseline="30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o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449352" y="656692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nl-NL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i="1" dirty="0" smtClean="0"/>
              <a:t>CP-violation from this </a:t>
            </a:r>
            <a:r>
              <a:rPr lang="en-US" sz="1800" i="1" dirty="0"/>
              <a:t>process  is not bounded by EDM as is the case for the η</a:t>
            </a:r>
            <a:r>
              <a:rPr lang="en-US" sz="1800" b="1" i="1" dirty="0"/>
              <a:t>→</a:t>
            </a:r>
            <a:r>
              <a:rPr lang="en-US" sz="1800" i="1" dirty="0"/>
              <a:t>4π  process</a:t>
            </a:r>
            <a:r>
              <a:rPr lang="en-US" sz="1800" i="1" dirty="0" smtClean="0"/>
              <a:t>.</a:t>
            </a:r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800" i="1" dirty="0" smtClean="0"/>
              <a:t>Complementary </a:t>
            </a:r>
            <a:r>
              <a:rPr lang="en-US" sz="1800" i="1" dirty="0"/>
              <a:t>to EDM searches even in the case of T and P odd observables, since the flavor structure of the eta is different from the nucleus</a:t>
            </a:r>
            <a:endParaRPr lang="en-US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800" i="1" dirty="0" smtClean="0"/>
              <a:t>Current PDG limits consistent with no asymmetry</a:t>
            </a:r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sz="1800" i="1" dirty="0" smtClean="0"/>
              <a:t>REDTOP will collect 4x10</a:t>
            </a:r>
            <a:r>
              <a:rPr lang="en-US" altLang="en-US" sz="1800" i="1" baseline="30000" dirty="0" smtClean="0"/>
              <a:t>11</a:t>
            </a:r>
            <a:r>
              <a:rPr lang="en-US" altLang="en-US" sz="1800" i="1" dirty="0" smtClean="0"/>
              <a:t> such decay (factor 100 in stat. error)</a:t>
            </a:r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/>
          </a:p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en-US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4/16/2019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Rusack - UMN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/>
          <a:stretch/>
        </p:blipFill>
        <p:spPr bwMode="auto">
          <a:xfrm>
            <a:off x="1584480" y="3068960"/>
            <a:ext cx="5822639" cy="34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5" y="836712"/>
            <a:ext cx="5359528" cy="4903441"/>
          </a:xfrm>
          <a:prstGeom prst="rect">
            <a:avLst/>
          </a:prstGeom>
        </p:spPr>
      </p:pic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90600" y="0"/>
            <a:ext cx="7620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smtClean="0"/>
              <a:t>Status of the collaboration</a:t>
            </a:r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1375414" y="41584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nl-NL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/>
          </a:p>
          <a:p>
            <a:pPr lvl="1" eaLnBrk="1" hangingPunct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/>
          </a:p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1800" dirty="0"/>
              <a:t>	</a:t>
            </a:r>
            <a:endParaRPr lang="en-US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&amp; NIU</a:t>
            </a:r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0" y="1158604"/>
            <a:ext cx="2267744" cy="64807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61568" y="5373216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lvl="1" algn="ctr" eaLnBrk="1" hangingPunct="1"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2000" dirty="0" smtClean="0"/>
              <a:t>	</a:t>
            </a:r>
            <a:endParaRPr lang="nl-NL" altLang="en-US" sz="2000" i="1" dirty="0" smtClean="0"/>
          </a:p>
          <a:p>
            <a:pPr lvl="1" eaLnBrk="1" hangingPunct="1">
              <a:spcAft>
                <a:spcPts val="600"/>
              </a:spcAft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hosting laboratories: BNL, CERN, </a:t>
            </a:r>
            <a:r>
              <a:rPr lang="en-US" alt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FNAL (either DR or PIP-II)</a:t>
            </a:r>
            <a:endParaRPr lang="en-US" altLang="en-US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alt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093" y="836712"/>
            <a:ext cx="3686689" cy="49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NAL2014092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FNAL20140921</Template>
  <TotalTime>35627</TotalTime>
  <Words>3044</Words>
  <Application>Microsoft Office PowerPoint</Application>
  <PresentationFormat>On-screen Show (4:3)</PresentationFormat>
  <Paragraphs>718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Algerian</vt:lpstr>
      <vt:lpstr>Arial</vt:lpstr>
      <vt:lpstr>Book Antiqua</vt:lpstr>
      <vt:lpstr>Brush Script MT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FNAL20140921</vt:lpstr>
      <vt:lpstr>Uslhc</vt:lpstr>
      <vt:lpstr>1_Uslhc</vt:lpstr>
      <vt:lpstr>REDTOP experiment:  Status Update </vt:lpstr>
      <vt:lpstr>The Physics Landscape for REDTOP</vt:lpstr>
      <vt:lpstr>Why the h meson is special?</vt:lpstr>
      <vt:lpstr>Detecting BSM Physics with REDTOP (h/h’ factory)</vt:lpstr>
      <vt:lpstr>REDTOP detector</vt:lpstr>
      <vt:lpstr>Recent History of the Project</vt:lpstr>
      <vt:lpstr>Summary  of PBC Studies for 1017 POT (CERN) </vt:lpstr>
      <vt:lpstr>CP Violation from Dalitz plot mirror asymmetry in h-&gt; p+p-po</vt:lpstr>
      <vt:lpstr>Status of the collaboration</vt:lpstr>
      <vt:lpstr>Ongoing activities - simulations</vt:lpstr>
      <vt:lpstr>Ongoing activities – detector R&amp;D</vt:lpstr>
      <vt:lpstr>Timeline</vt:lpstr>
      <vt:lpstr>Future Prospects</vt:lpstr>
      <vt:lpstr>Backup slides</vt:lpstr>
      <vt:lpstr>Present &amp; Future h Samples</vt:lpstr>
      <vt:lpstr>Experimental Techniques- h/h’ production+detection</vt:lpstr>
      <vt:lpstr>Beam Requirements for h-factory (1)</vt:lpstr>
      <vt:lpstr>Expected h Yield</vt:lpstr>
      <vt:lpstr>Beam Considerations for h’ -factory</vt:lpstr>
      <vt:lpstr>Expected h’ Yield</vt:lpstr>
      <vt:lpstr>Accelerator complex for REDTOP Fermilab Option: AP50 hall</vt:lpstr>
      <vt:lpstr>Acceleration Scheme</vt:lpstr>
      <vt:lpstr>Accelerator Design at FNAL</vt:lpstr>
      <vt:lpstr>Transitionless Deceleration in the Delivery Ring (J. Johnstone)</vt:lpstr>
      <vt:lpstr>The Experimental Apparatus</vt:lpstr>
      <vt:lpstr>The REDTOP Detector (baseline)</vt:lpstr>
      <vt:lpstr>Electron Detection</vt:lpstr>
      <vt:lpstr>Electron Momentum Reconstruction</vt:lpstr>
      <vt:lpstr>Muon/pion Detection</vt:lpstr>
      <vt:lpstr>h-&gt; p+p-po </vt:lpstr>
      <vt:lpstr>ADRIANO PID @ 100MeV</vt:lpstr>
      <vt:lpstr>Part III</vt:lpstr>
      <vt:lpstr>REDTOP Running Phases</vt:lpstr>
      <vt:lpstr>Possible Intermediate Phases</vt:lpstr>
      <vt:lpstr>PowerPoint Presentation</vt:lpstr>
      <vt:lpstr>PowerPoint Presentation</vt:lpstr>
      <vt:lpstr>PowerPoint Presentation</vt:lpstr>
      <vt:lpstr>REDTOP detector in AP50</vt:lpstr>
      <vt:lpstr>15 Prototypes Performance Summary</vt:lpstr>
      <vt:lpstr>BNL hadron complex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REDTOP Advanced Simulations</dc:title>
  <dc:creator>cvg</dc:creator>
  <cp:lastModifiedBy>e7450</cp:lastModifiedBy>
  <cp:revision>1000</cp:revision>
  <cp:lastPrinted>2017-03-10T00:25:14Z</cp:lastPrinted>
  <dcterms:created xsi:type="dcterms:W3CDTF">2015-06-24T23:44:23Z</dcterms:created>
  <dcterms:modified xsi:type="dcterms:W3CDTF">2019-04-03T15:22:12Z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