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69" r:id="rId4"/>
    <p:sldId id="270" r:id="rId5"/>
    <p:sldId id="271" r:id="rId6"/>
    <p:sldId id="275" r:id="rId7"/>
    <p:sldId id="272" r:id="rId8"/>
    <p:sldId id="273" r:id="rId9"/>
    <p:sldId id="259" r:id="rId10"/>
    <p:sldId id="258" r:id="rId11"/>
    <p:sldId id="260" r:id="rId12"/>
    <p:sldId id="261" r:id="rId13"/>
    <p:sldId id="266" r:id="rId14"/>
    <p:sldId id="267" r:id="rId15"/>
    <p:sldId id="268" r:id="rId16"/>
    <p:sldId id="263" r:id="rId17"/>
    <p:sldId id="274" r:id="rId18"/>
    <p:sldId id="264" r:id="rId19"/>
    <p:sldId id="276" r:id="rId20"/>
    <p:sldId id="265" r:id="rId21"/>
    <p:sldId id="278" r:id="rId22"/>
    <p:sldId id="277" r:id="rId23"/>
    <p:sldId id="262"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67" d="100"/>
          <a:sy n="67" d="100"/>
        </p:scale>
        <p:origin x="9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6/9/2019</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6/9/2019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6/9/2019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6/9/2019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6/9/2019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6/9/2019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6/9/2019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6/9/2019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6/9/2019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6/9/2019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6/9/2019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6/9/2019</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9EA5-C719-45C8-9913-4BF5B189BC8B}"/>
              </a:ext>
            </a:extLst>
          </p:cNvPr>
          <p:cNvSpPr>
            <a:spLocks noGrp="1"/>
          </p:cNvSpPr>
          <p:nvPr>
            <p:ph type="ctrTitle"/>
          </p:nvPr>
        </p:nvSpPr>
        <p:spPr/>
        <p:txBody>
          <a:bodyPr>
            <a:normAutofit/>
          </a:bodyPr>
          <a:lstStyle/>
          <a:p>
            <a:r>
              <a:rPr lang="en-US" sz="5400" dirty="0"/>
              <a:t>Imager Testing Projector Using a Micromirror Array </a:t>
            </a:r>
          </a:p>
        </p:txBody>
      </p:sp>
      <p:sp>
        <p:nvSpPr>
          <p:cNvPr id="3" name="Subtitle 2">
            <a:extLst>
              <a:ext uri="{FF2B5EF4-FFF2-40B4-BE49-F238E27FC236}">
                <a16:creationId xmlns:a16="http://schemas.microsoft.com/office/drawing/2014/main" id="{66F1400A-2A30-4BD7-B63E-E5F8D032DFE8}"/>
              </a:ext>
            </a:extLst>
          </p:cNvPr>
          <p:cNvSpPr>
            <a:spLocks noGrp="1"/>
          </p:cNvSpPr>
          <p:nvPr>
            <p:ph type="subTitle" idx="1"/>
          </p:nvPr>
        </p:nvSpPr>
        <p:spPr/>
        <p:txBody>
          <a:bodyPr/>
          <a:lstStyle/>
          <a:p>
            <a:r>
              <a:rPr lang="en-US" dirty="0"/>
              <a:t>By: Brody Oleson</a:t>
            </a:r>
          </a:p>
        </p:txBody>
      </p:sp>
    </p:spTree>
    <p:extLst>
      <p:ext uri="{BB962C8B-B14F-4D97-AF65-F5344CB8AC3E}">
        <p14:creationId xmlns:p14="http://schemas.microsoft.com/office/powerpoint/2010/main" val="2232559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E289-9DB2-45F9-862D-CDD30B7F73F3}"/>
              </a:ext>
            </a:extLst>
          </p:cNvPr>
          <p:cNvSpPr>
            <a:spLocks noGrp="1"/>
          </p:cNvSpPr>
          <p:nvPr>
            <p:ph type="title"/>
          </p:nvPr>
        </p:nvSpPr>
        <p:spPr>
          <a:xfrm>
            <a:off x="643831" y="640080"/>
            <a:ext cx="3690425" cy="1325562"/>
          </a:xfrm>
        </p:spPr>
        <p:txBody>
          <a:bodyPr>
            <a:normAutofit/>
          </a:bodyPr>
          <a:lstStyle/>
          <a:p>
            <a:r>
              <a:rPr lang="en-US" sz="3200"/>
              <a:t>Design Process: Step One</a:t>
            </a:r>
          </a:p>
        </p:txBody>
      </p:sp>
      <p:sp>
        <p:nvSpPr>
          <p:cNvPr id="3" name="Content Placeholder 2">
            <a:extLst>
              <a:ext uri="{FF2B5EF4-FFF2-40B4-BE49-F238E27FC236}">
                <a16:creationId xmlns:a16="http://schemas.microsoft.com/office/drawing/2014/main" id="{AFC0827F-A30C-4FCA-BCDE-AF43128B8B4F}"/>
              </a:ext>
            </a:extLst>
          </p:cNvPr>
          <p:cNvSpPr>
            <a:spLocks noGrp="1"/>
          </p:cNvSpPr>
          <p:nvPr>
            <p:ph idx="1"/>
          </p:nvPr>
        </p:nvSpPr>
        <p:spPr>
          <a:xfrm>
            <a:off x="643831" y="1936955"/>
            <a:ext cx="3690425" cy="4243182"/>
          </a:xfrm>
        </p:spPr>
        <p:txBody>
          <a:bodyPr>
            <a:normAutofit/>
          </a:bodyPr>
          <a:lstStyle/>
          <a:p>
            <a:pPr marL="0" indent="0">
              <a:buNone/>
            </a:pPr>
            <a:r>
              <a:rPr lang="en-US" dirty="0"/>
              <a:t>I faced one significant challenge at the star of this project: figuring out how to work the DLP </a:t>
            </a:r>
            <a:r>
              <a:rPr lang="en-US" dirty="0" err="1"/>
              <a:t>LightCrafter</a:t>
            </a:r>
            <a:r>
              <a:rPr lang="en-US" dirty="0"/>
              <a:t> projector. Initially, I tried to use the GUI, DLP </a:t>
            </a:r>
            <a:r>
              <a:rPr lang="en-US" dirty="0" err="1"/>
              <a:t>LightCrafter</a:t>
            </a:r>
            <a:r>
              <a:rPr lang="en-US" dirty="0"/>
              <a:t> Control Software 5.0.0, created by Texas Instruments. The functionality of the GUI allows the projector to do basic operations. However, these operations were too simple for the task at hand.</a:t>
            </a:r>
          </a:p>
          <a:p>
            <a:pPr marL="0" indent="0">
              <a:buNone/>
            </a:pPr>
            <a:endParaRPr lang="en-US" sz="1600" dirty="0"/>
          </a:p>
        </p:txBody>
      </p:sp>
      <p:pic>
        <p:nvPicPr>
          <p:cNvPr id="4" name="Picture 3">
            <a:extLst>
              <a:ext uri="{FF2B5EF4-FFF2-40B4-BE49-F238E27FC236}">
                <a16:creationId xmlns:a16="http://schemas.microsoft.com/office/drawing/2014/main" id="{30BF0511-8BCE-4A57-9CA4-91B16B90A8B1}"/>
              </a:ext>
            </a:extLst>
          </p:cNvPr>
          <p:cNvPicPr>
            <a:picLocks noChangeAspect="1"/>
          </p:cNvPicPr>
          <p:nvPr/>
        </p:nvPicPr>
        <p:blipFill>
          <a:blip r:embed="rId2"/>
          <a:stretch>
            <a:fillRect/>
          </a:stretch>
        </p:blipFill>
        <p:spPr>
          <a:xfrm>
            <a:off x="4654296" y="1656662"/>
            <a:ext cx="6155736" cy="3554937"/>
          </a:xfrm>
          <a:prstGeom prst="rect">
            <a:avLst/>
          </a:prstGeom>
        </p:spPr>
      </p:pic>
      <p:sp>
        <p:nvSpPr>
          <p:cNvPr id="11" name="Rectangle 8">
            <a:extLst>
              <a:ext uri="{FF2B5EF4-FFF2-40B4-BE49-F238E27FC236}">
                <a16:creationId xmlns:a16="http://schemas.microsoft.com/office/drawing/2014/main" id="{60694156-B30C-4AE1-9886-0D236EC01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7057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25D04-EF53-4B8B-999E-A3DE07401EE3}"/>
              </a:ext>
            </a:extLst>
          </p:cNvPr>
          <p:cNvSpPr>
            <a:spLocks noGrp="1"/>
          </p:cNvSpPr>
          <p:nvPr>
            <p:ph type="title"/>
          </p:nvPr>
        </p:nvSpPr>
        <p:spPr/>
        <p:txBody>
          <a:bodyPr/>
          <a:lstStyle/>
          <a:p>
            <a:r>
              <a:rPr lang="en-US" dirty="0"/>
              <a:t>Design Process: Step Two</a:t>
            </a:r>
          </a:p>
        </p:txBody>
      </p:sp>
      <p:sp>
        <p:nvSpPr>
          <p:cNvPr id="3" name="Content Placeholder 2">
            <a:extLst>
              <a:ext uri="{FF2B5EF4-FFF2-40B4-BE49-F238E27FC236}">
                <a16:creationId xmlns:a16="http://schemas.microsoft.com/office/drawing/2014/main" id="{C814C186-5BC2-4579-A24C-60C53BDBD308}"/>
              </a:ext>
            </a:extLst>
          </p:cNvPr>
          <p:cNvSpPr>
            <a:spLocks noGrp="1"/>
          </p:cNvSpPr>
          <p:nvPr>
            <p:ph idx="1"/>
          </p:nvPr>
        </p:nvSpPr>
        <p:spPr>
          <a:xfrm>
            <a:off x="1261872" y="1828801"/>
            <a:ext cx="8984418" cy="613774"/>
          </a:xfrm>
        </p:spPr>
        <p:txBody>
          <a:bodyPr>
            <a:normAutofit/>
          </a:bodyPr>
          <a:lstStyle/>
          <a:p>
            <a:pPr marL="0" indent="0">
              <a:buNone/>
            </a:pPr>
            <a:r>
              <a:rPr lang="en-US" dirty="0"/>
              <a:t>It was apparent that the GUI and the projector alone could not complete the task. This is when the design of the dark box itself came in to action. </a:t>
            </a:r>
          </a:p>
        </p:txBody>
      </p:sp>
      <p:sp>
        <p:nvSpPr>
          <p:cNvPr id="4" name="TextBox 3">
            <a:extLst>
              <a:ext uri="{FF2B5EF4-FFF2-40B4-BE49-F238E27FC236}">
                <a16:creationId xmlns:a16="http://schemas.microsoft.com/office/drawing/2014/main" id="{3A5868CD-5837-4F8B-826B-63298456EDAA}"/>
              </a:ext>
            </a:extLst>
          </p:cNvPr>
          <p:cNvSpPr txBox="1"/>
          <p:nvPr/>
        </p:nvSpPr>
        <p:spPr>
          <a:xfrm>
            <a:off x="1261872" y="2661100"/>
            <a:ext cx="7907180" cy="2585323"/>
          </a:xfrm>
          <a:prstGeom prst="rect">
            <a:avLst/>
          </a:prstGeom>
          <a:noFill/>
        </p:spPr>
        <p:txBody>
          <a:bodyPr wrap="square" rtlCol="0">
            <a:spAutoFit/>
          </a:bodyPr>
          <a:lstStyle/>
          <a:p>
            <a:r>
              <a:rPr lang="en-US" dirty="0"/>
              <a:t>Dark Box Requirements:</a:t>
            </a:r>
          </a:p>
          <a:p>
            <a:pPr marL="285750" indent="-285750">
              <a:buFont typeface="Arial" panose="020B0604020202020204" pitchFamily="34" charset="0"/>
              <a:buChar char="•"/>
            </a:pPr>
            <a:r>
              <a:rPr lang="en-US" dirty="0"/>
              <a:t>Focusing: linear stage to move small increments (100um)</a:t>
            </a:r>
          </a:p>
          <a:p>
            <a:pPr marL="285750" indent="-285750">
              <a:buFont typeface="Arial" panose="020B0604020202020204" pitchFamily="34" charset="0"/>
              <a:buChar char="•"/>
            </a:pPr>
            <a:r>
              <a:rPr lang="en-US" dirty="0"/>
              <a:t>Low level light control: fast shutter</a:t>
            </a:r>
          </a:p>
          <a:p>
            <a:pPr marL="285750" indent="-285750">
              <a:buFont typeface="Arial" panose="020B0604020202020204" pitchFamily="34" charset="0"/>
              <a:buChar char="•"/>
            </a:pPr>
            <a:r>
              <a:rPr lang="en-US" dirty="0"/>
              <a:t>Low background:  no outside light / dark box</a:t>
            </a:r>
          </a:p>
          <a:p>
            <a:r>
              <a:rPr lang="en-US" dirty="0"/>
              <a:t>Operational:</a:t>
            </a:r>
          </a:p>
          <a:p>
            <a:pPr marL="285750" indent="-285750">
              <a:buFont typeface="Arial" panose="020B0604020202020204" pitchFamily="34" charset="0"/>
              <a:buChar char="•"/>
            </a:pPr>
            <a:r>
              <a:rPr lang="en-US" dirty="0"/>
              <a:t>Not allow the projector to overheat</a:t>
            </a:r>
          </a:p>
          <a:p>
            <a:pPr marL="285750" indent="-285750">
              <a:buFont typeface="Arial" panose="020B0604020202020204" pitchFamily="34" charset="0"/>
              <a:buChar char="•"/>
            </a:pPr>
            <a:r>
              <a:rPr lang="en-US" dirty="0"/>
              <a:t>Securely hold projector</a:t>
            </a:r>
          </a:p>
          <a:p>
            <a:pPr marL="285750" indent="-285750">
              <a:buFont typeface="Arial" panose="020B0604020202020204" pitchFamily="34" charset="0"/>
              <a:buChar char="•"/>
            </a:pPr>
            <a:r>
              <a:rPr lang="en-US" dirty="0"/>
              <a:t>Complete control through one computer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4527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8" name="Rectangle 17">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BA0356E-D6F9-4F0D-8010-9F92ABBD5866}"/>
              </a:ext>
            </a:extLst>
          </p:cNvPr>
          <p:cNvSpPr>
            <a:spLocks noGrp="1"/>
          </p:cNvSpPr>
          <p:nvPr>
            <p:ph type="title"/>
          </p:nvPr>
        </p:nvSpPr>
        <p:spPr>
          <a:xfrm>
            <a:off x="8180438" y="758952"/>
            <a:ext cx="2853005" cy="4041648"/>
          </a:xfrm>
        </p:spPr>
        <p:txBody>
          <a:bodyPr vert="horz" lIns="91440" tIns="45720" rIns="91440" bIns="45720" rtlCol="0" anchor="b">
            <a:normAutofit/>
          </a:bodyPr>
          <a:lstStyle/>
          <a:p>
            <a:pPr>
              <a:lnSpc>
                <a:spcPct val="85000"/>
              </a:lnSpc>
            </a:pPr>
            <a:r>
              <a:rPr lang="en-US" sz="5100"/>
              <a:t>Securely Holding the Projector</a:t>
            </a:r>
          </a:p>
        </p:txBody>
      </p:sp>
      <p:sp>
        <p:nvSpPr>
          <p:cNvPr id="3" name="Content Placeholder 2">
            <a:extLst>
              <a:ext uri="{FF2B5EF4-FFF2-40B4-BE49-F238E27FC236}">
                <a16:creationId xmlns:a16="http://schemas.microsoft.com/office/drawing/2014/main" id="{384EE3E2-7B01-4B97-B057-40D2A60A5833}"/>
              </a:ext>
            </a:extLst>
          </p:cNvPr>
          <p:cNvSpPr>
            <a:spLocks noGrp="1"/>
          </p:cNvSpPr>
          <p:nvPr>
            <p:ph idx="1"/>
          </p:nvPr>
        </p:nvSpPr>
        <p:spPr>
          <a:xfrm>
            <a:off x="8165198" y="4800600"/>
            <a:ext cx="2868246" cy="1691640"/>
          </a:xfrm>
        </p:spPr>
        <p:txBody>
          <a:bodyPr vert="horz" lIns="91440" tIns="45720" rIns="91440" bIns="45720" rtlCol="0">
            <a:normAutofit/>
          </a:bodyPr>
          <a:lstStyle/>
          <a:p>
            <a:pPr marL="0" indent="0">
              <a:buNone/>
            </a:pPr>
            <a:r>
              <a:rPr lang="en-US" sz="2000" dirty="0">
                <a:solidFill>
                  <a:schemeClr val="tx1">
                    <a:lumMod val="85000"/>
                  </a:schemeClr>
                </a:solidFill>
              </a:rPr>
              <a:t>3D Printed Box Design</a:t>
            </a:r>
          </a:p>
        </p:txBody>
      </p:sp>
      <p:pic>
        <p:nvPicPr>
          <p:cNvPr id="4" name="Picture 3">
            <a:extLst>
              <a:ext uri="{FF2B5EF4-FFF2-40B4-BE49-F238E27FC236}">
                <a16:creationId xmlns:a16="http://schemas.microsoft.com/office/drawing/2014/main" id="{086F33CF-84FD-4FB7-BCBF-B182980AE887}"/>
              </a:ext>
            </a:extLst>
          </p:cNvPr>
          <p:cNvPicPr>
            <a:picLocks noChangeAspect="1"/>
          </p:cNvPicPr>
          <p:nvPr/>
        </p:nvPicPr>
        <p:blipFill rotWithShape="1">
          <a:blip r:embed="rId2"/>
          <a:srcRect l="28760" r="19080" b="-1"/>
          <a:stretch/>
        </p:blipFill>
        <p:spPr>
          <a:xfrm>
            <a:off x="442453" y="10"/>
            <a:ext cx="7118554" cy="6857990"/>
          </a:xfrm>
          <a:prstGeom prst="rect">
            <a:avLst/>
          </a:prstGeom>
        </p:spPr>
      </p:pic>
    </p:spTree>
    <p:extLst>
      <p:ext uri="{BB962C8B-B14F-4D97-AF65-F5344CB8AC3E}">
        <p14:creationId xmlns:p14="http://schemas.microsoft.com/office/powerpoint/2010/main" val="3870092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924C8-8B6E-48D2-9631-426863000E88}"/>
              </a:ext>
            </a:extLst>
          </p:cNvPr>
          <p:cNvSpPr>
            <a:spLocks noGrp="1"/>
          </p:cNvSpPr>
          <p:nvPr>
            <p:ph type="title"/>
          </p:nvPr>
        </p:nvSpPr>
        <p:spPr/>
        <p:txBody>
          <a:bodyPr/>
          <a:lstStyle/>
          <a:p>
            <a:r>
              <a:rPr lang="en-US" dirty="0"/>
              <a:t>Creating the Dark Box</a:t>
            </a:r>
          </a:p>
        </p:txBody>
      </p:sp>
      <p:sp>
        <p:nvSpPr>
          <p:cNvPr id="3" name="Content Placeholder 2">
            <a:extLst>
              <a:ext uri="{FF2B5EF4-FFF2-40B4-BE49-F238E27FC236}">
                <a16:creationId xmlns:a16="http://schemas.microsoft.com/office/drawing/2014/main" id="{D09170D0-93D4-4EF0-B900-F12F932B101D}"/>
              </a:ext>
            </a:extLst>
          </p:cNvPr>
          <p:cNvSpPr>
            <a:spLocks noGrp="1"/>
          </p:cNvSpPr>
          <p:nvPr>
            <p:ph idx="1"/>
          </p:nvPr>
        </p:nvSpPr>
        <p:spPr/>
        <p:txBody>
          <a:bodyPr/>
          <a:lstStyle/>
          <a:p>
            <a:r>
              <a:rPr lang="en-US" dirty="0"/>
              <a:t>Constraints: </a:t>
            </a:r>
          </a:p>
          <a:p>
            <a:pPr lvl="1"/>
            <a:r>
              <a:rPr lang="en-US" dirty="0"/>
              <a:t>Easily insert and remove projector</a:t>
            </a:r>
          </a:p>
          <a:p>
            <a:pPr lvl="1"/>
            <a:r>
              <a:rPr lang="en-US" dirty="0"/>
              <a:t>Ventilation for fan</a:t>
            </a:r>
          </a:p>
          <a:p>
            <a:pPr lvl="1"/>
            <a:r>
              <a:rPr lang="en-US" dirty="0"/>
              <a:t>Holes for cords and projector light</a:t>
            </a:r>
          </a:p>
          <a:p>
            <a:pPr lvl="1"/>
            <a:r>
              <a:rPr lang="en-US" dirty="0"/>
              <a:t>Concealed enough to not have any excess light showing</a:t>
            </a:r>
          </a:p>
          <a:p>
            <a:pPr lvl="1"/>
            <a:endParaRPr lang="en-US" dirty="0"/>
          </a:p>
          <a:p>
            <a:pPr marL="274320" lvl="1" indent="0">
              <a:buNone/>
            </a:pPr>
            <a:r>
              <a:rPr lang="en-US" dirty="0"/>
              <a:t>The box was created using Autodesk’s Inventor Professional 2019. Along with the box, a lid was also needed to shield the light. This software allowed for the production of the dark box and the accessibility of printing it from </a:t>
            </a:r>
            <a:r>
              <a:rPr lang="en-US" dirty="0" err="1"/>
              <a:t>stp</a:t>
            </a:r>
            <a:r>
              <a:rPr lang="en-US" dirty="0"/>
              <a:t> and </a:t>
            </a:r>
            <a:r>
              <a:rPr lang="en-US" dirty="0" err="1"/>
              <a:t>stl</a:t>
            </a:r>
            <a:r>
              <a:rPr lang="en-US" dirty="0"/>
              <a:t> files. </a:t>
            </a:r>
          </a:p>
        </p:txBody>
      </p:sp>
    </p:spTree>
    <p:extLst>
      <p:ext uri="{BB962C8B-B14F-4D97-AF65-F5344CB8AC3E}">
        <p14:creationId xmlns:p14="http://schemas.microsoft.com/office/powerpoint/2010/main" val="1727053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3D50B8-1D27-420D-BA4A-249914120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2EFBB176-B6C1-4B5A-AADA-F930947E0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20400" cy="494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22">
            <a:extLst>
              <a:ext uri="{FF2B5EF4-FFF2-40B4-BE49-F238E27FC236}">
                <a16:creationId xmlns:a16="http://schemas.microsoft.com/office/drawing/2014/main" id="{918CDC34-0F26-409D-B10F-578D4DCC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19461F0-8E8B-4D57-9B38-EF8A36C4EBCA}"/>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5400"/>
              <a:t>Dark Box Final Product</a:t>
            </a:r>
          </a:p>
        </p:txBody>
      </p:sp>
      <p:pic>
        <p:nvPicPr>
          <p:cNvPr id="7" name="Content Placeholder 6">
            <a:extLst>
              <a:ext uri="{FF2B5EF4-FFF2-40B4-BE49-F238E27FC236}">
                <a16:creationId xmlns:a16="http://schemas.microsoft.com/office/drawing/2014/main" id="{03B51A31-D928-47B9-B6BE-C72CF24FE13D}"/>
              </a:ext>
            </a:extLst>
          </p:cNvPr>
          <p:cNvPicPr>
            <a:picLocks noGrp="1" noChangeAspect="1"/>
          </p:cNvPicPr>
          <p:nvPr>
            <p:ph idx="1"/>
          </p:nvPr>
        </p:nvPicPr>
        <p:blipFill>
          <a:blip r:embed="rId2"/>
          <a:stretch>
            <a:fillRect/>
          </a:stretch>
        </p:blipFill>
        <p:spPr>
          <a:xfrm>
            <a:off x="1097280" y="821373"/>
            <a:ext cx="4616874" cy="3462655"/>
          </a:xfrm>
          <a:prstGeom prst="rect">
            <a:avLst/>
          </a:prstGeom>
        </p:spPr>
      </p:pic>
      <p:pic>
        <p:nvPicPr>
          <p:cNvPr id="14" name="Content Placeholder 4">
            <a:extLst>
              <a:ext uri="{FF2B5EF4-FFF2-40B4-BE49-F238E27FC236}">
                <a16:creationId xmlns:a16="http://schemas.microsoft.com/office/drawing/2014/main" id="{C2FF2B50-E8AD-4B15-8B2E-F09E9CC38CCE}"/>
              </a:ext>
            </a:extLst>
          </p:cNvPr>
          <p:cNvPicPr>
            <a:picLocks noChangeAspect="1"/>
          </p:cNvPicPr>
          <p:nvPr/>
        </p:nvPicPr>
        <p:blipFill>
          <a:blip r:embed="rId3"/>
          <a:stretch>
            <a:fillRect/>
          </a:stretch>
        </p:blipFill>
        <p:spPr>
          <a:xfrm>
            <a:off x="6035886" y="1046446"/>
            <a:ext cx="4616874" cy="3012510"/>
          </a:xfrm>
          <a:prstGeom prst="rect">
            <a:avLst/>
          </a:prstGeom>
        </p:spPr>
      </p:pic>
    </p:spTree>
    <p:extLst>
      <p:ext uri="{BB962C8B-B14F-4D97-AF65-F5344CB8AC3E}">
        <p14:creationId xmlns:p14="http://schemas.microsoft.com/office/powerpoint/2010/main" val="2514538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3D50B8-1D27-420D-BA4A-249914120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2EFBB176-B6C1-4B5A-AADA-F930947E0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20400" cy="494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918CDC34-0F26-409D-B10F-578D4DCC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35769AA-E818-43EA-BA3A-131FEBB1F804}"/>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5400"/>
              <a:t>Dark Box Lid Final Product</a:t>
            </a:r>
          </a:p>
        </p:txBody>
      </p:sp>
      <p:pic>
        <p:nvPicPr>
          <p:cNvPr id="7" name="Content Placeholder 6">
            <a:extLst>
              <a:ext uri="{FF2B5EF4-FFF2-40B4-BE49-F238E27FC236}">
                <a16:creationId xmlns:a16="http://schemas.microsoft.com/office/drawing/2014/main" id="{305EDC7D-3881-4E5F-B8EA-A2682D09DE66}"/>
              </a:ext>
            </a:extLst>
          </p:cNvPr>
          <p:cNvPicPr>
            <a:picLocks noGrp="1" noChangeAspect="1"/>
          </p:cNvPicPr>
          <p:nvPr>
            <p:ph idx="1"/>
          </p:nvPr>
        </p:nvPicPr>
        <p:blipFill>
          <a:blip r:embed="rId2"/>
          <a:stretch>
            <a:fillRect/>
          </a:stretch>
        </p:blipFill>
        <p:spPr>
          <a:xfrm>
            <a:off x="1097280" y="821373"/>
            <a:ext cx="4616874" cy="3462655"/>
          </a:xfrm>
          <a:prstGeom prst="rect">
            <a:avLst/>
          </a:prstGeom>
        </p:spPr>
      </p:pic>
      <p:pic>
        <p:nvPicPr>
          <p:cNvPr id="8" name="Content Placeholder 4">
            <a:extLst>
              <a:ext uri="{FF2B5EF4-FFF2-40B4-BE49-F238E27FC236}">
                <a16:creationId xmlns:a16="http://schemas.microsoft.com/office/drawing/2014/main" id="{C0CEA0CB-E9FE-47F3-B995-7B2CDAB493A4}"/>
              </a:ext>
            </a:extLst>
          </p:cNvPr>
          <p:cNvPicPr>
            <a:picLocks noChangeAspect="1"/>
          </p:cNvPicPr>
          <p:nvPr/>
        </p:nvPicPr>
        <p:blipFill>
          <a:blip r:embed="rId3"/>
          <a:stretch>
            <a:fillRect/>
          </a:stretch>
        </p:blipFill>
        <p:spPr>
          <a:xfrm>
            <a:off x="6035886" y="1057988"/>
            <a:ext cx="4616874" cy="2989425"/>
          </a:xfrm>
          <a:prstGeom prst="rect">
            <a:avLst/>
          </a:prstGeom>
        </p:spPr>
      </p:pic>
    </p:spTree>
    <p:extLst>
      <p:ext uri="{BB962C8B-B14F-4D97-AF65-F5344CB8AC3E}">
        <p14:creationId xmlns:p14="http://schemas.microsoft.com/office/powerpoint/2010/main" val="3071094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8" name="Rectangle 17">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BA0356E-D6F9-4F0D-8010-9F92ABBD5866}"/>
              </a:ext>
            </a:extLst>
          </p:cNvPr>
          <p:cNvSpPr>
            <a:spLocks noGrp="1"/>
          </p:cNvSpPr>
          <p:nvPr>
            <p:ph type="title"/>
          </p:nvPr>
        </p:nvSpPr>
        <p:spPr>
          <a:xfrm>
            <a:off x="8003460" y="758952"/>
            <a:ext cx="3244913" cy="4041648"/>
          </a:xfrm>
        </p:spPr>
        <p:txBody>
          <a:bodyPr vert="horz" lIns="91440" tIns="45720" rIns="91440" bIns="45720" rtlCol="0" anchor="b">
            <a:normAutofit/>
          </a:bodyPr>
          <a:lstStyle/>
          <a:p>
            <a:pPr>
              <a:lnSpc>
                <a:spcPct val="85000"/>
              </a:lnSpc>
            </a:pPr>
            <a:r>
              <a:rPr lang="en-US" sz="5100" dirty="0"/>
              <a:t>Focusing the Projector</a:t>
            </a:r>
          </a:p>
        </p:txBody>
      </p:sp>
      <p:sp>
        <p:nvSpPr>
          <p:cNvPr id="3" name="Content Placeholder 2">
            <a:extLst>
              <a:ext uri="{FF2B5EF4-FFF2-40B4-BE49-F238E27FC236}">
                <a16:creationId xmlns:a16="http://schemas.microsoft.com/office/drawing/2014/main" id="{384EE3E2-7B01-4B97-B057-40D2A60A5833}"/>
              </a:ext>
            </a:extLst>
          </p:cNvPr>
          <p:cNvSpPr>
            <a:spLocks noGrp="1"/>
          </p:cNvSpPr>
          <p:nvPr>
            <p:ph idx="1"/>
          </p:nvPr>
        </p:nvSpPr>
        <p:spPr>
          <a:xfrm>
            <a:off x="8165198" y="4800600"/>
            <a:ext cx="2868246" cy="1691640"/>
          </a:xfrm>
        </p:spPr>
        <p:txBody>
          <a:bodyPr vert="horz" lIns="91440" tIns="45720" rIns="91440" bIns="45720" rtlCol="0">
            <a:normAutofit/>
          </a:bodyPr>
          <a:lstStyle/>
          <a:p>
            <a:pPr marL="0" indent="0">
              <a:buNone/>
            </a:pPr>
            <a:r>
              <a:rPr lang="en-US" sz="2000">
                <a:solidFill>
                  <a:schemeClr val="tx1">
                    <a:lumMod val="85000"/>
                  </a:schemeClr>
                </a:solidFill>
              </a:rPr>
              <a:t>Zaber™ </a:t>
            </a:r>
            <a:r>
              <a:rPr lang="en-US" sz="2000" dirty="0">
                <a:solidFill>
                  <a:schemeClr val="tx1">
                    <a:lumMod val="85000"/>
                  </a:schemeClr>
                </a:solidFill>
              </a:rPr>
              <a:t>50mm Travel Motorized Stage System with Manual Control</a:t>
            </a:r>
          </a:p>
        </p:txBody>
      </p:sp>
      <p:pic>
        <p:nvPicPr>
          <p:cNvPr id="5" name="Picture 4">
            <a:extLst>
              <a:ext uri="{FF2B5EF4-FFF2-40B4-BE49-F238E27FC236}">
                <a16:creationId xmlns:a16="http://schemas.microsoft.com/office/drawing/2014/main" id="{8D2B23C5-81BF-45EC-8891-03C0C86D0C32}"/>
              </a:ext>
            </a:extLst>
          </p:cNvPr>
          <p:cNvPicPr>
            <a:picLocks noChangeAspect="1"/>
          </p:cNvPicPr>
          <p:nvPr/>
        </p:nvPicPr>
        <p:blipFill>
          <a:blip r:embed="rId2"/>
          <a:stretch>
            <a:fillRect/>
          </a:stretch>
        </p:blipFill>
        <p:spPr>
          <a:xfrm>
            <a:off x="720891" y="1222429"/>
            <a:ext cx="6812234" cy="44131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85847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1465-CD70-4DE2-94D8-8617C8D7A85C}"/>
              </a:ext>
            </a:extLst>
          </p:cNvPr>
          <p:cNvSpPr>
            <a:spLocks noGrp="1"/>
          </p:cNvSpPr>
          <p:nvPr>
            <p:ph type="title"/>
          </p:nvPr>
        </p:nvSpPr>
        <p:spPr>
          <a:xfrm>
            <a:off x="643831" y="640080"/>
            <a:ext cx="3690425" cy="1325562"/>
          </a:xfrm>
        </p:spPr>
        <p:txBody>
          <a:bodyPr>
            <a:normAutofit/>
          </a:bodyPr>
          <a:lstStyle/>
          <a:p>
            <a:r>
              <a:rPr lang="en-US" sz="3200"/>
              <a:t>Linear Stage</a:t>
            </a:r>
          </a:p>
        </p:txBody>
      </p:sp>
      <p:sp>
        <p:nvSpPr>
          <p:cNvPr id="3" name="Content Placeholder 2">
            <a:extLst>
              <a:ext uri="{FF2B5EF4-FFF2-40B4-BE49-F238E27FC236}">
                <a16:creationId xmlns:a16="http://schemas.microsoft.com/office/drawing/2014/main" id="{4867EC63-4CC7-4E6E-B084-8462462A6BF4}"/>
              </a:ext>
            </a:extLst>
          </p:cNvPr>
          <p:cNvSpPr>
            <a:spLocks noGrp="1"/>
          </p:cNvSpPr>
          <p:nvPr>
            <p:ph idx="1"/>
          </p:nvPr>
        </p:nvSpPr>
        <p:spPr>
          <a:xfrm>
            <a:off x="643831" y="1936955"/>
            <a:ext cx="3690425" cy="4243182"/>
          </a:xfrm>
        </p:spPr>
        <p:txBody>
          <a:bodyPr>
            <a:normAutofit/>
          </a:bodyPr>
          <a:lstStyle/>
          <a:p>
            <a:r>
              <a:rPr lang="en-US" sz="1600" dirty="0" err="1"/>
              <a:t>Zaber</a:t>
            </a:r>
            <a:r>
              <a:rPr lang="en-US" sz="1600" dirty="0"/>
              <a:t>™ 50mm Travel Motorized Stage System:</a:t>
            </a:r>
          </a:p>
          <a:p>
            <a:pPr lvl="1"/>
            <a:r>
              <a:rPr lang="en-US" dirty="0"/>
              <a:t>45 millimeters x 172.9 millimeters stage size (0.32 kg)</a:t>
            </a:r>
          </a:p>
          <a:p>
            <a:pPr lvl="1"/>
            <a:r>
              <a:rPr lang="en-US" dirty="0"/>
              <a:t>Manual control / control through computer GUI</a:t>
            </a:r>
          </a:p>
          <a:p>
            <a:pPr lvl="1"/>
            <a:r>
              <a:rPr lang="en-US" dirty="0"/>
              <a:t>Repeatability &lt;3 nanometers</a:t>
            </a:r>
          </a:p>
          <a:p>
            <a:pPr lvl="1"/>
            <a:r>
              <a:rPr lang="en-US" dirty="0"/>
              <a:t>2 phase stepper motor with a crossed roller bearing guide system</a:t>
            </a:r>
          </a:p>
          <a:p>
            <a:pPr lvl="1"/>
            <a:endParaRPr lang="en-US" dirty="0"/>
          </a:p>
          <a:p>
            <a:pPr marL="274320" lvl="1" indent="0">
              <a:buNone/>
            </a:pPr>
            <a:r>
              <a:rPr lang="en-US" dirty="0"/>
              <a:t>To control this device, I used the </a:t>
            </a:r>
            <a:r>
              <a:rPr lang="en-US" dirty="0" err="1"/>
              <a:t>ZaberConsole</a:t>
            </a:r>
            <a:r>
              <a:rPr lang="en-US" dirty="0"/>
              <a:t> v2.4.2.3614. The console allows for complete control over the distance the stage travels and the speed. </a:t>
            </a:r>
          </a:p>
          <a:p>
            <a:pPr lvl="1"/>
            <a:endParaRPr lang="en-US" dirty="0"/>
          </a:p>
          <a:p>
            <a:pPr lvl="1"/>
            <a:endParaRPr lang="en-US" dirty="0"/>
          </a:p>
          <a:p>
            <a:pPr lvl="1"/>
            <a:endParaRPr lang="en-US" dirty="0"/>
          </a:p>
        </p:txBody>
      </p:sp>
      <p:pic>
        <p:nvPicPr>
          <p:cNvPr id="4" name="Picture 3">
            <a:extLst>
              <a:ext uri="{FF2B5EF4-FFF2-40B4-BE49-F238E27FC236}">
                <a16:creationId xmlns:a16="http://schemas.microsoft.com/office/drawing/2014/main" id="{AB09645E-5AEC-430A-87E5-C75AD8DC1672}"/>
              </a:ext>
            </a:extLst>
          </p:cNvPr>
          <p:cNvPicPr>
            <a:picLocks noChangeAspect="1"/>
          </p:cNvPicPr>
          <p:nvPr/>
        </p:nvPicPr>
        <p:blipFill>
          <a:blip r:embed="rId2"/>
          <a:stretch>
            <a:fillRect/>
          </a:stretch>
        </p:blipFill>
        <p:spPr>
          <a:xfrm>
            <a:off x="4654296" y="1602799"/>
            <a:ext cx="6155736" cy="3662662"/>
          </a:xfrm>
          <a:prstGeom prst="rect">
            <a:avLst/>
          </a:prstGeom>
        </p:spPr>
      </p:pic>
      <p:sp>
        <p:nvSpPr>
          <p:cNvPr id="11" name="Rectangle 8">
            <a:extLst>
              <a:ext uri="{FF2B5EF4-FFF2-40B4-BE49-F238E27FC236}">
                <a16:creationId xmlns:a16="http://schemas.microsoft.com/office/drawing/2014/main" id="{60694156-B30C-4AE1-9886-0D236EC01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49978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BA0356E-D6F9-4F0D-8010-9F92ABBD5866}"/>
              </a:ext>
            </a:extLst>
          </p:cNvPr>
          <p:cNvSpPr>
            <a:spLocks noGrp="1"/>
          </p:cNvSpPr>
          <p:nvPr>
            <p:ph type="title"/>
          </p:nvPr>
        </p:nvSpPr>
        <p:spPr>
          <a:xfrm>
            <a:off x="7690982" y="758952"/>
            <a:ext cx="4308952" cy="4041648"/>
          </a:xfrm>
        </p:spPr>
        <p:txBody>
          <a:bodyPr vert="horz" lIns="91440" tIns="45720" rIns="91440" bIns="45720" rtlCol="0" anchor="b">
            <a:normAutofit/>
          </a:bodyPr>
          <a:lstStyle/>
          <a:p>
            <a:pPr>
              <a:lnSpc>
                <a:spcPct val="85000"/>
              </a:lnSpc>
            </a:pPr>
            <a:r>
              <a:rPr lang="en-US" sz="5600" dirty="0"/>
              <a:t>Low Level Light Control</a:t>
            </a:r>
          </a:p>
        </p:txBody>
      </p:sp>
      <p:sp>
        <p:nvSpPr>
          <p:cNvPr id="3" name="Content Placeholder 2">
            <a:extLst>
              <a:ext uri="{FF2B5EF4-FFF2-40B4-BE49-F238E27FC236}">
                <a16:creationId xmlns:a16="http://schemas.microsoft.com/office/drawing/2014/main" id="{384EE3E2-7B01-4B97-B057-40D2A60A5833}"/>
              </a:ext>
            </a:extLst>
          </p:cNvPr>
          <p:cNvSpPr>
            <a:spLocks noGrp="1"/>
          </p:cNvSpPr>
          <p:nvPr>
            <p:ph idx="1"/>
          </p:nvPr>
        </p:nvSpPr>
        <p:spPr>
          <a:xfrm>
            <a:off x="8165198" y="4800600"/>
            <a:ext cx="2868246" cy="1691640"/>
          </a:xfrm>
        </p:spPr>
        <p:txBody>
          <a:bodyPr vert="horz" lIns="91440" tIns="45720" rIns="91440" bIns="45720" rtlCol="0">
            <a:normAutofit/>
          </a:bodyPr>
          <a:lstStyle/>
          <a:p>
            <a:pPr marL="0" indent="0">
              <a:buNone/>
            </a:pPr>
            <a:r>
              <a:rPr lang="en-US" sz="2000" dirty="0">
                <a:solidFill>
                  <a:schemeClr val="tx1">
                    <a:lumMod val="85000"/>
                  </a:schemeClr>
                </a:solidFill>
              </a:rPr>
              <a:t>C-Mount Electrical Shutter</a:t>
            </a:r>
          </a:p>
        </p:txBody>
      </p:sp>
      <p:pic>
        <p:nvPicPr>
          <p:cNvPr id="6" name="Picture 5">
            <a:extLst>
              <a:ext uri="{FF2B5EF4-FFF2-40B4-BE49-F238E27FC236}">
                <a16:creationId xmlns:a16="http://schemas.microsoft.com/office/drawing/2014/main" id="{AEFB7872-7D76-4CCA-8928-D86CC78A7BA7}"/>
              </a:ext>
            </a:extLst>
          </p:cNvPr>
          <p:cNvPicPr>
            <a:picLocks noChangeAspect="1"/>
          </p:cNvPicPr>
          <p:nvPr/>
        </p:nvPicPr>
        <p:blipFill rotWithShape="1">
          <a:blip r:embed="rId2"/>
          <a:srcRect l="12250" r="9900"/>
          <a:stretch/>
        </p:blipFill>
        <p:spPr>
          <a:xfrm>
            <a:off x="442453" y="10"/>
            <a:ext cx="7118554" cy="6857990"/>
          </a:xfrm>
          <a:prstGeom prst="rect">
            <a:avLst/>
          </a:prstGeom>
        </p:spPr>
      </p:pic>
    </p:spTree>
    <p:extLst>
      <p:ext uri="{BB962C8B-B14F-4D97-AF65-F5344CB8AC3E}">
        <p14:creationId xmlns:p14="http://schemas.microsoft.com/office/powerpoint/2010/main" val="4140183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64EA6-BC74-4179-A033-AAB80BA5D00F}"/>
              </a:ext>
            </a:extLst>
          </p:cNvPr>
          <p:cNvSpPr>
            <a:spLocks noGrp="1"/>
          </p:cNvSpPr>
          <p:nvPr>
            <p:ph type="title"/>
          </p:nvPr>
        </p:nvSpPr>
        <p:spPr/>
        <p:txBody>
          <a:bodyPr/>
          <a:lstStyle/>
          <a:p>
            <a:r>
              <a:rPr lang="en-US" dirty="0"/>
              <a:t>Automated Shutter</a:t>
            </a:r>
          </a:p>
        </p:txBody>
      </p:sp>
      <p:sp>
        <p:nvSpPr>
          <p:cNvPr id="3" name="Content Placeholder 2">
            <a:extLst>
              <a:ext uri="{FF2B5EF4-FFF2-40B4-BE49-F238E27FC236}">
                <a16:creationId xmlns:a16="http://schemas.microsoft.com/office/drawing/2014/main" id="{871BC604-C24E-4923-A050-9240847158EC}"/>
              </a:ext>
            </a:extLst>
          </p:cNvPr>
          <p:cNvSpPr>
            <a:spLocks noGrp="1"/>
          </p:cNvSpPr>
          <p:nvPr>
            <p:ph idx="1"/>
          </p:nvPr>
        </p:nvSpPr>
        <p:spPr/>
        <p:txBody>
          <a:bodyPr/>
          <a:lstStyle/>
          <a:p>
            <a:r>
              <a:rPr lang="en-US" dirty="0"/>
              <a:t>Edmund Optics C-Mount Electrical Shutter:</a:t>
            </a:r>
          </a:p>
          <a:p>
            <a:pPr lvl="1"/>
            <a:r>
              <a:rPr lang="en-US" dirty="0"/>
              <a:t>4.5V-5.5V requirements</a:t>
            </a:r>
          </a:p>
          <a:p>
            <a:pPr lvl="1"/>
            <a:r>
              <a:rPr lang="en-US" dirty="0"/>
              <a:t>20 millimeter aperture size</a:t>
            </a:r>
          </a:p>
          <a:p>
            <a:pPr lvl="1"/>
            <a:r>
              <a:rPr lang="en-US" dirty="0"/>
              <a:t>80 grams in weight</a:t>
            </a:r>
          </a:p>
          <a:p>
            <a:pPr lvl="1"/>
            <a:endParaRPr lang="en-US" dirty="0"/>
          </a:p>
          <a:p>
            <a:pPr marL="274320" lvl="1" indent="0">
              <a:buNone/>
            </a:pPr>
            <a:r>
              <a:rPr lang="en-US" dirty="0"/>
              <a:t>Unlike the stage or the projector, the shutter does not require a GUI to operate. A simple code from using a Raspberry Pi will function properly. </a:t>
            </a:r>
          </a:p>
          <a:p>
            <a:pPr lvl="1"/>
            <a:endParaRPr lang="en-US" dirty="0"/>
          </a:p>
        </p:txBody>
      </p:sp>
    </p:spTree>
    <p:extLst>
      <p:ext uri="{BB962C8B-B14F-4D97-AF65-F5344CB8AC3E}">
        <p14:creationId xmlns:p14="http://schemas.microsoft.com/office/powerpoint/2010/main" val="9694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C3BE-9B0F-438C-8106-6F02AC03AC51}"/>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29A0C643-4B88-458B-A3C8-9055A793A986}"/>
              </a:ext>
            </a:extLst>
          </p:cNvPr>
          <p:cNvSpPr>
            <a:spLocks noGrp="1"/>
          </p:cNvSpPr>
          <p:nvPr>
            <p:ph idx="1"/>
          </p:nvPr>
        </p:nvSpPr>
        <p:spPr/>
        <p:txBody>
          <a:bodyPr/>
          <a:lstStyle/>
          <a:p>
            <a:r>
              <a:rPr lang="en-US" dirty="0"/>
              <a:t>Fermilab is involved in building large instruments for Cosmology.</a:t>
            </a:r>
          </a:p>
        </p:txBody>
      </p:sp>
      <p:pic>
        <p:nvPicPr>
          <p:cNvPr id="5" name="Picture 4">
            <a:extLst>
              <a:ext uri="{FF2B5EF4-FFF2-40B4-BE49-F238E27FC236}">
                <a16:creationId xmlns:a16="http://schemas.microsoft.com/office/drawing/2014/main" id="{28E4C82D-ACE4-421C-BE64-A33C9F88B64F}"/>
              </a:ext>
            </a:extLst>
          </p:cNvPr>
          <p:cNvPicPr>
            <a:picLocks noChangeAspect="1"/>
          </p:cNvPicPr>
          <p:nvPr/>
        </p:nvPicPr>
        <p:blipFill>
          <a:blip r:embed="rId2"/>
          <a:stretch>
            <a:fillRect/>
          </a:stretch>
        </p:blipFill>
        <p:spPr>
          <a:xfrm>
            <a:off x="4293231" y="2452994"/>
            <a:ext cx="6341495" cy="3551237"/>
          </a:xfrm>
          <a:prstGeom prst="rect">
            <a:avLst/>
          </a:prstGeom>
        </p:spPr>
      </p:pic>
      <p:pic>
        <p:nvPicPr>
          <p:cNvPr id="7" name="Picture 6">
            <a:extLst>
              <a:ext uri="{FF2B5EF4-FFF2-40B4-BE49-F238E27FC236}">
                <a16:creationId xmlns:a16="http://schemas.microsoft.com/office/drawing/2014/main" id="{9DF37920-8600-4BB4-8DFC-5EA36980D8FC}"/>
              </a:ext>
            </a:extLst>
          </p:cNvPr>
          <p:cNvPicPr>
            <a:picLocks noChangeAspect="1"/>
          </p:cNvPicPr>
          <p:nvPr/>
        </p:nvPicPr>
        <p:blipFill>
          <a:blip r:embed="rId3"/>
          <a:stretch>
            <a:fillRect/>
          </a:stretch>
        </p:blipFill>
        <p:spPr>
          <a:xfrm>
            <a:off x="1557275" y="2452994"/>
            <a:ext cx="2365520" cy="3551237"/>
          </a:xfrm>
          <a:prstGeom prst="rect">
            <a:avLst/>
          </a:prstGeom>
        </p:spPr>
      </p:pic>
      <p:sp>
        <p:nvSpPr>
          <p:cNvPr id="8" name="TextBox 7">
            <a:extLst>
              <a:ext uri="{FF2B5EF4-FFF2-40B4-BE49-F238E27FC236}">
                <a16:creationId xmlns:a16="http://schemas.microsoft.com/office/drawing/2014/main" id="{C5D5189E-927A-4A6A-BD4F-B8E37A8A2C49}"/>
              </a:ext>
            </a:extLst>
          </p:cNvPr>
          <p:cNvSpPr txBox="1"/>
          <p:nvPr/>
        </p:nvSpPr>
        <p:spPr>
          <a:xfrm>
            <a:off x="545201" y="6180137"/>
            <a:ext cx="10732425" cy="369332"/>
          </a:xfrm>
          <a:prstGeom prst="rect">
            <a:avLst/>
          </a:prstGeom>
          <a:noFill/>
        </p:spPr>
        <p:txBody>
          <a:bodyPr wrap="none" rtlCol="0">
            <a:spAutoFit/>
          </a:bodyPr>
          <a:lstStyle/>
          <a:p>
            <a:r>
              <a:rPr lang="en-US" dirty="0"/>
              <a:t>The dark energy camera mapping the structure of the universe from a four meter telescope in Chili.</a:t>
            </a:r>
          </a:p>
        </p:txBody>
      </p:sp>
    </p:spTree>
    <p:extLst>
      <p:ext uri="{BB962C8B-B14F-4D97-AF65-F5344CB8AC3E}">
        <p14:creationId xmlns:p14="http://schemas.microsoft.com/office/powerpoint/2010/main" val="1655894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BA0356E-D6F9-4F0D-8010-9F92ABBD5866}"/>
              </a:ext>
            </a:extLst>
          </p:cNvPr>
          <p:cNvSpPr>
            <a:spLocks noGrp="1"/>
          </p:cNvSpPr>
          <p:nvPr>
            <p:ph type="title"/>
          </p:nvPr>
        </p:nvSpPr>
        <p:spPr>
          <a:xfrm>
            <a:off x="8180438" y="758952"/>
            <a:ext cx="2853005" cy="4041648"/>
          </a:xfrm>
        </p:spPr>
        <p:txBody>
          <a:bodyPr vert="horz" lIns="91440" tIns="45720" rIns="91440" bIns="45720" rtlCol="0" anchor="b">
            <a:normAutofit/>
          </a:bodyPr>
          <a:lstStyle/>
          <a:p>
            <a:pPr>
              <a:lnSpc>
                <a:spcPct val="85000"/>
              </a:lnSpc>
            </a:pPr>
            <a:r>
              <a:rPr lang="en-US" sz="3300" dirty="0"/>
              <a:t>Preventing the Projector From Overheating</a:t>
            </a:r>
          </a:p>
        </p:txBody>
      </p:sp>
      <p:sp>
        <p:nvSpPr>
          <p:cNvPr id="3" name="Content Placeholder 2">
            <a:extLst>
              <a:ext uri="{FF2B5EF4-FFF2-40B4-BE49-F238E27FC236}">
                <a16:creationId xmlns:a16="http://schemas.microsoft.com/office/drawing/2014/main" id="{384EE3E2-7B01-4B97-B057-40D2A60A5833}"/>
              </a:ext>
            </a:extLst>
          </p:cNvPr>
          <p:cNvSpPr>
            <a:spLocks noGrp="1"/>
          </p:cNvSpPr>
          <p:nvPr>
            <p:ph idx="1"/>
          </p:nvPr>
        </p:nvSpPr>
        <p:spPr>
          <a:xfrm>
            <a:off x="8165198" y="4800600"/>
            <a:ext cx="2868246" cy="1691640"/>
          </a:xfrm>
        </p:spPr>
        <p:txBody>
          <a:bodyPr vert="horz" lIns="91440" tIns="45720" rIns="91440" bIns="45720" rtlCol="0">
            <a:normAutofit/>
          </a:bodyPr>
          <a:lstStyle/>
          <a:p>
            <a:pPr marL="0" indent="0">
              <a:buNone/>
            </a:pPr>
            <a:r>
              <a:rPr lang="en-US" sz="2000" dirty="0">
                <a:solidFill>
                  <a:schemeClr val="tx1">
                    <a:lumMod val="85000"/>
                  </a:schemeClr>
                </a:solidFill>
              </a:rPr>
              <a:t>Miniature 5V Cooling Fan</a:t>
            </a:r>
          </a:p>
        </p:txBody>
      </p:sp>
      <p:pic>
        <p:nvPicPr>
          <p:cNvPr id="6" name="Picture 5">
            <a:extLst>
              <a:ext uri="{FF2B5EF4-FFF2-40B4-BE49-F238E27FC236}">
                <a16:creationId xmlns:a16="http://schemas.microsoft.com/office/drawing/2014/main" id="{359D4B02-070A-4904-90A8-2C8710E137D1}"/>
              </a:ext>
            </a:extLst>
          </p:cNvPr>
          <p:cNvPicPr>
            <a:picLocks noChangeAspect="1"/>
          </p:cNvPicPr>
          <p:nvPr/>
        </p:nvPicPr>
        <p:blipFill rotWithShape="1">
          <a:blip r:embed="rId2"/>
          <a:srcRect l="4868" r="17282"/>
          <a:stretch/>
        </p:blipFill>
        <p:spPr>
          <a:xfrm>
            <a:off x="442453" y="10"/>
            <a:ext cx="7118554" cy="6857990"/>
          </a:xfrm>
          <a:prstGeom prst="rect">
            <a:avLst/>
          </a:prstGeom>
        </p:spPr>
      </p:pic>
    </p:spTree>
    <p:extLst>
      <p:ext uri="{BB962C8B-B14F-4D97-AF65-F5344CB8AC3E}">
        <p14:creationId xmlns:p14="http://schemas.microsoft.com/office/powerpoint/2010/main" val="1958633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35AC-8885-414D-B9CD-A93F909B0F80}"/>
              </a:ext>
            </a:extLst>
          </p:cNvPr>
          <p:cNvSpPr>
            <a:spLocks noGrp="1"/>
          </p:cNvSpPr>
          <p:nvPr>
            <p:ph type="title"/>
          </p:nvPr>
        </p:nvSpPr>
        <p:spPr/>
        <p:txBody>
          <a:bodyPr/>
          <a:lstStyle/>
          <a:p>
            <a:r>
              <a:rPr lang="en-US" dirty="0"/>
              <a:t>Miniature 5V Cooling Fan</a:t>
            </a:r>
          </a:p>
        </p:txBody>
      </p:sp>
      <p:sp>
        <p:nvSpPr>
          <p:cNvPr id="3" name="Content Placeholder 2">
            <a:extLst>
              <a:ext uri="{FF2B5EF4-FFF2-40B4-BE49-F238E27FC236}">
                <a16:creationId xmlns:a16="http://schemas.microsoft.com/office/drawing/2014/main" id="{559022DB-BBCA-4D8D-B9D5-3D2A5906B03E}"/>
              </a:ext>
            </a:extLst>
          </p:cNvPr>
          <p:cNvSpPr>
            <a:spLocks noGrp="1"/>
          </p:cNvSpPr>
          <p:nvPr>
            <p:ph idx="1"/>
          </p:nvPr>
        </p:nvSpPr>
        <p:spPr/>
        <p:txBody>
          <a:bodyPr/>
          <a:lstStyle/>
          <a:p>
            <a:r>
              <a:rPr lang="en-US" dirty="0"/>
              <a:t>Based off of the previous trials with the GUI and the projector only, it was apparent that the projector was getting too hot. The projector began to overheat and with the enclosure of the dark box the heat would only get worse. </a:t>
            </a:r>
          </a:p>
          <a:p>
            <a:r>
              <a:rPr lang="en-US" dirty="0"/>
              <a:t>Adafruit 5V cooling fan:</a:t>
            </a:r>
          </a:p>
          <a:p>
            <a:pPr lvl="1"/>
            <a:r>
              <a:rPr lang="en-US" dirty="0"/>
              <a:t>Operating voltage: 5V</a:t>
            </a:r>
          </a:p>
          <a:p>
            <a:pPr lvl="1"/>
            <a:r>
              <a:rPr lang="en-US" dirty="0"/>
              <a:t>30 millimeters x 30 millimeters x 8 millimeters </a:t>
            </a:r>
          </a:p>
          <a:p>
            <a:pPr lvl="1"/>
            <a:r>
              <a:rPr lang="en-US" dirty="0"/>
              <a:t>6.2 grams in weight</a:t>
            </a:r>
          </a:p>
          <a:p>
            <a:pPr lvl="1"/>
            <a:endParaRPr lang="en-US" dirty="0"/>
          </a:p>
          <a:p>
            <a:pPr marL="274320" lvl="1" indent="0">
              <a:buNone/>
            </a:pPr>
            <a:r>
              <a:rPr lang="en-US" dirty="0"/>
              <a:t>Along with the shutter, the fan can be operated right from the Raspberry Pi.</a:t>
            </a:r>
          </a:p>
        </p:txBody>
      </p:sp>
    </p:spTree>
    <p:extLst>
      <p:ext uri="{BB962C8B-B14F-4D97-AF65-F5344CB8AC3E}">
        <p14:creationId xmlns:p14="http://schemas.microsoft.com/office/powerpoint/2010/main" val="4209276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BA0356E-D6F9-4F0D-8010-9F92ABBD5866}"/>
              </a:ext>
            </a:extLst>
          </p:cNvPr>
          <p:cNvSpPr>
            <a:spLocks noGrp="1"/>
          </p:cNvSpPr>
          <p:nvPr>
            <p:ph type="title"/>
          </p:nvPr>
        </p:nvSpPr>
        <p:spPr>
          <a:xfrm>
            <a:off x="8018207" y="250522"/>
            <a:ext cx="3102077" cy="3582442"/>
          </a:xfrm>
        </p:spPr>
        <p:txBody>
          <a:bodyPr vert="horz" lIns="91440" tIns="45720" rIns="91440" bIns="45720" rtlCol="0" anchor="b">
            <a:normAutofit/>
          </a:bodyPr>
          <a:lstStyle/>
          <a:p>
            <a:pPr>
              <a:lnSpc>
                <a:spcPct val="85000"/>
              </a:lnSpc>
            </a:pPr>
            <a:r>
              <a:rPr lang="en-US" sz="2800" dirty="0">
                <a:solidFill>
                  <a:srgbClr val="FFFFFF"/>
                </a:solidFill>
              </a:rPr>
              <a:t>Functional From One Source/Computer</a:t>
            </a:r>
          </a:p>
        </p:txBody>
      </p:sp>
      <p:sp>
        <p:nvSpPr>
          <p:cNvPr id="3" name="Content Placeholder 2">
            <a:extLst>
              <a:ext uri="{FF2B5EF4-FFF2-40B4-BE49-F238E27FC236}">
                <a16:creationId xmlns:a16="http://schemas.microsoft.com/office/drawing/2014/main" id="{384EE3E2-7B01-4B97-B057-40D2A60A5833}"/>
              </a:ext>
            </a:extLst>
          </p:cNvPr>
          <p:cNvSpPr>
            <a:spLocks noGrp="1"/>
          </p:cNvSpPr>
          <p:nvPr>
            <p:ph idx="1"/>
          </p:nvPr>
        </p:nvSpPr>
        <p:spPr>
          <a:xfrm>
            <a:off x="8318089" y="4800600"/>
            <a:ext cx="2802195" cy="1691640"/>
          </a:xfrm>
        </p:spPr>
        <p:txBody>
          <a:bodyPr vert="horz" lIns="91440" tIns="45720" rIns="91440" bIns="45720" rtlCol="0">
            <a:normAutofit/>
          </a:bodyPr>
          <a:lstStyle/>
          <a:p>
            <a:pPr marL="0" indent="0">
              <a:buNone/>
            </a:pPr>
            <a:r>
              <a:rPr lang="en-US" dirty="0">
                <a:solidFill>
                  <a:srgbClr val="D9D9D9"/>
                </a:solidFill>
              </a:rPr>
              <a:t>Raspberry Pi</a:t>
            </a:r>
          </a:p>
        </p:txBody>
      </p:sp>
      <p:sp useBgFill="1">
        <p:nvSpPr>
          <p:cNvPr id="44" name="Rectangle 43">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29B4A03-F504-4A9D-9DEE-9DAF9E94082C}"/>
              </a:ext>
            </a:extLst>
          </p:cNvPr>
          <p:cNvPicPr>
            <a:picLocks noChangeAspect="1"/>
          </p:cNvPicPr>
          <p:nvPr/>
        </p:nvPicPr>
        <p:blipFill>
          <a:blip r:embed="rId2"/>
          <a:stretch>
            <a:fillRect/>
          </a:stretch>
        </p:blipFill>
        <p:spPr>
          <a:xfrm>
            <a:off x="924375" y="952718"/>
            <a:ext cx="6616823" cy="4946075"/>
          </a:xfrm>
          <a:prstGeom prst="rect">
            <a:avLst/>
          </a:prstGeom>
        </p:spPr>
      </p:pic>
      <p:sp>
        <p:nvSpPr>
          <p:cNvPr id="46" name="Rectangle 45">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040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30FF-67CE-4E9D-AB62-1BF3F71DB8ED}"/>
              </a:ext>
            </a:extLst>
          </p:cNvPr>
          <p:cNvSpPr>
            <a:spLocks noGrp="1"/>
          </p:cNvSpPr>
          <p:nvPr>
            <p:ph type="title"/>
          </p:nvPr>
        </p:nvSpPr>
        <p:spPr>
          <a:xfrm>
            <a:off x="4965290" y="365760"/>
            <a:ext cx="5997678" cy="1325562"/>
          </a:xfrm>
        </p:spPr>
        <p:txBody>
          <a:bodyPr>
            <a:normAutofit/>
          </a:bodyPr>
          <a:lstStyle/>
          <a:p>
            <a:r>
              <a:rPr lang="en-US" dirty="0"/>
              <a:t>Raspberry PI</a:t>
            </a:r>
          </a:p>
        </p:txBody>
      </p:sp>
      <p:pic>
        <p:nvPicPr>
          <p:cNvPr id="4" name="Picture 3">
            <a:extLst>
              <a:ext uri="{FF2B5EF4-FFF2-40B4-BE49-F238E27FC236}">
                <a16:creationId xmlns:a16="http://schemas.microsoft.com/office/drawing/2014/main" id="{976A9841-57E7-4484-AF63-F6B646621A69}"/>
              </a:ext>
            </a:extLst>
          </p:cNvPr>
          <p:cNvPicPr>
            <a:picLocks noChangeAspect="1"/>
          </p:cNvPicPr>
          <p:nvPr/>
        </p:nvPicPr>
        <p:blipFill rotWithShape="1">
          <a:blip r:embed="rId2"/>
          <a:srcRect l="31148" r="18678" b="2"/>
          <a:stretch/>
        </p:blipFill>
        <p:spPr>
          <a:xfrm>
            <a:off x="20" y="-97654"/>
            <a:ext cx="4653291" cy="6955654"/>
          </a:xfrm>
          <a:prstGeom prst="rect">
            <a:avLst/>
          </a:prstGeom>
        </p:spPr>
      </p:pic>
      <p:sp>
        <p:nvSpPr>
          <p:cNvPr id="3" name="Content Placeholder 2">
            <a:extLst>
              <a:ext uri="{FF2B5EF4-FFF2-40B4-BE49-F238E27FC236}">
                <a16:creationId xmlns:a16="http://schemas.microsoft.com/office/drawing/2014/main" id="{5E27ABFB-169F-42FB-A327-A8C52262C80D}"/>
              </a:ext>
            </a:extLst>
          </p:cNvPr>
          <p:cNvSpPr>
            <a:spLocks noGrp="1"/>
          </p:cNvSpPr>
          <p:nvPr>
            <p:ph idx="1"/>
          </p:nvPr>
        </p:nvSpPr>
        <p:spPr>
          <a:xfrm>
            <a:off x="4965290" y="1828800"/>
            <a:ext cx="6015571" cy="4351337"/>
          </a:xfrm>
        </p:spPr>
        <p:txBody>
          <a:bodyPr>
            <a:normAutofit/>
          </a:bodyPr>
          <a:lstStyle/>
          <a:p>
            <a:r>
              <a:rPr lang="en-US" dirty="0"/>
              <a:t>Raspberry Pi 3 Model B+ :</a:t>
            </a:r>
          </a:p>
          <a:p>
            <a:pPr lvl="1"/>
            <a:r>
              <a:rPr lang="en-US" dirty="0"/>
              <a:t>1 GB of RAM</a:t>
            </a:r>
          </a:p>
          <a:p>
            <a:pPr lvl="1"/>
            <a:r>
              <a:rPr lang="en-US" dirty="0"/>
              <a:t>On board wireless LAN and Bluetooth, 300Mbit/s ethernet</a:t>
            </a:r>
          </a:p>
          <a:p>
            <a:pPr lvl="1"/>
            <a:r>
              <a:rPr lang="en-US" dirty="0"/>
              <a:t>4 USB ports, HMDI 1.3a port, microSD slot, 40 GPIO pins</a:t>
            </a:r>
          </a:p>
          <a:p>
            <a:pPr lvl="1"/>
            <a:r>
              <a:rPr lang="en-US" dirty="0"/>
              <a:t>1.4 GHz 64-bit quad-core ARM Cortex-A53 CPU</a:t>
            </a:r>
          </a:p>
          <a:p>
            <a:pPr marL="274320" lvl="1" indent="0">
              <a:buNone/>
            </a:pPr>
            <a:endParaRPr lang="en-US" dirty="0"/>
          </a:p>
          <a:p>
            <a:pPr marL="274320" lvl="1" indent="0">
              <a:buNone/>
            </a:pPr>
            <a:r>
              <a:rPr lang="en-US" dirty="0"/>
              <a:t>The Raspberry Pi is a key component is the project when analyzing the functionality of the box. The Raspberry Pi controls the shutter and the fan, allowing for efficient use to the parts that don’t require an interface via computer. </a:t>
            </a:r>
          </a:p>
          <a:p>
            <a:pPr lvl="1"/>
            <a:endParaRPr lang="en-US" dirty="0"/>
          </a:p>
        </p:txBody>
      </p:sp>
      <p:sp>
        <p:nvSpPr>
          <p:cNvPr id="9" name="Rectangle 8">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0659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16">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18">
            <a:extLst>
              <a:ext uri="{FF2B5EF4-FFF2-40B4-BE49-F238E27FC236}">
                <a16:creationId xmlns:a16="http://schemas.microsoft.com/office/drawing/2014/main" id="{B6BC6A0D-8979-47FF-B606-70528EF8E5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2533D-7505-4451-AE42-FECEBE56D657}"/>
              </a:ext>
            </a:extLst>
          </p:cNvPr>
          <p:cNvSpPr>
            <a:spLocks noGrp="1"/>
          </p:cNvSpPr>
          <p:nvPr>
            <p:ph type="title"/>
          </p:nvPr>
        </p:nvSpPr>
        <p:spPr>
          <a:xfrm>
            <a:off x="1442594" y="758952"/>
            <a:ext cx="9056876" cy="4041648"/>
          </a:xfrm>
        </p:spPr>
        <p:txBody>
          <a:bodyPr vert="horz" lIns="91440" tIns="45720" rIns="91440" bIns="45720" rtlCol="0" anchor="b">
            <a:normAutofit/>
          </a:bodyPr>
          <a:lstStyle/>
          <a:p>
            <a:pPr>
              <a:lnSpc>
                <a:spcPct val="85000"/>
              </a:lnSpc>
            </a:pPr>
            <a:r>
              <a:rPr lang="en-US" sz="7200" dirty="0"/>
              <a:t>Questions?</a:t>
            </a:r>
          </a:p>
        </p:txBody>
      </p:sp>
      <p:sp>
        <p:nvSpPr>
          <p:cNvPr id="3" name="Content Placeholder 2">
            <a:extLst>
              <a:ext uri="{FF2B5EF4-FFF2-40B4-BE49-F238E27FC236}">
                <a16:creationId xmlns:a16="http://schemas.microsoft.com/office/drawing/2014/main" id="{0FBE9EC0-DA0C-44A5-A92F-F458FED4C0B1}"/>
              </a:ext>
            </a:extLst>
          </p:cNvPr>
          <p:cNvSpPr>
            <a:spLocks noGrp="1"/>
          </p:cNvSpPr>
          <p:nvPr>
            <p:ph idx="1"/>
          </p:nvPr>
        </p:nvSpPr>
        <p:spPr>
          <a:xfrm>
            <a:off x="1442594" y="4800600"/>
            <a:ext cx="9056876" cy="1691640"/>
          </a:xfrm>
        </p:spPr>
        <p:txBody>
          <a:bodyPr vert="horz" lIns="91440" tIns="45720" rIns="91440" bIns="45720" rtlCol="0">
            <a:normAutofit/>
          </a:bodyPr>
          <a:lstStyle/>
          <a:p>
            <a:pPr marL="0" indent="0">
              <a:buNone/>
            </a:pPr>
            <a:r>
              <a:rPr lang="en-US" sz="2200">
                <a:solidFill>
                  <a:schemeClr val="tx2"/>
                </a:solidFill>
              </a:rPr>
              <a:t>. </a:t>
            </a:r>
            <a:endParaRPr lang="en-US" sz="2200" dirty="0">
              <a:solidFill>
                <a:schemeClr val="tx2"/>
              </a:solidFill>
            </a:endParaRPr>
          </a:p>
        </p:txBody>
      </p:sp>
      <p:sp>
        <p:nvSpPr>
          <p:cNvPr id="27" name="Rectangle 20">
            <a:extLst>
              <a:ext uri="{FF2B5EF4-FFF2-40B4-BE49-F238E27FC236}">
                <a16:creationId xmlns:a16="http://schemas.microsoft.com/office/drawing/2014/main" id="{3B92CCBF-1641-4D35-9B74-6E4981730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6401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7F4E1B-12B1-4517-932E-9A2D4DDC0416}"/>
              </a:ext>
            </a:extLst>
          </p:cNvPr>
          <p:cNvSpPr txBox="1"/>
          <p:nvPr/>
        </p:nvSpPr>
        <p:spPr>
          <a:xfrm>
            <a:off x="7878675" y="640080"/>
            <a:ext cx="2846152" cy="278892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1500" spc="-50" dirty="0">
                <a:latin typeface="+mj-lt"/>
                <a:ea typeface="+mj-ea"/>
                <a:cs typeface="+mj-cs"/>
              </a:rPr>
              <a:t>This is the dark energy spectroscopic instrument (DESI) that will start operations next year in Kitt Peak, near Tucson.</a:t>
            </a:r>
          </a:p>
        </p:txBody>
      </p:sp>
      <p:pic>
        <p:nvPicPr>
          <p:cNvPr id="18" name="Content Placeholder 3">
            <a:extLst>
              <a:ext uri="{FF2B5EF4-FFF2-40B4-BE49-F238E27FC236}">
                <a16:creationId xmlns:a16="http://schemas.microsoft.com/office/drawing/2014/main" id="{60D9C672-28D5-444F-A7C3-DF10F71B9162}"/>
              </a:ext>
            </a:extLst>
          </p:cNvPr>
          <p:cNvPicPr>
            <a:picLocks noChangeAspect="1"/>
          </p:cNvPicPr>
          <p:nvPr/>
        </p:nvPicPr>
        <p:blipFill>
          <a:blip r:embed="rId2"/>
          <a:stretch>
            <a:fillRect/>
          </a:stretch>
        </p:blipFill>
        <p:spPr>
          <a:xfrm>
            <a:off x="761321" y="640080"/>
            <a:ext cx="6672360" cy="5588101"/>
          </a:xfrm>
          <a:prstGeom prst="rect">
            <a:avLst/>
          </a:prstGeom>
        </p:spPr>
      </p:pic>
      <p:sp>
        <p:nvSpPr>
          <p:cNvPr id="13" name="Rectangle 12">
            <a:extLst>
              <a:ext uri="{FF2B5EF4-FFF2-40B4-BE49-F238E27FC236}">
                <a16:creationId xmlns:a16="http://schemas.microsoft.com/office/drawing/2014/main" id="{CD6BA4F2-960F-4FED-BEF1-C3436E715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3725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3D50B8-1D27-420D-BA4A-249914120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2EFBB176-B6C1-4B5A-AADA-F930947E0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20400" cy="494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918CDC34-0F26-409D-B10F-578D4DCC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868C0A84-931F-425D-82E3-501711310BBA}"/>
              </a:ext>
            </a:extLst>
          </p:cNvPr>
          <p:cNvSpPr txBox="1"/>
          <p:nvPr/>
        </p:nvSpPr>
        <p:spPr>
          <a:xfrm>
            <a:off x="944183" y="5181600"/>
            <a:ext cx="10156435" cy="1076324"/>
          </a:xfrm>
          <a:prstGeom prst="rect">
            <a:avLst/>
          </a:prstGeom>
        </p:spPr>
        <p:txBody>
          <a:bodyPr vert="horz" lIns="91440" tIns="45720" rIns="91440" bIns="45720" rtlCol="0" anchor="b">
            <a:normAutofit fontScale="85000" lnSpcReduction="20000"/>
          </a:bodyPr>
          <a:lstStyle/>
          <a:p>
            <a:pPr defTabSz="914400">
              <a:lnSpc>
                <a:spcPct val="85000"/>
              </a:lnSpc>
              <a:spcBef>
                <a:spcPct val="0"/>
              </a:spcBef>
              <a:spcAft>
                <a:spcPts val="600"/>
              </a:spcAft>
            </a:pPr>
            <a:r>
              <a:rPr lang="en-US" sz="3800" spc="-50" dirty="0">
                <a:latin typeface="+mj-lt"/>
                <a:ea typeface="+mj-ea"/>
                <a:cs typeface="+mj-cs"/>
              </a:rPr>
              <a:t>At the core of all of these instruments, we have scientific CCDs that are fabricated and characterized at Fermilab.</a:t>
            </a:r>
          </a:p>
        </p:txBody>
      </p:sp>
      <p:pic>
        <p:nvPicPr>
          <p:cNvPr id="4" name="Content Placeholder 3">
            <a:extLst>
              <a:ext uri="{FF2B5EF4-FFF2-40B4-BE49-F238E27FC236}">
                <a16:creationId xmlns:a16="http://schemas.microsoft.com/office/drawing/2014/main" id="{F8142098-6A93-4B48-9D50-A2AFB22D5FDE}"/>
              </a:ext>
            </a:extLst>
          </p:cNvPr>
          <p:cNvPicPr>
            <a:picLocks noGrp="1" noChangeAspect="1"/>
          </p:cNvPicPr>
          <p:nvPr>
            <p:ph idx="1"/>
          </p:nvPr>
        </p:nvPicPr>
        <p:blipFill>
          <a:blip r:embed="rId2"/>
          <a:stretch>
            <a:fillRect/>
          </a:stretch>
        </p:blipFill>
        <p:spPr>
          <a:xfrm>
            <a:off x="1971252" y="640081"/>
            <a:ext cx="2868930" cy="3825240"/>
          </a:xfrm>
          <a:prstGeom prst="rect">
            <a:avLst/>
          </a:prstGeom>
        </p:spPr>
      </p:pic>
      <p:pic>
        <p:nvPicPr>
          <p:cNvPr id="6" name="Picture 5">
            <a:extLst>
              <a:ext uri="{FF2B5EF4-FFF2-40B4-BE49-F238E27FC236}">
                <a16:creationId xmlns:a16="http://schemas.microsoft.com/office/drawing/2014/main" id="{B1E078C2-8445-45D3-B8D2-438C00D17D15}"/>
              </a:ext>
            </a:extLst>
          </p:cNvPr>
          <p:cNvPicPr>
            <a:picLocks noChangeAspect="1"/>
          </p:cNvPicPr>
          <p:nvPr/>
        </p:nvPicPr>
        <p:blipFill>
          <a:blip r:embed="rId3"/>
          <a:stretch>
            <a:fillRect/>
          </a:stretch>
        </p:blipFill>
        <p:spPr>
          <a:xfrm>
            <a:off x="6035886" y="1525447"/>
            <a:ext cx="4616874" cy="2054508"/>
          </a:xfrm>
          <a:prstGeom prst="rect">
            <a:avLst/>
          </a:prstGeom>
        </p:spPr>
      </p:pic>
    </p:spTree>
    <p:extLst>
      <p:ext uri="{BB962C8B-B14F-4D97-AF65-F5344CB8AC3E}">
        <p14:creationId xmlns:p14="http://schemas.microsoft.com/office/powerpoint/2010/main" val="2322717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4C70E2-B81C-49FD-87AB-36A4F9CAC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BFE5B47-603C-408D-9704-029F87C5A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1292840" cy="2606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9DBE04E-7B46-483E-A4E4-525A0E0A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B4D6A1C5-A520-462A-994F-A6559E5A5272}"/>
              </a:ext>
            </a:extLst>
          </p:cNvPr>
          <p:cNvPicPr>
            <a:picLocks noChangeAspect="1"/>
          </p:cNvPicPr>
          <p:nvPr/>
        </p:nvPicPr>
        <p:blipFill rotWithShape="1">
          <a:blip r:embed="rId2"/>
          <a:srcRect l="35819" r="3" b="3"/>
          <a:stretch/>
        </p:blipFill>
        <p:spPr>
          <a:xfrm>
            <a:off x="457200" y="7853"/>
            <a:ext cx="3638146" cy="4251489"/>
          </a:xfrm>
          <a:prstGeom prst="rect">
            <a:avLst/>
          </a:prstGeom>
        </p:spPr>
      </p:pic>
      <p:pic>
        <p:nvPicPr>
          <p:cNvPr id="4" name="Content Placeholder 3">
            <a:extLst>
              <a:ext uri="{FF2B5EF4-FFF2-40B4-BE49-F238E27FC236}">
                <a16:creationId xmlns:a16="http://schemas.microsoft.com/office/drawing/2014/main" id="{C8E8D328-05ED-46E7-987A-72C20EDA41FE}"/>
              </a:ext>
            </a:extLst>
          </p:cNvPr>
          <p:cNvPicPr>
            <a:picLocks noGrp="1" noChangeAspect="1"/>
          </p:cNvPicPr>
          <p:nvPr>
            <p:ph idx="1"/>
          </p:nvPr>
        </p:nvPicPr>
        <p:blipFill rotWithShape="1">
          <a:blip r:embed="rId3"/>
          <a:srcRect t="3068" r="2" b="8078"/>
          <a:stretch/>
        </p:blipFill>
        <p:spPr>
          <a:xfrm>
            <a:off x="4095346" y="7853"/>
            <a:ext cx="3588534" cy="4251489"/>
          </a:xfrm>
          <a:prstGeom prst="rect">
            <a:avLst/>
          </a:prstGeom>
        </p:spPr>
      </p:pic>
      <p:pic>
        <p:nvPicPr>
          <p:cNvPr id="5" name="Picture 4">
            <a:extLst>
              <a:ext uri="{FF2B5EF4-FFF2-40B4-BE49-F238E27FC236}">
                <a16:creationId xmlns:a16="http://schemas.microsoft.com/office/drawing/2014/main" id="{CB56B58A-DDE0-407C-9D10-9BF04EF1C786}"/>
              </a:ext>
            </a:extLst>
          </p:cNvPr>
          <p:cNvPicPr>
            <a:picLocks noChangeAspect="1"/>
          </p:cNvPicPr>
          <p:nvPr/>
        </p:nvPicPr>
        <p:blipFill rotWithShape="1">
          <a:blip r:embed="rId4"/>
          <a:srcRect l="32165" r="4171" b="3"/>
          <a:stretch/>
        </p:blipFill>
        <p:spPr>
          <a:xfrm>
            <a:off x="7683880" y="7853"/>
            <a:ext cx="3608960" cy="4251489"/>
          </a:xfrm>
          <a:prstGeom prst="rect">
            <a:avLst/>
          </a:prstGeom>
        </p:spPr>
      </p:pic>
      <p:sp>
        <p:nvSpPr>
          <p:cNvPr id="8" name="TextBox 7">
            <a:extLst>
              <a:ext uri="{FF2B5EF4-FFF2-40B4-BE49-F238E27FC236}">
                <a16:creationId xmlns:a16="http://schemas.microsoft.com/office/drawing/2014/main" id="{5DFCCA38-99F2-427B-8F36-D2AB986E27D3}"/>
              </a:ext>
            </a:extLst>
          </p:cNvPr>
          <p:cNvSpPr txBox="1"/>
          <p:nvPr/>
        </p:nvSpPr>
        <p:spPr>
          <a:xfrm>
            <a:off x="457200" y="4912339"/>
            <a:ext cx="10835640" cy="1569660"/>
          </a:xfrm>
          <a:prstGeom prst="rect">
            <a:avLst/>
          </a:prstGeom>
          <a:noFill/>
        </p:spPr>
        <p:txBody>
          <a:bodyPr wrap="square" rtlCol="0">
            <a:spAutoFit/>
          </a:bodyPr>
          <a:lstStyle/>
          <a:p>
            <a:r>
              <a:rPr lang="en-US" sz="2400" dirty="0"/>
              <a:t>CCDs are installed in vacuum chambers and cooled to -100</a:t>
            </a:r>
            <a:r>
              <a:rPr lang="en-US" sz="2400" dirty="0">
                <a:sym typeface="Symbol" panose="05050102010706020507" pitchFamily="18" charset="2"/>
              </a:rPr>
              <a:t></a:t>
            </a:r>
            <a:r>
              <a:rPr lang="en-US" sz="2400" dirty="0"/>
              <a:t>C for their characterization (cooling is needed to reduce noise). We then use illumination systems to check the performance of the sensors, and their response to light.</a:t>
            </a:r>
          </a:p>
        </p:txBody>
      </p:sp>
    </p:spTree>
    <p:extLst>
      <p:ext uri="{BB962C8B-B14F-4D97-AF65-F5344CB8AC3E}">
        <p14:creationId xmlns:p14="http://schemas.microsoft.com/office/powerpoint/2010/main" val="3640169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9F4A6-CC20-4687-B826-D711B1BC5A5D}"/>
              </a:ext>
            </a:extLst>
          </p:cNvPr>
          <p:cNvPicPr>
            <a:picLocks noChangeAspect="1"/>
          </p:cNvPicPr>
          <p:nvPr/>
        </p:nvPicPr>
        <p:blipFill rotWithShape="1">
          <a:blip r:embed="rId2"/>
          <a:srcRect l="25199" r="1" b="1"/>
          <a:stretch/>
        </p:blipFill>
        <p:spPr>
          <a:xfrm>
            <a:off x="161152" y="160866"/>
            <a:ext cx="3762123" cy="3772147"/>
          </a:xfrm>
          <a:custGeom>
            <a:avLst/>
            <a:gdLst>
              <a:gd name="connsiteX0" fmla="*/ 0 w 3762123"/>
              <a:gd name="connsiteY0" fmla="*/ 0 h 3772147"/>
              <a:gd name="connsiteX1" fmla="*/ 3762123 w 3762123"/>
              <a:gd name="connsiteY1" fmla="*/ 0 h 3772147"/>
              <a:gd name="connsiteX2" fmla="*/ 3762123 w 3762123"/>
              <a:gd name="connsiteY2" fmla="*/ 2803198 h 3772147"/>
              <a:gd name="connsiteX3" fmla="*/ 1898122 w 3762123"/>
              <a:gd name="connsiteY3" fmla="*/ 2803198 h 3772147"/>
              <a:gd name="connsiteX4" fmla="*/ 1898122 w 3762123"/>
              <a:gd name="connsiteY4" fmla="*/ 3772147 h 3772147"/>
              <a:gd name="connsiteX5" fmla="*/ 0 w 3762123"/>
              <a:gd name="connsiteY5" fmla="*/ 3772147 h 377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2123" h="3772147">
                <a:moveTo>
                  <a:pt x="0" y="0"/>
                </a:moveTo>
                <a:lnTo>
                  <a:pt x="3762123" y="0"/>
                </a:lnTo>
                <a:lnTo>
                  <a:pt x="3762123" y="2803198"/>
                </a:lnTo>
                <a:lnTo>
                  <a:pt x="1898122" y="2803198"/>
                </a:lnTo>
                <a:lnTo>
                  <a:pt x="1898122" y="3772147"/>
                </a:lnTo>
                <a:lnTo>
                  <a:pt x="0" y="3772147"/>
                </a:lnTo>
                <a:close/>
              </a:path>
            </a:pathLst>
          </a:custGeom>
        </p:spPr>
      </p:pic>
      <p:sp>
        <p:nvSpPr>
          <p:cNvPr id="10" name="Rectangle 9">
            <a:extLst>
              <a:ext uri="{FF2B5EF4-FFF2-40B4-BE49-F238E27FC236}">
                <a16:creationId xmlns:a16="http://schemas.microsoft.com/office/drawing/2014/main" id="{C2C1DDAA-D882-4FF1-A3CE-E86DB88D4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9347" y="160866"/>
            <a:ext cx="1856777" cy="2803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E8294A0-E5E5-4BFB-B165-623846AF26F4}"/>
              </a:ext>
            </a:extLst>
          </p:cNvPr>
          <p:cNvSpPr txBox="1"/>
          <p:nvPr/>
        </p:nvSpPr>
        <p:spPr>
          <a:xfrm>
            <a:off x="6315076" y="1828800"/>
            <a:ext cx="4677389" cy="4476750"/>
          </a:xfrm>
          <a:prstGeom prst="rect">
            <a:avLst/>
          </a:prstGeom>
        </p:spPr>
        <p:txBody>
          <a:bodyPr vert="horz" lIns="91440" tIns="45720" rIns="91440" bIns="45720" rtlCol="0">
            <a:normAutofit/>
          </a:bodyPr>
          <a:lstStyle/>
          <a:p>
            <a:pPr indent="-182880" defTabSz="914400">
              <a:spcAft>
                <a:spcPts val="600"/>
              </a:spcAft>
              <a:buClr>
                <a:schemeClr val="accent1"/>
              </a:buClr>
            </a:pPr>
            <a:r>
              <a:rPr lang="en-US" dirty="0"/>
              <a:t>Along with CCDs, Fermilab also uses detectors called MKIDs that can detect the energy of the light being illuminated on it.</a:t>
            </a:r>
            <a:endParaRPr lang="en-US"/>
          </a:p>
        </p:txBody>
      </p:sp>
      <p:sp>
        <p:nvSpPr>
          <p:cNvPr id="12" name="Rectangle 11">
            <a:extLst>
              <a:ext uri="{FF2B5EF4-FFF2-40B4-BE49-F238E27FC236}">
                <a16:creationId xmlns:a16="http://schemas.microsoft.com/office/drawing/2014/main" id="{246CD61F-2E83-43A6-A76E-1ACF0EBA7F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3010638-0FEA-47F7-8EC7-88B0FE33E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001" y="4093880"/>
            <a:ext cx="1883167" cy="26179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B4EAF7E-7FF2-426F-99C5-3182A85AAFB9}"/>
              </a:ext>
            </a:extLst>
          </p:cNvPr>
          <p:cNvPicPr>
            <a:picLocks noGrp="1" noChangeAspect="1"/>
          </p:cNvPicPr>
          <p:nvPr>
            <p:ph idx="1"/>
          </p:nvPr>
        </p:nvPicPr>
        <p:blipFill rotWithShape="1">
          <a:blip r:embed="rId3"/>
          <a:srcRect l="8971" r="12981" b="-4"/>
          <a:stretch/>
        </p:blipFill>
        <p:spPr>
          <a:xfrm>
            <a:off x="2213536" y="3124931"/>
            <a:ext cx="3732588" cy="3586936"/>
          </a:xfrm>
          <a:prstGeom prst="rect">
            <a:avLst/>
          </a:prstGeom>
        </p:spPr>
      </p:pic>
    </p:spTree>
    <p:extLst>
      <p:ext uri="{BB962C8B-B14F-4D97-AF65-F5344CB8AC3E}">
        <p14:creationId xmlns:p14="http://schemas.microsoft.com/office/powerpoint/2010/main" val="4152618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E80D91-18AA-438F-BFF4-E6BABFDFB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EF05C5AB-8A34-4DF3-AB54-AD74AA432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4698" y="0"/>
            <a:ext cx="5188141" cy="68654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F56BD64-D268-4227-AD49-99D1E1BEE17C}"/>
              </a:ext>
            </a:extLst>
          </p:cNvPr>
          <p:cNvSpPr>
            <a:spLocks noGrp="1"/>
          </p:cNvSpPr>
          <p:nvPr>
            <p:ph type="title"/>
          </p:nvPr>
        </p:nvSpPr>
        <p:spPr>
          <a:xfrm>
            <a:off x="6902937" y="643466"/>
            <a:ext cx="3962658" cy="5376334"/>
          </a:xfrm>
        </p:spPr>
        <p:txBody>
          <a:bodyPr anchor="ctr">
            <a:normAutofit/>
          </a:bodyPr>
          <a:lstStyle/>
          <a:p>
            <a:r>
              <a:rPr lang="en-US" sz="3600">
                <a:solidFill>
                  <a:srgbClr val="FFFFFF"/>
                </a:solidFill>
              </a:rPr>
              <a:t>My work at Fermilab	</a:t>
            </a:r>
          </a:p>
        </p:txBody>
      </p:sp>
      <p:sp>
        <p:nvSpPr>
          <p:cNvPr id="3" name="Content Placeholder 2">
            <a:extLst>
              <a:ext uri="{FF2B5EF4-FFF2-40B4-BE49-F238E27FC236}">
                <a16:creationId xmlns:a16="http://schemas.microsoft.com/office/drawing/2014/main" id="{44C84DF0-FE28-4655-BD00-60DBD260BC03}"/>
              </a:ext>
            </a:extLst>
          </p:cNvPr>
          <p:cNvSpPr>
            <a:spLocks noGrp="1"/>
          </p:cNvSpPr>
          <p:nvPr>
            <p:ph idx="1"/>
          </p:nvPr>
        </p:nvSpPr>
        <p:spPr>
          <a:xfrm>
            <a:off x="643467" y="643467"/>
            <a:ext cx="4817766" cy="5578528"/>
          </a:xfrm>
        </p:spPr>
        <p:txBody>
          <a:bodyPr anchor="ctr">
            <a:normAutofit/>
          </a:bodyPr>
          <a:lstStyle/>
          <a:p>
            <a:r>
              <a:rPr lang="en-US" dirty="0"/>
              <a:t>As part of the testing and characterization of the CCDs, we have to illuminate them and check their response to light. I am building a new way of performing this illumination testing, with more control and more flexibility than ever before.</a:t>
            </a:r>
          </a:p>
          <a:p>
            <a:endParaRPr lang="en-US" dirty="0"/>
          </a:p>
        </p:txBody>
      </p:sp>
      <p:sp>
        <p:nvSpPr>
          <p:cNvPr id="12" name="Rectangle 11">
            <a:extLst>
              <a:ext uri="{FF2B5EF4-FFF2-40B4-BE49-F238E27FC236}">
                <a16:creationId xmlns:a16="http://schemas.microsoft.com/office/drawing/2014/main" id="{AA3B856C-9196-4702-BED7-5733C7EAA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43345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A953-7CF4-4115-9B0A-2D15E9AE9783}"/>
              </a:ext>
            </a:extLst>
          </p:cNvPr>
          <p:cNvSpPr>
            <a:spLocks noGrp="1"/>
          </p:cNvSpPr>
          <p:nvPr>
            <p:ph type="title"/>
          </p:nvPr>
        </p:nvSpPr>
        <p:spPr>
          <a:xfrm>
            <a:off x="294468" y="365760"/>
            <a:ext cx="10660044" cy="812111"/>
          </a:xfrm>
        </p:spPr>
        <p:txBody>
          <a:bodyPr/>
          <a:lstStyle/>
          <a:p>
            <a:r>
              <a:rPr lang="en-US" dirty="0"/>
              <a:t>Enabling technology: Micromirror array</a:t>
            </a:r>
          </a:p>
        </p:txBody>
      </p:sp>
      <p:pic>
        <p:nvPicPr>
          <p:cNvPr id="6" name="Picture 5">
            <a:extLst>
              <a:ext uri="{FF2B5EF4-FFF2-40B4-BE49-F238E27FC236}">
                <a16:creationId xmlns:a16="http://schemas.microsoft.com/office/drawing/2014/main" id="{63B18359-05A1-4099-B9B8-638DBBCD54F4}"/>
              </a:ext>
            </a:extLst>
          </p:cNvPr>
          <p:cNvPicPr>
            <a:picLocks noChangeAspect="1"/>
          </p:cNvPicPr>
          <p:nvPr/>
        </p:nvPicPr>
        <p:blipFill rotWithShape="1">
          <a:blip r:embed="rId2"/>
          <a:srcRect l="-1" t="-231" r="-231" b="18691"/>
          <a:stretch/>
        </p:blipFill>
        <p:spPr>
          <a:xfrm>
            <a:off x="91211" y="1853852"/>
            <a:ext cx="11066558" cy="3796236"/>
          </a:xfrm>
          <a:prstGeom prst="rect">
            <a:avLst/>
          </a:prstGeom>
        </p:spPr>
      </p:pic>
    </p:spTree>
    <p:extLst>
      <p:ext uri="{BB962C8B-B14F-4D97-AF65-F5344CB8AC3E}">
        <p14:creationId xmlns:p14="http://schemas.microsoft.com/office/powerpoint/2010/main" val="2614899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C1A02-6A1B-4746-863F-5B8511AF9D16}"/>
              </a:ext>
            </a:extLst>
          </p:cNvPr>
          <p:cNvSpPr>
            <a:spLocks noGrp="1"/>
          </p:cNvSpPr>
          <p:nvPr>
            <p:ph type="title"/>
          </p:nvPr>
        </p:nvSpPr>
        <p:spPr>
          <a:xfrm>
            <a:off x="6420464" y="365760"/>
            <a:ext cx="4534047" cy="1325562"/>
          </a:xfrm>
        </p:spPr>
        <p:txBody>
          <a:bodyPr>
            <a:normAutofit/>
          </a:bodyPr>
          <a:lstStyle/>
          <a:p>
            <a:r>
              <a:rPr lang="en-US"/>
              <a:t>The Projector</a:t>
            </a:r>
            <a:endParaRPr lang="en-US" dirty="0"/>
          </a:p>
        </p:txBody>
      </p:sp>
      <p:pic>
        <p:nvPicPr>
          <p:cNvPr id="5" name="Picture 4">
            <a:extLst>
              <a:ext uri="{FF2B5EF4-FFF2-40B4-BE49-F238E27FC236}">
                <a16:creationId xmlns:a16="http://schemas.microsoft.com/office/drawing/2014/main" id="{1D419C5B-311E-4ACC-849B-9CCBEC2A0FD0}"/>
              </a:ext>
            </a:extLst>
          </p:cNvPr>
          <p:cNvPicPr>
            <a:picLocks noChangeAspect="1"/>
          </p:cNvPicPr>
          <p:nvPr/>
        </p:nvPicPr>
        <p:blipFill rotWithShape="1">
          <a:blip r:embed="rId2"/>
          <a:srcRect l="13625" r="19721"/>
          <a:stretch/>
        </p:blipFill>
        <p:spPr>
          <a:xfrm>
            <a:off x="20" y="10"/>
            <a:ext cx="6094799" cy="6857990"/>
          </a:xfrm>
          <a:prstGeom prst="rect">
            <a:avLst/>
          </a:prstGeom>
        </p:spPr>
      </p:pic>
      <p:sp>
        <p:nvSpPr>
          <p:cNvPr id="3" name="Content Placeholder 2">
            <a:extLst>
              <a:ext uri="{FF2B5EF4-FFF2-40B4-BE49-F238E27FC236}">
                <a16:creationId xmlns:a16="http://schemas.microsoft.com/office/drawing/2014/main" id="{026D715A-AA2E-4C09-935D-EB461A615ABD}"/>
              </a:ext>
            </a:extLst>
          </p:cNvPr>
          <p:cNvSpPr>
            <a:spLocks noGrp="1"/>
          </p:cNvSpPr>
          <p:nvPr>
            <p:ph idx="1"/>
          </p:nvPr>
        </p:nvSpPr>
        <p:spPr>
          <a:xfrm>
            <a:off x="6420463" y="1828800"/>
            <a:ext cx="4572002" cy="4351337"/>
          </a:xfrm>
        </p:spPr>
        <p:txBody>
          <a:bodyPr>
            <a:normAutofit/>
          </a:bodyPr>
          <a:lstStyle/>
          <a:p>
            <a:r>
              <a:rPr lang="en-US" dirty="0"/>
              <a:t>DLP3000 digital micromirror device</a:t>
            </a:r>
          </a:p>
          <a:p>
            <a:pPr lvl="1"/>
            <a:r>
              <a:rPr lang="en-US" dirty="0"/>
              <a:t>Features: 0.3 inch micromirror display, 16.6 millimeters x 7.0 millimeters x 4.6 millimeters frame, 20+ Lumen light output, 128MB NAND flash memory, and the DLP 0.3 WVGA chipset.</a:t>
            </a:r>
          </a:p>
          <a:p>
            <a:pPr lvl="1"/>
            <a:r>
              <a:rPr lang="en-US" dirty="0"/>
              <a:t>The 0.3 inch micromirror display consists of 415,872 mirrors. Each mirror is 7.637 nanometers x 7.637 nanometers.</a:t>
            </a:r>
          </a:p>
          <a:p>
            <a:pPr lvl="1"/>
            <a:r>
              <a:rPr lang="en-US" dirty="0"/>
              <a:t>Made and produced by Texas Instruments.</a:t>
            </a:r>
          </a:p>
        </p:txBody>
      </p:sp>
      <p:sp>
        <p:nvSpPr>
          <p:cNvPr id="12" name="Rectangle 9">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4258578"/>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otalTime>96</TotalTime>
  <Words>851</Words>
  <Application>Microsoft Office PowerPoint</Application>
  <PresentationFormat>Widescreen</PresentationFormat>
  <Paragraphs>83</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Century Schoolbook</vt:lpstr>
      <vt:lpstr>Wingdings 2</vt:lpstr>
      <vt:lpstr>View</vt:lpstr>
      <vt:lpstr>Imager Testing Projector Using a Micromirror Array </vt:lpstr>
      <vt:lpstr>Introduction</vt:lpstr>
      <vt:lpstr>PowerPoint Presentation</vt:lpstr>
      <vt:lpstr>PowerPoint Presentation</vt:lpstr>
      <vt:lpstr>PowerPoint Presentation</vt:lpstr>
      <vt:lpstr>PowerPoint Presentation</vt:lpstr>
      <vt:lpstr>My work at Fermilab </vt:lpstr>
      <vt:lpstr>Enabling technology: Micromirror array</vt:lpstr>
      <vt:lpstr>The Projector</vt:lpstr>
      <vt:lpstr>Design Process: Step One</vt:lpstr>
      <vt:lpstr>Design Process: Step Two</vt:lpstr>
      <vt:lpstr>Securely Holding the Projector</vt:lpstr>
      <vt:lpstr>Creating the Dark Box</vt:lpstr>
      <vt:lpstr>Dark Box Final Product</vt:lpstr>
      <vt:lpstr>Dark Box Lid Final Product</vt:lpstr>
      <vt:lpstr>Focusing the Projector</vt:lpstr>
      <vt:lpstr>Linear Stage</vt:lpstr>
      <vt:lpstr>Low Level Light Control</vt:lpstr>
      <vt:lpstr>Automated Shutter</vt:lpstr>
      <vt:lpstr>Preventing the Projector From Overheating</vt:lpstr>
      <vt:lpstr>Miniature 5V Cooling Fan</vt:lpstr>
      <vt:lpstr>Functional From One Source/Computer</vt:lpstr>
      <vt:lpstr>Raspberry PI</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Imager Testing Projector Using a Micromirror Array </dc:title>
  <dc:creator>Brody Walter Oleson</dc:creator>
  <cp:lastModifiedBy>Brody Walter Oleson</cp:lastModifiedBy>
  <cp:revision>2</cp:revision>
  <dcterms:created xsi:type="dcterms:W3CDTF">2019-06-09T23:52:55Z</dcterms:created>
  <dcterms:modified xsi:type="dcterms:W3CDTF">2019-06-10T01:29:46Z</dcterms:modified>
</cp:coreProperties>
</file>