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1DF702-3593-42E5-B06C-F53CF821CE4B}">
  <a:tblStyle styleId="{3B1DF702-3593-42E5-B06C-F53CF821CE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86"/>
  </p:normalViewPr>
  <p:slideViewPr>
    <p:cSldViewPr snapToGrid="0">
      <p:cViewPr varScale="1">
        <p:scale>
          <a:sx n="136" d="100"/>
          <a:sy n="136" d="100"/>
        </p:scale>
        <p:origin x="42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b39888ba1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b39888ba1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b39888ba1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b39888ba1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b39888ba1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b39888ba1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b39888ba1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b39888ba1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b39888ba1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5b39888ba1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a2a14cd82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a2a14cd82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a7874e9f3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a7874e9f3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5a7874e9f3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5a7874e9f3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sz="1400">
                <a:solidFill>
                  <a:schemeClr val="dk2"/>
                </a:solidFill>
              </a:rPr>
              <a:t>We expect to discover 10</a:t>
            </a:r>
            <a:r>
              <a:rPr lang="en" sz="1400" baseline="30000">
                <a:solidFill>
                  <a:schemeClr val="dk2"/>
                </a:solidFill>
              </a:rPr>
              <a:t>5</a:t>
            </a:r>
            <a:r>
              <a:rPr lang="en" sz="1400">
                <a:solidFill>
                  <a:schemeClr val="dk2"/>
                </a:solidFill>
              </a:rPr>
              <a:t> strong lenses in the near future from ground-based surveys</a:t>
            </a:r>
            <a:endParaRPr sz="140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sz="1400">
                <a:solidFill>
                  <a:schemeClr val="dk2"/>
                </a:solidFill>
              </a:rPr>
              <a:t>We demonstrate the feasibility of automated parameter inference from ground-based wide-field imaging data.</a:t>
            </a:r>
            <a:endParaRPr sz="1400">
              <a:solidFill>
                <a:schemeClr val="dk2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" sz="1200">
                <a:solidFill>
                  <a:schemeClr val="dk2"/>
                </a:solidFill>
              </a:rPr>
              <a:t>A lot of room for improvement in this space - e.g. more realistic simulations for training. </a:t>
            </a:r>
            <a:endParaRPr sz="1200">
              <a:solidFill>
                <a:schemeClr val="dk2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 sz="1400">
                <a:solidFill>
                  <a:schemeClr val="dk2"/>
                </a:solidFill>
              </a:rPr>
              <a:t>We forecast cosmological constraints from strong lensing distance ratios in the LSST era. </a:t>
            </a:r>
            <a:endParaRPr sz="1400">
              <a:solidFill>
                <a:schemeClr val="dk2"/>
              </a:solidFill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" sz="1200">
                <a:solidFill>
                  <a:schemeClr val="dk2"/>
                </a:solidFill>
              </a:rPr>
              <a:t>The large number of new lenses improves the constraining power of this probe.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a7874e9f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a7874e9f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the late 1990s, we discovered that the universe was accelerating.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acceleration indicated the presence of a fundamentally new component in the universe, which we call dark energy.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far, we don’t know what dark energy is, but models of dark energy make predictions on the expansion history and growth of structure in the universe.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predictions can be constrained by observational probes.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b23cca45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b23cca45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I’m going to be talking a novel probe of cosmology from strong graviational lensing.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Strong lensing is a phenomenon where light from a distant source is gravitationally lensed by the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b23cca45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b23cca45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b23cca45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b23cca45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b23cca458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b23cca458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b39888ba1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b39888ba1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b39888ba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b39888ba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b39888ba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b39888ba1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0303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0303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2988" y="1629275"/>
            <a:ext cx="8520600" cy="9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Strong Lensing Science from Current and Future Imaging Surveys</a:t>
            </a:r>
            <a:endParaRPr sz="24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99375" y="33686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Jason Poh, Brian Nord, Clecio de Bom</a:t>
            </a: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Deep Skies Collaboration</a:t>
            </a: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June 10 2019</a:t>
            </a: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New Perspectives 2019</a:t>
            </a:r>
            <a:endParaRPr sz="14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4327097"/>
            <a:ext cx="1163325" cy="8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1350" y="4568642"/>
            <a:ext cx="1889475" cy="35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8175" y="4350908"/>
            <a:ext cx="3350222" cy="7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Future Predicted Lens Populations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91" name="Google Shape;191;p22"/>
          <p:cNvGraphicFramePr/>
          <p:nvPr/>
        </p:nvGraphicFramePr>
        <p:xfrm>
          <a:off x="956100" y="1292675"/>
          <a:ext cx="3728500" cy="2290625"/>
        </p:xfrm>
        <a:graphic>
          <a:graphicData uri="http://schemas.openxmlformats.org/drawingml/2006/table">
            <a:tbl>
              <a:tblPr>
                <a:noFill/>
                <a:tableStyleId>{3B1DF702-3593-42E5-B06C-F53CF821CE4B}</a:tableStyleId>
              </a:tblPr>
              <a:tblGrid>
                <a:gridCol w="118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5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Today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1,000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DES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2,400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LSST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120,000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2" name="Google Shape;192;p22"/>
          <p:cNvSpPr txBox="1"/>
          <p:nvPr/>
        </p:nvSpPr>
        <p:spPr>
          <a:xfrm>
            <a:off x="839175" y="3612525"/>
            <a:ext cx="40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(Moustakas, 2012, Nord+ 2016, Collett 2015, Oguri &amp; Marshall 2010)</a:t>
            </a:r>
            <a:endParaRPr sz="1000"/>
          </a:p>
        </p:txBody>
      </p:sp>
      <p:sp>
        <p:nvSpPr>
          <p:cNvPr id="193" name="Google Shape;193;p22"/>
          <p:cNvSpPr txBox="1"/>
          <p:nvPr/>
        </p:nvSpPr>
        <p:spPr>
          <a:xfrm>
            <a:off x="4865950" y="2126100"/>
            <a:ext cx="3411900" cy="572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500 lens candidates from DES Y1 data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(Diehl et al, 2017, Jacobs 2018)  </a:t>
            </a:r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901" y="-344750"/>
            <a:ext cx="7777647" cy="548825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02" name="Google Shape;202;p23"/>
          <p:cNvSpPr txBox="1"/>
          <p:nvPr/>
        </p:nvSpPr>
        <p:spPr>
          <a:xfrm>
            <a:off x="338850" y="324625"/>
            <a:ext cx="2761800" cy="949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Within the next decade or so, we are going to find on the order of 10</a:t>
            </a:r>
            <a:r>
              <a:rPr lang="en" baseline="30000">
                <a:solidFill>
                  <a:srgbClr val="FFFFFF"/>
                </a:solidFill>
              </a:rPr>
              <a:t>5</a:t>
            </a:r>
            <a:r>
              <a:rPr lang="en">
                <a:solidFill>
                  <a:srgbClr val="FFFFFF"/>
                </a:solidFill>
              </a:rPr>
              <a:t> strong lensing systems!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3" name="Google Shape;203;p23"/>
          <p:cNvSpPr txBox="1"/>
          <p:nvPr/>
        </p:nvSpPr>
        <p:spPr>
          <a:xfrm>
            <a:off x="338850" y="1446625"/>
            <a:ext cx="1890600" cy="854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</a:rPr>
              <a:t>Question 1:</a:t>
            </a:r>
            <a:endParaRPr u="sng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How do we measure all these lenses?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How can we obtain parameters for 10</a:t>
            </a:r>
            <a:r>
              <a:rPr lang="en" baseline="30000"/>
              <a:t>5</a:t>
            </a:r>
            <a:r>
              <a:rPr lang="en"/>
              <a:t> lenses? </a:t>
            </a:r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body" idx="1"/>
          </p:nvPr>
        </p:nvSpPr>
        <p:spPr>
          <a:xfrm>
            <a:off x="311700" y="1030325"/>
            <a:ext cx="8520600" cy="18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Conventional modeling technique: </a:t>
            </a:r>
            <a:endParaRPr sz="1200" strike="sngStrike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</a:pPr>
            <a:r>
              <a:rPr lang="en" b="1"/>
              <a:t>Use MCMC</a:t>
            </a:r>
            <a:r>
              <a:rPr lang="en"/>
              <a:t> to simultaneously fit lens model parameters.</a:t>
            </a:r>
            <a:endParaRPr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</a:pPr>
            <a:r>
              <a:rPr lang="en" b="1"/>
              <a:t>Require hours</a:t>
            </a:r>
            <a:r>
              <a:rPr lang="en"/>
              <a:t> to model a single lensing system. </a:t>
            </a:r>
            <a:endParaRPr strike="sngStrike"/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</a:pPr>
            <a:r>
              <a:rPr lang="en"/>
              <a:t>Bad for 100,000 lenses.</a:t>
            </a:r>
            <a:endParaRPr strike="sngStrike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Automated parameter inference with deep learning: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Emerged in 2017</a:t>
            </a:r>
            <a:endParaRPr strike="sngStrike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First proof of concept was done on Hubble-quality space images (Hezaveh et al, 2017).</a:t>
            </a:r>
            <a:endParaRPr sz="1200" strike="sngStrike"/>
          </a:p>
        </p:txBody>
      </p:sp>
      <p:sp>
        <p:nvSpPr>
          <p:cNvPr id="210" name="Google Shape;21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211" name="Google Shape;211;p24"/>
          <p:cNvGrpSpPr/>
          <p:nvPr/>
        </p:nvGrpSpPr>
        <p:grpSpPr>
          <a:xfrm>
            <a:off x="1376650" y="2899800"/>
            <a:ext cx="5853200" cy="2193775"/>
            <a:chOff x="1452850" y="2899800"/>
            <a:chExt cx="5853200" cy="2193775"/>
          </a:xfrm>
        </p:grpSpPr>
        <p:pic>
          <p:nvPicPr>
            <p:cNvPr id="212" name="Google Shape;212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52850" y="2925012"/>
              <a:ext cx="2244000" cy="214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5179975" y="2899800"/>
              <a:ext cx="2126075" cy="2193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24"/>
            <p:cNvSpPr/>
            <p:nvPr/>
          </p:nvSpPr>
          <p:spPr>
            <a:xfrm>
              <a:off x="4071200" y="3941900"/>
              <a:ext cx="734400" cy="197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4"/>
            <p:cNvSpPr txBox="1"/>
            <p:nvPr/>
          </p:nvSpPr>
          <p:spPr>
            <a:xfrm>
              <a:off x="3046550" y="4622400"/>
              <a:ext cx="613800" cy="34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FFFFFF"/>
                  </a:solidFill>
                </a:rPr>
                <a:t>HST</a:t>
              </a:r>
              <a:endParaRPr b="1">
                <a:solidFill>
                  <a:srgbClr val="FFFFFF"/>
                </a:solidFill>
              </a:endParaRPr>
            </a:p>
          </p:txBody>
        </p:sp>
        <p:sp>
          <p:nvSpPr>
            <p:cNvPr id="216" name="Google Shape;216;p24"/>
            <p:cNvSpPr txBox="1"/>
            <p:nvPr/>
          </p:nvSpPr>
          <p:spPr>
            <a:xfrm>
              <a:off x="6648450" y="4622400"/>
              <a:ext cx="613800" cy="34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FFFFFF"/>
                  </a:solidFill>
                </a:rPr>
                <a:t>DES</a:t>
              </a:r>
              <a:endParaRPr b="1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Automated Parameter Inference from Ground-based Imaging</a:t>
            </a:r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23" name="Google Shape;22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6000" y="935350"/>
            <a:ext cx="2866376" cy="3821858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/>
          <p:nvPr/>
        </p:nvSpPr>
        <p:spPr>
          <a:xfrm>
            <a:off x="3075850" y="4663225"/>
            <a:ext cx="2323500" cy="393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Inferred Einstein Radius</a:t>
            </a:r>
            <a:endParaRPr/>
          </a:p>
        </p:txBody>
      </p:sp>
      <p:sp>
        <p:nvSpPr>
          <p:cNvPr id="225" name="Google Shape;225;p25"/>
          <p:cNvSpPr txBox="1"/>
          <p:nvPr/>
        </p:nvSpPr>
        <p:spPr>
          <a:xfrm>
            <a:off x="942500" y="2966300"/>
            <a:ext cx="1921200" cy="393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True Einstein Radius</a:t>
            </a:r>
            <a:endParaRPr/>
          </a:p>
        </p:txBody>
      </p:sp>
      <p:sp>
        <p:nvSpPr>
          <p:cNvPr id="226" name="Google Shape;226;p25"/>
          <p:cNvSpPr txBox="1"/>
          <p:nvPr/>
        </p:nvSpPr>
        <p:spPr>
          <a:xfrm>
            <a:off x="6224775" y="2060325"/>
            <a:ext cx="2557200" cy="1008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Inferred Einstein radii are within 10% of the true values.</a:t>
            </a:r>
            <a:endParaRPr sz="1800" b="1"/>
          </a:p>
        </p:txBody>
      </p:sp>
      <p:sp>
        <p:nvSpPr>
          <p:cNvPr id="227" name="Google Shape;227;p25"/>
          <p:cNvSpPr txBox="1"/>
          <p:nvPr/>
        </p:nvSpPr>
        <p:spPr>
          <a:xfrm>
            <a:off x="102275" y="1129550"/>
            <a:ext cx="2696100" cy="11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We extend this analysis to ground-based survey-quality data </a:t>
            </a:r>
            <a:r>
              <a:rPr lang="en" sz="1200">
                <a:solidFill>
                  <a:schemeClr val="dk2"/>
                </a:solidFill>
              </a:rPr>
              <a:t>(de Bom et al 2019, submitted to A&amp;C). 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6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3" name="Google Shape;2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901" y="-344750"/>
            <a:ext cx="7777647" cy="548825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35" name="Google Shape;235;p26"/>
          <p:cNvSpPr txBox="1"/>
          <p:nvPr/>
        </p:nvSpPr>
        <p:spPr>
          <a:xfrm>
            <a:off x="338850" y="1446625"/>
            <a:ext cx="1890600" cy="854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</a:rPr>
              <a:t>Question 1:</a:t>
            </a:r>
            <a:endParaRPr u="sng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How do we measure all these lenses?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6" name="Google Shape;236;p26"/>
          <p:cNvSpPr txBox="1"/>
          <p:nvPr/>
        </p:nvSpPr>
        <p:spPr>
          <a:xfrm>
            <a:off x="338850" y="2571750"/>
            <a:ext cx="1890600" cy="1030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</a:rPr>
              <a:t>Question 2:</a:t>
            </a:r>
            <a:endParaRPr u="sng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How well can we constrain cosmology with these lenses?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Cosmological Forecast from Strong Lensing Distance Ratios</a:t>
            </a:r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body" idx="1"/>
          </p:nvPr>
        </p:nvSpPr>
        <p:spPr>
          <a:xfrm>
            <a:off x="311700" y="10200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 real and mock data, MCMC to infer posterior cosmology for flat wCDM cosmology. 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graphicFrame>
        <p:nvGraphicFramePr>
          <p:cNvPr id="243" name="Google Shape;243;p27"/>
          <p:cNvGraphicFramePr/>
          <p:nvPr/>
        </p:nvGraphicFramePr>
        <p:xfrm>
          <a:off x="1368188" y="1701700"/>
          <a:ext cx="6407625" cy="2302385"/>
        </p:xfrm>
        <a:graphic>
          <a:graphicData uri="http://schemas.openxmlformats.org/drawingml/2006/table">
            <a:tbl>
              <a:tblPr>
                <a:noFill/>
                <a:tableStyleId>{3B1DF702-3593-42E5-B06C-F53CF821CE4B}</a:tableStyleId>
              </a:tblPr>
              <a:tblGrid>
                <a:gridCol w="167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1550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Baseline Scenarios </a:t>
                      </a:r>
                      <a:endParaRPr/>
                    </a:p>
                  </a:txBody>
                  <a:tcPr marL="91425" marR="91425" marT="91425" marB="91425" anchor="ctr"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Survey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Number of Lenses</a:t>
                      </a:r>
                      <a:endParaRPr sz="12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Error in distance ratio per lens</a:t>
                      </a:r>
                      <a:endParaRPr sz="12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Current</a:t>
                      </a:r>
                      <a:endParaRPr/>
                    </a:p>
                  </a:txBody>
                  <a:tcPr marL="91425" marR="91425" marT="91425" marB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158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25%</a:t>
                      </a: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DES</a:t>
                      </a:r>
                      <a:endParaRPr/>
                    </a:p>
                  </a:txBody>
                  <a:tcPr marL="91425" marR="91425" marT="91425" marB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2400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30%</a:t>
                      </a: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LSST</a:t>
                      </a:r>
                      <a:endParaRPr/>
                    </a:p>
                  </a:txBody>
                  <a:tcPr marL="91425" marR="91425" marT="91425" marB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120000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30%</a:t>
                      </a: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4" name="Google Shape;24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45" name="Google Shape;245;p27"/>
          <p:cNvSpPr/>
          <p:nvPr/>
        </p:nvSpPr>
        <p:spPr>
          <a:xfrm>
            <a:off x="1113225" y="3073729"/>
            <a:ext cx="6834000" cy="108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Cosmological Constraints on Dark Energy Equation of State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52" name="Google Shape;2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675" y="895575"/>
            <a:ext cx="6571876" cy="39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9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body" idx="1"/>
          </p:nvPr>
        </p:nvSpPr>
        <p:spPr>
          <a:xfrm>
            <a:off x="311700" y="10303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Lot of interesting science to be done with strong lenses in the era of survey astronomy.</a:t>
            </a:r>
            <a:endParaRPr sz="18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Automated techniques to find and analyze strong lenses.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Potentially powerful cosmological </a:t>
            </a:r>
            <a:r>
              <a:rPr lang="en-US" sz="1400" dirty="0"/>
              <a:t>probe.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59" name="Google Shape;25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Cosmological Probes of Dark Energy</a:t>
            </a:r>
            <a:endParaRPr/>
          </a:p>
        </p:txBody>
      </p:sp>
      <p:grpSp>
        <p:nvGrpSpPr>
          <p:cNvPr id="65" name="Google Shape;65;p14"/>
          <p:cNvGrpSpPr/>
          <p:nvPr/>
        </p:nvGrpSpPr>
        <p:grpSpPr>
          <a:xfrm>
            <a:off x="401902" y="2371400"/>
            <a:ext cx="8226598" cy="1953145"/>
            <a:chOff x="401902" y="2371400"/>
            <a:chExt cx="8226598" cy="1953145"/>
          </a:xfrm>
        </p:grpSpPr>
        <p:pic>
          <p:nvPicPr>
            <p:cNvPr id="66" name="Google Shape;66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46675" y="2793150"/>
              <a:ext cx="2778020" cy="1389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Google Shape;67;p14"/>
            <p:cNvSpPr txBox="1"/>
            <p:nvPr/>
          </p:nvSpPr>
          <p:spPr>
            <a:xfrm>
              <a:off x="3262200" y="2371400"/>
              <a:ext cx="2778000" cy="4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Cosmic Microwave Background</a:t>
              </a:r>
              <a:endParaRPr/>
            </a:p>
          </p:txBody>
        </p:sp>
        <p:sp>
          <p:nvSpPr>
            <p:cNvPr id="68" name="Google Shape;68;p14"/>
            <p:cNvSpPr txBox="1"/>
            <p:nvPr/>
          </p:nvSpPr>
          <p:spPr>
            <a:xfrm>
              <a:off x="683187" y="2371400"/>
              <a:ext cx="1906800" cy="4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Type Ia Supernovae</a:t>
              </a:r>
              <a:endParaRPr/>
            </a:p>
          </p:txBody>
        </p:sp>
        <p:pic>
          <p:nvPicPr>
            <p:cNvPr id="69" name="Google Shape;69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1902" y="2793150"/>
              <a:ext cx="2469376" cy="138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34075" y="2753075"/>
              <a:ext cx="2094425" cy="1571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" name="Google Shape;71;p14"/>
            <p:cNvSpPr txBox="1"/>
            <p:nvPr/>
          </p:nvSpPr>
          <p:spPr>
            <a:xfrm>
              <a:off x="6658400" y="2371400"/>
              <a:ext cx="1970100" cy="4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Large Scale Structure</a:t>
              </a:r>
              <a:endParaRPr/>
            </a:p>
          </p:txBody>
        </p:sp>
      </p:grpSp>
      <p:sp>
        <p:nvSpPr>
          <p:cNvPr id="72" name="Google Shape;72;p14"/>
          <p:cNvSpPr txBox="1">
            <a:spLocks noGrp="1"/>
          </p:cNvSpPr>
          <p:nvPr>
            <p:ph type="body" idx="1"/>
          </p:nvPr>
        </p:nvSpPr>
        <p:spPr>
          <a:xfrm>
            <a:off x="311700" y="1027501"/>
            <a:ext cx="8520600" cy="12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Universe is accelerating</a:t>
            </a:r>
            <a:r>
              <a:rPr lang="en" b="1"/>
              <a:t> - </a:t>
            </a:r>
            <a:r>
              <a:rPr lang="en" b="1">
                <a:solidFill>
                  <a:srgbClr val="980000"/>
                </a:solidFill>
              </a:rPr>
              <a:t>Dark Energy</a:t>
            </a:r>
            <a:endParaRPr b="1">
              <a:solidFill>
                <a:srgbClr val="98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Dark energy models </a:t>
            </a:r>
            <a:r>
              <a:rPr lang="en" b="1"/>
              <a:t>make predictions</a:t>
            </a:r>
            <a:r>
              <a:rPr lang="en"/>
              <a:t> on: 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Expansion history 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Growth of structure in the universe.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Observational probes can test these predictions</a:t>
            </a: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901" y="-344750"/>
            <a:ext cx="7777647" cy="548825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3783300" y="4077700"/>
            <a:ext cx="1577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(Image: NASA)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7575" y="2510052"/>
            <a:ext cx="2741974" cy="27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901" y="-344750"/>
            <a:ext cx="7777647" cy="548825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3783300" y="4077700"/>
            <a:ext cx="1577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(Image: NASA)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7575" y="2510052"/>
            <a:ext cx="2741974" cy="27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/>
          <p:nvPr/>
        </p:nvSpPr>
        <p:spPr>
          <a:xfrm>
            <a:off x="6611435" y="3561019"/>
            <a:ext cx="739718" cy="709062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16" descr="\theta_{\mathrm{E}}" title="MathEquation,#fffb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1153" y="4096656"/>
            <a:ext cx="241345" cy="2449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6"/>
          <p:cNvCxnSpPr>
            <a:endCxn id="91" idx="5"/>
          </p:cNvCxnSpPr>
          <p:nvPr/>
        </p:nvCxnSpPr>
        <p:spPr>
          <a:xfrm>
            <a:off x="6981524" y="3922641"/>
            <a:ext cx="261300" cy="2436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94;p16"/>
          <p:cNvCxnSpPr/>
          <p:nvPr/>
        </p:nvCxnSpPr>
        <p:spPr>
          <a:xfrm rot="10800000" flipH="1">
            <a:off x="1220725" y="2098575"/>
            <a:ext cx="2962800" cy="19065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5" name="Google Shape;95;p16"/>
          <p:cNvSpPr/>
          <p:nvPr/>
        </p:nvSpPr>
        <p:spPr>
          <a:xfrm>
            <a:off x="2839200" y="2482600"/>
            <a:ext cx="236625" cy="301750"/>
          </a:xfrm>
          <a:custGeom>
            <a:avLst/>
            <a:gdLst/>
            <a:ahLst/>
            <a:cxnLst/>
            <a:rect l="l" t="t" r="r" b="b"/>
            <a:pathLst>
              <a:path w="9465" h="12070" extrusionOk="0">
                <a:moveTo>
                  <a:pt x="0" y="0"/>
                </a:moveTo>
                <a:cubicBezTo>
                  <a:pt x="1463" y="640"/>
                  <a:pt x="7316" y="1828"/>
                  <a:pt x="8779" y="3840"/>
                </a:cubicBezTo>
                <a:cubicBezTo>
                  <a:pt x="10242" y="5852"/>
                  <a:pt x="8779" y="10698"/>
                  <a:pt x="8779" y="1207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96" name="Google Shape;96;p16" descr="\theta_{\mathrm{E}}" title="MathEquation,#fffb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1878" y="2237606"/>
            <a:ext cx="241344" cy="24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 descr="\theta_{\mathrm{E}}" title="MathEquation,#fffb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122" y="322869"/>
            <a:ext cx="492624" cy="5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901" y="-344750"/>
            <a:ext cx="7777647" cy="548825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3783300" y="4077700"/>
            <a:ext cx="1577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(Image: NASA)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7575" y="2510052"/>
            <a:ext cx="2741974" cy="27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/>
          <p:nvPr/>
        </p:nvSpPr>
        <p:spPr>
          <a:xfrm>
            <a:off x="6611435" y="3561019"/>
            <a:ext cx="739800" cy="709200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" name="Google Shape;108;p17" descr="\theta_{\mathrm{E}}" title="MathEquation,#fffb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1153" y="4096656"/>
            <a:ext cx="241344" cy="2449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17"/>
          <p:cNvCxnSpPr>
            <a:endCxn id="107" idx="5"/>
          </p:cNvCxnSpPr>
          <p:nvPr/>
        </p:nvCxnSpPr>
        <p:spPr>
          <a:xfrm>
            <a:off x="6981594" y="3922759"/>
            <a:ext cx="261300" cy="2436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0" name="Google Shape;110;p17" descr="\theta_{\mathrm{E}}" title="MathEquation,#fffb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122" y="322869"/>
            <a:ext cx="492624" cy="5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 descr="\propto" title="MathEquation,#fffb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4525" y="349424"/>
            <a:ext cx="461688" cy="393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17"/>
          <p:cNvCxnSpPr/>
          <p:nvPr/>
        </p:nvCxnSpPr>
        <p:spPr>
          <a:xfrm rot="10800000" flipH="1">
            <a:off x="1214550" y="335075"/>
            <a:ext cx="5849400" cy="36855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" name="Google Shape;113;p17"/>
          <p:cNvCxnSpPr/>
          <p:nvPr/>
        </p:nvCxnSpPr>
        <p:spPr>
          <a:xfrm rot="10800000" flipH="1">
            <a:off x="4453325" y="69725"/>
            <a:ext cx="2387100" cy="15078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4" name="Google Shape;114;p17" descr="D_{ds}" title="MathEquation,#fffb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8000" y="181475"/>
            <a:ext cx="796930" cy="5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 descr="D_{s}" title="MathEquation,#fffb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77350" y="1175720"/>
            <a:ext cx="616446" cy="50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 descr="\frac{D_{ds}}{D_{s}}" title="MathEquation,#fffb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40000" y="22713"/>
            <a:ext cx="942200" cy="1047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18" name="Google Shape;118;p17"/>
          <p:cNvSpPr/>
          <p:nvPr/>
        </p:nvSpPr>
        <p:spPr>
          <a:xfrm>
            <a:off x="2839200" y="2482600"/>
            <a:ext cx="236625" cy="301750"/>
          </a:xfrm>
          <a:custGeom>
            <a:avLst/>
            <a:gdLst/>
            <a:ahLst/>
            <a:cxnLst/>
            <a:rect l="l" t="t" r="r" b="b"/>
            <a:pathLst>
              <a:path w="9465" h="12070" extrusionOk="0">
                <a:moveTo>
                  <a:pt x="0" y="0"/>
                </a:moveTo>
                <a:cubicBezTo>
                  <a:pt x="1463" y="640"/>
                  <a:pt x="7316" y="1828"/>
                  <a:pt x="8779" y="3840"/>
                </a:cubicBezTo>
                <a:cubicBezTo>
                  <a:pt x="10242" y="5852"/>
                  <a:pt x="8779" y="10698"/>
                  <a:pt x="8779" y="1207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19" name="Google Shape;119;p17" descr="\theta_{\mathrm{E}}" title="MathEquation,#fffb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1878" y="2237606"/>
            <a:ext cx="241344" cy="244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901" y="-344750"/>
            <a:ext cx="7777647" cy="548825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/>
        </p:nvSpPr>
        <p:spPr>
          <a:xfrm>
            <a:off x="3783300" y="4077700"/>
            <a:ext cx="1577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(Image: NASA)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7575" y="2510052"/>
            <a:ext cx="2741974" cy="27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/>
          <p:nvPr/>
        </p:nvSpPr>
        <p:spPr>
          <a:xfrm>
            <a:off x="6611435" y="3561019"/>
            <a:ext cx="739800" cy="709200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p18" descr="\theta_{\mathrm{E}}" title="MathEquation,#fffb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1153" y="4096656"/>
            <a:ext cx="241344" cy="2449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18"/>
          <p:cNvCxnSpPr>
            <a:endCxn id="128" idx="5"/>
          </p:cNvCxnSpPr>
          <p:nvPr/>
        </p:nvCxnSpPr>
        <p:spPr>
          <a:xfrm>
            <a:off x="6981594" y="3922759"/>
            <a:ext cx="261300" cy="2436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1" name="Google Shape;131;p18" descr="\theta_{\mathrm{E}}" title="MathEquation,#fffb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122" y="322869"/>
            <a:ext cx="492624" cy="500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18"/>
          <p:cNvCxnSpPr/>
          <p:nvPr/>
        </p:nvCxnSpPr>
        <p:spPr>
          <a:xfrm rot="10800000" flipH="1">
            <a:off x="1214550" y="335075"/>
            <a:ext cx="5849400" cy="36855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18"/>
          <p:cNvCxnSpPr/>
          <p:nvPr/>
        </p:nvCxnSpPr>
        <p:spPr>
          <a:xfrm rot="10800000" flipH="1">
            <a:off x="4453325" y="69725"/>
            <a:ext cx="2387100" cy="15078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4" name="Google Shape;134;p18" descr="D_{ds}" title="MathEquation,#fffb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8000" y="181475"/>
            <a:ext cx="796930" cy="5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 descr="D_{s}" title="MathEquation,#fffb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77350" y="1175720"/>
            <a:ext cx="616446" cy="50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 descr="=" title="MathEquation,#fffb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08150" y="294525"/>
            <a:ext cx="3190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 descr="(f(M))" title="MathEquation,#fffb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22388" y="272225"/>
            <a:ext cx="1577400" cy="60138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39" name="Google Shape;139;p18" descr="\frac{D_{ds}}{D_{s}}" title="MathEquation,#fffb0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0000" y="22713"/>
            <a:ext cx="942200" cy="104702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8"/>
          <p:cNvSpPr/>
          <p:nvPr/>
        </p:nvSpPr>
        <p:spPr>
          <a:xfrm>
            <a:off x="2839200" y="2482600"/>
            <a:ext cx="236625" cy="301750"/>
          </a:xfrm>
          <a:custGeom>
            <a:avLst/>
            <a:gdLst/>
            <a:ahLst/>
            <a:cxnLst/>
            <a:rect l="l" t="t" r="r" b="b"/>
            <a:pathLst>
              <a:path w="9465" h="12070" extrusionOk="0">
                <a:moveTo>
                  <a:pt x="0" y="0"/>
                </a:moveTo>
                <a:cubicBezTo>
                  <a:pt x="1463" y="640"/>
                  <a:pt x="7316" y="1828"/>
                  <a:pt x="8779" y="3840"/>
                </a:cubicBezTo>
                <a:cubicBezTo>
                  <a:pt x="10242" y="5852"/>
                  <a:pt x="8779" y="10698"/>
                  <a:pt x="8779" y="1207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41" name="Google Shape;141;p18" descr="\theta_{\mathrm{E}}" title="MathEquation,#fffb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1878" y="2237606"/>
            <a:ext cx="241344" cy="24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 descr="M" title="MathEquation,#fffb0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12450" y="2089000"/>
            <a:ext cx="458338" cy="39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901" y="-344750"/>
            <a:ext cx="7777647" cy="548825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 txBox="1"/>
          <p:nvPr/>
        </p:nvSpPr>
        <p:spPr>
          <a:xfrm>
            <a:off x="3783300" y="4077700"/>
            <a:ext cx="1577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(Image: NASA)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50" name="Google Shape;15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7575" y="2510052"/>
            <a:ext cx="2741974" cy="27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9"/>
          <p:cNvSpPr/>
          <p:nvPr/>
        </p:nvSpPr>
        <p:spPr>
          <a:xfrm>
            <a:off x="6611435" y="3561019"/>
            <a:ext cx="739800" cy="709200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19" descr="\theta_{\mathrm{E}}" title="MathEquation,#fffb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1153" y="4096656"/>
            <a:ext cx="241344" cy="2449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19"/>
          <p:cNvCxnSpPr>
            <a:endCxn id="151" idx="5"/>
          </p:cNvCxnSpPr>
          <p:nvPr/>
        </p:nvCxnSpPr>
        <p:spPr>
          <a:xfrm>
            <a:off x="6981594" y="3922759"/>
            <a:ext cx="261300" cy="2436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4" name="Google Shape;154;p19" descr="\theta_{\mathrm{E}}" title="MathEquation,#fffb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122" y="322869"/>
            <a:ext cx="492624" cy="500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19"/>
          <p:cNvCxnSpPr/>
          <p:nvPr/>
        </p:nvCxnSpPr>
        <p:spPr>
          <a:xfrm rot="10800000" flipH="1">
            <a:off x="1214550" y="335075"/>
            <a:ext cx="5849400" cy="36855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" name="Google Shape;156;p19"/>
          <p:cNvCxnSpPr/>
          <p:nvPr/>
        </p:nvCxnSpPr>
        <p:spPr>
          <a:xfrm rot="10800000" flipH="1">
            <a:off x="4453325" y="69725"/>
            <a:ext cx="2387100" cy="15078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7" name="Google Shape;157;p19" descr="D_{ds}" title="MathEquation,#fffb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8000" y="181475"/>
            <a:ext cx="796930" cy="5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 descr="D_{s}" title="MathEquation,#fffb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77350" y="1175720"/>
            <a:ext cx="616446" cy="50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 descr="=" title="MathEquation,#fffb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08150" y="294525"/>
            <a:ext cx="3190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 descr="(f(M))" title="MathEquation,#fffb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22388" y="272225"/>
            <a:ext cx="1577400" cy="60138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62" name="Google Shape;162;p19" descr="\frac{D_{ds}}{D_{s}}" title="MathEquation,#fffb0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0000" y="22713"/>
            <a:ext cx="942200" cy="104702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/>
          <p:nvPr/>
        </p:nvSpPr>
        <p:spPr>
          <a:xfrm>
            <a:off x="2839200" y="2482600"/>
            <a:ext cx="236625" cy="301750"/>
          </a:xfrm>
          <a:custGeom>
            <a:avLst/>
            <a:gdLst/>
            <a:ahLst/>
            <a:cxnLst/>
            <a:rect l="l" t="t" r="r" b="b"/>
            <a:pathLst>
              <a:path w="9465" h="12070" extrusionOk="0">
                <a:moveTo>
                  <a:pt x="0" y="0"/>
                </a:moveTo>
                <a:cubicBezTo>
                  <a:pt x="1463" y="640"/>
                  <a:pt x="7316" y="1828"/>
                  <a:pt x="8779" y="3840"/>
                </a:cubicBezTo>
                <a:cubicBezTo>
                  <a:pt x="10242" y="5852"/>
                  <a:pt x="8779" y="10698"/>
                  <a:pt x="8779" y="1207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64" name="Google Shape;164;p19" descr="\theta_{\mathrm{E}}" title="MathEquation,#fffb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1878" y="2237606"/>
            <a:ext cx="241344" cy="24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 descr="D = D(\mathrm{dark\ matter, dark\ energy})" title="MathEquation,#fffb0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8125" y="1113576"/>
            <a:ext cx="3448600" cy="30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 descr="M" title="MathEquation,#fffb0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12450" y="2089000"/>
            <a:ext cx="458338" cy="39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Future Predicted Lens Populations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72" name="Google Shape;172;p20"/>
          <p:cNvGraphicFramePr/>
          <p:nvPr/>
        </p:nvGraphicFramePr>
        <p:xfrm>
          <a:off x="956100" y="1292675"/>
          <a:ext cx="3728500" cy="3068375"/>
        </p:xfrm>
        <a:graphic>
          <a:graphicData uri="http://schemas.openxmlformats.org/drawingml/2006/table">
            <a:tbl>
              <a:tblPr>
                <a:noFill/>
                <a:tableStyleId>{3B1DF702-3593-42E5-B06C-F53CF821CE4B}</a:tableStyleId>
              </a:tblPr>
              <a:tblGrid>
                <a:gridCol w="118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5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Today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1,000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DES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2,400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LSST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120,000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Euclid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160,000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3" name="Google Shape;173;p20"/>
          <p:cNvSpPr txBox="1"/>
          <p:nvPr/>
        </p:nvSpPr>
        <p:spPr>
          <a:xfrm>
            <a:off x="876725" y="4412475"/>
            <a:ext cx="40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(Moustakas, 2012, Nord+ 2016, Collett 2015, Oguri &amp; Marshall 2010)</a:t>
            </a:r>
            <a:endParaRPr sz="1000"/>
          </a:p>
        </p:txBody>
      </p:sp>
      <p:sp>
        <p:nvSpPr>
          <p:cNvPr id="174" name="Google Shape;174;p20"/>
          <p:cNvSpPr/>
          <p:nvPr/>
        </p:nvSpPr>
        <p:spPr>
          <a:xfrm>
            <a:off x="884050" y="2027800"/>
            <a:ext cx="3981900" cy="277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338850" y="322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Predicted Lens Populations </a:t>
            </a:r>
            <a:endParaRPr/>
          </a:p>
        </p:txBody>
      </p:sp>
      <p:graphicFrame>
        <p:nvGraphicFramePr>
          <p:cNvPr id="181" name="Google Shape;181;p21"/>
          <p:cNvGraphicFramePr/>
          <p:nvPr/>
        </p:nvGraphicFramePr>
        <p:xfrm>
          <a:off x="956100" y="1292675"/>
          <a:ext cx="3728500" cy="3068375"/>
        </p:xfrm>
        <a:graphic>
          <a:graphicData uri="http://schemas.openxmlformats.org/drawingml/2006/table">
            <a:tbl>
              <a:tblPr>
                <a:noFill/>
                <a:tableStyleId>{3B1DF702-3593-42E5-B06C-F53CF821CE4B}</a:tableStyleId>
              </a:tblPr>
              <a:tblGrid>
                <a:gridCol w="118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5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Today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1,000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DES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2,400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LSST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120,000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Euclid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160,000</a:t>
                      </a:r>
                      <a:endParaRPr sz="2400"/>
                    </a:p>
                  </a:txBody>
                  <a:tcPr marL="91425" marR="91425" marT="91425" marB="91425" anchor="ctr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2" name="Google Shape;182;p21"/>
          <p:cNvSpPr txBox="1"/>
          <p:nvPr/>
        </p:nvSpPr>
        <p:spPr>
          <a:xfrm>
            <a:off x="876725" y="4412475"/>
            <a:ext cx="40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(Moustakas, 2012, Nord+ 2016, Collett 2015, Oguri &amp; Marshall 2010)</a:t>
            </a:r>
            <a:endParaRPr sz="1000"/>
          </a:p>
        </p:txBody>
      </p:sp>
      <p:sp>
        <p:nvSpPr>
          <p:cNvPr id="183" name="Google Shape;183;p21"/>
          <p:cNvSpPr/>
          <p:nvPr/>
        </p:nvSpPr>
        <p:spPr>
          <a:xfrm>
            <a:off x="884050" y="2805550"/>
            <a:ext cx="3981900" cy="199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1"/>
          <p:cNvSpPr txBox="1"/>
          <p:nvPr/>
        </p:nvSpPr>
        <p:spPr>
          <a:xfrm>
            <a:off x="4865950" y="2126100"/>
            <a:ext cx="3411900" cy="572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500 lens candidates from DES Y1 data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(Diehl et al, 2017, Jacobs 2018)  </a:t>
            </a:r>
            <a:endParaRPr/>
          </a:p>
        </p:txBody>
      </p:sp>
      <p:sp>
        <p:nvSpPr>
          <p:cNvPr id="185" name="Google Shape;1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662</Words>
  <Application>Microsoft Macintosh PowerPoint</Application>
  <PresentationFormat>On-screen Show (16:9)</PresentationFormat>
  <Paragraphs>121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Arial</vt:lpstr>
      <vt:lpstr>Simple Light</vt:lpstr>
      <vt:lpstr>Strong Lensing Science from Current and Future Imaging Surveys</vt:lpstr>
      <vt:lpstr>Cosmological Probes of Dark Energy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Predicted Lens Populations  </vt:lpstr>
      <vt:lpstr>Future Predicted Lens Populations </vt:lpstr>
      <vt:lpstr>Future Predicted Lens Populations  </vt:lpstr>
      <vt:lpstr>PowerPoint Presentation</vt:lpstr>
      <vt:lpstr>How can we obtain parameters for 105 lenses? </vt:lpstr>
      <vt:lpstr>Automated Parameter Inference from Ground-based Imaging</vt:lpstr>
      <vt:lpstr>PowerPoint Presentation</vt:lpstr>
      <vt:lpstr>Cosmological Forecast from Strong Lensing Distance Ratios</vt:lpstr>
      <vt:lpstr>Cosmological Constraints on Dark Energy Equation of State </vt:lpstr>
      <vt:lpstr>Conclusion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Cosmology from Strong Lenses in Current and Future Imaging Surveys</dc:title>
  <cp:lastModifiedBy>Jason Poh</cp:lastModifiedBy>
  <cp:revision>4</cp:revision>
  <dcterms:modified xsi:type="dcterms:W3CDTF">2019-06-10T06:07:27Z</dcterms:modified>
</cp:coreProperties>
</file>