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3" r:id="rId1"/>
    <p:sldMasterId id="2147483675" r:id="rId2"/>
  </p:sldMasterIdLst>
  <p:notesMasterIdLst>
    <p:notesMasterId r:id="rId17"/>
  </p:notesMasterIdLst>
  <p:sldIdLst>
    <p:sldId id="434" r:id="rId3"/>
    <p:sldId id="436" r:id="rId4"/>
    <p:sldId id="438" r:id="rId5"/>
    <p:sldId id="437" r:id="rId6"/>
    <p:sldId id="256" r:id="rId7"/>
    <p:sldId id="261" r:id="rId8"/>
    <p:sldId id="272" r:id="rId9"/>
    <p:sldId id="429" r:id="rId10"/>
    <p:sldId id="357" r:id="rId11"/>
    <p:sldId id="360" r:id="rId12"/>
    <p:sldId id="430" r:id="rId13"/>
    <p:sldId id="431" r:id="rId14"/>
    <p:sldId id="433" r:id="rId15"/>
    <p:sldId id="432" r:id="rId16"/>
  </p:sldIdLst>
  <p:sldSz cx="9144000" cy="5143500" type="screen16x9"/>
  <p:notesSz cx="6985000" cy="92837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EB244CD-5CB2-43C1-BFB5-69D47228FF54}">
  <a:tblStyle styleId="{CEB244CD-5CB2-43C1-BFB5-69D47228FF5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9662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43" tIns="92943" rIns="92943" bIns="92943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af0c0f5d5_2_68:notes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43" tIns="92943" rIns="92943" bIns="92943" anchor="ctr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89" name="Google Shape;189;g2af0c0f5d5_2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4351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af0c0f5d5_2_68:notes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43" tIns="92943" rIns="92943" bIns="92943" anchor="ctr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89" name="Google Shape;189;g2af0c0f5d5_2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4fed60fe89_2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4fed60fe89_2_36:notes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spcFirstLastPara="1" wrap="square" lIns="92943" tIns="92943" rIns="92943" bIns="9294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fed60fe89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4fed60fe89_2_7:notes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spcFirstLastPara="1" wrap="square" lIns="92943" tIns="92943" rIns="92943" bIns="9294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14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3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341927" y="3996570"/>
            <a:ext cx="8499300" cy="9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2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/>
          <p:nvPr/>
        </p:nvSpPr>
        <p:spPr>
          <a:xfrm>
            <a:off x="-17762" y="-1"/>
            <a:ext cx="9189600" cy="672600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2"/>
          <p:cNvSpPr txBox="1">
            <a:spLocks noGrp="1"/>
          </p:cNvSpPr>
          <p:nvPr>
            <p:ph type="body" idx="2"/>
          </p:nvPr>
        </p:nvSpPr>
        <p:spPr>
          <a:xfrm>
            <a:off x="341924" y="3237621"/>
            <a:ext cx="8499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C97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0" name="Google Shape;130;p22" descr="14-0218-16D.lr.jpg"/>
          <p:cNvPicPr preferRelativeResize="0"/>
          <p:nvPr/>
        </p:nvPicPr>
        <p:blipFill rotWithShape="1">
          <a:blip r:embed="rId2">
            <a:alphaModFix/>
          </a:blip>
          <a:srcRect t="29522" b="29526"/>
          <a:stretch/>
        </p:blipFill>
        <p:spPr>
          <a:xfrm>
            <a:off x="-17762" y="612759"/>
            <a:ext cx="9070255" cy="249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2" descr="title_header_16x9.pdf"/>
          <p:cNvPicPr preferRelativeResize="0"/>
          <p:nvPr/>
        </p:nvPicPr>
        <p:blipFill rotWithShape="1">
          <a:blip r:embed="rId3">
            <a:alphaModFix/>
          </a:blip>
          <a:srcRect l="1458"/>
          <a:stretch/>
        </p:blipFill>
        <p:spPr>
          <a:xfrm>
            <a:off x="-17761" y="187384"/>
            <a:ext cx="8891241" cy="23316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buNone/>
              <a:defRPr sz="1300"/>
            </a:lvl1pPr>
            <a:lvl2pPr lvl="1" algn="r" rtl="0">
              <a:buNone/>
              <a:defRPr sz="1300"/>
            </a:lvl2pPr>
            <a:lvl3pPr lvl="2" algn="r" rtl="0">
              <a:buNone/>
              <a:defRPr sz="1300"/>
            </a:lvl3pPr>
            <a:lvl4pPr lvl="3" algn="r" rtl="0">
              <a:buNone/>
              <a:defRPr sz="1300"/>
            </a:lvl4pPr>
            <a:lvl5pPr lvl="4" algn="r" rtl="0">
              <a:buNone/>
              <a:defRPr sz="1300"/>
            </a:lvl5pPr>
            <a:lvl6pPr lvl="5" algn="r" rtl="0">
              <a:buNone/>
              <a:defRPr sz="1300"/>
            </a:lvl6pPr>
            <a:lvl7pPr lvl="6" algn="r" rtl="0">
              <a:buNone/>
              <a:defRPr sz="1300"/>
            </a:lvl7pPr>
            <a:lvl8pPr lvl="7" algn="r" rtl="0">
              <a:buNone/>
              <a:defRPr sz="1300"/>
            </a:lvl8pPr>
            <a:lvl9pPr lvl="8" algn="r" rtl="0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Bottom: Title &amp; Content">
  <p:cSld name="Logo Bottom: Title &amp; Conten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body" idx="1"/>
          </p:nvPr>
        </p:nvSpPr>
        <p:spPr>
          <a:xfrm>
            <a:off x="228603" y="728664"/>
            <a:ext cx="8672400" cy="3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7500" algn="l" rtl="0"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•"/>
              <a:defRPr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–"/>
              <a:defRPr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•"/>
              <a:defRPr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228600" y="188814"/>
            <a:ext cx="86868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dt" idx="10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4/8/2019</a:t>
            </a:r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Tiziana Spina </a:t>
            </a:r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Bottom: Comparison">
  <p:cSld name="Logo Bottom: Comparison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>
            <a:spLocks noGrp="1"/>
          </p:cNvSpPr>
          <p:nvPr>
            <p:ph type="body" idx="1"/>
          </p:nvPr>
        </p:nvSpPr>
        <p:spPr>
          <a:xfrm>
            <a:off x="228601" y="728663"/>
            <a:ext cx="4206300" cy="27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24"/>
          <p:cNvSpPr txBox="1">
            <a:spLocks noGrp="1"/>
          </p:cNvSpPr>
          <p:nvPr>
            <p:ph type="body" idx="2"/>
          </p:nvPr>
        </p:nvSpPr>
        <p:spPr>
          <a:xfrm>
            <a:off x="4692455" y="728663"/>
            <a:ext cx="4215300" cy="27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p24"/>
          <p:cNvSpPr txBox="1">
            <a:spLocks noGrp="1"/>
          </p:cNvSpPr>
          <p:nvPr>
            <p:ph type="body" idx="3"/>
          </p:nvPr>
        </p:nvSpPr>
        <p:spPr>
          <a:xfrm>
            <a:off x="229365" y="3573827"/>
            <a:ext cx="4205400" cy="9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60"/>
              </a:spcBef>
              <a:spcAft>
                <a:spcPts val="0"/>
              </a:spcAft>
              <a:buClr>
                <a:srgbClr val="004C97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24"/>
          <p:cNvSpPr txBox="1">
            <a:spLocks noGrp="1"/>
          </p:cNvSpPr>
          <p:nvPr>
            <p:ph type="body" idx="4"/>
          </p:nvPr>
        </p:nvSpPr>
        <p:spPr>
          <a:xfrm>
            <a:off x="4692452" y="3573827"/>
            <a:ext cx="4206300" cy="9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60"/>
              </a:spcBef>
              <a:spcAft>
                <a:spcPts val="0"/>
              </a:spcAft>
              <a:buClr>
                <a:srgbClr val="004C97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dt" idx="10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4/8/2019</a:t>
            </a:r>
            <a:endParaRPr/>
          </a:p>
        </p:txBody>
      </p:sp>
      <p:sp>
        <p:nvSpPr>
          <p:cNvPr id="145" name="Google Shape;145;p24"/>
          <p:cNvSpPr txBox="1">
            <a:spLocks noGrp="1"/>
          </p:cNvSpPr>
          <p:nvPr>
            <p:ph type="ftr" idx="11"/>
          </p:nvPr>
        </p:nvSpPr>
        <p:spPr>
          <a:xfrm>
            <a:off x="1530602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Tiziana Spina </a:t>
            </a:r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>
            <a:off x="228600" y="188814"/>
            <a:ext cx="86868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Bottom: Content &amp; Caption">
  <p:cSld name="Logo Bottom: Content &amp; Caption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>
            <a:spLocks noGrp="1"/>
          </p:cNvSpPr>
          <p:nvPr>
            <p:ph type="body" idx="1"/>
          </p:nvPr>
        </p:nvSpPr>
        <p:spPr>
          <a:xfrm>
            <a:off x="228600" y="719138"/>
            <a:ext cx="3027900" cy="37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60"/>
              </a:spcBef>
              <a:spcAft>
                <a:spcPts val="0"/>
              </a:spcAft>
              <a:buClr>
                <a:srgbClr val="004C97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Google Shape;150;p25"/>
          <p:cNvSpPr txBox="1">
            <a:spLocks noGrp="1"/>
          </p:cNvSpPr>
          <p:nvPr>
            <p:ph type="body" idx="2"/>
          </p:nvPr>
        </p:nvSpPr>
        <p:spPr>
          <a:xfrm>
            <a:off x="3542715" y="719139"/>
            <a:ext cx="5347500" cy="37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Google Shape;151;p25"/>
          <p:cNvSpPr txBox="1">
            <a:spLocks noGrp="1"/>
          </p:cNvSpPr>
          <p:nvPr>
            <p:ph type="dt" idx="10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4/8/2019</a:t>
            </a:r>
            <a:endParaRPr/>
          </a:p>
        </p:txBody>
      </p:sp>
      <p:sp>
        <p:nvSpPr>
          <p:cNvPr id="152" name="Google Shape;152;p25"/>
          <p:cNvSpPr txBox="1">
            <a:spLocks noGrp="1"/>
          </p:cNvSpPr>
          <p:nvPr>
            <p:ph type="ftr" idx="11"/>
          </p:nvPr>
        </p:nvSpPr>
        <p:spPr>
          <a:xfrm>
            <a:off x="1530604" y="4878161"/>
            <a:ext cx="6262200" cy="1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Tiziana Spina </a:t>
            </a:r>
            <a:endParaRPr/>
          </a:p>
        </p:txBody>
      </p:sp>
      <p:sp>
        <p:nvSpPr>
          <p:cNvPr id="153" name="Google Shape;153;p25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4" name="Google Shape;154;p25"/>
          <p:cNvSpPr txBox="1">
            <a:spLocks noGrp="1"/>
          </p:cNvSpPr>
          <p:nvPr>
            <p:ph type="title"/>
          </p:nvPr>
        </p:nvSpPr>
        <p:spPr>
          <a:xfrm>
            <a:off x="228600" y="190520"/>
            <a:ext cx="86868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Bottom: Picture &amp; Caption">
  <p:cSld name="Logo Bottom: Picture &amp; Ca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>
            <a:spLocks noGrp="1"/>
          </p:cNvSpPr>
          <p:nvPr>
            <p:ph type="pic" idx="2"/>
          </p:nvPr>
        </p:nvSpPr>
        <p:spPr>
          <a:xfrm>
            <a:off x="224073" y="728664"/>
            <a:ext cx="8686800" cy="27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260"/>
              </a:spcBef>
              <a:spcAft>
                <a:spcPts val="0"/>
              </a:spcAft>
              <a:buClr>
                <a:srgbClr val="50505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body" idx="1"/>
          </p:nvPr>
        </p:nvSpPr>
        <p:spPr>
          <a:xfrm>
            <a:off x="224073" y="3707254"/>
            <a:ext cx="8686800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60"/>
              </a:spcBef>
              <a:spcAft>
                <a:spcPts val="0"/>
              </a:spcAft>
              <a:buClr>
                <a:srgbClr val="004C97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" name="Google Shape;158;p26"/>
          <p:cNvSpPr txBox="1">
            <a:spLocks noGrp="1"/>
          </p:cNvSpPr>
          <p:nvPr>
            <p:ph type="dt" idx="10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4/8/2019</a:t>
            </a:r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520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Tiziana Spina </a:t>
            </a:r>
            <a:endParaRPr/>
          </a:p>
        </p:txBody>
      </p:sp>
      <p:sp>
        <p:nvSpPr>
          <p:cNvPr id="160" name="Google Shape;160;p26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1" name="Google Shape;161;p26"/>
          <p:cNvSpPr txBox="1">
            <a:spLocks noGrp="1"/>
          </p:cNvSpPr>
          <p:nvPr>
            <p:ph type="title"/>
          </p:nvPr>
        </p:nvSpPr>
        <p:spPr>
          <a:xfrm>
            <a:off x="228600" y="188814"/>
            <a:ext cx="86868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Layout">
  <p:cSld name="Picture Layou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>
            <a:spLocks noGrp="1"/>
          </p:cNvSpPr>
          <p:nvPr>
            <p:ph type="dt" idx="10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4/8/2019</a:t>
            </a:r>
            <a:endParaRPr/>
          </a:p>
        </p:txBody>
      </p:sp>
      <p:sp>
        <p:nvSpPr>
          <p:cNvPr id="164" name="Google Shape;164;p27"/>
          <p:cNvSpPr txBox="1">
            <a:spLocks noGrp="1"/>
          </p:cNvSpPr>
          <p:nvPr>
            <p:ph type="ftr" idx="11"/>
          </p:nvPr>
        </p:nvSpPr>
        <p:spPr>
          <a:xfrm>
            <a:off x="1530605" y="4878161"/>
            <a:ext cx="62604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Tiziana Spina </a:t>
            </a:r>
            <a:endParaRPr/>
          </a:p>
        </p:txBody>
      </p:sp>
      <p:sp>
        <p:nvSpPr>
          <p:cNvPr id="165" name="Google Shape;165;p27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" name="Google Shape;166;p27"/>
          <p:cNvSpPr>
            <a:spLocks noGrp="1"/>
          </p:cNvSpPr>
          <p:nvPr>
            <p:ph type="pic" idx="2"/>
          </p:nvPr>
        </p:nvSpPr>
        <p:spPr>
          <a:xfrm>
            <a:off x="222250" y="190501"/>
            <a:ext cx="8675700" cy="43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230187" marR="0" lvl="0" indent="-230187" algn="l" rtl="0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28575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Bottom: Extra Logos">
  <p:cSld name="Logo Bottom: Extra Logos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>
            <a:spLocks noGrp="1"/>
          </p:cNvSpPr>
          <p:nvPr>
            <p:ph type="dt" idx="10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4/8/2019</a:t>
            </a:r>
            <a:endParaRPr/>
          </a:p>
        </p:txBody>
      </p:sp>
      <p:sp>
        <p:nvSpPr>
          <p:cNvPr id="169" name="Google Shape;169;p28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724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Tiziana Spina </a:t>
            </a:r>
            <a:endParaRPr/>
          </a:p>
        </p:txBody>
      </p:sp>
      <p:sp>
        <p:nvSpPr>
          <p:cNvPr id="170" name="Google Shape;170;p28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title"/>
          </p:nvPr>
        </p:nvSpPr>
        <p:spPr>
          <a:xfrm>
            <a:off x="228600" y="188814"/>
            <a:ext cx="86868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72" name="Google Shape;172;p28"/>
          <p:cNvSpPr>
            <a:spLocks noGrp="1"/>
          </p:cNvSpPr>
          <p:nvPr>
            <p:ph type="pic" idx="2"/>
          </p:nvPr>
        </p:nvSpPr>
        <p:spPr>
          <a:xfrm>
            <a:off x="205694" y="2036671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28575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Google Shape;173;p28"/>
          <p:cNvSpPr>
            <a:spLocks noGrp="1"/>
          </p:cNvSpPr>
          <p:nvPr>
            <p:ph type="pic" idx="3"/>
          </p:nvPr>
        </p:nvSpPr>
        <p:spPr>
          <a:xfrm>
            <a:off x="1979425" y="2036671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28575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" name="Google Shape;174;p28"/>
          <p:cNvSpPr>
            <a:spLocks noGrp="1"/>
          </p:cNvSpPr>
          <p:nvPr>
            <p:ph type="pic" idx="4"/>
          </p:nvPr>
        </p:nvSpPr>
        <p:spPr>
          <a:xfrm>
            <a:off x="3753205" y="2036671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28575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5" name="Google Shape;175;p28"/>
          <p:cNvSpPr>
            <a:spLocks noGrp="1"/>
          </p:cNvSpPr>
          <p:nvPr>
            <p:ph type="pic" idx="5"/>
          </p:nvPr>
        </p:nvSpPr>
        <p:spPr>
          <a:xfrm>
            <a:off x="5534456" y="2036671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28575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6" name="Google Shape;176;p28"/>
          <p:cNvSpPr>
            <a:spLocks noGrp="1"/>
          </p:cNvSpPr>
          <p:nvPr>
            <p:ph type="pic" idx="6"/>
          </p:nvPr>
        </p:nvSpPr>
        <p:spPr>
          <a:xfrm>
            <a:off x="7300765" y="2036671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28575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7" name="Google Shape;177;p28"/>
          <p:cNvSpPr>
            <a:spLocks noGrp="1"/>
          </p:cNvSpPr>
          <p:nvPr>
            <p:ph type="pic" idx="7"/>
          </p:nvPr>
        </p:nvSpPr>
        <p:spPr>
          <a:xfrm>
            <a:off x="205694" y="729132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28575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" name="Google Shape;178;p28"/>
          <p:cNvSpPr>
            <a:spLocks noGrp="1"/>
          </p:cNvSpPr>
          <p:nvPr>
            <p:ph type="pic" idx="8"/>
          </p:nvPr>
        </p:nvSpPr>
        <p:spPr>
          <a:xfrm>
            <a:off x="1979425" y="729132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28575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28"/>
          <p:cNvSpPr>
            <a:spLocks noGrp="1"/>
          </p:cNvSpPr>
          <p:nvPr>
            <p:ph type="pic" idx="9"/>
          </p:nvPr>
        </p:nvSpPr>
        <p:spPr>
          <a:xfrm>
            <a:off x="3753205" y="729132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28575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28"/>
          <p:cNvSpPr>
            <a:spLocks noGrp="1"/>
          </p:cNvSpPr>
          <p:nvPr>
            <p:ph type="pic" idx="13"/>
          </p:nvPr>
        </p:nvSpPr>
        <p:spPr>
          <a:xfrm>
            <a:off x="5534456" y="729132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28575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28"/>
          <p:cNvSpPr>
            <a:spLocks noGrp="1"/>
          </p:cNvSpPr>
          <p:nvPr>
            <p:ph type="pic" idx="14"/>
          </p:nvPr>
        </p:nvSpPr>
        <p:spPr>
          <a:xfrm>
            <a:off x="7300765" y="729132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28575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2" name="Google Shape;182;p28"/>
          <p:cNvSpPr>
            <a:spLocks noGrp="1"/>
          </p:cNvSpPr>
          <p:nvPr>
            <p:ph type="pic" idx="15"/>
          </p:nvPr>
        </p:nvSpPr>
        <p:spPr>
          <a:xfrm>
            <a:off x="205694" y="3336601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28575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Google Shape;183;p28"/>
          <p:cNvSpPr>
            <a:spLocks noGrp="1"/>
          </p:cNvSpPr>
          <p:nvPr>
            <p:ph type="pic" idx="16"/>
          </p:nvPr>
        </p:nvSpPr>
        <p:spPr>
          <a:xfrm>
            <a:off x="1979425" y="3336601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28575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4" name="Google Shape;184;p28"/>
          <p:cNvSpPr>
            <a:spLocks noGrp="1"/>
          </p:cNvSpPr>
          <p:nvPr>
            <p:ph type="pic" idx="17"/>
          </p:nvPr>
        </p:nvSpPr>
        <p:spPr>
          <a:xfrm>
            <a:off x="3753205" y="3336601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28575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5" name="Google Shape;185;p28"/>
          <p:cNvSpPr>
            <a:spLocks noGrp="1"/>
          </p:cNvSpPr>
          <p:nvPr>
            <p:ph type="pic" idx="18"/>
          </p:nvPr>
        </p:nvSpPr>
        <p:spPr>
          <a:xfrm>
            <a:off x="5534456" y="3336601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28575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" name="Google Shape;186;p28"/>
          <p:cNvSpPr>
            <a:spLocks noGrp="1"/>
          </p:cNvSpPr>
          <p:nvPr>
            <p:ph type="pic" idx="19"/>
          </p:nvPr>
        </p:nvSpPr>
        <p:spPr>
          <a:xfrm>
            <a:off x="7300765" y="3336601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28575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8523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7749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782285"/>
            <a:ext cx="8672513" cy="3740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4" y="4886325"/>
            <a:ext cx="1076325" cy="18097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altLang="en-US"/>
              <a:t>4/8/2019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it-IT"/>
              <a:t>Tiziana Spina 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4896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>
            <a:spLocks noGrp="1"/>
          </p:cNvSpPr>
          <p:nvPr>
            <p:ph type="dt" idx="10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4/8/2019</a:t>
            </a:r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ftr" idx="11"/>
          </p:nvPr>
        </p:nvSpPr>
        <p:spPr>
          <a:xfrm>
            <a:off x="1530605" y="4878161"/>
            <a:ext cx="62604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Tiziana Spina </a:t>
            </a:r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2" name="Google Shape;122;p21"/>
          <p:cNvSpPr txBox="1"/>
          <p:nvPr/>
        </p:nvSpPr>
        <p:spPr>
          <a:xfrm>
            <a:off x="6450016" y="3358114"/>
            <a:ext cx="10764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3" name="Google Shape;123;p21"/>
          <p:cNvGrpSpPr/>
          <p:nvPr/>
        </p:nvGrpSpPr>
        <p:grpSpPr>
          <a:xfrm>
            <a:off x="215888" y="4670751"/>
            <a:ext cx="8694258" cy="202273"/>
            <a:chOff x="600217" y="6229673"/>
            <a:chExt cx="8292882" cy="257247"/>
          </a:xfrm>
        </p:grpSpPr>
        <p:cxnSp>
          <p:nvCxnSpPr>
            <p:cNvPr id="124" name="Google Shape;124;p21"/>
            <p:cNvCxnSpPr/>
            <p:nvPr/>
          </p:nvCxnSpPr>
          <p:spPr>
            <a:xfrm>
              <a:off x="600217" y="6357936"/>
              <a:ext cx="7190700" cy="0"/>
            </a:xfrm>
            <a:prstGeom prst="straightConnector1">
              <a:avLst/>
            </a:prstGeom>
            <a:noFill/>
            <a:ln w="76200" cap="flat" cmpd="sng">
              <a:solidFill>
                <a:srgbClr val="99D6EA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125" name="Google Shape;125;p21" descr="FermiLogo_RGB_NALBlue.pn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853781" y="6229673"/>
              <a:ext cx="1039318" cy="2572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6" r:id="rId8"/>
    <p:sldLayoutId id="2147483677" r:id="rId9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jpeg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tiY3XKHgYOft-NUJO7zWuCVRrBQKg8BbkfixRmbgqXo/edit?usp=sharin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body" idx="2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2400"/>
              <a:buFont typeface="Arial"/>
              <a:buNone/>
            </a:pPr>
            <a:r>
              <a:rPr lang="en-US" dirty="0"/>
              <a:t>Accelerator Report</a:t>
            </a:r>
            <a:endParaRPr sz="2400" b="1" i="0" u="none" strike="noStrike" cap="none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2" name="Google Shape;192;p29"/>
          <p:cNvSpPr txBox="1">
            <a:spLocks noGrp="1"/>
          </p:cNvSpPr>
          <p:nvPr>
            <p:ph type="body" idx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Arial"/>
              <a:buNone/>
            </a:pPr>
            <a:r>
              <a:rPr lang="en-US" dirty="0"/>
              <a:t>SAC Meeting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Arial"/>
              <a:buNone/>
            </a:pPr>
            <a:r>
              <a:rPr lang="en-US" dirty="0"/>
              <a:t>Sam Posen, </a:t>
            </a:r>
            <a:r>
              <a:rPr lang="en-US" dirty="0" err="1"/>
              <a:t>Tiziana</a:t>
            </a:r>
            <a:r>
              <a:rPr lang="en-US" dirty="0"/>
              <a:t> Spina, Patrick </a:t>
            </a:r>
            <a:r>
              <a:rPr lang="en-US" dirty="0" err="1"/>
              <a:t>Hurh</a:t>
            </a:r>
            <a:r>
              <a:rPr lang="en-US" dirty="0"/>
              <a:t>, Jonathan Jarvis, Sasha </a:t>
            </a:r>
            <a:r>
              <a:rPr lang="en-US" dirty="0" err="1"/>
              <a:t>Valishev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Arial"/>
              <a:buNone/>
            </a:pPr>
            <a:r>
              <a:rPr lang="en-US" dirty="0"/>
              <a:t>April</a:t>
            </a:r>
            <a:r>
              <a:rPr lang="en" dirty="0"/>
              <a:t> 8, 2019</a:t>
            </a:r>
            <a:endParaRPr sz="1600" b="0" i="0" u="none" strike="noStrike" cap="none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40389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4/8/2019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9" name="Rectangle 8"/>
          <p:cNvSpPr/>
          <p:nvPr/>
        </p:nvSpPr>
        <p:spPr>
          <a:xfrm>
            <a:off x="429400" y="744326"/>
            <a:ext cx="8053024" cy="3654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sz="1650" dirty="0">
                <a:solidFill>
                  <a:schemeClr val="accent6">
                    <a:lumMod val="50000"/>
                  </a:schemeClr>
                </a:solidFill>
              </a:rPr>
              <a:t>Push energy frontier: </a:t>
            </a:r>
            <a:r>
              <a:rPr lang="en-US" sz="1650" b="1" dirty="0">
                <a:solidFill>
                  <a:schemeClr val="accent6">
                    <a:lumMod val="50000"/>
                  </a:schemeClr>
                </a:solidFill>
              </a:rPr>
              <a:t>E(</a:t>
            </a:r>
            <a:r>
              <a:rPr lang="en-US" sz="1650" b="1" dirty="0" err="1">
                <a:solidFill>
                  <a:schemeClr val="accent6">
                    <a:lumMod val="50000"/>
                  </a:schemeClr>
                </a:solidFill>
              </a:rPr>
              <a:t>TeV</a:t>
            </a:r>
            <a:r>
              <a:rPr lang="en-US" sz="1650" b="1" dirty="0">
                <a:solidFill>
                  <a:schemeClr val="accent6">
                    <a:lumMod val="50000"/>
                  </a:schemeClr>
                </a:solidFill>
              </a:rPr>
              <a:t>) ≈ 0.3R(km) • B(T)</a:t>
            </a:r>
            <a:r>
              <a:rPr lang="en-US" sz="1650" dirty="0">
                <a:solidFill>
                  <a:schemeClr val="accent6">
                    <a:lumMod val="50000"/>
                  </a:schemeClr>
                </a:solidFill>
              </a:rPr>
              <a:t>: increasing size or field?</a:t>
            </a:r>
          </a:p>
          <a:p>
            <a:pPr marL="214313" indent="-214313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sz="1650" dirty="0">
                <a:solidFill>
                  <a:schemeClr val="accent6">
                    <a:lumMod val="50000"/>
                  </a:schemeClr>
                </a:solidFill>
              </a:rPr>
              <a:t>More design studies needed for different scenarios – Nb</a:t>
            </a:r>
            <a:r>
              <a:rPr lang="en-US" sz="1650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1650" dirty="0">
                <a:solidFill>
                  <a:schemeClr val="accent6">
                    <a:lumMod val="50000"/>
                  </a:schemeClr>
                </a:solidFill>
              </a:rPr>
              <a:t>Sn/</a:t>
            </a:r>
            <a:r>
              <a:rPr lang="en-US" sz="1650" dirty="0" err="1">
                <a:solidFill>
                  <a:schemeClr val="accent6">
                    <a:lumMod val="50000"/>
                  </a:schemeClr>
                </a:solidFill>
              </a:rPr>
              <a:t>NbTi</a:t>
            </a:r>
            <a:r>
              <a:rPr lang="en-US" sz="1650" dirty="0">
                <a:solidFill>
                  <a:schemeClr val="accent6">
                    <a:lumMod val="50000"/>
                  </a:schemeClr>
                </a:solidFill>
              </a:rPr>
              <a:t> hybrid, whole Nb</a:t>
            </a:r>
            <a:r>
              <a:rPr lang="en-US" sz="1650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1650" dirty="0">
                <a:solidFill>
                  <a:schemeClr val="accent6">
                    <a:lumMod val="50000"/>
                  </a:schemeClr>
                </a:solidFill>
              </a:rPr>
              <a:t>Sn, Nb</a:t>
            </a:r>
            <a:r>
              <a:rPr lang="en-US" sz="1650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1650" dirty="0">
                <a:solidFill>
                  <a:schemeClr val="accent6">
                    <a:lumMod val="50000"/>
                  </a:schemeClr>
                </a:solidFill>
              </a:rPr>
              <a:t>Sn/HTS hybrid: achievable field, cost, stress, etc.</a:t>
            </a:r>
          </a:p>
          <a:p>
            <a:pPr marL="214313" indent="-214313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sz="1650" dirty="0">
                <a:solidFill>
                  <a:schemeClr val="accent6">
                    <a:lumMod val="50000"/>
                  </a:schemeClr>
                </a:solidFill>
              </a:rPr>
              <a:t>R&amp;D - two directions: Nb</a:t>
            </a:r>
            <a:r>
              <a:rPr lang="en-US" sz="1650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1650" dirty="0">
                <a:solidFill>
                  <a:schemeClr val="accent6">
                    <a:lumMod val="50000"/>
                  </a:schemeClr>
                </a:solidFill>
              </a:rPr>
              <a:t>Sn (15-16 T) cost reduction, Nb</a:t>
            </a:r>
            <a:r>
              <a:rPr lang="en-US" sz="1650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1650" dirty="0">
                <a:solidFill>
                  <a:schemeClr val="accent6">
                    <a:lumMod val="50000"/>
                  </a:schemeClr>
                </a:solidFill>
              </a:rPr>
              <a:t>Sn/HTS (20 T)</a:t>
            </a:r>
          </a:p>
          <a:p>
            <a:pPr marL="214313" indent="-214313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sz="1650" dirty="0">
                <a:solidFill>
                  <a:schemeClr val="accent6">
                    <a:lumMod val="50000"/>
                  </a:schemeClr>
                </a:solidFill>
              </a:rPr>
              <a:t>For cost effectiveness and near-future realization (before 2040), Nb</a:t>
            </a:r>
            <a:r>
              <a:rPr lang="en-US" sz="1650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1650" dirty="0">
                <a:solidFill>
                  <a:schemeClr val="accent6">
                    <a:lumMod val="50000"/>
                  </a:schemeClr>
                </a:solidFill>
              </a:rPr>
              <a:t>Sn magnets (or Nb</a:t>
            </a:r>
            <a:r>
              <a:rPr lang="en-US" sz="1650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1650" dirty="0">
                <a:solidFill>
                  <a:schemeClr val="accent6">
                    <a:lumMod val="50000"/>
                  </a:schemeClr>
                </a:solidFill>
              </a:rPr>
              <a:t>Sn/</a:t>
            </a:r>
            <a:r>
              <a:rPr lang="en-US" sz="1650" dirty="0" err="1">
                <a:solidFill>
                  <a:schemeClr val="accent6">
                    <a:lumMod val="50000"/>
                  </a:schemeClr>
                </a:solidFill>
              </a:rPr>
              <a:t>NbTi</a:t>
            </a:r>
            <a:r>
              <a:rPr lang="en-US" sz="1650" dirty="0">
                <a:solidFill>
                  <a:schemeClr val="accent6">
                    <a:lumMod val="50000"/>
                  </a:schemeClr>
                </a:solidFill>
              </a:rPr>
              <a:t> hybrid) are the practical plan.</a:t>
            </a:r>
          </a:p>
          <a:p>
            <a:pPr marL="214313" indent="-214313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1650" dirty="0">
                <a:solidFill>
                  <a:schemeClr val="accent6">
                    <a:lumMod val="50000"/>
                  </a:schemeClr>
                </a:solidFill>
              </a:rPr>
              <a:t>Cost reduction of Nb</a:t>
            </a:r>
            <a:r>
              <a:rPr lang="en-US" sz="1650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1650" dirty="0">
                <a:solidFill>
                  <a:schemeClr val="accent6">
                    <a:lumMod val="50000"/>
                  </a:schemeClr>
                </a:solidFill>
              </a:rPr>
              <a:t>Sn magnets should be a key task, which needs:</a:t>
            </a:r>
          </a:p>
          <a:p>
            <a:pPr marL="557213" lvl="1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chemeClr val="accent6">
                    <a:lumMod val="50000"/>
                  </a:schemeClr>
                </a:solidFill>
              </a:rPr>
              <a:t>Improving conductor </a:t>
            </a:r>
            <a:r>
              <a:rPr lang="en-US" sz="1650" i="1" dirty="0" err="1">
                <a:solidFill>
                  <a:schemeClr val="accent6">
                    <a:lumMod val="50000"/>
                  </a:schemeClr>
                </a:solidFill>
              </a:rPr>
              <a:t>J</a:t>
            </a:r>
            <a:r>
              <a:rPr lang="en-US" sz="1650" i="1" baseline="-25000" dirty="0" err="1">
                <a:solidFill>
                  <a:schemeClr val="accent6">
                    <a:lumMod val="50000"/>
                  </a:schemeClr>
                </a:solidFill>
              </a:rPr>
              <a:t>c</a:t>
            </a:r>
            <a:r>
              <a:rPr lang="en-US" sz="1650" dirty="0">
                <a:solidFill>
                  <a:schemeClr val="accent6">
                    <a:lumMod val="50000"/>
                  </a:schemeClr>
                </a:solidFill>
              </a:rPr>
              <a:t> (within 5 years)</a:t>
            </a:r>
          </a:p>
          <a:p>
            <a:pPr marL="557213" lvl="1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chemeClr val="accent6">
                    <a:lumMod val="50000"/>
                  </a:schemeClr>
                </a:solidFill>
              </a:rPr>
              <a:t>Reducing magnet training (within 5 years)</a:t>
            </a:r>
          </a:p>
          <a:p>
            <a:pPr marL="557213" lvl="1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chemeClr val="accent6">
                    <a:lumMod val="50000"/>
                  </a:schemeClr>
                </a:solidFill>
              </a:rPr>
              <a:t>Exploring ways to reduce labor and materials cost (within 10 years)</a:t>
            </a:r>
          </a:p>
          <a:p>
            <a:pPr marL="214313" indent="-214313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sz="1650" dirty="0">
                <a:solidFill>
                  <a:schemeClr val="accent6">
                    <a:lumMod val="50000"/>
                  </a:schemeClr>
                </a:solidFill>
              </a:rPr>
              <a:t>Push on the Nb</a:t>
            </a:r>
            <a:r>
              <a:rPr lang="en-US" sz="1650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1650" dirty="0">
                <a:solidFill>
                  <a:schemeClr val="accent6">
                    <a:lumMod val="50000"/>
                  </a:schemeClr>
                </a:solidFill>
              </a:rPr>
              <a:t>Sn/HTS hybrid magnets as a long-term R&amp;D topic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BA2DC4CC-90EB-4026-B7BA-F84FF40C5A30}"/>
              </a:ext>
            </a:extLst>
          </p:cNvPr>
          <p:cNvSpPr txBox="1">
            <a:spLocks/>
          </p:cNvSpPr>
          <p:nvPr/>
        </p:nvSpPr>
        <p:spPr>
          <a:xfrm>
            <a:off x="1314450" y="84225"/>
            <a:ext cx="65151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/>
              <a:t>Magnet Summary</a:t>
            </a:r>
          </a:p>
        </p:txBody>
      </p:sp>
      <p:sp>
        <p:nvSpPr>
          <p:cNvPr id="8" name="Ribbon: Tilted Down 7">
            <a:extLst>
              <a:ext uri="{FF2B5EF4-FFF2-40B4-BE49-F238E27FC236}">
                <a16:creationId xmlns:a16="http://schemas.microsoft.com/office/drawing/2014/main" id="{AF3912C7-F4D0-4208-BDC2-117D147A7E9A}"/>
              </a:ext>
            </a:extLst>
          </p:cNvPr>
          <p:cNvSpPr/>
          <p:nvPr/>
        </p:nvSpPr>
        <p:spPr>
          <a:xfrm>
            <a:off x="7585265" y="77015"/>
            <a:ext cx="1482535" cy="438142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April 2018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24C88DF-FB58-4BA1-B0E3-AEB159DA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400" cy="182100"/>
          </a:xfrm>
        </p:spPr>
        <p:txBody>
          <a:bodyPr/>
          <a:lstStyle/>
          <a:p>
            <a:pPr>
              <a:defRPr/>
            </a:pPr>
            <a:r>
              <a:rPr lang="it-IT"/>
              <a:t>Tiziana Spina 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709959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34FB1-02D2-4029-9EA9-81B51E16B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HFM Roadmap: last update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CB9E5-D7F2-4686-BAFA-D9D9910130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3E36115-C88F-4874-8A91-6BDFED9B95C5}"/>
              </a:ext>
            </a:extLst>
          </p:cNvPr>
          <p:cNvSpPr txBox="1">
            <a:spLocks/>
          </p:cNvSpPr>
          <p:nvPr/>
        </p:nvSpPr>
        <p:spPr>
          <a:xfrm>
            <a:off x="974384" y="3146026"/>
            <a:ext cx="8499232" cy="1003049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Temporary  HFM roadmap until  the final version of MDP roadmap will be ready (next Jan/Feb 2020)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000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354079-2CE5-4F49-B22E-413F31EDD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HFM roadmap (by G. Velev)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FD6FBD-A76B-40A3-A0A5-A99927D090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C13537-B373-FA47-9021-5A3EBADDFA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07720" y="509814"/>
            <a:ext cx="7879080" cy="4146006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45D7353-FCE5-4317-A8B3-D6C61664141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4/8/2019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5D139F2-9849-4EEF-92FF-B2C9C570C5E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Tiziana Spina </a:t>
            </a:r>
          </a:p>
        </p:txBody>
      </p:sp>
    </p:spTree>
    <p:extLst>
      <p:ext uri="{BB962C8B-B14F-4D97-AF65-F5344CB8AC3E}">
        <p14:creationId xmlns:p14="http://schemas.microsoft.com/office/powerpoint/2010/main" val="2484887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063D9E-C7E5-4452-8147-A33E1BBE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enabling technology: work in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687D1-8AE8-46DD-A1E5-0CBF59130B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E7E9EDC-352C-4CD9-BC79-F3E4B0250B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672207"/>
              </p:ext>
            </p:extLst>
          </p:nvPr>
        </p:nvGraphicFramePr>
        <p:xfrm>
          <a:off x="97108" y="1113791"/>
          <a:ext cx="8949783" cy="1580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Worksheet" r:id="rId3" imgW="11382357" imgH="2009512" progId="Excel.Sheet.12">
                  <p:embed/>
                </p:oleObj>
              </mc:Choice>
              <mc:Fallback>
                <p:oleObj name="Worksheet" r:id="rId3" imgW="11382357" imgH="200951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108" y="1113791"/>
                        <a:ext cx="8949783" cy="15801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164CC02-E42F-47BB-AB9A-571BE94634E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4/8/2019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D5D3C58-C9D8-4ADE-9209-B10A168C996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Tiziana Spina </a:t>
            </a:r>
          </a:p>
        </p:txBody>
      </p:sp>
      <p:pic>
        <p:nvPicPr>
          <p:cNvPr id="1026" name="Picture 2" descr="Image result for work in progress">
            <a:extLst>
              <a:ext uri="{FF2B5EF4-FFF2-40B4-BE49-F238E27FC236}">
                <a16:creationId xmlns:a16="http://schemas.microsoft.com/office/drawing/2014/main" id="{4CD471DB-7333-4896-A14C-4DFEF5515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025" y="2977117"/>
            <a:ext cx="1511618" cy="133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386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305A-9907-4521-B624-7D6C0F4AA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925"/>
            <a:ext cx="8520600" cy="572700"/>
          </a:xfrm>
        </p:spPr>
        <p:txBody>
          <a:bodyPr/>
          <a:lstStyle/>
          <a:p>
            <a:r>
              <a:rPr lang="en-US" u="sng" dirty="0"/>
              <a:t>Questions for the SAC community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D1071-983B-48C5-94E9-0EADB21D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208" y="504775"/>
            <a:ext cx="8520600" cy="3416400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To complete this SC magnet enabling technology list, we would like to know the “</a:t>
            </a:r>
            <a:r>
              <a:rPr lang="en-US" dirty="0">
                <a:solidFill>
                  <a:srgbClr val="FF0000"/>
                </a:solidFill>
              </a:rPr>
              <a:t>Lab’s assumptions</a:t>
            </a:r>
            <a:r>
              <a:rPr lang="en-US" dirty="0"/>
              <a:t>” beyond 2026 thus to assign the right prioritization (high/medium/low).</a:t>
            </a:r>
          </a:p>
          <a:p>
            <a:r>
              <a:rPr lang="en-US" dirty="0"/>
              <a:t>What studies do we assume as finished </a:t>
            </a:r>
            <a:r>
              <a:rPr lang="en-US" dirty="0">
                <a:solidFill>
                  <a:srgbClr val="FF0000"/>
                </a:solidFill>
              </a:rPr>
              <a:t>by 2026</a:t>
            </a:r>
            <a:r>
              <a:rPr lang="en-US" dirty="0"/>
              <a:t>? </a:t>
            </a:r>
          </a:p>
          <a:p>
            <a:r>
              <a:rPr lang="en-US" dirty="0"/>
              <a:t>Should we focus on FNAL specific strength only, </a:t>
            </a:r>
            <a:r>
              <a:rPr lang="en-US" dirty="0">
                <a:solidFill>
                  <a:srgbClr val="FF0000"/>
                </a:solidFill>
              </a:rPr>
              <a:t>or suggest new areas </a:t>
            </a:r>
            <a:r>
              <a:rPr lang="en-US" dirty="0"/>
              <a:t>that we should invest in ?</a:t>
            </a:r>
          </a:p>
          <a:p>
            <a:r>
              <a:rPr lang="en-US" dirty="0">
                <a:solidFill>
                  <a:srgbClr val="FF0000"/>
                </a:solidFill>
              </a:rPr>
              <a:t>Technology transfer</a:t>
            </a:r>
            <a:r>
              <a:rPr lang="en-US" dirty="0"/>
              <a:t>: do we assume a higher level of cooperation between FNAL and industry, will there be more support from the IARC site to bring external companies on site?</a:t>
            </a:r>
          </a:p>
          <a:p>
            <a:r>
              <a:rPr lang="en-US" dirty="0"/>
              <a:t>Do we assume a </a:t>
            </a:r>
            <a:r>
              <a:rPr lang="en-US" dirty="0">
                <a:solidFill>
                  <a:srgbClr val="FF0000"/>
                </a:solidFill>
              </a:rPr>
              <a:t>specific HEP accelerator </a:t>
            </a:r>
            <a:r>
              <a:rPr lang="en-US" dirty="0"/>
              <a:t>(VL-LHC (CERN), FCC (?), ILC (Japan))?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AB39E-4A4C-425C-AFEF-47C13E1D24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96410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D2EF90-767E-6B46-BCE7-27BE0D73D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250" y="508883"/>
            <a:ext cx="8672400" cy="3794400"/>
          </a:xfrm>
        </p:spPr>
        <p:txBody>
          <a:bodyPr/>
          <a:lstStyle/>
          <a:p>
            <a:r>
              <a:rPr lang="en-US" dirty="0"/>
              <a:t>Accelerator WG leaders made decision to generate 5 mini-WGs to develop individual lists: SRF, Magnets, Targets, Beam Dynamics, Ancillaries</a:t>
            </a:r>
          </a:p>
          <a:p>
            <a:r>
              <a:rPr lang="en-US" dirty="0"/>
              <a:t>Decision motivated by concentration of experts as well as thrusts within the DOE HEP GARD (General Accelerator R&amp;D) program</a:t>
            </a:r>
          </a:p>
          <a:p>
            <a:r>
              <a:rPr lang="en-US" dirty="0"/>
              <a:t>Assumed 15-20 technologies per thrust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88DE9D-F7E5-C545-AA1C-DA0398C54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Technologies for Accelerator WG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DFBDA-E945-B34A-A63C-19C1FC2BFA3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4/8/2019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DF97F-7244-644D-9585-024BDAE2CDC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/>
              <a:t>Sam Posen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94E3F-53D3-D648-951D-24D4E956E2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18F578-A211-AA4A-AFCD-92BA413C1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46" y="2226365"/>
            <a:ext cx="1860922" cy="24082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071F66-559F-7E46-86A1-B02381063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843" y="2225081"/>
            <a:ext cx="1860922" cy="24095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7C8FE7-C2E7-054B-AC03-E2D0A0B98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140" y="2225081"/>
            <a:ext cx="4640314" cy="13017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AC5481-3E20-DA44-A667-E834D0F6CD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632" b="22397"/>
          <a:stretch/>
        </p:blipFill>
        <p:spPr>
          <a:xfrm>
            <a:off x="4709063" y="3676709"/>
            <a:ext cx="4245997" cy="137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36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D35A41-CC8B-E741-BCF9-D6ACB25A7F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0E65A3-F846-2747-AAD2-9942AA651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 to Accelerator-Science Listserv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0B48A-988A-4741-8AFF-B73CBA7EF57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4/8/2019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70107-8AEE-B64F-AB2C-33D22220461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Tiziana Spina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C549E-B729-2147-8D5C-C34B51F4FC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77B7EF-0513-1844-84FA-64C7A54A5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3743"/>
            <a:ext cx="9144000" cy="403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58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95FC9A-C193-674B-9178-D1F5F0A1E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Mini WG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7648A-B442-7945-BDA5-1638BA7D581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4/8/2019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8FEC8-BB52-A44B-858F-5ABDCD13EDA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Tiziana Spina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43434-D54F-EE4B-9122-8DA824DF1E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0D42BA-9268-494E-8573-0325DB134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8684"/>
            <a:ext cx="9144000" cy="276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37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body" idx="2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2400"/>
              <a:buFont typeface="Arial"/>
              <a:buNone/>
            </a:pPr>
            <a:r>
              <a:rPr lang="en" dirty="0"/>
              <a:t>SAC </a:t>
            </a:r>
            <a:r>
              <a:rPr lang="en-US" dirty="0"/>
              <a:t>meeting: SC mini-</a:t>
            </a:r>
            <a:r>
              <a:rPr lang="en" dirty="0"/>
              <a:t>working Group 1</a:t>
            </a:r>
            <a:endParaRPr sz="2400" b="1" i="0" u="none" strike="noStrike" cap="none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2" name="Google Shape;192;p29"/>
          <p:cNvSpPr txBox="1">
            <a:spLocks noGrp="1"/>
          </p:cNvSpPr>
          <p:nvPr>
            <p:ph type="body" idx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Arial"/>
              <a:buNone/>
            </a:pPr>
            <a:r>
              <a:rPr lang="en-US" dirty="0"/>
              <a:t>Tiziana Spina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Arial"/>
              <a:buNone/>
            </a:pPr>
            <a:r>
              <a:rPr lang="en-US" dirty="0"/>
              <a:t>April</a:t>
            </a:r>
            <a:r>
              <a:rPr lang="en" dirty="0"/>
              <a:t> 8, 2019</a:t>
            </a:r>
            <a:endParaRPr sz="1600" b="0" i="0" u="none" strike="noStrike" cap="none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4"/>
          <p:cNvSpPr txBox="1">
            <a:spLocks noGrp="1"/>
          </p:cNvSpPr>
          <p:nvPr>
            <p:ph type="body" idx="1"/>
          </p:nvPr>
        </p:nvSpPr>
        <p:spPr>
          <a:xfrm>
            <a:off x="228603" y="396240"/>
            <a:ext cx="8854437" cy="41268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Part I: Prioritization of effort </a:t>
            </a:r>
          </a:p>
          <a:p>
            <a:pPr marL="0" lvl="0" indent="0">
              <a:buNone/>
            </a:pPr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Timescale: Deliver draft by May 1, 2019</a:t>
            </a:r>
            <a:endParaRPr sz="1400" b="1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4572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Using work from previous retreats working groups which has identify options </a:t>
            </a:r>
            <a:endParaRPr sz="1200" dirty="0">
              <a:solidFill>
                <a:schemeClr val="accent6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Working groups will prioritized that list in broad categories high/medium/low.  </a:t>
            </a:r>
            <a:endParaRPr sz="1200" dirty="0">
              <a:solidFill>
                <a:schemeClr val="accent6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en" sz="1400" b="1" dirty="0">
              <a:solidFill>
                <a:schemeClr val="accent6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Part II: Resource Identification</a:t>
            </a:r>
          </a:p>
          <a:p>
            <a:pPr marL="0" indent="0">
              <a:buNone/>
            </a:pPr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Timescale: June 14, with continued efforts feeding into Part III </a:t>
            </a:r>
          </a:p>
          <a:p>
            <a:pPr marL="0" indent="0">
              <a:buNone/>
            </a:pPr>
            <a:r>
              <a:rPr lang="en" sz="120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From Part I groups should have a reduced list of items to consider and now technology and    frontier groups can start working together to discuss what is needed for these options </a:t>
            </a:r>
          </a:p>
          <a:p>
            <a:pPr marL="0" lvl="0" indent="4572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dirty="0">
              <a:solidFill>
                <a:schemeClr val="accent6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Part III Fermilab input to the Community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Timescale: Continuous efforts pre and post retreat with report in Fall</a:t>
            </a:r>
            <a:r>
              <a:rPr lang="en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endParaRPr sz="2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Developing the work from Part II into an ongoing effort which will enable Fermilab to be a strong contributor to the community efforts </a:t>
            </a:r>
            <a:endParaRPr sz="1200" dirty="0">
              <a:solidFill>
                <a:schemeClr val="accent6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34"/>
          <p:cNvSpPr txBox="1">
            <a:spLocks noGrp="1"/>
          </p:cNvSpPr>
          <p:nvPr>
            <p:ph type="title"/>
          </p:nvPr>
        </p:nvSpPr>
        <p:spPr>
          <a:xfrm>
            <a:off x="228600" y="188814"/>
            <a:ext cx="8686800" cy="32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Summary of Charge</a:t>
            </a:r>
            <a:r>
              <a:rPr lang="en-US" dirty="0"/>
              <a:t>s</a:t>
            </a:r>
            <a:endParaRPr dirty="0"/>
          </a:p>
        </p:txBody>
      </p:sp>
      <p:sp>
        <p:nvSpPr>
          <p:cNvPr id="230" name="Google Shape;230;p34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3D4EFB-63F2-4FE0-BB9A-82475C06BEBA}"/>
              </a:ext>
            </a:extLst>
          </p:cNvPr>
          <p:cNvSpPr/>
          <p:nvPr/>
        </p:nvSpPr>
        <p:spPr>
          <a:xfrm>
            <a:off x="293077" y="439615"/>
            <a:ext cx="5849815" cy="1184031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174383-9B61-45F8-87B4-DAB2B8C00C6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4/8/2019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D2861-6B33-48F3-A557-EB3272242F7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Tiziana Spina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6"/>
          <p:cNvSpPr txBox="1">
            <a:spLocks noGrp="1"/>
          </p:cNvSpPr>
          <p:nvPr>
            <p:ph type="body" idx="1"/>
          </p:nvPr>
        </p:nvSpPr>
        <p:spPr>
          <a:xfrm>
            <a:off x="-26669" y="535943"/>
            <a:ext cx="9197337" cy="3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Part I: Prioritization of effort </a:t>
            </a:r>
            <a:endParaRPr sz="12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Timescale: Deliver draft by May 1, 2019</a:t>
            </a:r>
            <a:endParaRPr sz="1200" b="1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Based on the list of future technologies determined in the 2018 retreat, and including any new efforts that have developed since that time, assign a priority of high, medium or low  </a:t>
            </a:r>
            <a:r>
              <a:rPr lang="en" sz="1200" i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(priority levels are defined below</a:t>
            </a:r>
            <a:r>
              <a:rPr lang="en" sz="1200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) for the following two cases:</a:t>
            </a: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</a:pPr>
            <a:r>
              <a:rPr lang="en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Which technologies are most important for advancing your sub field? </a:t>
            </a:r>
            <a:endParaRPr sz="1200" b="1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</a:pPr>
            <a:r>
              <a:rPr lang="en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Of these items, which efforts should Fermilab contribute to? </a:t>
            </a:r>
            <a:endParaRPr sz="1200" b="1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For each item, list the advances that technology brings and what factors made you rank it as you did.</a:t>
            </a:r>
            <a:endParaRPr sz="1200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In producing this list we expect you to facilitate discussions and seek input from working group participants, colleagues based both at and outside Fermilab, utilize </a:t>
            </a:r>
            <a:r>
              <a:rPr lang="en" sz="1200" i="1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input from the community white papers written for the European Strategy, the written materials  and discussion from the preceding retreats, etc. </a:t>
            </a:r>
            <a:endParaRPr sz="12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6"/>
          <p:cNvSpPr txBox="1">
            <a:spLocks noGrp="1"/>
          </p:cNvSpPr>
          <p:nvPr>
            <p:ph type="title"/>
          </p:nvPr>
        </p:nvSpPr>
        <p:spPr>
          <a:xfrm>
            <a:off x="228600" y="188814"/>
            <a:ext cx="8686800" cy="32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Charge for 2019 Retreat</a:t>
            </a:r>
            <a:endParaRPr/>
          </a:p>
        </p:txBody>
      </p:sp>
      <p:sp>
        <p:nvSpPr>
          <p:cNvPr id="245" name="Google Shape;245;p36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46" name="Google Shape;246;p36"/>
          <p:cNvSpPr txBox="1"/>
          <p:nvPr/>
        </p:nvSpPr>
        <p:spPr>
          <a:xfrm>
            <a:off x="-117750" y="4399025"/>
            <a:ext cx="8915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Charge: </a:t>
            </a:r>
            <a:r>
              <a:rPr lang="en" sz="1100" u="sng">
                <a:solidFill>
                  <a:schemeClr val="hlink"/>
                </a:solidFill>
                <a:hlinkClick r:id="rId3"/>
              </a:rPr>
              <a:t>https://docs.google.com/document/d/1tiY3XKHgYOft-NUJO7zWuCVRrBQKg8BbkfixRmbgqXo/edit?usp=sharing</a:t>
            </a: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5075AA-9FAD-4EFC-B2A6-9B3A97E1892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4/8/2019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6BEF17-459C-48BE-AAD6-0940162ADD8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Tiziana Spina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34FB1-02D2-4029-9EA9-81B51E16B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Previous Retreat (April 2018)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CB9E5-D7F2-4686-BAFA-D9D9910130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3E36115-C88F-4874-8A91-6BDFED9B95C5}"/>
              </a:ext>
            </a:extLst>
          </p:cNvPr>
          <p:cNvSpPr txBox="1">
            <a:spLocks/>
          </p:cNvSpPr>
          <p:nvPr/>
        </p:nvSpPr>
        <p:spPr>
          <a:xfrm>
            <a:off x="974384" y="3146026"/>
            <a:ext cx="8499232" cy="1003049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Accelerator Science and Technology Working Group Summary</a:t>
            </a:r>
          </a:p>
          <a:p>
            <a:r>
              <a:rPr lang="en-US" i="1" dirty="0"/>
              <a:t>J. Jarvis, M. Martinello, N. Solyak, C. </a:t>
            </a:r>
            <a:r>
              <a:rPr lang="en-US" i="1" dirty="0" err="1"/>
              <a:t>Thangaraj</a:t>
            </a:r>
            <a:r>
              <a:rPr lang="en-US" i="1" dirty="0"/>
              <a:t>, A. Valishev</a:t>
            </a:r>
          </a:p>
          <a:p>
            <a:r>
              <a:rPr lang="en-US" dirty="0"/>
              <a:t>04/26/2018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19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B9416-A7E2-450D-8889-67060450C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Tiziana Spina 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3D2BB-5A1C-4F60-ABBF-2A0099817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05B5F597-F9A3-414C-A051-4C1E694AA495}"/>
              </a:ext>
            </a:extLst>
          </p:cNvPr>
          <p:cNvSpPr txBox="1">
            <a:spLocks/>
          </p:cNvSpPr>
          <p:nvPr/>
        </p:nvSpPr>
        <p:spPr>
          <a:xfrm>
            <a:off x="1314450" y="84225"/>
            <a:ext cx="6515100" cy="320908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eaLnBrk="1" hangingPunct="1">
              <a:defRPr sz="2800" b="1">
                <a:solidFill>
                  <a:srgbClr val="004C97"/>
                </a:solidFill>
                <a:latin typeface="Helvetica"/>
                <a:cs typeface="ＭＳ Ｐゴシック" charset="0"/>
              </a:defRPr>
            </a:lvl1pPr>
            <a:lvl2pPr eaLnBrk="1" hangingPunct="1">
              <a:defRPr sz="1700" b="1">
                <a:solidFill>
                  <a:srgbClr val="2E5286"/>
                </a:solidFill>
                <a:latin typeface="Helvetica" charset="0"/>
                <a:cs typeface="ＭＳ Ｐゴシック" charset="0"/>
              </a:defRPr>
            </a:lvl2pPr>
            <a:lvl3pPr eaLnBrk="1" hangingPunct="1">
              <a:defRPr sz="1700" b="1">
                <a:solidFill>
                  <a:srgbClr val="2E5286"/>
                </a:solidFill>
                <a:latin typeface="Helvetica" charset="0"/>
                <a:cs typeface="ＭＳ Ｐゴシック" charset="0"/>
              </a:defRPr>
            </a:lvl3pPr>
            <a:lvl4pPr eaLnBrk="1" hangingPunct="1">
              <a:defRPr sz="1700" b="1">
                <a:solidFill>
                  <a:srgbClr val="2E5286"/>
                </a:solidFill>
                <a:latin typeface="Helvetica" charset="0"/>
                <a:cs typeface="ＭＳ Ｐゴシック" charset="0"/>
              </a:defRPr>
            </a:lvl4pPr>
            <a:lvl5pPr eaLnBrk="1" hangingPunct="1">
              <a:defRPr sz="1700" b="1">
                <a:solidFill>
                  <a:srgbClr val="2E5286"/>
                </a:solidFill>
                <a:latin typeface="Helvetica" charset="0"/>
                <a:cs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/>
              <a:t>High Field Magnets R&amp;D Roadmap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FBCB33-74C6-4A4C-B08F-3BB087F6BD2C}"/>
              </a:ext>
            </a:extLst>
          </p:cNvPr>
          <p:cNvSpPr txBox="1"/>
          <p:nvPr/>
        </p:nvSpPr>
        <p:spPr>
          <a:xfrm>
            <a:off x="1464222" y="512562"/>
            <a:ext cx="616174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Font typeface="Arial" charset="0"/>
              <a:buChar char="•"/>
            </a:pPr>
            <a:r>
              <a:rPr lang="en-US" sz="1500" dirty="0">
                <a:solidFill>
                  <a:schemeClr val="accent6">
                    <a:lumMod val="50000"/>
                  </a:schemeClr>
                </a:solidFill>
              </a:rPr>
              <a:t>TD is conducting a High Field Magnet Task Force (now writing the final report, will be presented to DOE in June), to construct a roadmap containing our future research directions</a:t>
            </a:r>
          </a:p>
          <a:p>
            <a:pPr marL="214313" indent="-214313" algn="just">
              <a:buFont typeface="Arial" charset="0"/>
              <a:buChar char="•"/>
            </a:pPr>
            <a:endParaRPr lang="en-US" sz="750" dirty="0">
              <a:solidFill>
                <a:schemeClr val="accent6">
                  <a:lumMod val="50000"/>
                </a:schemeClr>
              </a:solidFill>
            </a:endParaRPr>
          </a:p>
          <a:p>
            <a:pPr marL="214313" indent="-214313" algn="just">
              <a:buFont typeface="Arial" charset="0"/>
              <a:buChar char="•"/>
            </a:pPr>
            <a:r>
              <a:rPr lang="en-US" sz="1500" dirty="0">
                <a:solidFill>
                  <a:schemeClr val="accent6">
                    <a:lumMod val="50000"/>
                  </a:schemeClr>
                </a:solidFill>
              </a:rPr>
              <a:t>One of main directions would be demonstration and cost reduction of 16T Nb3Sn magnets (new ideas from the conductor to the fabrication to understanding and finding a solution to quench training)</a:t>
            </a:r>
          </a:p>
          <a:p>
            <a:pPr marL="214313" indent="-214313" algn="just">
              <a:buFont typeface="Arial" charset="0"/>
              <a:buChar char="•"/>
            </a:pPr>
            <a:endParaRPr lang="en-US" sz="750" dirty="0">
              <a:solidFill>
                <a:schemeClr val="accent6">
                  <a:lumMod val="50000"/>
                </a:schemeClr>
              </a:solidFill>
            </a:endParaRPr>
          </a:p>
          <a:p>
            <a:pPr marL="214313" indent="-214313" algn="just">
              <a:buFont typeface="Arial" charset="0"/>
              <a:buChar char="•"/>
            </a:pPr>
            <a:r>
              <a:rPr lang="en-US" sz="1500" dirty="0">
                <a:solidFill>
                  <a:schemeClr val="accent6">
                    <a:lumMod val="50000"/>
                  </a:schemeClr>
                </a:solidFill>
              </a:rPr>
              <a:t>Another main research direction would be reaching fields 20 T or above via low T/ high T SC magnets</a:t>
            </a:r>
          </a:p>
          <a:p>
            <a:pPr marL="214313" indent="-214313" algn="just">
              <a:buFont typeface="Arial" charset="0"/>
              <a:buChar char="•"/>
            </a:pPr>
            <a:endParaRPr lang="en-US" sz="15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Right Arrow 5">
            <a:extLst>
              <a:ext uri="{FF2B5EF4-FFF2-40B4-BE49-F238E27FC236}">
                <a16:creationId xmlns:a16="http://schemas.microsoft.com/office/drawing/2014/main" id="{458CCCC2-AA09-4949-A966-CBE392341AE2}"/>
              </a:ext>
            </a:extLst>
          </p:cNvPr>
          <p:cNvSpPr/>
          <p:nvPr/>
        </p:nvSpPr>
        <p:spPr>
          <a:xfrm>
            <a:off x="1334415" y="3389128"/>
            <a:ext cx="6588578" cy="506186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35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High Field Magnets R&amp;D Progress</a:t>
            </a:r>
          </a:p>
        </p:txBody>
      </p:sp>
      <p:sp>
        <p:nvSpPr>
          <p:cNvPr id="21" name="Right Arrow 6">
            <a:extLst>
              <a:ext uri="{FF2B5EF4-FFF2-40B4-BE49-F238E27FC236}">
                <a16:creationId xmlns:a16="http://schemas.microsoft.com/office/drawing/2014/main" id="{152E6E00-F908-43EF-A219-2529A9D7EBCF}"/>
              </a:ext>
            </a:extLst>
          </p:cNvPr>
          <p:cNvSpPr/>
          <p:nvPr/>
        </p:nvSpPr>
        <p:spPr>
          <a:xfrm>
            <a:off x="1335670" y="3727540"/>
            <a:ext cx="6588578" cy="506186"/>
          </a:xfrm>
          <a:prstGeom prst="rightArrow">
            <a:avLst/>
          </a:prstGeom>
          <a:solidFill>
            <a:srgbClr val="FF66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35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HEP Accelerators</a:t>
            </a:r>
          </a:p>
        </p:txBody>
      </p:sp>
      <p:sp>
        <p:nvSpPr>
          <p:cNvPr id="22" name="Rounded Rectangle 8">
            <a:extLst>
              <a:ext uri="{FF2B5EF4-FFF2-40B4-BE49-F238E27FC236}">
                <a16:creationId xmlns:a16="http://schemas.microsoft.com/office/drawing/2014/main" id="{D02BAB78-611F-4F44-9CB3-007B76A88100}"/>
              </a:ext>
            </a:extLst>
          </p:cNvPr>
          <p:cNvSpPr/>
          <p:nvPr/>
        </p:nvSpPr>
        <p:spPr>
          <a:xfrm>
            <a:off x="1314450" y="2880247"/>
            <a:ext cx="2954504" cy="577584"/>
          </a:xfrm>
          <a:prstGeom prst="roundRect">
            <a:avLst/>
          </a:prstGeom>
          <a:solidFill>
            <a:srgbClr val="3366FF"/>
          </a:solidFill>
          <a:ln w="28575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35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Nb3Sn 16 T and cost reduction (fabrication, conductor, training)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A151D8-794E-48D7-8A4E-F528406C9D36}"/>
              </a:ext>
            </a:extLst>
          </p:cNvPr>
          <p:cNvSpPr/>
          <p:nvPr/>
        </p:nvSpPr>
        <p:spPr>
          <a:xfrm>
            <a:off x="3673707" y="4188743"/>
            <a:ext cx="1397904" cy="473529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381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HE-LHC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B633FA-E007-4D01-99F0-26D9D13F85B2}"/>
              </a:ext>
            </a:extLst>
          </p:cNvPr>
          <p:cNvSpPr/>
          <p:nvPr/>
        </p:nvSpPr>
        <p:spPr>
          <a:xfrm>
            <a:off x="1353997" y="4168876"/>
            <a:ext cx="1390010" cy="473529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381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High </a:t>
            </a:r>
            <a:r>
              <a:rPr lang="en-US" sz="135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Lumi</a:t>
            </a: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LHC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75A4DE-058A-4336-914A-F3D972D77EBF}"/>
              </a:ext>
            </a:extLst>
          </p:cNvPr>
          <p:cNvSpPr/>
          <p:nvPr/>
        </p:nvSpPr>
        <p:spPr>
          <a:xfrm>
            <a:off x="5962488" y="4188743"/>
            <a:ext cx="1663476" cy="473529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381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FCC</a:t>
            </a:r>
          </a:p>
        </p:txBody>
      </p:sp>
      <p:sp>
        <p:nvSpPr>
          <p:cNvPr id="26" name="Rounded Rectangle 21">
            <a:extLst>
              <a:ext uri="{FF2B5EF4-FFF2-40B4-BE49-F238E27FC236}">
                <a16:creationId xmlns:a16="http://schemas.microsoft.com/office/drawing/2014/main" id="{CA5B2D75-0419-4BF4-AF1C-E29B25FB2D55}"/>
              </a:ext>
            </a:extLst>
          </p:cNvPr>
          <p:cNvSpPr/>
          <p:nvPr/>
        </p:nvSpPr>
        <p:spPr>
          <a:xfrm>
            <a:off x="4318978" y="2868451"/>
            <a:ext cx="3326951" cy="585527"/>
          </a:xfrm>
          <a:prstGeom prst="roundRect">
            <a:avLst/>
          </a:prstGeom>
          <a:solidFill>
            <a:srgbClr val="3366FF"/>
          </a:solidFill>
          <a:ln w="28575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35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LTS/HTS Hybrid Magnets: 20T technology development and cost reduction</a:t>
            </a:r>
            <a:endParaRPr lang="en-US" sz="1350" baseline="-250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Ribbon: Tilted Down 1">
            <a:extLst>
              <a:ext uri="{FF2B5EF4-FFF2-40B4-BE49-F238E27FC236}">
                <a16:creationId xmlns:a16="http://schemas.microsoft.com/office/drawing/2014/main" id="{3894444A-3207-46F6-9BF3-EACC5A24D5BB}"/>
              </a:ext>
            </a:extLst>
          </p:cNvPr>
          <p:cNvSpPr/>
          <p:nvPr/>
        </p:nvSpPr>
        <p:spPr>
          <a:xfrm>
            <a:off x="7791005" y="182880"/>
            <a:ext cx="1482535" cy="438142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April 2018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E523D-FB2F-4973-8EFA-928E3A200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4/8/2019</a:t>
            </a:r>
          </a:p>
        </p:txBody>
      </p:sp>
    </p:spTree>
    <p:extLst>
      <p:ext uri="{BB962C8B-B14F-4D97-AF65-F5344CB8AC3E}">
        <p14:creationId xmlns:p14="http://schemas.microsoft.com/office/powerpoint/2010/main" val="101805584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949</Words>
  <Application>Microsoft Macintosh PowerPoint</Application>
  <PresentationFormat>On-screen Show (16:9)</PresentationFormat>
  <Paragraphs>110</Paragraphs>
  <Slides>14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Helvetica</vt:lpstr>
      <vt:lpstr>Helvetica Neue</vt:lpstr>
      <vt:lpstr>Wingdings</vt:lpstr>
      <vt:lpstr>Simple Light</vt:lpstr>
      <vt:lpstr>Fermilab_PPT_090915</vt:lpstr>
      <vt:lpstr>Worksheet</vt:lpstr>
      <vt:lpstr>PowerPoint Presentation</vt:lpstr>
      <vt:lpstr>List of Technologies for Accelerator WG</vt:lpstr>
      <vt:lpstr>Email to Accelerator-Science Listserv</vt:lpstr>
      <vt:lpstr>SRF Mini WG</vt:lpstr>
      <vt:lpstr>PowerPoint Presentation</vt:lpstr>
      <vt:lpstr>Summary of Charges</vt:lpstr>
      <vt:lpstr>Charge for 2019 Retreat</vt:lpstr>
      <vt:lpstr>From Previous Retreat (April 2018)</vt:lpstr>
      <vt:lpstr>PowerPoint Presentation</vt:lpstr>
      <vt:lpstr>PowerPoint Presentation</vt:lpstr>
      <vt:lpstr>New HFM Roadmap: last update</vt:lpstr>
      <vt:lpstr>New HFM roadmap (by G. Velev)</vt:lpstr>
      <vt:lpstr>List of enabling technology: work in progress</vt:lpstr>
      <vt:lpstr>Questions for the SAC community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Tiziana Spina x 36908N</dc:creator>
  <cp:lastModifiedBy>Sam Posen</cp:lastModifiedBy>
  <cp:revision>27</cp:revision>
  <cp:lastPrinted>2019-03-04T16:32:13Z</cp:lastPrinted>
  <dcterms:modified xsi:type="dcterms:W3CDTF">2019-04-08T03:38:49Z</dcterms:modified>
</cp:coreProperties>
</file>