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2" r:id="rId3"/>
    <p:sldMasterId id="2147483689" r:id="rId4"/>
    <p:sldMasterId id="2147483697" r:id="rId5"/>
    <p:sldMasterId id="2147483703" r:id="rId6"/>
    <p:sldMasterId id="2147483708" r:id="rId7"/>
  </p:sldMasterIdLst>
  <p:sldIdLst>
    <p:sldId id="256" r:id="rId8"/>
    <p:sldId id="282" r:id="rId9"/>
    <p:sldId id="267" r:id="rId10"/>
    <p:sldId id="266" r:id="rId11"/>
    <p:sldId id="283" r:id="rId12"/>
    <p:sldId id="268" r:id="rId13"/>
    <p:sldId id="278" r:id="rId14"/>
    <p:sldId id="269" r:id="rId15"/>
    <p:sldId id="279" r:id="rId16"/>
    <p:sldId id="271" r:id="rId17"/>
    <p:sldId id="276" r:id="rId18"/>
    <p:sldId id="272" r:id="rId19"/>
    <p:sldId id="277" r:id="rId20"/>
    <p:sldId id="275"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www.uslarp.org/" TargetMode="External"/><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slarp.org/"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uslarp.org/" TargetMode="External"/><Relationship Id="rId2" Type="http://schemas.openxmlformats.org/officeDocument/2006/relationships/image" Target="../media/image2.emf"/><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slarp.org/" TargetMode="External"/><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9.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a:xfrm>
            <a:off x="468086" y="3542374"/>
            <a:ext cx="10870780"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468086" y="4822319"/>
            <a:ext cx="10870780"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pic>
        <p:nvPicPr>
          <p:cNvPr id="7" name="Picture 11" descr="LARP">
            <a:hlinkClick r:id="rId3"/>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875560" cy="87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11" descr="HLU-logoN-title.png"/>
          <p:cNvPicPr>
            <a:picLocks noChangeAspect="1"/>
          </p:cNvPicPr>
          <p:nvPr/>
        </p:nvPicPr>
        <p:blipFill>
          <a:blip r:embed="rId5"/>
          <a:stretch>
            <a:fillRect/>
          </a:stretch>
        </p:blipFill>
        <p:spPr>
          <a:xfrm>
            <a:off x="9657208" y="27791"/>
            <a:ext cx="2442928" cy="742676"/>
          </a:xfrm>
          <a:prstGeom prst="rect">
            <a:avLst/>
          </a:prstGeom>
        </p:spPr>
      </p:pic>
      <p:pic>
        <p:nvPicPr>
          <p:cNvPr id="3" name="Picture 2" descr="RGB_Color-Seal_Green-Mark_SC_Horizontal.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67" y="115100"/>
            <a:ext cx="3524435" cy="443701"/>
          </a:xfrm>
          <a:prstGeom prst="rect">
            <a:avLst/>
          </a:prstGeom>
        </p:spPr>
      </p:pic>
    </p:spTree>
    <p:extLst>
      <p:ext uri="{BB962C8B-B14F-4D97-AF65-F5344CB8AC3E}">
        <p14:creationId xmlns:p14="http://schemas.microsoft.com/office/powerpoint/2010/main" val="232584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3667" y="6515100"/>
            <a:ext cx="1435100" cy="241300"/>
          </a:xfrm>
        </p:spPr>
        <p:txBody>
          <a:bodyPr/>
          <a:lstStyle>
            <a:lvl1pPr>
              <a:defRPr/>
            </a:lvl1pPr>
          </a:lstStyle>
          <a:p>
            <a:pPr>
              <a:defRPr/>
            </a:pPr>
            <a:r>
              <a:rPr lang="en-US"/>
              <a:t>Sept 5, 2016</a:t>
            </a:r>
          </a:p>
        </p:txBody>
      </p:sp>
      <p:sp>
        <p:nvSpPr>
          <p:cNvPr id="8" name="Slide Number Placeholder 5"/>
          <p:cNvSpPr>
            <a:spLocks noGrp="1"/>
          </p:cNvSpPr>
          <p:nvPr>
            <p:ph type="sldNum" sz="quarter" idx="12"/>
          </p:nvPr>
        </p:nvSpPr>
        <p:spPr/>
        <p:txBody>
          <a:bodyPr/>
          <a:lstStyle>
            <a:lvl1pPr>
              <a:defRPr/>
            </a:lvl1pPr>
          </a:lstStyle>
          <a:p>
            <a:pPr>
              <a:defRPr/>
            </a:pPr>
            <a:fld id="{0D015B89-6E9F-3742-A1D5-5376EC3E0B8B}" type="slidenum">
              <a:rPr lang="en-US"/>
              <a:pPr>
                <a:defRPr/>
              </a:pPr>
              <a:t>‹#›</a:t>
            </a:fld>
            <a:endParaRPr lang="en-US"/>
          </a:p>
        </p:txBody>
      </p:sp>
    </p:spTree>
    <p:extLst>
      <p:ext uri="{BB962C8B-B14F-4D97-AF65-F5344CB8AC3E}">
        <p14:creationId xmlns:p14="http://schemas.microsoft.com/office/powerpoint/2010/main" val="323634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828800" y="2819400"/>
            <a:ext cx="96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828800" y="4800600"/>
            <a:ext cx="864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11582400" y="6356350"/>
            <a:ext cx="48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solidFill>
                  <a:srgbClr val="64BCD9"/>
                </a:solidFill>
              </a:rPr>
              <a:pPr/>
              <a:t>‹#›</a:t>
            </a:fld>
            <a:endParaRPr lang="fr-FR" dirty="0">
              <a:solidFill>
                <a:srgbClr val="64BCD9"/>
              </a:solidFill>
            </a:endParaRPr>
          </a:p>
        </p:txBody>
      </p:sp>
      <p:pic>
        <p:nvPicPr>
          <p:cNvPr id="12" name="Image 11" descr="HLU-logoN-title.png"/>
          <p:cNvPicPr>
            <a:picLocks noChangeAspect="1"/>
          </p:cNvPicPr>
          <p:nvPr userDrawn="1"/>
        </p:nvPicPr>
        <p:blipFill>
          <a:blip r:embed="rId3"/>
          <a:stretch>
            <a:fillRect/>
          </a:stretch>
        </p:blipFill>
        <p:spPr>
          <a:xfrm>
            <a:off x="1828800" y="673710"/>
            <a:ext cx="5047152" cy="1534388"/>
          </a:xfrm>
          <a:prstGeom prst="rect">
            <a:avLst/>
          </a:prstGeom>
        </p:spPr>
      </p:pic>
      <p:sp>
        <p:nvSpPr>
          <p:cNvPr id="15" name="Espace réservé du texte 14"/>
          <p:cNvSpPr>
            <a:spLocks noGrp="1"/>
          </p:cNvSpPr>
          <p:nvPr>
            <p:ph type="body" sz="quarter" idx="14" hasCustomPrompt="1"/>
          </p:nvPr>
        </p:nvSpPr>
        <p:spPr>
          <a:xfrm>
            <a:off x="1828800" y="5899150"/>
            <a:ext cx="864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dirty="0">
                <a:ln>
                  <a:noFill/>
                </a:ln>
                <a:solidFill>
                  <a:schemeClr val="bg2"/>
                </a:solidFill>
                <a:effectLst/>
                <a:uLnTx/>
                <a:uFillTx/>
                <a:latin typeface="+mn-lt"/>
                <a:ea typeface="+mn-ea"/>
                <a:cs typeface="+mn-cs"/>
              </a:rPr>
              <a:t>Conference - Location - Date</a:t>
            </a:r>
          </a:p>
          <a:p>
            <a:pPr lvl="0"/>
            <a:endParaRPr lang="en-GB" noProof="0" dirty="0"/>
          </a:p>
        </p:txBody>
      </p:sp>
      <p:grpSp>
        <p:nvGrpSpPr>
          <p:cNvPr id="10" name="Grouper 9"/>
          <p:cNvGrpSpPr/>
          <p:nvPr userDrawn="1"/>
        </p:nvGrpSpPr>
        <p:grpSpPr>
          <a:xfrm>
            <a:off x="609600" y="6071400"/>
            <a:ext cx="6096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7" name="Image 4" descr="CERN-logo_outline.jpg"/>
          <p:cNvPicPr>
            <a:picLocks noChangeAspect="1"/>
          </p:cNvPicPr>
          <p:nvPr userDrawn="1"/>
        </p:nvPicPr>
        <p:blipFill>
          <a:blip r:embed="rId4"/>
          <a:stretch>
            <a:fillRect/>
          </a:stretch>
        </p:blipFill>
        <p:spPr>
          <a:xfrm>
            <a:off x="502920" y="5946775"/>
            <a:ext cx="817880" cy="603250"/>
          </a:xfrm>
          <a:prstGeom prst="rect">
            <a:avLst/>
          </a:prstGeom>
        </p:spPr>
      </p:pic>
    </p:spTree>
    <p:extLst>
      <p:ext uri="{BB962C8B-B14F-4D97-AF65-F5344CB8AC3E}">
        <p14:creationId xmlns:p14="http://schemas.microsoft.com/office/powerpoint/2010/main" val="3527047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816000" y="1219201"/>
            <a:ext cx="1056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a:solidFill>
                <a:srgbClr val="64BCD9"/>
              </a:solidFill>
            </a:endParaRPr>
          </a:p>
        </p:txBody>
      </p:sp>
      <p:grpSp>
        <p:nvGrpSpPr>
          <p:cNvPr id="8" name="Grouper 7"/>
          <p:cNvGrpSpPr/>
          <p:nvPr userDrawn="1"/>
        </p:nvGrpSpPr>
        <p:grpSpPr>
          <a:xfrm>
            <a:off x="1920000" y="6300000"/>
            <a:ext cx="6096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3"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212388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609600" y="1215232"/>
            <a:ext cx="5386917"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609600" y="20574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6193368" y="1215232"/>
            <a:ext cx="5389033"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6193368" y="20574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a:solidFill>
                <a:srgbClr val="64BCD9"/>
              </a:solidFill>
            </a:endParaRPr>
          </a:p>
        </p:txBody>
      </p:sp>
      <p:grpSp>
        <p:nvGrpSpPr>
          <p:cNvPr id="11" name="Grouper 10"/>
          <p:cNvGrpSpPr/>
          <p:nvPr userDrawn="1"/>
        </p:nvGrpSpPr>
        <p:grpSpPr>
          <a:xfrm>
            <a:off x="1920000" y="6300000"/>
            <a:ext cx="6096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4"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10010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a:solidFill>
                <a:srgbClr val="64BCD9"/>
              </a:solidFill>
            </a:endParaRPr>
          </a:p>
        </p:txBody>
      </p:sp>
      <p:grpSp>
        <p:nvGrpSpPr>
          <p:cNvPr id="7" name="Grouper 6"/>
          <p:cNvGrpSpPr/>
          <p:nvPr userDrawn="1"/>
        </p:nvGrpSpPr>
        <p:grpSpPr>
          <a:xfrm>
            <a:off x="1920000" y="6300000"/>
            <a:ext cx="6096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0"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17568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a:solidFill>
                <a:srgbClr val="64BCD9"/>
              </a:solidFill>
            </a:endParaRPr>
          </a:p>
        </p:txBody>
      </p:sp>
      <p:grpSp>
        <p:nvGrpSpPr>
          <p:cNvPr id="6" name="Grouper 5"/>
          <p:cNvGrpSpPr/>
          <p:nvPr userDrawn="1"/>
        </p:nvGrpSpPr>
        <p:grpSpPr>
          <a:xfrm>
            <a:off x="1920000" y="6300000"/>
            <a:ext cx="6096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9"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3307652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816000" y="457200"/>
            <a:ext cx="1056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Espace réservé du texte 3"/>
          <p:cNvSpPr>
            <a:spLocks noGrp="1"/>
          </p:cNvSpPr>
          <p:nvPr>
            <p:ph type="body" sz="half" idx="2" hasCustomPrompt="1"/>
          </p:nvPr>
        </p:nvSpPr>
        <p:spPr>
          <a:xfrm>
            <a:off x="816000" y="5105400"/>
            <a:ext cx="1056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a:solidFill>
                <a:srgbClr val="64BCD9"/>
              </a:solidFill>
            </a:endParaRPr>
          </a:p>
        </p:txBody>
      </p:sp>
      <p:sp>
        <p:nvSpPr>
          <p:cNvPr id="9" name="Espace réservé du contenu 8"/>
          <p:cNvSpPr>
            <a:spLocks noGrp="1"/>
          </p:cNvSpPr>
          <p:nvPr>
            <p:ph sz="quarter" idx="14" hasCustomPrompt="1"/>
          </p:nvPr>
        </p:nvSpPr>
        <p:spPr>
          <a:xfrm>
            <a:off x="818067" y="4648200"/>
            <a:ext cx="10557933"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920000" y="6300000"/>
            <a:ext cx="6096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3"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1438158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802400" y="2709000"/>
            <a:ext cx="8587200" cy="1634400"/>
          </a:xfrm>
        </p:spPr>
        <p:txBody>
          <a:bodyPr/>
          <a:lstStyle>
            <a:lvl1pPr>
              <a:defRPr b="1" i="1">
                <a:solidFill>
                  <a:schemeClr val="tx2"/>
                </a:solidFill>
              </a:defRPr>
            </a:lvl1pPr>
          </a:lstStyle>
          <a:p>
            <a:r>
              <a:rPr lang="en-GB" noProof="0"/>
              <a:t>Thank you message....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pic>
        <p:nvPicPr>
          <p:cNvPr id="12" name="Image 11" descr="HLU-logoN-title.png"/>
          <p:cNvPicPr>
            <a:picLocks noChangeAspect="1"/>
          </p:cNvPicPr>
          <p:nvPr userDrawn="1"/>
        </p:nvPicPr>
        <p:blipFill>
          <a:blip r:embed="rId3"/>
          <a:stretch>
            <a:fillRect/>
          </a:stretch>
        </p:blipFill>
        <p:spPr>
          <a:xfrm>
            <a:off x="1828800" y="673710"/>
            <a:ext cx="5047152" cy="1534388"/>
          </a:xfrm>
          <a:prstGeom prst="rect">
            <a:avLst/>
          </a:prstGeom>
        </p:spPr>
      </p:pic>
      <p:sp>
        <p:nvSpPr>
          <p:cNvPr id="8" name="Espace réservé du texte 7"/>
          <p:cNvSpPr>
            <a:spLocks noGrp="1"/>
          </p:cNvSpPr>
          <p:nvPr>
            <p:ph type="body" sz="quarter" idx="14" hasCustomPrompt="1"/>
          </p:nvPr>
        </p:nvSpPr>
        <p:spPr>
          <a:xfrm>
            <a:off x="1802400" y="4953000"/>
            <a:ext cx="85872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a:t>Credits if needed: reference 1, reference 2 ...</a:t>
            </a:r>
          </a:p>
        </p:txBody>
      </p:sp>
      <p:grpSp>
        <p:nvGrpSpPr>
          <p:cNvPr id="9" name="Grouper 8"/>
          <p:cNvGrpSpPr/>
          <p:nvPr userDrawn="1"/>
        </p:nvGrpSpPr>
        <p:grpSpPr>
          <a:xfrm>
            <a:off x="609600" y="6071400"/>
            <a:ext cx="6096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4" name="Image 4" descr="CERN-logo_outline.jpg"/>
          <p:cNvPicPr>
            <a:picLocks noChangeAspect="1"/>
          </p:cNvPicPr>
          <p:nvPr userDrawn="1"/>
        </p:nvPicPr>
        <p:blipFill>
          <a:blip r:embed="rId4"/>
          <a:stretch>
            <a:fillRect/>
          </a:stretch>
        </p:blipFill>
        <p:spPr>
          <a:xfrm>
            <a:off x="502920" y="5946775"/>
            <a:ext cx="817880" cy="603250"/>
          </a:xfrm>
          <a:prstGeom prst="rect">
            <a:avLst/>
          </a:prstGeom>
        </p:spPr>
      </p:pic>
    </p:spTree>
    <p:extLst>
      <p:ext uri="{BB962C8B-B14F-4D97-AF65-F5344CB8AC3E}">
        <p14:creationId xmlns:p14="http://schemas.microsoft.com/office/powerpoint/2010/main" val="29244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828800" y="2819400"/>
            <a:ext cx="96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828800" y="4800600"/>
            <a:ext cx="864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11582400" y="6356350"/>
            <a:ext cx="480000" cy="360000"/>
          </a:xfrm>
          <a:ln>
            <a:solidFill>
              <a:srgbClr val="2BABAD"/>
            </a:solidFill>
          </a:ln>
        </p:spPr>
        <p:txBody>
          <a:bodyPr lIns="0" tIns="0" rIns="0" bIns="0" anchor="b" anchorCtr="0"/>
          <a:lstStyle>
            <a:lvl1pPr>
              <a:defRPr>
                <a:solidFill>
                  <a:schemeClr val="accent1"/>
                </a:solidFill>
              </a:defRPr>
            </a:lvl1pPr>
          </a:lstStyle>
          <a:p>
            <a:fld id="{F1BAF928-1C56-4444-A2AA-5083F7F83D1D}" type="slidenum">
              <a:rPr lang="en-US" smtClean="0"/>
              <a:t>‹#›</a:t>
            </a:fld>
            <a:endParaRPr lang="en-US"/>
          </a:p>
        </p:txBody>
      </p:sp>
      <p:sp>
        <p:nvSpPr>
          <p:cNvPr id="15" name="Espace réservé du texte 14"/>
          <p:cNvSpPr>
            <a:spLocks noGrp="1"/>
          </p:cNvSpPr>
          <p:nvPr>
            <p:ph type="body" sz="quarter" idx="14" hasCustomPrompt="1"/>
          </p:nvPr>
        </p:nvSpPr>
        <p:spPr>
          <a:xfrm>
            <a:off x="1828800" y="5899150"/>
            <a:ext cx="864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2735627" y="6248400"/>
            <a:ext cx="6192011" cy="360000"/>
          </a:xfrm>
          <a:prstGeom prst="rect">
            <a:avLst/>
          </a:prstGeom>
        </p:spPr>
        <p:txBody>
          <a:bodyPr vert="horz" lIns="0" tIns="0" rIns="0" bIns="0" rtlCol="0" anchor="b"/>
          <a:lstStyle>
            <a:lvl1pPr algn="r">
              <a:defRPr sz="1200">
                <a:solidFill>
                  <a:schemeClr val="accent1"/>
                </a:solidFill>
              </a:defRPr>
            </a:lvl1pPr>
          </a:lstStyle>
          <a:p>
            <a:r>
              <a:rPr lang="en-US" noProof="0"/>
              <a:t>R. Carcagno – Project Update 1/23/17</a:t>
            </a:r>
            <a:endParaRPr lang="en-GB" noProof="0" dirty="0"/>
          </a:p>
        </p:txBody>
      </p:sp>
    </p:spTree>
    <p:extLst>
      <p:ext uri="{BB962C8B-B14F-4D97-AF65-F5344CB8AC3E}">
        <p14:creationId xmlns:p14="http://schemas.microsoft.com/office/powerpoint/2010/main" val="210028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816000" y="1219201"/>
            <a:ext cx="1056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F1BAF928-1C56-4444-A2AA-5083F7F83D1D}" type="slidenum">
              <a:rPr lang="en-US" smtClean="0"/>
              <a:t>‹#›</a:t>
            </a:fld>
            <a:endParaRPr lang="en-US"/>
          </a:p>
        </p:txBody>
      </p:sp>
      <p:sp>
        <p:nvSpPr>
          <p:cNvPr id="9" name="Footer Placeholder 4">
            <a:extLst>
              <a:ext uri="{FF2B5EF4-FFF2-40B4-BE49-F238E27FC236}">
                <a16:creationId xmlns:a16="http://schemas.microsoft.com/office/drawing/2014/main" id="{579D8525-F58A-405E-A4C4-898FE68DB4BF}"/>
              </a:ext>
            </a:extLst>
          </p:cNvPr>
          <p:cNvSpPr>
            <a:spLocks noGrp="1"/>
          </p:cNvSpPr>
          <p:nvPr>
            <p:ph type="ftr" sz="quarter" idx="3"/>
          </p:nvPr>
        </p:nvSpPr>
        <p:spPr>
          <a:xfrm>
            <a:off x="2641600" y="6356350"/>
            <a:ext cx="8734400" cy="360000"/>
          </a:xfrm>
        </p:spPr>
        <p:txBody>
          <a:bodyPr/>
          <a:lstStyle/>
          <a:p>
            <a:r>
              <a:rPr lang="en-US" noProof="0"/>
              <a:t>R. Carcagno – Project Update 1/23/17</a:t>
            </a:r>
            <a:endParaRPr lang="en-GB" noProof="0" dirty="0"/>
          </a:p>
        </p:txBody>
      </p:sp>
    </p:spTree>
    <p:extLst>
      <p:ext uri="{BB962C8B-B14F-4D97-AF65-F5344CB8AC3E}">
        <p14:creationId xmlns:p14="http://schemas.microsoft.com/office/powerpoint/2010/main" val="106620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268" y="103665"/>
            <a:ext cx="8709385"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00018" y="6515100"/>
            <a:ext cx="1435100" cy="241300"/>
          </a:xfrm>
        </p:spPr>
        <p:txBody>
          <a:bodyPr/>
          <a:lstStyle>
            <a:lvl1pPr>
              <a:defRPr sz="900">
                <a:solidFill>
                  <a:srgbClr val="154D81"/>
                </a:solidFill>
              </a:defRPr>
            </a:lvl1pPr>
          </a:lstStyle>
          <a:p>
            <a:fld id="{3E44847E-EEA3-487A-A594-E560B99BC6F1}" type="datetimeFigureOut">
              <a:rPr lang="en-US" smtClean="0"/>
              <a:t>4/5/2019</a:t>
            </a:fld>
            <a:endParaRPr lang="en-US"/>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fld id="{F1BAF928-1C56-4444-A2AA-5083F7F83D1D}" type="slidenum">
              <a:rPr lang="en-US" smtClean="0"/>
              <a:t>‹#›</a:t>
            </a:fld>
            <a:endParaRPr lang="en-US"/>
          </a:p>
        </p:txBody>
      </p:sp>
      <p:pic>
        <p:nvPicPr>
          <p:cNvPr id="7" name="Picture 11" descr="LARP">
            <a:hlinkClick r:id="rId2"/>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875560" cy="871912"/>
          </a:xfrm>
          <a:prstGeom prst="rect">
            <a:avLst/>
          </a:prstGeom>
          <a:solidFill>
            <a:srgbClr val="FCFCF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9" name="Image 11" descr="HLU-logoN-title.png"/>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9784651" y="37035"/>
            <a:ext cx="2353300" cy="715428"/>
          </a:xfrm>
          <a:prstGeom prst="rect">
            <a:avLst/>
          </a:prstGeom>
        </p:spPr>
      </p:pic>
    </p:spTree>
    <p:extLst>
      <p:ext uri="{BB962C8B-B14F-4D97-AF65-F5344CB8AC3E}">
        <p14:creationId xmlns:p14="http://schemas.microsoft.com/office/powerpoint/2010/main" val="2963775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609600" y="1215232"/>
            <a:ext cx="5386917"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609600" y="20574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6193368" y="1215232"/>
            <a:ext cx="5389033"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6193368" y="20574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F1BAF928-1C56-4444-A2AA-5083F7F83D1D}" type="slidenum">
              <a:rPr lang="en-US" smtClean="0"/>
              <a:t>‹#›</a:t>
            </a:fld>
            <a:endParaRPr lang="en-US"/>
          </a:p>
        </p:txBody>
      </p:sp>
      <p:sp>
        <p:nvSpPr>
          <p:cNvPr id="12" name="Footer Placeholder 4">
            <a:extLst>
              <a:ext uri="{FF2B5EF4-FFF2-40B4-BE49-F238E27FC236}">
                <a16:creationId xmlns:a16="http://schemas.microsoft.com/office/drawing/2014/main" id="{0FCE88E9-6A07-47DB-A72F-D7C14551FC53}"/>
              </a:ext>
            </a:extLst>
          </p:cNvPr>
          <p:cNvSpPr>
            <a:spLocks noGrp="1"/>
          </p:cNvSpPr>
          <p:nvPr>
            <p:ph type="ftr" sz="quarter" idx="13"/>
          </p:nvPr>
        </p:nvSpPr>
        <p:spPr>
          <a:xfrm>
            <a:off x="2641600" y="6356350"/>
            <a:ext cx="8734400" cy="360000"/>
          </a:xfrm>
        </p:spPr>
        <p:txBody>
          <a:bodyPr/>
          <a:lstStyle/>
          <a:p>
            <a:r>
              <a:rPr lang="en-US" noProof="0"/>
              <a:t>R. Carcagno – Project Update 1/23/17</a:t>
            </a:r>
            <a:endParaRPr lang="en-GB" noProof="0" dirty="0"/>
          </a:p>
        </p:txBody>
      </p:sp>
    </p:spTree>
    <p:extLst>
      <p:ext uri="{BB962C8B-B14F-4D97-AF65-F5344CB8AC3E}">
        <p14:creationId xmlns:p14="http://schemas.microsoft.com/office/powerpoint/2010/main" val="2510622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F1BAF928-1C56-4444-A2AA-5083F7F83D1D}" type="slidenum">
              <a:rPr lang="en-US" smtClean="0"/>
              <a:t>‹#›</a:t>
            </a:fld>
            <a:endParaRPr lang="en-US"/>
          </a:p>
        </p:txBody>
      </p:sp>
      <p:sp>
        <p:nvSpPr>
          <p:cNvPr id="7" name="Footer Placeholder 4">
            <a:extLst>
              <a:ext uri="{FF2B5EF4-FFF2-40B4-BE49-F238E27FC236}">
                <a16:creationId xmlns:a16="http://schemas.microsoft.com/office/drawing/2014/main" id="{18ED7D6C-5253-4A53-982F-7CC2B9BAD7A1}"/>
              </a:ext>
            </a:extLst>
          </p:cNvPr>
          <p:cNvSpPr>
            <a:spLocks noGrp="1"/>
          </p:cNvSpPr>
          <p:nvPr>
            <p:ph type="ftr" sz="quarter" idx="3"/>
          </p:nvPr>
        </p:nvSpPr>
        <p:spPr>
          <a:xfrm>
            <a:off x="2641600" y="6356350"/>
            <a:ext cx="8734400" cy="360000"/>
          </a:xfrm>
        </p:spPr>
        <p:txBody>
          <a:bodyPr/>
          <a:lstStyle/>
          <a:p>
            <a:r>
              <a:rPr lang="en-US" noProof="0"/>
              <a:t>R. Carcagno – Project Update 1/23/17</a:t>
            </a:r>
            <a:endParaRPr lang="en-GB" noProof="0" dirty="0"/>
          </a:p>
        </p:txBody>
      </p:sp>
    </p:spTree>
    <p:extLst>
      <p:ext uri="{BB962C8B-B14F-4D97-AF65-F5344CB8AC3E}">
        <p14:creationId xmlns:p14="http://schemas.microsoft.com/office/powerpoint/2010/main" val="1882814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1BAF928-1C56-4444-A2AA-5083F7F83D1D}" type="slidenum">
              <a:rPr lang="en-US" smtClean="0"/>
              <a:t>‹#›</a:t>
            </a:fld>
            <a:endParaRPr lang="en-US"/>
          </a:p>
        </p:txBody>
      </p:sp>
      <p:sp>
        <p:nvSpPr>
          <p:cNvPr id="6" name="Footer Placeholder 4">
            <a:extLst>
              <a:ext uri="{FF2B5EF4-FFF2-40B4-BE49-F238E27FC236}">
                <a16:creationId xmlns:a16="http://schemas.microsoft.com/office/drawing/2014/main" id="{0525CB4F-F710-43B3-8123-D85BCDB108C2}"/>
              </a:ext>
            </a:extLst>
          </p:cNvPr>
          <p:cNvSpPr>
            <a:spLocks noGrp="1"/>
          </p:cNvSpPr>
          <p:nvPr>
            <p:ph type="ftr" sz="quarter" idx="3"/>
          </p:nvPr>
        </p:nvSpPr>
        <p:spPr>
          <a:xfrm>
            <a:off x="2641600" y="6356350"/>
            <a:ext cx="8734400" cy="360000"/>
          </a:xfrm>
        </p:spPr>
        <p:txBody>
          <a:bodyPr/>
          <a:lstStyle/>
          <a:p>
            <a:r>
              <a:rPr lang="en-US" noProof="0"/>
              <a:t>R. Carcagno – Project Update 1/23/17</a:t>
            </a:r>
            <a:endParaRPr lang="en-GB" noProof="0" dirty="0"/>
          </a:p>
        </p:txBody>
      </p:sp>
    </p:spTree>
    <p:extLst>
      <p:ext uri="{BB962C8B-B14F-4D97-AF65-F5344CB8AC3E}">
        <p14:creationId xmlns:p14="http://schemas.microsoft.com/office/powerpoint/2010/main" val="165390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816000" y="457200"/>
            <a:ext cx="1056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Espace réservé du texte 3"/>
          <p:cNvSpPr>
            <a:spLocks noGrp="1"/>
          </p:cNvSpPr>
          <p:nvPr>
            <p:ph type="body" sz="half" idx="2" hasCustomPrompt="1"/>
          </p:nvPr>
        </p:nvSpPr>
        <p:spPr>
          <a:xfrm>
            <a:off x="816000" y="5105400"/>
            <a:ext cx="1056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F1BAF928-1C56-4444-A2AA-5083F7F83D1D}" type="slidenum">
              <a:rPr lang="en-US" smtClean="0"/>
              <a:t>‹#›</a:t>
            </a:fld>
            <a:endParaRPr lang="en-US"/>
          </a:p>
        </p:txBody>
      </p:sp>
      <p:sp>
        <p:nvSpPr>
          <p:cNvPr id="9" name="Espace réservé du contenu 8"/>
          <p:cNvSpPr>
            <a:spLocks noGrp="1"/>
          </p:cNvSpPr>
          <p:nvPr>
            <p:ph sz="quarter" idx="14" hasCustomPrompt="1"/>
          </p:nvPr>
        </p:nvSpPr>
        <p:spPr>
          <a:xfrm>
            <a:off x="818067" y="4648200"/>
            <a:ext cx="10557933" cy="381000"/>
          </a:xfrm>
        </p:spPr>
        <p:txBody>
          <a:bodyPr/>
          <a:lstStyle>
            <a:lvl1pPr>
              <a:buFontTx/>
              <a:buNone/>
              <a:defRPr sz="1800">
                <a:solidFill>
                  <a:schemeClr val="bg2"/>
                </a:solidFill>
              </a:defRPr>
            </a:lvl1pPr>
          </a:lstStyle>
          <a:p>
            <a:pPr lvl="0"/>
            <a:r>
              <a:rPr lang="en-GB" dirty="0"/>
              <a:t>Image title</a:t>
            </a:r>
          </a:p>
        </p:txBody>
      </p:sp>
      <p:sp>
        <p:nvSpPr>
          <p:cNvPr id="10" name="Footer Placeholder 4">
            <a:extLst>
              <a:ext uri="{FF2B5EF4-FFF2-40B4-BE49-F238E27FC236}">
                <a16:creationId xmlns:a16="http://schemas.microsoft.com/office/drawing/2014/main" id="{A41E9BA7-E261-4A08-A8C3-634A9AD1A880}"/>
              </a:ext>
            </a:extLst>
          </p:cNvPr>
          <p:cNvSpPr>
            <a:spLocks noGrp="1"/>
          </p:cNvSpPr>
          <p:nvPr>
            <p:ph type="ftr" sz="quarter" idx="3"/>
          </p:nvPr>
        </p:nvSpPr>
        <p:spPr>
          <a:xfrm>
            <a:off x="2641600" y="6356350"/>
            <a:ext cx="8734400" cy="360000"/>
          </a:xfrm>
        </p:spPr>
        <p:txBody>
          <a:bodyPr/>
          <a:lstStyle/>
          <a:p>
            <a:r>
              <a:rPr lang="en-US" noProof="0"/>
              <a:t>R. Carcagno – Project Update 1/23/17</a:t>
            </a:r>
            <a:endParaRPr lang="en-GB" noProof="0" dirty="0"/>
          </a:p>
        </p:txBody>
      </p:sp>
    </p:spTree>
    <p:extLst>
      <p:ext uri="{BB962C8B-B14F-4D97-AF65-F5344CB8AC3E}">
        <p14:creationId xmlns:p14="http://schemas.microsoft.com/office/powerpoint/2010/main" val="1492988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7DDE-F4FF-4EAB-A955-863AB59903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72F441-2DAF-4BE1-B25D-FACB68976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0FDD8-280C-4CAE-BD46-7A9179EF93AE}"/>
              </a:ext>
            </a:extLst>
          </p:cNvPr>
          <p:cNvSpPr>
            <a:spLocks noGrp="1"/>
          </p:cNvSpPr>
          <p:nvPr>
            <p:ph type="dt" sz="half" idx="10"/>
          </p:nvPr>
        </p:nvSpPr>
        <p:spPr/>
        <p:txBody>
          <a:bodyPr/>
          <a:lstStyle/>
          <a:p>
            <a:fld id="{3E44847E-EEA3-487A-A594-E560B99BC6F1}" type="datetimeFigureOut">
              <a:rPr lang="en-US" smtClean="0"/>
              <a:t>4/5/2019</a:t>
            </a:fld>
            <a:endParaRPr lang="en-US"/>
          </a:p>
        </p:txBody>
      </p:sp>
      <p:sp>
        <p:nvSpPr>
          <p:cNvPr id="5" name="Footer Placeholder 4">
            <a:extLst>
              <a:ext uri="{FF2B5EF4-FFF2-40B4-BE49-F238E27FC236}">
                <a16:creationId xmlns:a16="http://schemas.microsoft.com/office/drawing/2014/main" id="{1F18EE95-D863-4D42-9838-473823456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BBDEA-0D65-4F4C-8B28-319131F553CB}"/>
              </a:ext>
            </a:extLst>
          </p:cNvPr>
          <p:cNvSpPr>
            <a:spLocks noGrp="1"/>
          </p:cNvSpPr>
          <p:nvPr>
            <p:ph type="sldNum" sz="quarter" idx="12"/>
          </p:nvPr>
        </p:nvSpPr>
        <p:spPr/>
        <p:txBody>
          <a:bodyPr/>
          <a:lstStyle/>
          <a:p>
            <a:fld id="{F1BAF928-1C56-4444-A2AA-5083F7F83D1D}" type="slidenum">
              <a:rPr lang="en-US" smtClean="0"/>
              <a:t>‹#›</a:t>
            </a:fld>
            <a:endParaRPr lang="en-US"/>
          </a:p>
        </p:txBody>
      </p:sp>
    </p:spTree>
    <p:extLst>
      <p:ext uri="{BB962C8B-B14F-4D97-AF65-F5344CB8AC3E}">
        <p14:creationId xmlns:p14="http://schemas.microsoft.com/office/powerpoint/2010/main" val="64524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a:xfrm>
            <a:off x="468086" y="3542374"/>
            <a:ext cx="10870780"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468086" y="4822319"/>
            <a:ext cx="10870780"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pic>
        <p:nvPicPr>
          <p:cNvPr id="7" name="Picture 11" descr="LARP">
            <a:hlinkClick r:id="rId3"/>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875560" cy="87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11" descr="HLU-logoN-title.png"/>
          <p:cNvPicPr>
            <a:picLocks noChangeAspect="1"/>
          </p:cNvPicPr>
          <p:nvPr/>
        </p:nvPicPr>
        <p:blipFill>
          <a:blip r:embed="rId5"/>
          <a:stretch>
            <a:fillRect/>
          </a:stretch>
        </p:blipFill>
        <p:spPr>
          <a:xfrm>
            <a:off x="9657208" y="27791"/>
            <a:ext cx="2442928" cy="742676"/>
          </a:xfrm>
          <a:prstGeom prst="rect">
            <a:avLst/>
          </a:prstGeom>
        </p:spPr>
      </p:pic>
      <p:pic>
        <p:nvPicPr>
          <p:cNvPr id="3" name="Picture 2" descr="RGB_Color-Seal_Green-Mark_SC_Horizontal.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67" y="115100"/>
            <a:ext cx="3524435" cy="443701"/>
          </a:xfrm>
          <a:prstGeom prst="rect">
            <a:avLst/>
          </a:prstGeom>
        </p:spPr>
      </p:pic>
    </p:spTree>
    <p:extLst>
      <p:ext uri="{BB962C8B-B14F-4D97-AF65-F5344CB8AC3E}">
        <p14:creationId xmlns:p14="http://schemas.microsoft.com/office/powerpoint/2010/main" val="2477644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268" y="103665"/>
            <a:ext cx="8709385"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00018" y="6515100"/>
            <a:ext cx="1435100" cy="241300"/>
          </a:xfrm>
        </p:spPr>
        <p:txBody>
          <a:bodyPr/>
          <a:lstStyle>
            <a:lvl1pPr>
              <a:defRPr sz="900">
                <a:solidFill>
                  <a:srgbClr val="154D81"/>
                </a:solidFill>
              </a:defRPr>
            </a:lvl1pPr>
          </a:lstStyle>
          <a:p>
            <a:endParaRPr lang="en-US"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fld id="{0B36E016-911B-4D2D-A8E8-137B0FEF7DB1}" type="slidenum">
              <a:rPr lang="en-US" smtClean="0"/>
              <a:t>‹#›</a:t>
            </a:fld>
            <a:endParaRPr lang="en-US" dirty="0"/>
          </a:p>
        </p:txBody>
      </p:sp>
      <p:pic>
        <p:nvPicPr>
          <p:cNvPr id="7" name="Picture 11" descr="LARP">
            <a:hlinkClick r:id="rId2"/>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875560" cy="871912"/>
          </a:xfrm>
          <a:prstGeom prst="rect">
            <a:avLst/>
          </a:prstGeom>
          <a:solidFill>
            <a:srgbClr val="FCFCF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9" name="Image 11" descr="HLU-logoN-title.png"/>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9784651" y="37035"/>
            <a:ext cx="2353300" cy="715428"/>
          </a:xfrm>
          <a:prstGeom prst="rect">
            <a:avLst/>
          </a:prstGeom>
        </p:spPr>
      </p:pic>
    </p:spTree>
    <p:extLst>
      <p:ext uri="{BB962C8B-B14F-4D97-AF65-F5344CB8AC3E}">
        <p14:creationId xmlns:p14="http://schemas.microsoft.com/office/powerpoint/2010/main" val="129459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endParaRPr lang="en-US" dirty="0"/>
          </a:p>
        </p:txBody>
      </p:sp>
      <p:sp>
        <p:nvSpPr>
          <p:cNvPr id="9" name="Slide Number Placeholder 5"/>
          <p:cNvSpPr>
            <a:spLocks noGrp="1"/>
          </p:cNvSpPr>
          <p:nvPr>
            <p:ph type="sldNum" sz="quarter" idx="21"/>
          </p:nvPr>
        </p:nvSpPr>
        <p:spPr/>
        <p:txBody>
          <a:bodyPr/>
          <a:lstStyle>
            <a:lvl1pPr>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3837104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endParaRPr lang="en-US" dirty="0"/>
          </a:p>
        </p:txBody>
      </p:sp>
      <p:sp>
        <p:nvSpPr>
          <p:cNvPr id="7" name="Slide Number Placeholder 5"/>
          <p:cNvSpPr>
            <a:spLocks noGrp="1"/>
          </p:cNvSpPr>
          <p:nvPr>
            <p:ph type="sldNum" sz="quarter" idx="18"/>
          </p:nvPr>
        </p:nvSpPr>
        <p:spPr/>
        <p:txBody>
          <a:bodyPr/>
          <a:lstStyle>
            <a:lvl1pPr>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4052530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378312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fld id="{3E44847E-EEA3-487A-A594-E560B99BC6F1}" type="datetimeFigureOut">
              <a:rPr lang="en-US" smtClean="0"/>
              <a:t>4/5/2019</a:t>
            </a:fld>
            <a:endParaRPr lang="en-US"/>
          </a:p>
        </p:txBody>
      </p:sp>
      <p:sp>
        <p:nvSpPr>
          <p:cNvPr id="9" name="Slide Number Placeholder 5"/>
          <p:cNvSpPr>
            <a:spLocks noGrp="1"/>
          </p:cNvSpPr>
          <p:nvPr>
            <p:ph type="sldNum" sz="quarter" idx="21"/>
          </p:nvPr>
        </p:nvSpPr>
        <p:spPr/>
        <p:txBody>
          <a:bodyPr/>
          <a:lstStyle>
            <a:lvl1pPr>
              <a:defRPr/>
            </a:lvl1pPr>
          </a:lstStyle>
          <a:p>
            <a:fld id="{F1BAF928-1C56-4444-A2AA-5083F7F83D1D}" type="slidenum">
              <a:rPr lang="en-US" smtClean="0"/>
              <a:t>‹#›</a:t>
            </a:fld>
            <a:endParaRPr lang="en-US"/>
          </a:p>
        </p:txBody>
      </p:sp>
    </p:spTree>
    <p:extLst>
      <p:ext uri="{BB962C8B-B14F-4D97-AF65-F5344CB8AC3E}">
        <p14:creationId xmlns:p14="http://schemas.microsoft.com/office/powerpoint/2010/main" val="4226928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304801" y="355192"/>
            <a:ext cx="560832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5"/>
          </p:nvPr>
        </p:nvSpPr>
        <p:spPr>
          <a:xfrm>
            <a:off x="6278881" y="355192"/>
            <a:ext cx="560832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2"/>
          </p:nvPr>
        </p:nvSpPr>
        <p:spPr>
          <a:xfrm>
            <a:off x="305820" y="4765101"/>
            <a:ext cx="5607301"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9"/>
          </p:nvPr>
        </p:nvSpPr>
        <p:spPr>
          <a:xfrm>
            <a:off x="6278881" y="4765101"/>
            <a:ext cx="560831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20"/>
          </p:nvPr>
        </p:nvSpPr>
        <p:spPr>
          <a:xfrm>
            <a:off x="8593667" y="6515100"/>
            <a:ext cx="1435100" cy="241300"/>
          </a:xfrm>
        </p:spPr>
        <p:txBody>
          <a:bodyPr/>
          <a:lstStyle>
            <a:lvl1pPr>
              <a:defRPr/>
            </a:lvl1pPr>
          </a:lstStyle>
          <a:p>
            <a:pPr>
              <a:defRPr/>
            </a:pPr>
            <a:endParaRPr lang="en-US" dirty="0"/>
          </a:p>
        </p:txBody>
      </p:sp>
      <p:sp>
        <p:nvSpPr>
          <p:cNvPr id="8" name="Slide Number Placeholder 5"/>
          <p:cNvSpPr>
            <a:spLocks noGrp="1"/>
          </p:cNvSpPr>
          <p:nvPr>
            <p:ph type="sldNum" sz="quarter" idx="22"/>
          </p:nvPr>
        </p:nvSpPr>
        <p:spPr/>
        <p:txBody>
          <a:bodyPr/>
          <a:lstStyle>
            <a:lvl1pPr>
              <a:defRPr/>
            </a:lvl1pPr>
          </a:lstStyle>
          <a:p>
            <a:pPr>
              <a:defRPr/>
            </a:pPr>
            <a:fld id="{DE6F397A-9C1D-2B40-851E-E0DB0862E876}" type="slidenum">
              <a:rPr lang="en-US"/>
              <a:pPr>
                <a:defRPr/>
              </a:pPr>
              <a:t>‹#›</a:t>
            </a:fld>
            <a:endParaRPr lang="en-US" dirty="0"/>
          </a:p>
        </p:txBody>
      </p:sp>
    </p:spTree>
    <p:extLst>
      <p:ext uri="{BB962C8B-B14F-4D97-AF65-F5344CB8AC3E}">
        <p14:creationId xmlns:p14="http://schemas.microsoft.com/office/powerpoint/2010/main" val="3979768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304801" y="361951"/>
            <a:ext cx="11567584"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p:cNvSpPr>
            <a:spLocks noGrp="1"/>
          </p:cNvSpPr>
          <p:nvPr>
            <p:ph type="dt" sz="half" idx="14"/>
          </p:nvPr>
        </p:nvSpPr>
        <p:spPr>
          <a:xfrm>
            <a:off x="8593667" y="6515100"/>
            <a:ext cx="1435100" cy="241300"/>
          </a:xfrm>
        </p:spPr>
        <p:txBody>
          <a:bodyPr/>
          <a:lstStyle>
            <a:lvl1pPr>
              <a:defRPr/>
            </a:lvl1pPr>
          </a:lstStyle>
          <a:p>
            <a:pPr>
              <a:defRPr/>
            </a:pP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A5245C53-4825-D941-96F0-E5EF740382DF}" type="slidenum">
              <a:rPr lang="en-US"/>
              <a:pPr>
                <a:defRPr/>
              </a:pPr>
              <a:t>‹#›</a:t>
            </a:fld>
            <a:endParaRPr lang="en-US" dirty="0"/>
          </a:p>
        </p:txBody>
      </p:sp>
    </p:spTree>
    <p:extLst>
      <p:ext uri="{BB962C8B-B14F-4D97-AF65-F5344CB8AC3E}">
        <p14:creationId xmlns:p14="http://schemas.microsoft.com/office/powerpoint/2010/main" val="2117672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5" y="361950"/>
            <a:ext cx="11601135"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4"/>
          </p:nvPr>
        </p:nvSpPr>
        <p:spPr>
          <a:xfrm>
            <a:off x="8593667" y="6515100"/>
            <a:ext cx="1435100" cy="241300"/>
          </a:xfrm>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EBB7E1A3-D14B-384F-BC68-921915557438}" type="slidenum">
              <a:rPr lang="en-US"/>
              <a:pPr>
                <a:defRPr/>
              </a:pPr>
              <a:t>‹#›</a:t>
            </a:fld>
            <a:endParaRPr lang="en-US" dirty="0"/>
          </a:p>
        </p:txBody>
      </p:sp>
    </p:spTree>
    <p:extLst>
      <p:ext uri="{BB962C8B-B14F-4D97-AF65-F5344CB8AC3E}">
        <p14:creationId xmlns:p14="http://schemas.microsoft.com/office/powerpoint/2010/main" val="3490183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3667" y="6515100"/>
            <a:ext cx="1435100" cy="241300"/>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D015B89-6E9F-3742-A1D5-5376EC3E0B8B}" type="slidenum">
              <a:rPr lang="en-US"/>
              <a:pPr>
                <a:defRPr/>
              </a:pPr>
              <a:t>‹#›</a:t>
            </a:fld>
            <a:endParaRPr lang="en-US" dirty="0"/>
          </a:p>
        </p:txBody>
      </p:sp>
    </p:spTree>
    <p:extLst>
      <p:ext uri="{BB962C8B-B14F-4D97-AF65-F5344CB8AC3E}">
        <p14:creationId xmlns:p14="http://schemas.microsoft.com/office/powerpoint/2010/main" val="623042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828800" y="2819400"/>
            <a:ext cx="96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828800" y="4800600"/>
            <a:ext cx="864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11582400" y="6356350"/>
            <a:ext cx="48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solidFill>
                  <a:srgbClr val="64BCD9"/>
                </a:solidFill>
              </a:rPr>
              <a:pPr/>
              <a:t>‹#›</a:t>
            </a:fld>
            <a:endParaRPr lang="fr-FR" dirty="0">
              <a:solidFill>
                <a:srgbClr val="64BCD9"/>
              </a:solidFill>
            </a:endParaRPr>
          </a:p>
        </p:txBody>
      </p:sp>
      <p:pic>
        <p:nvPicPr>
          <p:cNvPr id="12" name="Image 11" descr="HLU-logoN-title.png"/>
          <p:cNvPicPr>
            <a:picLocks noChangeAspect="1"/>
          </p:cNvPicPr>
          <p:nvPr userDrawn="1"/>
        </p:nvPicPr>
        <p:blipFill>
          <a:blip r:embed="rId3"/>
          <a:stretch>
            <a:fillRect/>
          </a:stretch>
        </p:blipFill>
        <p:spPr>
          <a:xfrm>
            <a:off x="1828800" y="673710"/>
            <a:ext cx="5047152" cy="1534388"/>
          </a:xfrm>
          <a:prstGeom prst="rect">
            <a:avLst/>
          </a:prstGeom>
        </p:spPr>
      </p:pic>
      <p:sp>
        <p:nvSpPr>
          <p:cNvPr id="15" name="Espace réservé du texte 14"/>
          <p:cNvSpPr>
            <a:spLocks noGrp="1"/>
          </p:cNvSpPr>
          <p:nvPr>
            <p:ph type="body" sz="quarter" idx="14" hasCustomPrompt="1"/>
          </p:nvPr>
        </p:nvSpPr>
        <p:spPr>
          <a:xfrm>
            <a:off x="1828800" y="5899150"/>
            <a:ext cx="864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dirty="0">
                <a:ln>
                  <a:noFill/>
                </a:ln>
                <a:solidFill>
                  <a:schemeClr val="bg2"/>
                </a:solidFill>
                <a:effectLst/>
                <a:uLnTx/>
                <a:uFillTx/>
                <a:latin typeface="+mn-lt"/>
                <a:ea typeface="+mn-ea"/>
                <a:cs typeface="+mn-cs"/>
              </a:rPr>
              <a:t>Conference - Location - Date</a:t>
            </a:r>
          </a:p>
          <a:p>
            <a:pPr lvl="0"/>
            <a:endParaRPr lang="en-GB" noProof="0" dirty="0"/>
          </a:p>
        </p:txBody>
      </p:sp>
      <p:grpSp>
        <p:nvGrpSpPr>
          <p:cNvPr id="10" name="Grouper 9"/>
          <p:cNvGrpSpPr/>
          <p:nvPr userDrawn="1"/>
        </p:nvGrpSpPr>
        <p:grpSpPr>
          <a:xfrm>
            <a:off x="609600" y="6071400"/>
            <a:ext cx="6096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7" name="Image 4" descr="CERN-logo_outline.jpg"/>
          <p:cNvPicPr>
            <a:picLocks noChangeAspect="1"/>
          </p:cNvPicPr>
          <p:nvPr userDrawn="1"/>
        </p:nvPicPr>
        <p:blipFill>
          <a:blip r:embed="rId4"/>
          <a:stretch>
            <a:fillRect/>
          </a:stretch>
        </p:blipFill>
        <p:spPr>
          <a:xfrm>
            <a:off x="502920" y="5946775"/>
            <a:ext cx="817880" cy="603250"/>
          </a:xfrm>
          <a:prstGeom prst="rect">
            <a:avLst/>
          </a:prstGeom>
        </p:spPr>
      </p:pic>
    </p:spTree>
    <p:extLst>
      <p:ext uri="{BB962C8B-B14F-4D97-AF65-F5344CB8AC3E}">
        <p14:creationId xmlns:p14="http://schemas.microsoft.com/office/powerpoint/2010/main" val="3228059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816000" y="1219201"/>
            <a:ext cx="1056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grpSp>
        <p:nvGrpSpPr>
          <p:cNvPr id="8" name="Grouper 7"/>
          <p:cNvGrpSpPr/>
          <p:nvPr userDrawn="1"/>
        </p:nvGrpSpPr>
        <p:grpSpPr>
          <a:xfrm>
            <a:off x="1920000" y="6300000"/>
            <a:ext cx="6096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3"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1429128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609600" y="1215232"/>
            <a:ext cx="5386917"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609600" y="20574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6193368" y="1215232"/>
            <a:ext cx="5389033"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6193368" y="20574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grpSp>
        <p:nvGrpSpPr>
          <p:cNvPr id="11" name="Grouper 10"/>
          <p:cNvGrpSpPr/>
          <p:nvPr userDrawn="1"/>
        </p:nvGrpSpPr>
        <p:grpSpPr>
          <a:xfrm>
            <a:off x="1920000" y="6300000"/>
            <a:ext cx="6096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4"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2210422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grpSp>
        <p:nvGrpSpPr>
          <p:cNvPr id="7" name="Grouper 6"/>
          <p:cNvGrpSpPr/>
          <p:nvPr userDrawn="1"/>
        </p:nvGrpSpPr>
        <p:grpSpPr>
          <a:xfrm>
            <a:off x="1920000" y="6300000"/>
            <a:ext cx="6096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0"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2706722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grpSp>
        <p:nvGrpSpPr>
          <p:cNvPr id="6" name="Grouper 5"/>
          <p:cNvGrpSpPr/>
          <p:nvPr userDrawn="1"/>
        </p:nvGrpSpPr>
        <p:grpSpPr>
          <a:xfrm>
            <a:off x="1920000" y="6300000"/>
            <a:ext cx="6096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9"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405517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816000" y="457200"/>
            <a:ext cx="1056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Espace réservé du texte 3"/>
          <p:cNvSpPr>
            <a:spLocks noGrp="1"/>
          </p:cNvSpPr>
          <p:nvPr>
            <p:ph type="body" sz="half" idx="2" hasCustomPrompt="1"/>
          </p:nvPr>
        </p:nvSpPr>
        <p:spPr>
          <a:xfrm>
            <a:off x="816000" y="5105400"/>
            <a:ext cx="1056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sp>
        <p:nvSpPr>
          <p:cNvPr id="9" name="Espace réservé du contenu 8"/>
          <p:cNvSpPr>
            <a:spLocks noGrp="1"/>
          </p:cNvSpPr>
          <p:nvPr>
            <p:ph sz="quarter" idx="14" hasCustomPrompt="1"/>
          </p:nvPr>
        </p:nvSpPr>
        <p:spPr>
          <a:xfrm>
            <a:off x="818067" y="4648200"/>
            <a:ext cx="10557933"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920000" y="6300000"/>
            <a:ext cx="6096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3" name="Image 5" descr="CERN-logo_outline.jpg"/>
          <p:cNvPicPr>
            <a:picLocks noChangeAspect="1"/>
          </p:cNvPicPr>
          <p:nvPr userDrawn="1"/>
        </p:nvPicPr>
        <p:blipFill>
          <a:blip r:embed="rId2"/>
          <a:stretch>
            <a:fillRect/>
          </a:stretch>
        </p:blipFill>
        <p:spPr>
          <a:xfrm>
            <a:off x="1896001" y="6282000"/>
            <a:ext cx="658913" cy="486000"/>
          </a:xfrm>
          <a:prstGeom prst="rect">
            <a:avLst/>
          </a:prstGeom>
        </p:spPr>
      </p:pic>
    </p:spTree>
    <p:extLst>
      <p:ext uri="{BB962C8B-B14F-4D97-AF65-F5344CB8AC3E}">
        <p14:creationId xmlns:p14="http://schemas.microsoft.com/office/powerpoint/2010/main" val="139987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fld id="{3E44847E-EEA3-487A-A594-E560B99BC6F1}" type="datetimeFigureOut">
              <a:rPr lang="en-US" smtClean="0"/>
              <a:t>4/5/2019</a:t>
            </a:fld>
            <a:endParaRPr lang="en-US"/>
          </a:p>
        </p:txBody>
      </p:sp>
      <p:sp>
        <p:nvSpPr>
          <p:cNvPr id="7" name="Slide Number Placeholder 5"/>
          <p:cNvSpPr>
            <a:spLocks noGrp="1"/>
          </p:cNvSpPr>
          <p:nvPr>
            <p:ph type="sldNum" sz="quarter" idx="18"/>
          </p:nvPr>
        </p:nvSpPr>
        <p:spPr/>
        <p:txBody>
          <a:bodyPr/>
          <a:lstStyle>
            <a:lvl1pPr>
              <a:defRPr/>
            </a:lvl1pPr>
          </a:lstStyle>
          <a:p>
            <a:fld id="{F1BAF928-1C56-4444-A2AA-5083F7F83D1D}" type="slidenum">
              <a:rPr lang="en-US" smtClean="0"/>
              <a:t>‹#›</a:t>
            </a:fld>
            <a:endParaRPr lang="en-US"/>
          </a:p>
        </p:txBody>
      </p:sp>
    </p:spTree>
    <p:extLst>
      <p:ext uri="{BB962C8B-B14F-4D97-AF65-F5344CB8AC3E}">
        <p14:creationId xmlns:p14="http://schemas.microsoft.com/office/powerpoint/2010/main" val="2084146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802400" y="2709000"/>
            <a:ext cx="8587200" cy="1634400"/>
          </a:xfrm>
        </p:spPr>
        <p:txBody>
          <a:bodyPr/>
          <a:lstStyle>
            <a:lvl1pPr>
              <a:defRPr b="1" i="1">
                <a:solidFill>
                  <a:schemeClr val="tx2"/>
                </a:solidFill>
              </a:defRPr>
            </a:lvl1pPr>
          </a:lstStyle>
          <a:p>
            <a:r>
              <a:rPr lang="en-GB" noProof="0"/>
              <a:t>Thank you message....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solidFill>
                  <a:srgbClr val="64BCD9"/>
                </a:solidFill>
              </a:rPr>
              <a:pPr/>
              <a:t>‹#›</a:t>
            </a:fld>
            <a:endParaRPr lang="fr-FR" dirty="0">
              <a:solidFill>
                <a:srgbClr val="64BCD9"/>
              </a:solidFill>
            </a:endParaRPr>
          </a:p>
        </p:txBody>
      </p:sp>
      <p:pic>
        <p:nvPicPr>
          <p:cNvPr id="12" name="Image 11" descr="HLU-logoN-title.png"/>
          <p:cNvPicPr>
            <a:picLocks noChangeAspect="1"/>
          </p:cNvPicPr>
          <p:nvPr userDrawn="1"/>
        </p:nvPicPr>
        <p:blipFill>
          <a:blip r:embed="rId3"/>
          <a:stretch>
            <a:fillRect/>
          </a:stretch>
        </p:blipFill>
        <p:spPr>
          <a:xfrm>
            <a:off x="1828800" y="673710"/>
            <a:ext cx="5047152" cy="1534388"/>
          </a:xfrm>
          <a:prstGeom prst="rect">
            <a:avLst/>
          </a:prstGeom>
        </p:spPr>
      </p:pic>
      <p:sp>
        <p:nvSpPr>
          <p:cNvPr id="8" name="Espace réservé du texte 7"/>
          <p:cNvSpPr>
            <a:spLocks noGrp="1"/>
          </p:cNvSpPr>
          <p:nvPr>
            <p:ph type="body" sz="quarter" idx="14" hasCustomPrompt="1"/>
          </p:nvPr>
        </p:nvSpPr>
        <p:spPr>
          <a:xfrm>
            <a:off x="1802400" y="4953000"/>
            <a:ext cx="85872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a:t>Credits if needed: reference 1, reference 2 ...</a:t>
            </a:r>
          </a:p>
        </p:txBody>
      </p:sp>
      <p:grpSp>
        <p:nvGrpSpPr>
          <p:cNvPr id="9" name="Grouper 8"/>
          <p:cNvGrpSpPr/>
          <p:nvPr userDrawn="1"/>
        </p:nvGrpSpPr>
        <p:grpSpPr>
          <a:xfrm>
            <a:off x="609600" y="6071400"/>
            <a:ext cx="6096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fontAlgn="auto">
                <a:spcBef>
                  <a:spcPts val="0"/>
                </a:spcBef>
                <a:spcAft>
                  <a:spcPts val="0"/>
                </a:spcAft>
              </a:pPr>
              <a:r>
                <a:rPr lang="en-GB" sz="900" dirty="0">
                  <a:solidFill>
                    <a:prstClr val="black"/>
                  </a:solidFill>
                  <a:latin typeface="Arial"/>
                  <a:ea typeface="+mn-ea"/>
                  <a:cs typeface="+mn-cs"/>
                </a:rPr>
                <a:t>logo</a:t>
              </a:r>
            </a:p>
            <a:p>
              <a:pPr algn="ctr" fontAlgn="auto">
                <a:spcBef>
                  <a:spcPts val="0"/>
                </a:spcBef>
                <a:spcAft>
                  <a:spcPts val="0"/>
                </a:spcAft>
              </a:pPr>
              <a:r>
                <a:rPr lang="en-GB" sz="900" dirty="0">
                  <a:solidFill>
                    <a:prstClr val="black"/>
                  </a:solidFill>
                  <a:latin typeface="Arial"/>
                  <a:ea typeface="+mn-ea"/>
                  <a:cs typeface="+mn-cs"/>
                </a:rPr>
                <a:t>area</a:t>
              </a:r>
            </a:p>
          </p:txBody>
        </p:sp>
      </p:grpSp>
      <p:pic>
        <p:nvPicPr>
          <p:cNvPr id="14" name="Image 4" descr="CERN-logo_outline.jpg"/>
          <p:cNvPicPr>
            <a:picLocks noChangeAspect="1"/>
          </p:cNvPicPr>
          <p:nvPr userDrawn="1"/>
        </p:nvPicPr>
        <p:blipFill>
          <a:blip r:embed="rId4"/>
          <a:stretch>
            <a:fillRect/>
          </a:stretch>
        </p:blipFill>
        <p:spPr>
          <a:xfrm>
            <a:off x="502920" y="5946775"/>
            <a:ext cx="817880" cy="603250"/>
          </a:xfrm>
          <a:prstGeom prst="rect">
            <a:avLst/>
          </a:prstGeom>
        </p:spPr>
      </p:pic>
    </p:spTree>
    <p:extLst>
      <p:ext uri="{BB962C8B-B14F-4D97-AF65-F5344CB8AC3E}">
        <p14:creationId xmlns:p14="http://schemas.microsoft.com/office/powerpoint/2010/main" val="156412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fld id="{3E44847E-EEA3-487A-A594-E560B99BC6F1}" type="datetimeFigureOut">
              <a:rPr lang="en-US" smtClean="0"/>
              <a:t>4/5/2019</a:t>
            </a:fld>
            <a:endParaRPr lang="en-US"/>
          </a:p>
        </p:txBody>
      </p:sp>
      <p:sp>
        <p:nvSpPr>
          <p:cNvPr id="7" name="Slide Number Placeholder 5"/>
          <p:cNvSpPr>
            <a:spLocks noGrp="1"/>
          </p:cNvSpPr>
          <p:nvPr>
            <p:ph type="sldNum" sz="quarter" idx="12"/>
          </p:nvPr>
        </p:nvSpPr>
        <p:spPr/>
        <p:txBody>
          <a:bodyPr/>
          <a:lstStyle>
            <a:lvl1pPr>
              <a:defRPr/>
            </a:lvl1pPr>
          </a:lstStyle>
          <a:p>
            <a:fld id="{F1BAF928-1C56-4444-A2AA-5083F7F83D1D}" type="slidenum">
              <a:rPr lang="en-US" smtClean="0"/>
              <a:t>‹#›</a:t>
            </a:fld>
            <a:endParaRPr lang="en-US"/>
          </a:p>
        </p:txBody>
      </p:sp>
    </p:spTree>
    <p:extLst>
      <p:ext uri="{BB962C8B-B14F-4D97-AF65-F5344CB8AC3E}">
        <p14:creationId xmlns:p14="http://schemas.microsoft.com/office/powerpoint/2010/main" val="349801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7DDE-F4FF-4EAB-A955-863AB59903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72F441-2DAF-4BE1-B25D-FACB68976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0FDD8-280C-4CAE-BD46-7A9179EF93AE}"/>
              </a:ext>
            </a:extLst>
          </p:cNvPr>
          <p:cNvSpPr>
            <a:spLocks noGrp="1"/>
          </p:cNvSpPr>
          <p:nvPr>
            <p:ph type="dt" sz="half" idx="10"/>
          </p:nvPr>
        </p:nvSpPr>
        <p:spPr/>
        <p:txBody>
          <a:bodyPr/>
          <a:lstStyle/>
          <a:p>
            <a:fld id="{3E44847E-EEA3-487A-A594-E560B99BC6F1}" type="datetimeFigureOut">
              <a:rPr lang="en-US" smtClean="0"/>
              <a:t>4/5/2019</a:t>
            </a:fld>
            <a:endParaRPr lang="en-US"/>
          </a:p>
        </p:txBody>
      </p:sp>
      <p:sp>
        <p:nvSpPr>
          <p:cNvPr id="5" name="Footer Placeholder 4">
            <a:extLst>
              <a:ext uri="{FF2B5EF4-FFF2-40B4-BE49-F238E27FC236}">
                <a16:creationId xmlns:a16="http://schemas.microsoft.com/office/drawing/2014/main" id="{1F18EE95-D863-4D42-9838-473823456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BBDEA-0D65-4F4C-8B28-319131F553CB}"/>
              </a:ext>
            </a:extLst>
          </p:cNvPr>
          <p:cNvSpPr>
            <a:spLocks noGrp="1"/>
          </p:cNvSpPr>
          <p:nvPr>
            <p:ph type="sldNum" sz="quarter" idx="12"/>
          </p:nvPr>
        </p:nvSpPr>
        <p:spPr/>
        <p:txBody>
          <a:bodyPr/>
          <a:lstStyle/>
          <a:p>
            <a:fld id="{F1BAF928-1C56-4444-A2AA-5083F7F83D1D}" type="slidenum">
              <a:rPr lang="en-US" smtClean="0"/>
              <a:t>‹#›</a:t>
            </a:fld>
            <a:endParaRPr lang="en-US"/>
          </a:p>
        </p:txBody>
      </p:sp>
    </p:spTree>
    <p:extLst>
      <p:ext uri="{BB962C8B-B14F-4D97-AF65-F5344CB8AC3E}">
        <p14:creationId xmlns:p14="http://schemas.microsoft.com/office/powerpoint/2010/main" val="189834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304801" y="355192"/>
            <a:ext cx="560832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5"/>
          </p:nvPr>
        </p:nvSpPr>
        <p:spPr>
          <a:xfrm>
            <a:off x="6278881" y="355192"/>
            <a:ext cx="560832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2"/>
          </p:nvPr>
        </p:nvSpPr>
        <p:spPr>
          <a:xfrm>
            <a:off x="305820" y="4765101"/>
            <a:ext cx="5607301"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9"/>
          </p:nvPr>
        </p:nvSpPr>
        <p:spPr>
          <a:xfrm>
            <a:off x="6278881" y="4765101"/>
            <a:ext cx="560831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20"/>
          </p:nvPr>
        </p:nvSpPr>
        <p:spPr>
          <a:xfrm>
            <a:off x="8593667" y="6515100"/>
            <a:ext cx="1435100" cy="241300"/>
          </a:xfrm>
        </p:spPr>
        <p:txBody>
          <a:bodyPr/>
          <a:lstStyle>
            <a:lvl1pPr>
              <a:defRPr/>
            </a:lvl1pPr>
          </a:lstStyle>
          <a:p>
            <a:pPr>
              <a:defRPr/>
            </a:pPr>
            <a:r>
              <a:rPr lang="en-US"/>
              <a:t>Sept 5, 2016</a:t>
            </a:r>
          </a:p>
        </p:txBody>
      </p:sp>
      <p:sp>
        <p:nvSpPr>
          <p:cNvPr id="8" name="Slide Number Placeholder 5"/>
          <p:cNvSpPr>
            <a:spLocks noGrp="1"/>
          </p:cNvSpPr>
          <p:nvPr>
            <p:ph type="sldNum" sz="quarter" idx="22"/>
          </p:nvPr>
        </p:nvSpPr>
        <p:spPr/>
        <p:txBody>
          <a:bodyPr/>
          <a:lstStyle>
            <a:lvl1pPr>
              <a:defRPr/>
            </a:lvl1pPr>
          </a:lstStyle>
          <a:p>
            <a:pPr>
              <a:defRPr/>
            </a:pPr>
            <a:fld id="{DE6F397A-9C1D-2B40-851E-E0DB0862E876}" type="slidenum">
              <a:rPr lang="en-US"/>
              <a:pPr>
                <a:defRPr/>
              </a:pPr>
              <a:t>‹#›</a:t>
            </a:fld>
            <a:endParaRPr lang="en-US"/>
          </a:p>
        </p:txBody>
      </p:sp>
    </p:spTree>
    <p:extLst>
      <p:ext uri="{BB962C8B-B14F-4D97-AF65-F5344CB8AC3E}">
        <p14:creationId xmlns:p14="http://schemas.microsoft.com/office/powerpoint/2010/main" val="59642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304801" y="361951"/>
            <a:ext cx="11567584"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p:cNvSpPr>
            <a:spLocks noGrp="1"/>
          </p:cNvSpPr>
          <p:nvPr>
            <p:ph type="dt" sz="half" idx="14"/>
          </p:nvPr>
        </p:nvSpPr>
        <p:spPr>
          <a:xfrm>
            <a:off x="8593667" y="6515100"/>
            <a:ext cx="1435100" cy="241300"/>
          </a:xfrm>
        </p:spPr>
        <p:txBody>
          <a:bodyPr/>
          <a:lstStyle>
            <a:lvl1pPr>
              <a:defRPr/>
            </a:lvl1pPr>
          </a:lstStyle>
          <a:p>
            <a:pPr>
              <a:defRPr/>
            </a:pPr>
            <a:r>
              <a:rPr lang="en-US"/>
              <a:t>Sept 5, 2016</a:t>
            </a:r>
          </a:p>
        </p:txBody>
      </p:sp>
      <p:sp>
        <p:nvSpPr>
          <p:cNvPr id="5" name="Slide Number Placeholder 5"/>
          <p:cNvSpPr>
            <a:spLocks noGrp="1"/>
          </p:cNvSpPr>
          <p:nvPr>
            <p:ph type="sldNum" sz="quarter" idx="16"/>
          </p:nvPr>
        </p:nvSpPr>
        <p:spPr/>
        <p:txBody>
          <a:bodyPr/>
          <a:lstStyle>
            <a:lvl1pPr>
              <a:defRPr/>
            </a:lvl1pPr>
          </a:lstStyle>
          <a:p>
            <a:pPr>
              <a:defRPr/>
            </a:pPr>
            <a:fld id="{A5245C53-4825-D941-96F0-E5EF740382DF}" type="slidenum">
              <a:rPr lang="en-US"/>
              <a:pPr>
                <a:defRPr/>
              </a:pPr>
              <a:t>‹#›</a:t>
            </a:fld>
            <a:endParaRPr lang="en-US"/>
          </a:p>
        </p:txBody>
      </p:sp>
    </p:spTree>
    <p:extLst>
      <p:ext uri="{BB962C8B-B14F-4D97-AF65-F5344CB8AC3E}">
        <p14:creationId xmlns:p14="http://schemas.microsoft.com/office/powerpoint/2010/main" val="371552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5" y="361950"/>
            <a:ext cx="11601135"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4"/>
          </p:nvPr>
        </p:nvSpPr>
        <p:spPr>
          <a:xfrm>
            <a:off x="8593667" y="6515100"/>
            <a:ext cx="1435100" cy="241300"/>
          </a:xfrm>
        </p:spPr>
        <p:txBody>
          <a:bodyPr/>
          <a:lstStyle>
            <a:lvl1pPr>
              <a:defRPr/>
            </a:lvl1pPr>
          </a:lstStyle>
          <a:p>
            <a:pPr>
              <a:defRPr/>
            </a:pPr>
            <a:r>
              <a:rPr lang="en-US"/>
              <a:t>Sept 5, 2016</a:t>
            </a:r>
          </a:p>
        </p:txBody>
      </p:sp>
      <p:sp>
        <p:nvSpPr>
          <p:cNvPr id="6" name="Slide Number Placeholder 5"/>
          <p:cNvSpPr>
            <a:spLocks noGrp="1"/>
          </p:cNvSpPr>
          <p:nvPr>
            <p:ph type="sldNum" sz="quarter" idx="16"/>
          </p:nvPr>
        </p:nvSpPr>
        <p:spPr/>
        <p:txBody>
          <a:bodyPr/>
          <a:lstStyle>
            <a:lvl1pPr>
              <a:defRPr/>
            </a:lvl1pPr>
          </a:lstStyle>
          <a:p>
            <a:pPr>
              <a:defRPr/>
            </a:pPr>
            <a:fld id="{EBB7E1A3-D14B-384F-BC68-921915557438}" type="slidenum">
              <a:rPr lang="en-US"/>
              <a:pPr>
                <a:defRPr/>
              </a:pPr>
              <a:t>‹#›</a:t>
            </a:fld>
            <a:endParaRPr lang="en-US"/>
          </a:p>
        </p:txBody>
      </p:sp>
    </p:spTree>
    <p:extLst>
      <p:ext uri="{BB962C8B-B14F-4D97-AF65-F5344CB8AC3E}">
        <p14:creationId xmlns:p14="http://schemas.microsoft.com/office/powerpoint/2010/main" val="152145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0.png"/><Relationship Id="rId4" Type="http://schemas.openxmlformats.org/officeDocument/2006/relationships/slideLayout" Target="../slideLayouts/slideLayout21.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6.emf"/><Relationship Id="rId5" Type="http://schemas.openxmlformats.org/officeDocument/2006/relationships/theme" Target="../theme/theme6.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612718" y="6515100"/>
            <a:ext cx="1435100" cy="241300"/>
          </a:xfrm>
          <a:prstGeom prst="rect">
            <a:avLst/>
          </a:prstGeom>
        </p:spPr>
        <p:txBody>
          <a:bodyPr lIns="0" tIns="0" rIns="0" bIns="0" anchor="ctr" anchorCtr="0"/>
          <a:lstStyle>
            <a:lvl1pPr marL="0" algn="r">
              <a:defRPr sz="900">
                <a:solidFill>
                  <a:srgbClr val="154D81"/>
                </a:solidFill>
                <a:latin typeface="Helvetica"/>
              </a:defRPr>
            </a:lvl1pPr>
          </a:lstStyle>
          <a:p>
            <a:fld id="{3E44847E-EEA3-487A-A594-E560B99BC6F1}" type="datetimeFigureOut">
              <a:rPr lang="en-US" smtClean="0"/>
              <a:t>4/5/2019</a:t>
            </a:fld>
            <a:endParaRPr lang="en-US"/>
          </a:p>
        </p:txBody>
      </p:sp>
      <p:sp>
        <p:nvSpPr>
          <p:cNvPr id="13" name="Slide Number Placeholder 5"/>
          <p:cNvSpPr>
            <a:spLocks noGrp="1"/>
          </p:cNvSpPr>
          <p:nvPr>
            <p:ph type="sldNum" sz="quarter" idx="4"/>
          </p:nvPr>
        </p:nvSpPr>
        <p:spPr>
          <a:xfrm>
            <a:off x="11334753" y="6521024"/>
            <a:ext cx="596900" cy="241300"/>
          </a:xfrm>
          <a:prstGeom prst="rect">
            <a:avLst/>
          </a:prstGeom>
        </p:spPr>
        <p:txBody>
          <a:bodyPr lIns="0" tIns="0" rIns="0" bIns="0" anchor="ctr" anchorCtr="0"/>
          <a:lstStyle>
            <a:lvl1pPr marL="0" algn="l">
              <a:defRPr sz="900">
                <a:solidFill>
                  <a:srgbClr val="154D81"/>
                </a:solidFill>
                <a:latin typeface="Helvetica"/>
              </a:defRPr>
            </a:lvl1pPr>
          </a:lstStyle>
          <a:p>
            <a:fld id="{F1BAF928-1C56-4444-A2AA-5083F7F83D1D}" type="slidenum">
              <a:rPr lang="en-US" smtClean="0"/>
              <a:t>‹#›</a:t>
            </a:fld>
            <a:endParaRPr lang="en-US"/>
          </a:p>
        </p:txBody>
      </p:sp>
    </p:spTree>
    <p:extLst>
      <p:ext uri="{BB962C8B-B14F-4D97-AF65-F5344CB8AC3E}">
        <p14:creationId xmlns:p14="http://schemas.microsoft.com/office/powerpoint/2010/main" val="3533817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8600018" y="6515100"/>
            <a:ext cx="14351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a:t>Sept 5, 2016</a:t>
            </a:r>
          </a:p>
        </p:txBody>
      </p:sp>
      <p:sp>
        <p:nvSpPr>
          <p:cNvPr id="9220" name="Slide Number Placeholder 5"/>
          <p:cNvSpPr>
            <a:spLocks noGrp="1"/>
          </p:cNvSpPr>
          <p:nvPr>
            <p:ph type="sldNum" sz="quarter" idx="4"/>
          </p:nvPr>
        </p:nvSpPr>
        <p:spPr bwMode="auto">
          <a:xfrm>
            <a:off x="304801" y="6515100"/>
            <a:ext cx="5969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8B433248-BB39-E743-A850-354E7CBAD4CC}" type="slidenum">
              <a:rPr lang="en-US"/>
              <a:pPr>
                <a:defRPr/>
              </a:pPr>
              <a:t>‹#›</a:t>
            </a:fld>
            <a:endParaRPr lang="en-US"/>
          </a:p>
        </p:txBody>
      </p:sp>
    </p:spTree>
    <p:extLst>
      <p:ext uri="{BB962C8B-B14F-4D97-AF65-F5344CB8AC3E}">
        <p14:creationId xmlns:p14="http://schemas.microsoft.com/office/powerpoint/2010/main" val="31729167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16000" y="180000"/>
            <a:ext cx="1056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816000" y="1371601"/>
            <a:ext cx="10560000" cy="4754563"/>
          </a:xfrm>
          <a:prstGeom prst="rect">
            <a:avLst/>
          </a:prstGeom>
        </p:spPr>
        <p:txBody>
          <a:bodyPr vert="horz" lIns="0" tIns="0" rIns="0" bIns="0" rtlCol="0">
            <a:normAutofit/>
          </a:body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4"/>
          </p:nvPr>
        </p:nvSpPr>
        <p:spPr>
          <a:xfrm>
            <a:off x="11582400" y="6356350"/>
            <a:ext cx="48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solidFill>
                  <a:srgbClr val="64BCD9"/>
                </a:solidFill>
              </a:rPr>
              <a:pPr/>
              <a:t>‹#›</a:t>
            </a:fld>
            <a:endParaRPr lang="fr-FR" dirty="0">
              <a:solidFill>
                <a:srgbClr val="64BCD9"/>
              </a:solidFill>
            </a:endParaRPr>
          </a:p>
        </p:txBody>
      </p:sp>
    </p:spTree>
    <p:extLst>
      <p:ext uri="{BB962C8B-B14F-4D97-AF65-F5344CB8AC3E}">
        <p14:creationId xmlns:p14="http://schemas.microsoft.com/office/powerpoint/2010/main" val="3064843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16000" y="180000"/>
            <a:ext cx="1056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816000" y="1371601"/>
            <a:ext cx="1056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2641600" y="6356350"/>
            <a:ext cx="8734400" cy="360000"/>
          </a:xfrm>
          <a:prstGeom prst="rect">
            <a:avLst/>
          </a:prstGeom>
        </p:spPr>
        <p:txBody>
          <a:bodyPr vert="horz" lIns="0" tIns="0" rIns="0" bIns="0" rtlCol="0" anchor="b"/>
          <a:lstStyle>
            <a:lvl1pPr algn="r">
              <a:defRPr sz="1200">
                <a:solidFill>
                  <a:schemeClr val="accent1"/>
                </a:solidFill>
              </a:defRPr>
            </a:lvl1pPr>
          </a:lstStyle>
          <a:p>
            <a:r>
              <a:rPr lang="en-US" dirty="0"/>
              <a:t>HL-LHC AUP CD-2/3b DOE/SC Review – Dec. 11</a:t>
            </a:r>
            <a:r>
              <a:rPr lang="en-US" baseline="30000" dirty="0"/>
              <a:t>th</a:t>
            </a:r>
            <a:r>
              <a:rPr lang="en-US" dirty="0"/>
              <a:t>–13</a:t>
            </a:r>
            <a:r>
              <a:rPr lang="en-US" baseline="30000" dirty="0"/>
              <a:t>th</a:t>
            </a:r>
            <a:r>
              <a:rPr lang="en-US" dirty="0"/>
              <a:t> 2018</a:t>
            </a:r>
            <a:endParaRPr lang="en-GB" dirty="0"/>
          </a:p>
        </p:txBody>
      </p:sp>
      <p:sp>
        <p:nvSpPr>
          <p:cNvPr id="6" name="Espace réservé du numéro de diapositive 5"/>
          <p:cNvSpPr>
            <a:spLocks noGrp="1"/>
          </p:cNvSpPr>
          <p:nvPr>
            <p:ph type="sldNum" sz="quarter" idx="4"/>
          </p:nvPr>
        </p:nvSpPr>
        <p:spPr>
          <a:xfrm>
            <a:off x="11582400" y="6356350"/>
            <a:ext cx="480000" cy="360000"/>
          </a:xfrm>
          <a:prstGeom prst="rect">
            <a:avLst/>
          </a:prstGeom>
        </p:spPr>
        <p:txBody>
          <a:bodyPr vert="horz" lIns="0" tIns="0" rIns="0" bIns="0" rtlCol="0" anchor="b"/>
          <a:lstStyle>
            <a:lvl1pPr algn="r">
              <a:defRPr sz="1200">
                <a:solidFill>
                  <a:schemeClr val="accent1"/>
                </a:solidFill>
              </a:defRPr>
            </a:lvl1pPr>
          </a:lstStyle>
          <a:p>
            <a:fld id="{F1BAF928-1C56-4444-A2AA-5083F7F83D1D}" type="slidenum">
              <a:rPr lang="en-US" smtClean="0"/>
              <a:t>‹#›</a:t>
            </a:fld>
            <a:endParaRPr lang="en-US"/>
          </a:p>
        </p:txBody>
      </p:sp>
      <p:pic>
        <p:nvPicPr>
          <p:cNvPr id="7" name="Picture 6"/>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0" y="6212900"/>
            <a:ext cx="2543605" cy="645100"/>
          </a:xfrm>
          <a:prstGeom prst="rect">
            <a:avLst/>
          </a:prstGeom>
        </p:spPr>
      </p:pic>
    </p:spTree>
    <p:extLst>
      <p:ext uri="{BB962C8B-B14F-4D97-AF65-F5344CB8AC3E}">
        <p14:creationId xmlns:p14="http://schemas.microsoft.com/office/powerpoint/2010/main" val="33998171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612718" y="6515100"/>
            <a:ext cx="1435100" cy="241300"/>
          </a:xfrm>
          <a:prstGeom prst="rect">
            <a:avLst/>
          </a:prstGeom>
        </p:spPr>
        <p:txBody>
          <a:bodyPr lIns="0" tIns="0" rIns="0" bIns="0" anchor="ctr" anchorCtr="0"/>
          <a:lstStyle>
            <a:lvl1pPr marL="0" algn="r">
              <a:defRPr sz="900">
                <a:solidFill>
                  <a:srgbClr val="154D81"/>
                </a:solidFill>
                <a:latin typeface="Helvetica"/>
              </a:defRPr>
            </a:lvl1pPr>
          </a:lstStyle>
          <a:p>
            <a:endParaRPr lang="en-US" dirty="0"/>
          </a:p>
        </p:txBody>
      </p:sp>
      <p:sp>
        <p:nvSpPr>
          <p:cNvPr id="13" name="Slide Number Placeholder 5"/>
          <p:cNvSpPr>
            <a:spLocks noGrp="1"/>
          </p:cNvSpPr>
          <p:nvPr>
            <p:ph type="sldNum" sz="quarter" idx="4"/>
          </p:nvPr>
        </p:nvSpPr>
        <p:spPr>
          <a:xfrm>
            <a:off x="11334753" y="6521024"/>
            <a:ext cx="596900" cy="241300"/>
          </a:xfrm>
          <a:prstGeom prst="rect">
            <a:avLst/>
          </a:prstGeom>
        </p:spPr>
        <p:txBody>
          <a:bodyPr lIns="0" tIns="0" rIns="0" bIns="0" anchor="ctr" anchorCtr="0"/>
          <a:lstStyle>
            <a:lvl1pPr marL="0" algn="l">
              <a:defRPr sz="900">
                <a:solidFill>
                  <a:srgbClr val="154D81"/>
                </a:solidFill>
                <a:latin typeface="Helvetica"/>
              </a:defRPr>
            </a:lvl1pPr>
          </a:lstStyle>
          <a:p>
            <a:fld id="{0B36E016-911B-4D2D-A8E8-137B0FEF7DB1}" type="slidenum">
              <a:rPr lang="en-US" smtClean="0"/>
              <a:t>‹#›</a:t>
            </a:fld>
            <a:endParaRPr lang="en-US" dirty="0"/>
          </a:p>
        </p:txBody>
      </p:sp>
    </p:spTree>
    <p:extLst>
      <p:ext uri="{BB962C8B-B14F-4D97-AF65-F5344CB8AC3E}">
        <p14:creationId xmlns:p14="http://schemas.microsoft.com/office/powerpoint/2010/main" val="33859775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ftr="0" dt="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8600018" y="6515100"/>
            <a:ext cx="14351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endParaRPr lang="en-US" dirty="0"/>
          </a:p>
        </p:txBody>
      </p:sp>
      <p:sp>
        <p:nvSpPr>
          <p:cNvPr id="9220" name="Slide Number Placeholder 5"/>
          <p:cNvSpPr>
            <a:spLocks noGrp="1"/>
          </p:cNvSpPr>
          <p:nvPr>
            <p:ph type="sldNum" sz="quarter" idx="4"/>
          </p:nvPr>
        </p:nvSpPr>
        <p:spPr bwMode="auto">
          <a:xfrm>
            <a:off x="304801" y="6515100"/>
            <a:ext cx="5969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8B433248-BB39-E743-A850-354E7CBAD4CC}" type="slidenum">
              <a:rPr lang="en-US"/>
              <a:pPr>
                <a:defRPr/>
              </a:pPr>
              <a:t>‹#›</a:t>
            </a:fld>
            <a:endParaRPr lang="en-US" dirty="0"/>
          </a:p>
        </p:txBody>
      </p:sp>
    </p:spTree>
    <p:extLst>
      <p:ext uri="{BB962C8B-B14F-4D97-AF65-F5344CB8AC3E}">
        <p14:creationId xmlns:p14="http://schemas.microsoft.com/office/powerpoint/2010/main" val="204216578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16000" y="180000"/>
            <a:ext cx="1056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816000" y="1371601"/>
            <a:ext cx="10560000" cy="4754563"/>
          </a:xfrm>
          <a:prstGeom prst="rect">
            <a:avLst/>
          </a:prstGeom>
        </p:spPr>
        <p:txBody>
          <a:bodyPr vert="horz" lIns="0" tIns="0" rIns="0" bIns="0" rtlCol="0">
            <a:normAutofit/>
          </a:body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4"/>
          </p:nvPr>
        </p:nvSpPr>
        <p:spPr>
          <a:xfrm>
            <a:off x="11582400" y="6356350"/>
            <a:ext cx="48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solidFill>
                  <a:srgbClr val="64BCD9"/>
                </a:solidFill>
              </a:rPr>
              <a:pPr/>
              <a:t>‹#›</a:t>
            </a:fld>
            <a:endParaRPr lang="fr-FR" dirty="0">
              <a:solidFill>
                <a:srgbClr val="64BCD9"/>
              </a:solidFill>
            </a:endParaRPr>
          </a:p>
        </p:txBody>
      </p:sp>
    </p:spTree>
    <p:extLst>
      <p:ext uri="{BB962C8B-B14F-4D97-AF65-F5344CB8AC3E}">
        <p14:creationId xmlns:p14="http://schemas.microsoft.com/office/powerpoint/2010/main" val="42145749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ft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1D18-F51B-4CEA-988D-B3EF585983A2}"/>
              </a:ext>
            </a:extLst>
          </p:cNvPr>
          <p:cNvSpPr>
            <a:spLocks noGrp="1"/>
          </p:cNvSpPr>
          <p:nvPr>
            <p:ph type="ctrTitle"/>
          </p:nvPr>
        </p:nvSpPr>
        <p:spPr>
          <a:xfrm>
            <a:off x="505838" y="1122363"/>
            <a:ext cx="11313268" cy="2387600"/>
          </a:xfrm>
        </p:spPr>
        <p:txBody>
          <a:bodyPr/>
          <a:lstStyle/>
          <a:p>
            <a:r>
              <a:rPr lang="en-US" dirty="0"/>
              <a:t>Coil Working Group Meeting</a:t>
            </a:r>
            <a:br>
              <a:rPr lang="en-US" dirty="0"/>
            </a:br>
            <a:r>
              <a:rPr lang="en-US" sz="4000" dirty="0"/>
              <a:t>Wedge Drawing and Procurement Review</a:t>
            </a:r>
            <a:endParaRPr lang="en-US" dirty="0"/>
          </a:p>
        </p:txBody>
      </p:sp>
      <p:sp>
        <p:nvSpPr>
          <p:cNvPr id="3" name="Subtitle 2">
            <a:extLst>
              <a:ext uri="{FF2B5EF4-FFF2-40B4-BE49-F238E27FC236}">
                <a16:creationId xmlns:a16="http://schemas.microsoft.com/office/drawing/2014/main" id="{B8D11BC2-8F67-4B63-8FA9-213368B029D4}"/>
              </a:ext>
            </a:extLst>
          </p:cNvPr>
          <p:cNvSpPr>
            <a:spLocks noGrp="1"/>
          </p:cNvSpPr>
          <p:nvPr>
            <p:ph type="subTitle" idx="1"/>
          </p:nvPr>
        </p:nvSpPr>
        <p:spPr>
          <a:xfrm>
            <a:off x="1524000" y="4289898"/>
            <a:ext cx="9144000" cy="967902"/>
          </a:xfrm>
        </p:spPr>
        <p:txBody>
          <a:bodyPr/>
          <a:lstStyle/>
          <a:p>
            <a:r>
              <a:rPr lang="en-US" dirty="0"/>
              <a:t>Miao Yu</a:t>
            </a:r>
          </a:p>
          <a:p>
            <a:r>
              <a:rPr lang="en-US" dirty="0"/>
              <a:t>April 8, 2019</a:t>
            </a:r>
          </a:p>
        </p:txBody>
      </p:sp>
    </p:spTree>
    <p:extLst>
      <p:ext uri="{BB962C8B-B14F-4D97-AF65-F5344CB8AC3E}">
        <p14:creationId xmlns:p14="http://schemas.microsoft.com/office/powerpoint/2010/main" val="340741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E520-941E-44AB-AB3D-FF9FF1F650ED}"/>
              </a:ext>
            </a:extLst>
          </p:cNvPr>
          <p:cNvSpPr>
            <a:spLocks noGrp="1"/>
          </p:cNvSpPr>
          <p:nvPr>
            <p:ph type="title"/>
          </p:nvPr>
        </p:nvSpPr>
        <p:spPr/>
        <p:txBody>
          <a:bodyPr/>
          <a:lstStyle/>
          <a:p>
            <a:r>
              <a:rPr lang="en-US" dirty="0"/>
              <a:t>L2 Wedge QC Report</a:t>
            </a:r>
          </a:p>
        </p:txBody>
      </p:sp>
      <p:pic>
        <p:nvPicPr>
          <p:cNvPr id="7" name="Content Placeholder 6">
            <a:extLst>
              <a:ext uri="{FF2B5EF4-FFF2-40B4-BE49-F238E27FC236}">
                <a16:creationId xmlns:a16="http://schemas.microsoft.com/office/drawing/2014/main" id="{D679EAB3-D5AA-44B5-91CA-98BF6017F362}"/>
              </a:ext>
            </a:extLst>
          </p:cNvPr>
          <p:cNvPicPr>
            <a:picLocks noGrp="1" noChangeAspect="1"/>
          </p:cNvPicPr>
          <p:nvPr>
            <p:ph idx="1"/>
          </p:nvPr>
        </p:nvPicPr>
        <p:blipFill>
          <a:blip r:embed="rId2"/>
          <a:stretch>
            <a:fillRect/>
          </a:stretch>
        </p:blipFill>
        <p:spPr>
          <a:xfrm>
            <a:off x="2987040" y="1104667"/>
            <a:ext cx="6533972" cy="5573333"/>
          </a:xfrm>
          <a:prstGeom prst="rect">
            <a:avLst/>
          </a:prstGeom>
        </p:spPr>
      </p:pic>
      <p:sp>
        <p:nvSpPr>
          <p:cNvPr id="8" name="TextBox 7">
            <a:extLst>
              <a:ext uri="{FF2B5EF4-FFF2-40B4-BE49-F238E27FC236}">
                <a16:creationId xmlns:a16="http://schemas.microsoft.com/office/drawing/2014/main" id="{6CC6CD61-A775-484F-8957-7EDBCE7CA4F7}"/>
              </a:ext>
            </a:extLst>
          </p:cNvPr>
          <p:cNvSpPr txBox="1"/>
          <p:nvPr/>
        </p:nvSpPr>
        <p:spPr>
          <a:xfrm>
            <a:off x="3926378" y="2815243"/>
            <a:ext cx="1307869" cy="369332"/>
          </a:xfrm>
          <a:prstGeom prst="rect">
            <a:avLst/>
          </a:prstGeom>
          <a:noFill/>
        </p:spPr>
        <p:txBody>
          <a:bodyPr wrap="square" rtlCol="0">
            <a:spAutoFit/>
          </a:bodyPr>
          <a:lstStyle/>
          <a:p>
            <a:r>
              <a:rPr lang="en-US" dirty="0"/>
              <a:t>0.047 mm </a:t>
            </a:r>
          </a:p>
        </p:txBody>
      </p:sp>
      <p:sp>
        <p:nvSpPr>
          <p:cNvPr id="9" name="TextBox 8">
            <a:extLst>
              <a:ext uri="{FF2B5EF4-FFF2-40B4-BE49-F238E27FC236}">
                <a16:creationId xmlns:a16="http://schemas.microsoft.com/office/drawing/2014/main" id="{94EE870C-AB91-40A7-8B80-3D76E2A81859}"/>
              </a:ext>
            </a:extLst>
          </p:cNvPr>
          <p:cNvSpPr txBox="1"/>
          <p:nvPr/>
        </p:nvSpPr>
        <p:spPr>
          <a:xfrm>
            <a:off x="9000081" y="3891333"/>
            <a:ext cx="1307869" cy="369332"/>
          </a:xfrm>
          <a:prstGeom prst="rect">
            <a:avLst/>
          </a:prstGeom>
          <a:noFill/>
        </p:spPr>
        <p:txBody>
          <a:bodyPr wrap="square" rtlCol="0">
            <a:spAutoFit/>
          </a:bodyPr>
          <a:lstStyle/>
          <a:p>
            <a:r>
              <a:rPr lang="en-US" dirty="0"/>
              <a:t>-0.047 mm </a:t>
            </a:r>
          </a:p>
        </p:txBody>
      </p:sp>
      <p:sp>
        <p:nvSpPr>
          <p:cNvPr id="11" name="TextBox 10">
            <a:extLst>
              <a:ext uri="{FF2B5EF4-FFF2-40B4-BE49-F238E27FC236}">
                <a16:creationId xmlns:a16="http://schemas.microsoft.com/office/drawing/2014/main" id="{67FE73C4-0604-42E2-8816-9CCB2C12D93C}"/>
              </a:ext>
            </a:extLst>
          </p:cNvPr>
          <p:cNvSpPr txBox="1"/>
          <p:nvPr/>
        </p:nvSpPr>
        <p:spPr>
          <a:xfrm>
            <a:off x="8643884" y="5624946"/>
            <a:ext cx="2732116" cy="369332"/>
          </a:xfrm>
          <a:prstGeom prst="rect">
            <a:avLst/>
          </a:prstGeom>
          <a:noFill/>
        </p:spPr>
        <p:txBody>
          <a:bodyPr wrap="square" rtlCol="0">
            <a:spAutoFit/>
          </a:bodyPr>
          <a:lstStyle/>
          <a:p>
            <a:r>
              <a:rPr lang="en-US" dirty="0"/>
              <a:t>217 mm from one end </a:t>
            </a:r>
          </a:p>
        </p:txBody>
      </p:sp>
    </p:spTree>
    <p:extLst>
      <p:ext uri="{BB962C8B-B14F-4D97-AF65-F5344CB8AC3E}">
        <p14:creationId xmlns:p14="http://schemas.microsoft.com/office/powerpoint/2010/main" val="326337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B643-E5EB-4514-AF59-9C6545392B25}"/>
              </a:ext>
            </a:extLst>
          </p:cNvPr>
          <p:cNvSpPr>
            <a:spLocks noGrp="1"/>
          </p:cNvSpPr>
          <p:nvPr>
            <p:ph type="title"/>
          </p:nvPr>
        </p:nvSpPr>
        <p:spPr/>
        <p:txBody>
          <a:bodyPr/>
          <a:lstStyle/>
          <a:p>
            <a:r>
              <a:rPr lang="en-US" dirty="0"/>
              <a:t>L2 Wedge QC Report Cont.</a:t>
            </a:r>
          </a:p>
        </p:txBody>
      </p:sp>
      <p:pic>
        <p:nvPicPr>
          <p:cNvPr id="4" name="Content Placeholder 3">
            <a:extLst>
              <a:ext uri="{FF2B5EF4-FFF2-40B4-BE49-F238E27FC236}">
                <a16:creationId xmlns:a16="http://schemas.microsoft.com/office/drawing/2014/main" id="{34D2911C-0C74-4B9C-91A7-35254A364DA9}"/>
              </a:ext>
            </a:extLst>
          </p:cNvPr>
          <p:cNvPicPr>
            <a:picLocks noGrp="1" noChangeAspect="1"/>
          </p:cNvPicPr>
          <p:nvPr>
            <p:ph idx="1"/>
          </p:nvPr>
        </p:nvPicPr>
        <p:blipFill>
          <a:blip r:embed="rId2"/>
          <a:stretch>
            <a:fillRect/>
          </a:stretch>
        </p:blipFill>
        <p:spPr>
          <a:xfrm>
            <a:off x="2621592" y="1180952"/>
            <a:ext cx="7102324" cy="5314604"/>
          </a:xfrm>
          <a:prstGeom prst="rect">
            <a:avLst/>
          </a:prstGeom>
        </p:spPr>
      </p:pic>
    </p:spTree>
    <p:extLst>
      <p:ext uri="{BB962C8B-B14F-4D97-AF65-F5344CB8AC3E}">
        <p14:creationId xmlns:p14="http://schemas.microsoft.com/office/powerpoint/2010/main" val="2378792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8E2B-24A7-4240-8B5E-F9B6DFFF07E8}"/>
              </a:ext>
            </a:extLst>
          </p:cNvPr>
          <p:cNvSpPr>
            <a:spLocks noGrp="1"/>
          </p:cNvSpPr>
          <p:nvPr>
            <p:ph type="title"/>
          </p:nvPr>
        </p:nvSpPr>
        <p:spPr/>
        <p:txBody>
          <a:bodyPr/>
          <a:lstStyle/>
          <a:p>
            <a:r>
              <a:rPr lang="en-US" dirty="0"/>
              <a:t>L2 Wedge QC Report Cont.</a:t>
            </a:r>
          </a:p>
        </p:txBody>
      </p:sp>
      <p:pic>
        <p:nvPicPr>
          <p:cNvPr id="4" name="Content Placeholder 3">
            <a:extLst>
              <a:ext uri="{FF2B5EF4-FFF2-40B4-BE49-F238E27FC236}">
                <a16:creationId xmlns:a16="http://schemas.microsoft.com/office/drawing/2014/main" id="{DCF2D321-EF25-4705-8012-8D6D973CE3F2}"/>
              </a:ext>
            </a:extLst>
          </p:cNvPr>
          <p:cNvPicPr>
            <a:picLocks noGrp="1" noChangeAspect="1"/>
          </p:cNvPicPr>
          <p:nvPr>
            <p:ph idx="1"/>
          </p:nvPr>
        </p:nvPicPr>
        <p:blipFill>
          <a:blip r:embed="rId2"/>
          <a:stretch>
            <a:fillRect/>
          </a:stretch>
        </p:blipFill>
        <p:spPr>
          <a:xfrm>
            <a:off x="2604179" y="814127"/>
            <a:ext cx="6983641" cy="5921953"/>
          </a:xfrm>
          <a:prstGeom prst="rect">
            <a:avLst/>
          </a:prstGeom>
        </p:spPr>
      </p:pic>
      <p:sp>
        <p:nvSpPr>
          <p:cNvPr id="5" name="TextBox 4">
            <a:extLst>
              <a:ext uri="{FF2B5EF4-FFF2-40B4-BE49-F238E27FC236}">
                <a16:creationId xmlns:a16="http://schemas.microsoft.com/office/drawing/2014/main" id="{66B821E6-8B8F-4FAF-A88A-38BF5A7DD238}"/>
              </a:ext>
            </a:extLst>
          </p:cNvPr>
          <p:cNvSpPr txBox="1"/>
          <p:nvPr/>
        </p:nvSpPr>
        <p:spPr>
          <a:xfrm>
            <a:off x="8695113" y="5347854"/>
            <a:ext cx="2732116" cy="369332"/>
          </a:xfrm>
          <a:prstGeom prst="rect">
            <a:avLst/>
          </a:prstGeom>
          <a:noFill/>
        </p:spPr>
        <p:txBody>
          <a:bodyPr wrap="square" rtlCol="0">
            <a:spAutoFit/>
          </a:bodyPr>
          <a:lstStyle/>
          <a:p>
            <a:r>
              <a:rPr lang="en-US" dirty="0"/>
              <a:t>523 mm from one end </a:t>
            </a:r>
          </a:p>
        </p:txBody>
      </p:sp>
      <p:sp>
        <p:nvSpPr>
          <p:cNvPr id="6" name="TextBox 5">
            <a:extLst>
              <a:ext uri="{FF2B5EF4-FFF2-40B4-BE49-F238E27FC236}">
                <a16:creationId xmlns:a16="http://schemas.microsoft.com/office/drawing/2014/main" id="{A9690F32-5938-473E-8E35-DEC1E16EC921}"/>
              </a:ext>
            </a:extLst>
          </p:cNvPr>
          <p:cNvSpPr txBox="1"/>
          <p:nvPr/>
        </p:nvSpPr>
        <p:spPr>
          <a:xfrm>
            <a:off x="9000081" y="3891333"/>
            <a:ext cx="1307869" cy="369332"/>
          </a:xfrm>
          <a:prstGeom prst="rect">
            <a:avLst/>
          </a:prstGeom>
          <a:noFill/>
        </p:spPr>
        <p:txBody>
          <a:bodyPr wrap="square" rtlCol="0">
            <a:spAutoFit/>
          </a:bodyPr>
          <a:lstStyle/>
          <a:p>
            <a:r>
              <a:rPr lang="en-US" dirty="0"/>
              <a:t>-0.045 mm </a:t>
            </a:r>
          </a:p>
        </p:txBody>
      </p:sp>
      <p:sp>
        <p:nvSpPr>
          <p:cNvPr id="7" name="TextBox 6">
            <a:extLst>
              <a:ext uri="{FF2B5EF4-FFF2-40B4-BE49-F238E27FC236}">
                <a16:creationId xmlns:a16="http://schemas.microsoft.com/office/drawing/2014/main" id="{7F40713C-E59C-42A5-8B5C-2E8B6FD1145D}"/>
              </a:ext>
            </a:extLst>
          </p:cNvPr>
          <p:cNvSpPr txBox="1"/>
          <p:nvPr/>
        </p:nvSpPr>
        <p:spPr>
          <a:xfrm>
            <a:off x="3906982" y="3585556"/>
            <a:ext cx="2455025" cy="369332"/>
          </a:xfrm>
          <a:prstGeom prst="rect">
            <a:avLst/>
          </a:prstGeom>
          <a:noFill/>
        </p:spPr>
        <p:txBody>
          <a:bodyPr wrap="square" rtlCol="0">
            <a:spAutoFit/>
          </a:bodyPr>
          <a:lstStyle/>
          <a:p>
            <a:r>
              <a:rPr lang="en-US" dirty="0"/>
              <a:t>~0.03 mm</a:t>
            </a:r>
          </a:p>
        </p:txBody>
      </p:sp>
    </p:spTree>
    <p:extLst>
      <p:ext uri="{BB962C8B-B14F-4D97-AF65-F5344CB8AC3E}">
        <p14:creationId xmlns:p14="http://schemas.microsoft.com/office/powerpoint/2010/main" val="402545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C693-CFEA-42D2-A41D-20AE6D87B1E8}"/>
              </a:ext>
            </a:extLst>
          </p:cNvPr>
          <p:cNvSpPr>
            <a:spLocks noGrp="1"/>
          </p:cNvSpPr>
          <p:nvPr>
            <p:ph type="title"/>
          </p:nvPr>
        </p:nvSpPr>
        <p:spPr/>
        <p:txBody>
          <a:bodyPr/>
          <a:lstStyle/>
          <a:p>
            <a:r>
              <a:rPr lang="en-US" dirty="0"/>
              <a:t>L2 Wedge QC Report Cont.</a:t>
            </a:r>
          </a:p>
        </p:txBody>
      </p:sp>
      <p:pic>
        <p:nvPicPr>
          <p:cNvPr id="4" name="Content Placeholder 3">
            <a:extLst>
              <a:ext uri="{FF2B5EF4-FFF2-40B4-BE49-F238E27FC236}">
                <a16:creationId xmlns:a16="http://schemas.microsoft.com/office/drawing/2014/main" id="{39FD4564-4CDC-48A9-8FCB-184F5E6CA4E8}"/>
              </a:ext>
            </a:extLst>
          </p:cNvPr>
          <p:cNvPicPr>
            <a:picLocks noGrp="1" noChangeAspect="1"/>
          </p:cNvPicPr>
          <p:nvPr>
            <p:ph idx="1"/>
          </p:nvPr>
        </p:nvPicPr>
        <p:blipFill>
          <a:blip r:embed="rId2"/>
          <a:stretch>
            <a:fillRect/>
          </a:stretch>
        </p:blipFill>
        <p:spPr>
          <a:xfrm>
            <a:off x="2459364" y="1127148"/>
            <a:ext cx="7471574" cy="5661690"/>
          </a:xfrm>
          <a:prstGeom prst="rect">
            <a:avLst/>
          </a:prstGeom>
        </p:spPr>
      </p:pic>
    </p:spTree>
    <p:extLst>
      <p:ext uri="{BB962C8B-B14F-4D97-AF65-F5344CB8AC3E}">
        <p14:creationId xmlns:p14="http://schemas.microsoft.com/office/powerpoint/2010/main" val="325187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5D41-A216-4F8F-AC38-B29B8D4A2285}"/>
              </a:ext>
            </a:extLst>
          </p:cNvPr>
          <p:cNvSpPr>
            <a:spLocks noGrp="1"/>
          </p:cNvSpPr>
          <p:nvPr>
            <p:ph type="title"/>
          </p:nvPr>
        </p:nvSpPr>
        <p:spPr/>
        <p:txBody>
          <a:bodyPr/>
          <a:lstStyle/>
          <a:p>
            <a:r>
              <a:rPr lang="en-US" dirty="0"/>
              <a:t>Procurement Plan</a:t>
            </a:r>
          </a:p>
        </p:txBody>
      </p:sp>
      <p:sp>
        <p:nvSpPr>
          <p:cNvPr id="3" name="Content Placeholder 2">
            <a:extLst>
              <a:ext uri="{FF2B5EF4-FFF2-40B4-BE49-F238E27FC236}">
                <a16:creationId xmlns:a16="http://schemas.microsoft.com/office/drawing/2014/main" id="{9380CB41-96E1-4823-8C90-C2994EF07D53}"/>
              </a:ext>
            </a:extLst>
          </p:cNvPr>
          <p:cNvSpPr>
            <a:spLocks noGrp="1"/>
          </p:cNvSpPr>
          <p:nvPr>
            <p:ph idx="1"/>
          </p:nvPr>
        </p:nvSpPr>
        <p:spPr/>
        <p:txBody>
          <a:bodyPr/>
          <a:lstStyle/>
          <a:p>
            <a:r>
              <a:rPr lang="en-US" dirty="0"/>
              <a:t>In April, procure the wedges from the same vendor for the entire project.</a:t>
            </a:r>
          </a:p>
          <a:p>
            <a:r>
              <a:rPr lang="en-US" dirty="0"/>
              <a:t>Provide the procurement specification to the vendor, including</a:t>
            </a:r>
          </a:p>
          <a:p>
            <a:pPr lvl="1"/>
            <a:r>
              <a:rPr lang="en-US" dirty="0"/>
              <a:t>The vendor shall use the same dies. If the dies need to be modified or replaced, the vendor shall notify FNAL.”</a:t>
            </a:r>
          </a:p>
          <a:p>
            <a:pPr lvl="1"/>
            <a:r>
              <a:rPr lang="en-US" dirty="0"/>
              <a:t>Deliver 10 pcs of samples for QC before production.</a:t>
            </a:r>
          </a:p>
          <a:p>
            <a:r>
              <a:rPr lang="en-US" dirty="0"/>
              <a:t>Visit the vendor in the week </a:t>
            </a:r>
            <a:r>
              <a:rPr lang="en-US"/>
              <a:t>of April 15.</a:t>
            </a:r>
            <a:endParaRPr lang="en-US" dirty="0"/>
          </a:p>
        </p:txBody>
      </p:sp>
    </p:spTree>
    <p:extLst>
      <p:ext uri="{BB962C8B-B14F-4D97-AF65-F5344CB8AC3E}">
        <p14:creationId xmlns:p14="http://schemas.microsoft.com/office/powerpoint/2010/main" val="88495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DD03-7E96-4DA3-9D72-6F20100C0E96}"/>
              </a:ext>
            </a:extLst>
          </p:cNvPr>
          <p:cNvSpPr>
            <a:spLocks noGrp="1"/>
          </p:cNvSpPr>
          <p:nvPr>
            <p:ph type="title"/>
          </p:nvPr>
        </p:nvSpPr>
        <p:spPr/>
        <p:txBody>
          <a:bodyPr/>
          <a:lstStyle/>
          <a:p>
            <a:r>
              <a:rPr lang="en-US" dirty="0"/>
              <a:t>QC Plan (</a:t>
            </a:r>
            <a:r>
              <a:rPr lang="en-US" dirty="0" err="1"/>
              <a:t>Docdb</a:t>
            </a:r>
            <a:r>
              <a:rPr lang="en-US" dirty="0"/>
              <a:t> 2168)</a:t>
            </a:r>
          </a:p>
        </p:txBody>
      </p:sp>
      <p:sp>
        <p:nvSpPr>
          <p:cNvPr id="3" name="Content Placeholder 2">
            <a:extLst>
              <a:ext uri="{FF2B5EF4-FFF2-40B4-BE49-F238E27FC236}">
                <a16:creationId xmlns:a16="http://schemas.microsoft.com/office/drawing/2014/main" id="{4BDE8C01-E114-429C-B412-60F470FD5CAF}"/>
              </a:ext>
            </a:extLst>
          </p:cNvPr>
          <p:cNvSpPr>
            <a:spLocks noGrp="1"/>
          </p:cNvSpPr>
          <p:nvPr>
            <p:ph idx="1"/>
          </p:nvPr>
        </p:nvSpPr>
        <p:spPr/>
        <p:txBody>
          <a:bodyPr>
            <a:normAutofit fontScale="92500" lnSpcReduction="10000"/>
          </a:bodyPr>
          <a:lstStyle/>
          <a:p>
            <a:pPr lvl="0"/>
            <a:r>
              <a:rPr lang="en-US" dirty="0"/>
              <a:t>The vendor shall mark label “first batch” showing the first piece of the wedge drawn through the dies and cut into shorter pieces, and “last batch” showing the last piece of the wedge drawn through the dies and cut into shorter pieces. </a:t>
            </a:r>
          </a:p>
          <a:p>
            <a:pPr lvl="0"/>
            <a:r>
              <a:rPr lang="en-US" dirty="0"/>
              <a:t>FNAL will inspect the samples randomly selected from the first batch and the last batch according to ISO 2859_2014, single sampling plans for normal inspection. FNAL will also inspect 2 samples randomly selected from each shipping crate.</a:t>
            </a:r>
          </a:p>
          <a:p>
            <a:pPr lvl="1"/>
            <a:r>
              <a:rPr lang="en-US" dirty="0"/>
              <a:t>Measure the cross-section profile and the length using a coordinate measuring machine (CMM). </a:t>
            </a:r>
          </a:p>
          <a:p>
            <a:pPr lvl="1"/>
            <a:r>
              <a:rPr lang="en-US" dirty="0"/>
              <a:t>Inspect the straightness. Put the wedge on the granite table on one side surface, press one end and measure the gap between the wedge and the table from the other end. </a:t>
            </a:r>
          </a:p>
          <a:p>
            <a:endParaRPr lang="en-US" dirty="0"/>
          </a:p>
        </p:txBody>
      </p:sp>
    </p:spTree>
    <p:extLst>
      <p:ext uri="{BB962C8B-B14F-4D97-AF65-F5344CB8AC3E}">
        <p14:creationId xmlns:p14="http://schemas.microsoft.com/office/powerpoint/2010/main" val="42622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E3C4-B787-4E2D-BA9C-820588CC0E0E}"/>
              </a:ext>
            </a:extLst>
          </p:cNvPr>
          <p:cNvSpPr>
            <a:spLocks noGrp="1"/>
          </p:cNvSpPr>
          <p:nvPr>
            <p:ph type="title"/>
          </p:nvPr>
        </p:nvSpPr>
        <p:spPr/>
        <p:txBody>
          <a:bodyPr/>
          <a:lstStyle/>
          <a:p>
            <a:r>
              <a:rPr lang="en-US" dirty="0"/>
              <a:t>QXFA 108 Cross-section</a:t>
            </a:r>
          </a:p>
        </p:txBody>
      </p:sp>
      <p:pic>
        <p:nvPicPr>
          <p:cNvPr id="7" name="Content Placeholder 4" descr="A close up of a mans face&#10;&#10;Description generated with high confidence">
            <a:extLst>
              <a:ext uri="{FF2B5EF4-FFF2-40B4-BE49-F238E27FC236}">
                <a16:creationId xmlns:a16="http://schemas.microsoft.com/office/drawing/2014/main" id="{75250BBA-5055-490C-A4FD-8D53F0742A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975" y="1593148"/>
            <a:ext cx="10560050" cy="4159067"/>
          </a:xfrm>
        </p:spPr>
      </p:pic>
    </p:spTree>
    <p:extLst>
      <p:ext uri="{BB962C8B-B14F-4D97-AF65-F5344CB8AC3E}">
        <p14:creationId xmlns:p14="http://schemas.microsoft.com/office/powerpoint/2010/main" val="74851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59B3-BF89-4E92-A640-CE57608DF558}"/>
              </a:ext>
            </a:extLst>
          </p:cNvPr>
          <p:cNvSpPr>
            <a:spLocks noGrp="1"/>
          </p:cNvSpPr>
          <p:nvPr>
            <p:ph type="title"/>
          </p:nvPr>
        </p:nvSpPr>
        <p:spPr/>
        <p:txBody>
          <a:bodyPr/>
          <a:lstStyle/>
          <a:p>
            <a:r>
              <a:rPr lang="en-US" dirty="0"/>
              <a:t>L1 Wedge</a:t>
            </a:r>
          </a:p>
        </p:txBody>
      </p:sp>
      <p:pic>
        <p:nvPicPr>
          <p:cNvPr id="6" name="Content Placeholder 5">
            <a:extLst>
              <a:ext uri="{FF2B5EF4-FFF2-40B4-BE49-F238E27FC236}">
                <a16:creationId xmlns:a16="http://schemas.microsoft.com/office/drawing/2014/main" id="{32DF2C13-E8F7-4CBF-92D3-A1FC1F616BA4}"/>
              </a:ext>
            </a:extLst>
          </p:cNvPr>
          <p:cNvPicPr>
            <a:picLocks noGrp="1" noChangeAspect="1"/>
          </p:cNvPicPr>
          <p:nvPr>
            <p:ph idx="1"/>
          </p:nvPr>
        </p:nvPicPr>
        <p:blipFill>
          <a:blip r:embed="rId2"/>
          <a:stretch>
            <a:fillRect/>
          </a:stretch>
        </p:blipFill>
        <p:spPr>
          <a:xfrm>
            <a:off x="2076855" y="788592"/>
            <a:ext cx="8580061" cy="6008131"/>
          </a:xfrm>
          <a:prstGeom prst="rect">
            <a:avLst/>
          </a:prstGeom>
        </p:spPr>
      </p:pic>
    </p:spTree>
    <p:extLst>
      <p:ext uri="{BB962C8B-B14F-4D97-AF65-F5344CB8AC3E}">
        <p14:creationId xmlns:p14="http://schemas.microsoft.com/office/powerpoint/2010/main" val="335338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D4A8-FF61-4D55-A9A0-0F7AC7272BE1}"/>
              </a:ext>
            </a:extLst>
          </p:cNvPr>
          <p:cNvSpPr>
            <a:spLocks noGrp="1"/>
          </p:cNvSpPr>
          <p:nvPr>
            <p:ph type="title"/>
          </p:nvPr>
        </p:nvSpPr>
        <p:spPr/>
        <p:txBody>
          <a:bodyPr/>
          <a:lstStyle/>
          <a:p>
            <a:r>
              <a:rPr lang="en-US" dirty="0"/>
              <a:t>L2 Wedge</a:t>
            </a:r>
          </a:p>
        </p:txBody>
      </p:sp>
      <p:pic>
        <p:nvPicPr>
          <p:cNvPr id="8" name="Content Placeholder 7">
            <a:extLst>
              <a:ext uri="{FF2B5EF4-FFF2-40B4-BE49-F238E27FC236}">
                <a16:creationId xmlns:a16="http://schemas.microsoft.com/office/drawing/2014/main" id="{266B2E48-000C-4B18-9E6C-F43879BE5A5B}"/>
              </a:ext>
            </a:extLst>
          </p:cNvPr>
          <p:cNvPicPr>
            <a:picLocks noGrp="1" noChangeAspect="1"/>
          </p:cNvPicPr>
          <p:nvPr>
            <p:ph idx="1"/>
          </p:nvPr>
        </p:nvPicPr>
        <p:blipFill>
          <a:blip r:embed="rId2"/>
          <a:stretch>
            <a:fillRect/>
          </a:stretch>
        </p:blipFill>
        <p:spPr>
          <a:xfrm>
            <a:off x="2136688" y="833259"/>
            <a:ext cx="8384137" cy="5883534"/>
          </a:xfrm>
          <a:prstGeom prst="rect">
            <a:avLst/>
          </a:prstGeom>
        </p:spPr>
      </p:pic>
    </p:spTree>
    <p:extLst>
      <p:ext uri="{BB962C8B-B14F-4D97-AF65-F5344CB8AC3E}">
        <p14:creationId xmlns:p14="http://schemas.microsoft.com/office/powerpoint/2010/main" val="40705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77F0-D014-4A6E-84F1-5BC8FF4C2CFD}"/>
              </a:ext>
            </a:extLst>
          </p:cNvPr>
          <p:cNvSpPr>
            <a:spLocks noGrp="1"/>
          </p:cNvSpPr>
          <p:nvPr>
            <p:ph type="title"/>
          </p:nvPr>
        </p:nvSpPr>
        <p:spPr/>
        <p:txBody>
          <a:bodyPr/>
          <a:lstStyle/>
          <a:p>
            <a:r>
              <a:rPr lang="en-US" dirty="0"/>
              <a:t>Wedges Fabrication Process</a:t>
            </a:r>
          </a:p>
        </p:txBody>
      </p:sp>
      <p:sp>
        <p:nvSpPr>
          <p:cNvPr id="4" name="Content Placeholder 2">
            <a:extLst>
              <a:ext uri="{FF2B5EF4-FFF2-40B4-BE49-F238E27FC236}">
                <a16:creationId xmlns:a16="http://schemas.microsoft.com/office/drawing/2014/main" id="{7865D9F3-A874-4A92-9EE7-6E74E670315B}"/>
              </a:ext>
            </a:extLst>
          </p:cNvPr>
          <p:cNvSpPr txBox="1">
            <a:spLocks noGrp="1"/>
          </p:cNvSpPr>
          <p:nvPr>
            <p:ph idx="1"/>
          </p:nvPr>
        </p:nvSpPr>
        <p:spPr>
          <a:xfrm>
            <a:off x="815975" y="1219200"/>
            <a:ext cx="10560050" cy="4906963"/>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Material: Phosphor bronze used as wedge material from HQ/LHQ</a:t>
            </a:r>
          </a:p>
          <a:p>
            <a:r>
              <a:rPr lang="en-US" dirty="0"/>
              <a:t>Drawing process through multiple stations (dies): the uniformity of one wedge, and the consistence between </a:t>
            </a:r>
            <a:r>
              <a:rPr lang="en-US" dirty="0" err="1"/>
              <a:t>POs.</a:t>
            </a:r>
            <a:endParaRPr lang="en-US" dirty="0"/>
          </a:p>
          <a:p>
            <a:r>
              <a:rPr lang="en-US" dirty="0"/>
              <a:t>Procurement history: </a:t>
            </a:r>
          </a:p>
          <a:p>
            <a:pPr lvl="1"/>
            <a:r>
              <a:rPr lang="en-US" sz="2000" dirty="0"/>
              <a:t>In 2016, the vendor designed the dies and fabricated samples which passed the inspection</a:t>
            </a:r>
          </a:p>
          <a:p>
            <a:pPr lvl="1"/>
            <a:r>
              <a:rPr lang="en-US" sz="2000" dirty="0"/>
              <a:t>In late 2016, 1</a:t>
            </a:r>
            <a:r>
              <a:rPr lang="en-US" sz="2000" baseline="30000" dirty="0"/>
              <a:t>st</a:t>
            </a:r>
            <a:r>
              <a:rPr lang="en-US" sz="2000" dirty="0"/>
              <a:t> procurement of 2m ~ 4m long (F10039326 for L1 and F10039328 for L2), used in QXFS, QXFP and early QXFA coils.</a:t>
            </a:r>
          </a:p>
          <a:p>
            <a:pPr lvl="1"/>
            <a:r>
              <a:rPr lang="en-US" sz="2000" dirty="0"/>
              <a:t>In 2018, 2</a:t>
            </a:r>
            <a:r>
              <a:rPr lang="en-US" sz="2000" baseline="30000" dirty="0"/>
              <a:t>nd</a:t>
            </a:r>
            <a:r>
              <a:rPr lang="en-US" sz="2000" dirty="0"/>
              <a:t> procurement of 0.739 m long (F10068150 for L1 and F10068148 for L2), enough for 20 coils</a:t>
            </a:r>
          </a:p>
        </p:txBody>
      </p:sp>
    </p:spTree>
    <p:extLst>
      <p:ext uri="{BB962C8B-B14F-4D97-AF65-F5344CB8AC3E}">
        <p14:creationId xmlns:p14="http://schemas.microsoft.com/office/powerpoint/2010/main" val="374027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F511-B2DE-4F3E-9653-F88CE5538108}"/>
              </a:ext>
            </a:extLst>
          </p:cNvPr>
          <p:cNvSpPr>
            <a:spLocks noGrp="1"/>
          </p:cNvSpPr>
          <p:nvPr>
            <p:ph type="title"/>
          </p:nvPr>
        </p:nvSpPr>
        <p:spPr/>
        <p:txBody>
          <a:bodyPr/>
          <a:lstStyle/>
          <a:p>
            <a:r>
              <a:rPr lang="en-US" dirty="0"/>
              <a:t>L1 Wedge QC Report</a:t>
            </a:r>
          </a:p>
        </p:txBody>
      </p:sp>
      <p:pic>
        <p:nvPicPr>
          <p:cNvPr id="4" name="Content Placeholder 3">
            <a:extLst>
              <a:ext uri="{FF2B5EF4-FFF2-40B4-BE49-F238E27FC236}">
                <a16:creationId xmlns:a16="http://schemas.microsoft.com/office/drawing/2014/main" id="{BC910546-2BF9-454B-9FAC-6531759D52F6}"/>
              </a:ext>
            </a:extLst>
          </p:cNvPr>
          <p:cNvPicPr>
            <a:picLocks noGrp="1" noChangeAspect="1"/>
          </p:cNvPicPr>
          <p:nvPr>
            <p:ph idx="1"/>
          </p:nvPr>
        </p:nvPicPr>
        <p:blipFill>
          <a:blip r:embed="rId2"/>
          <a:stretch>
            <a:fillRect/>
          </a:stretch>
        </p:blipFill>
        <p:spPr>
          <a:xfrm>
            <a:off x="2305396" y="975401"/>
            <a:ext cx="7448204" cy="5882599"/>
          </a:xfrm>
          <a:prstGeom prst="rect">
            <a:avLst/>
          </a:prstGeom>
        </p:spPr>
      </p:pic>
      <p:sp>
        <p:nvSpPr>
          <p:cNvPr id="5" name="TextBox 4">
            <a:extLst>
              <a:ext uri="{FF2B5EF4-FFF2-40B4-BE49-F238E27FC236}">
                <a16:creationId xmlns:a16="http://schemas.microsoft.com/office/drawing/2014/main" id="{8F44B510-29DD-405E-BE43-5325F957E205}"/>
              </a:ext>
            </a:extLst>
          </p:cNvPr>
          <p:cNvSpPr txBox="1"/>
          <p:nvPr/>
        </p:nvSpPr>
        <p:spPr>
          <a:xfrm>
            <a:off x="4305993" y="2824143"/>
            <a:ext cx="1307869" cy="369332"/>
          </a:xfrm>
          <a:prstGeom prst="rect">
            <a:avLst/>
          </a:prstGeom>
          <a:noFill/>
        </p:spPr>
        <p:txBody>
          <a:bodyPr wrap="square" rtlCol="0">
            <a:spAutoFit/>
          </a:bodyPr>
          <a:lstStyle/>
          <a:p>
            <a:r>
              <a:rPr lang="en-US" dirty="0"/>
              <a:t>~0.03 mm </a:t>
            </a:r>
          </a:p>
        </p:txBody>
      </p:sp>
      <p:sp>
        <p:nvSpPr>
          <p:cNvPr id="6" name="TextBox 5">
            <a:extLst>
              <a:ext uri="{FF2B5EF4-FFF2-40B4-BE49-F238E27FC236}">
                <a16:creationId xmlns:a16="http://schemas.microsoft.com/office/drawing/2014/main" id="{B0D59C54-96B3-43D1-9D91-9C95E3736967}"/>
              </a:ext>
            </a:extLst>
          </p:cNvPr>
          <p:cNvSpPr txBox="1"/>
          <p:nvPr/>
        </p:nvSpPr>
        <p:spPr>
          <a:xfrm>
            <a:off x="6143106" y="5825037"/>
            <a:ext cx="1307869" cy="369332"/>
          </a:xfrm>
          <a:prstGeom prst="rect">
            <a:avLst/>
          </a:prstGeom>
          <a:noFill/>
        </p:spPr>
        <p:txBody>
          <a:bodyPr wrap="square" rtlCol="0">
            <a:spAutoFit/>
          </a:bodyPr>
          <a:lstStyle/>
          <a:p>
            <a:r>
              <a:rPr lang="en-US" dirty="0"/>
              <a:t>0.036 mm </a:t>
            </a:r>
          </a:p>
        </p:txBody>
      </p:sp>
      <p:sp>
        <p:nvSpPr>
          <p:cNvPr id="7" name="TextBox 6">
            <a:extLst>
              <a:ext uri="{FF2B5EF4-FFF2-40B4-BE49-F238E27FC236}">
                <a16:creationId xmlns:a16="http://schemas.microsoft.com/office/drawing/2014/main" id="{4828C04C-4C3C-4B27-98E5-64E240B77492}"/>
              </a:ext>
            </a:extLst>
          </p:cNvPr>
          <p:cNvSpPr txBox="1"/>
          <p:nvPr/>
        </p:nvSpPr>
        <p:spPr>
          <a:xfrm>
            <a:off x="7838902" y="3732034"/>
            <a:ext cx="1307869" cy="369332"/>
          </a:xfrm>
          <a:prstGeom prst="rect">
            <a:avLst/>
          </a:prstGeom>
          <a:noFill/>
        </p:spPr>
        <p:txBody>
          <a:bodyPr wrap="square" rtlCol="0">
            <a:spAutoFit/>
          </a:bodyPr>
          <a:lstStyle/>
          <a:p>
            <a:r>
              <a:rPr lang="en-US" dirty="0"/>
              <a:t>~0.03 mm </a:t>
            </a:r>
          </a:p>
        </p:txBody>
      </p:sp>
      <p:sp>
        <p:nvSpPr>
          <p:cNvPr id="8" name="TextBox 7">
            <a:extLst>
              <a:ext uri="{FF2B5EF4-FFF2-40B4-BE49-F238E27FC236}">
                <a16:creationId xmlns:a16="http://schemas.microsoft.com/office/drawing/2014/main" id="{498F9A5C-8B8A-4C46-A6FE-4E83508307DE}"/>
              </a:ext>
            </a:extLst>
          </p:cNvPr>
          <p:cNvSpPr txBox="1"/>
          <p:nvPr/>
        </p:nvSpPr>
        <p:spPr>
          <a:xfrm>
            <a:off x="8224058" y="5192684"/>
            <a:ext cx="2732116" cy="369332"/>
          </a:xfrm>
          <a:prstGeom prst="rect">
            <a:avLst/>
          </a:prstGeom>
          <a:noFill/>
        </p:spPr>
        <p:txBody>
          <a:bodyPr wrap="square" rtlCol="0">
            <a:spAutoFit/>
          </a:bodyPr>
          <a:lstStyle/>
          <a:p>
            <a:r>
              <a:rPr lang="en-US" dirty="0"/>
              <a:t>217 mm from one end </a:t>
            </a:r>
          </a:p>
        </p:txBody>
      </p:sp>
    </p:spTree>
    <p:extLst>
      <p:ext uri="{BB962C8B-B14F-4D97-AF65-F5344CB8AC3E}">
        <p14:creationId xmlns:p14="http://schemas.microsoft.com/office/powerpoint/2010/main" val="317889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A657-AB76-4F62-A931-6F420824C0E8}"/>
              </a:ext>
            </a:extLst>
          </p:cNvPr>
          <p:cNvSpPr>
            <a:spLocks noGrp="1"/>
          </p:cNvSpPr>
          <p:nvPr>
            <p:ph type="title"/>
          </p:nvPr>
        </p:nvSpPr>
        <p:spPr/>
        <p:txBody>
          <a:bodyPr/>
          <a:lstStyle/>
          <a:p>
            <a:r>
              <a:rPr lang="en-US" dirty="0"/>
              <a:t>L1 Wedge QC Report Cont.</a:t>
            </a:r>
          </a:p>
        </p:txBody>
      </p:sp>
      <p:pic>
        <p:nvPicPr>
          <p:cNvPr id="4" name="Content Placeholder 3">
            <a:extLst>
              <a:ext uri="{FF2B5EF4-FFF2-40B4-BE49-F238E27FC236}">
                <a16:creationId xmlns:a16="http://schemas.microsoft.com/office/drawing/2014/main" id="{BE0D8D4A-4342-45D5-930A-3C5456120CB0}"/>
              </a:ext>
            </a:extLst>
          </p:cNvPr>
          <p:cNvPicPr>
            <a:picLocks noGrp="1" noChangeAspect="1"/>
          </p:cNvPicPr>
          <p:nvPr>
            <p:ph idx="1"/>
          </p:nvPr>
        </p:nvPicPr>
        <p:blipFill>
          <a:blip r:embed="rId2"/>
          <a:stretch>
            <a:fillRect/>
          </a:stretch>
        </p:blipFill>
        <p:spPr>
          <a:xfrm>
            <a:off x="2275138" y="1064029"/>
            <a:ext cx="7926611" cy="5458800"/>
          </a:xfrm>
          <a:prstGeom prst="rect">
            <a:avLst/>
          </a:prstGeom>
        </p:spPr>
      </p:pic>
    </p:spTree>
    <p:extLst>
      <p:ext uri="{BB962C8B-B14F-4D97-AF65-F5344CB8AC3E}">
        <p14:creationId xmlns:p14="http://schemas.microsoft.com/office/powerpoint/2010/main" val="232179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9AB92F-4415-4270-B736-DFE8093B3381}"/>
              </a:ext>
            </a:extLst>
          </p:cNvPr>
          <p:cNvPicPr>
            <a:picLocks noGrp="1" noChangeAspect="1"/>
          </p:cNvPicPr>
          <p:nvPr>
            <p:ph idx="1"/>
          </p:nvPr>
        </p:nvPicPr>
        <p:blipFill>
          <a:blip r:embed="rId2"/>
          <a:stretch>
            <a:fillRect/>
          </a:stretch>
        </p:blipFill>
        <p:spPr>
          <a:xfrm>
            <a:off x="2444365" y="908859"/>
            <a:ext cx="7303270" cy="5719156"/>
          </a:xfrm>
          <a:prstGeom prst="rect">
            <a:avLst/>
          </a:prstGeom>
        </p:spPr>
      </p:pic>
      <p:sp>
        <p:nvSpPr>
          <p:cNvPr id="4" name="Title 3">
            <a:extLst>
              <a:ext uri="{FF2B5EF4-FFF2-40B4-BE49-F238E27FC236}">
                <a16:creationId xmlns:a16="http://schemas.microsoft.com/office/drawing/2014/main" id="{88F67621-B395-4305-951B-425E0F9AE30A}"/>
              </a:ext>
            </a:extLst>
          </p:cNvPr>
          <p:cNvSpPr txBox="1">
            <a:spLocks noGrp="1"/>
          </p:cNvSpPr>
          <p:nvPr>
            <p:ph type="title"/>
          </p:nvPr>
        </p:nvSpPr>
        <p:spPr>
          <a:xfrm>
            <a:off x="815975" y="324307"/>
            <a:ext cx="10560050" cy="430887"/>
          </a:xfrm>
          <a:prstGeom prst="rect">
            <a:avLst/>
          </a:prstGeom>
          <a:noFill/>
        </p:spPr>
        <p:txBody>
          <a:bodyPr wrap="square" rtlCol="0">
            <a:spAutoFit/>
          </a:bodyPr>
          <a:lstStyle/>
          <a:p>
            <a:r>
              <a:rPr lang="en-US" dirty="0"/>
              <a:t>L1 Wedge QC Report Cont.</a:t>
            </a:r>
          </a:p>
        </p:txBody>
      </p:sp>
      <p:sp>
        <p:nvSpPr>
          <p:cNvPr id="6" name="TextBox 5">
            <a:extLst>
              <a:ext uri="{FF2B5EF4-FFF2-40B4-BE49-F238E27FC236}">
                <a16:creationId xmlns:a16="http://schemas.microsoft.com/office/drawing/2014/main" id="{70A8F0ED-95BD-4798-B78E-032B8E14DBBA}"/>
              </a:ext>
            </a:extLst>
          </p:cNvPr>
          <p:cNvSpPr txBox="1"/>
          <p:nvPr/>
        </p:nvSpPr>
        <p:spPr>
          <a:xfrm>
            <a:off x="6422967" y="5843847"/>
            <a:ext cx="1307869" cy="369332"/>
          </a:xfrm>
          <a:prstGeom prst="rect">
            <a:avLst/>
          </a:prstGeom>
          <a:noFill/>
        </p:spPr>
        <p:txBody>
          <a:bodyPr wrap="square" rtlCol="0">
            <a:spAutoFit/>
          </a:bodyPr>
          <a:lstStyle/>
          <a:p>
            <a:r>
              <a:rPr lang="en-US" dirty="0"/>
              <a:t>0.042 mm </a:t>
            </a:r>
          </a:p>
        </p:txBody>
      </p:sp>
      <p:sp>
        <p:nvSpPr>
          <p:cNvPr id="7" name="TextBox 6">
            <a:extLst>
              <a:ext uri="{FF2B5EF4-FFF2-40B4-BE49-F238E27FC236}">
                <a16:creationId xmlns:a16="http://schemas.microsoft.com/office/drawing/2014/main" id="{6573F216-53DC-488C-BDD3-B8C4B88FC1CB}"/>
              </a:ext>
            </a:extLst>
          </p:cNvPr>
          <p:cNvSpPr txBox="1"/>
          <p:nvPr/>
        </p:nvSpPr>
        <p:spPr>
          <a:xfrm>
            <a:off x="3926378" y="2815243"/>
            <a:ext cx="1307869" cy="369332"/>
          </a:xfrm>
          <a:prstGeom prst="rect">
            <a:avLst/>
          </a:prstGeom>
          <a:noFill/>
        </p:spPr>
        <p:txBody>
          <a:bodyPr wrap="square" rtlCol="0">
            <a:spAutoFit/>
          </a:bodyPr>
          <a:lstStyle/>
          <a:p>
            <a:r>
              <a:rPr lang="en-US" dirty="0"/>
              <a:t>~0.04 mm </a:t>
            </a:r>
          </a:p>
        </p:txBody>
      </p:sp>
      <p:sp>
        <p:nvSpPr>
          <p:cNvPr id="8" name="TextBox 7">
            <a:extLst>
              <a:ext uri="{FF2B5EF4-FFF2-40B4-BE49-F238E27FC236}">
                <a16:creationId xmlns:a16="http://schemas.microsoft.com/office/drawing/2014/main" id="{61E268DA-AD94-465E-B157-C4C17E351277}"/>
              </a:ext>
            </a:extLst>
          </p:cNvPr>
          <p:cNvSpPr txBox="1"/>
          <p:nvPr/>
        </p:nvSpPr>
        <p:spPr>
          <a:xfrm>
            <a:off x="8395855" y="3876501"/>
            <a:ext cx="1307869" cy="369332"/>
          </a:xfrm>
          <a:prstGeom prst="rect">
            <a:avLst/>
          </a:prstGeom>
          <a:noFill/>
        </p:spPr>
        <p:txBody>
          <a:bodyPr wrap="square" rtlCol="0">
            <a:spAutoFit/>
          </a:bodyPr>
          <a:lstStyle/>
          <a:p>
            <a:r>
              <a:rPr lang="en-US" dirty="0"/>
              <a:t>~0.04 mm </a:t>
            </a:r>
          </a:p>
        </p:txBody>
      </p:sp>
      <p:sp>
        <p:nvSpPr>
          <p:cNvPr id="9" name="TextBox 8">
            <a:extLst>
              <a:ext uri="{FF2B5EF4-FFF2-40B4-BE49-F238E27FC236}">
                <a16:creationId xmlns:a16="http://schemas.microsoft.com/office/drawing/2014/main" id="{0C7EC458-F758-4CD2-A5EF-61FD6965D3EA}"/>
              </a:ext>
            </a:extLst>
          </p:cNvPr>
          <p:cNvSpPr txBox="1"/>
          <p:nvPr/>
        </p:nvSpPr>
        <p:spPr>
          <a:xfrm>
            <a:off x="8684029" y="5203767"/>
            <a:ext cx="2732116" cy="369332"/>
          </a:xfrm>
          <a:prstGeom prst="rect">
            <a:avLst/>
          </a:prstGeom>
          <a:noFill/>
        </p:spPr>
        <p:txBody>
          <a:bodyPr wrap="square" rtlCol="0">
            <a:spAutoFit/>
          </a:bodyPr>
          <a:lstStyle/>
          <a:p>
            <a:r>
              <a:rPr lang="en-US" dirty="0"/>
              <a:t>523 mm from one end </a:t>
            </a:r>
          </a:p>
        </p:txBody>
      </p:sp>
    </p:spTree>
    <p:extLst>
      <p:ext uri="{BB962C8B-B14F-4D97-AF65-F5344CB8AC3E}">
        <p14:creationId xmlns:p14="http://schemas.microsoft.com/office/powerpoint/2010/main" val="97874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9428-267B-4E1E-9678-96FFFED50380}"/>
              </a:ext>
            </a:extLst>
          </p:cNvPr>
          <p:cNvSpPr>
            <a:spLocks noGrp="1"/>
          </p:cNvSpPr>
          <p:nvPr>
            <p:ph type="title"/>
          </p:nvPr>
        </p:nvSpPr>
        <p:spPr/>
        <p:txBody>
          <a:bodyPr/>
          <a:lstStyle/>
          <a:p>
            <a:r>
              <a:rPr lang="en-US" dirty="0"/>
              <a:t>L1 Wedge QC Report Cont.</a:t>
            </a:r>
          </a:p>
        </p:txBody>
      </p:sp>
      <p:pic>
        <p:nvPicPr>
          <p:cNvPr id="4" name="Content Placeholder 3">
            <a:extLst>
              <a:ext uri="{FF2B5EF4-FFF2-40B4-BE49-F238E27FC236}">
                <a16:creationId xmlns:a16="http://schemas.microsoft.com/office/drawing/2014/main" id="{E50F81E8-A1A5-493A-8847-32212BE76D1B}"/>
              </a:ext>
            </a:extLst>
          </p:cNvPr>
          <p:cNvPicPr>
            <a:picLocks noGrp="1" noChangeAspect="1"/>
          </p:cNvPicPr>
          <p:nvPr>
            <p:ph idx="1"/>
          </p:nvPr>
        </p:nvPicPr>
        <p:blipFill>
          <a:blip r:embed="rId2"/>
          <a:stretch>
            <a:fillRect/>
          </a:stretch>
        </p:blipFill>
        <p:spPr>
          <a:xfrm>
            <a:off x="2324855" y="1086196"/>
            <a:ext cx="8049903" cy="5541818"/>
          </a:xfrm>
          <a:prstGeom prst="rect">
            <a:avLst/>
          </a:prstGeom>
        </p:spPr>
      </p:pic>
    </p:spTree>
    <p:extLst>
      <p:ext uri="{BB962C8B-B14F-4D97-AF65-F5344CB8AC3E}">
        <p14:creationId xmlns:p14="http://schemas.microsoft.com/office/powerpoint/2010/main" val="4202405693"/>
      </p:ext>
    </p:extLst>
  </p:cSld>
  <p:clrMapOvr>
    <a:masterClrMapping/>
  </p:clrMapOvr>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302.02.04 Procurement status</Template>
  <TotalTime>1881</TotalTime>
  <Words>426</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ＭＳ Ｐゴシック</vt:lpstr>
      <vt:lpstr>Arial</vt:lpstr>
      <vt:lpstr>Calibri</vt:lpstr>
      <vt:lpstr>Helvetica</vt:lpstr>
      <vt:lpstr>Wingdings</vt:lpstr>
      <vt:lpstr>FermilabTemplate</vt:lpstr>
      <vt:lpstr>Fermilab: Footer Only</vt:lpstr>
      <vt:lpstr>Thème Office</vt:lpstr>
      <vt:lpstr>1_Thème Office</vt:lpstr>
      <vt:lpstr>1_FermilabTemplate</vt:lpstr>
      <vt:lpstr>1_Fermilab: Footer Only</vt:lpstr>
      <vt:lpstr>2_Thème Office</vt:lpstr>
      <vt:lpstr>Coil Working Group Meeting Wedge Drawing and Procurement Review</vt:lpstr>
      <vt:lpstr>QXFA 108 Cross-section</vt:lpstr>
      <vt:lpstr>L1 Wedge</vt:lpstr>
      <vt:lpstr>L2 Wedge</vt:lpstr>
      <vt:lpstr>Wedges Fabrication Process</vt:lpstr>
      <vt:lpstr>L1 Wedge QC Report</vt:lpstr>
      <vt:lpstr>L1 Wedge QC Report Cont.</vt:lpstr>
      <vt:lpstr>L1 Wedge QC Report Cont.</vt:lpstr>
      <vt:lpstr>L1 Wedge QC Report Cont.</vt:lpstr>
      <vt:lpstr>L2 Wedge QC Report</vt:lpstr>
      <vt:lpstr>L2 Wedge QC Report Cont.</vt:lpstr>
      <vt:lpstr>L2 Wedge QC Report Cont.</vt:lpstr>
      <vt:lpstr>L2 Wedge QC Report Cont.</vt:lpstr>
      <vt:lpstr>Procurement Plan</vt:lpstr>
      <vt:lpstr>QC Plan (Docdb 2168)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Miao M Yu</dc:creator>
  <cp:lastModifiedBy>Miao M Yu</cp:lastModifiedBy>
  <cp:revision>121</cp:revision>
  <dcterms:created xsi:type="dcterms:W3CDTF">2019-01-30T20:34:43Z</dcterms:created>
  <dcterms:modified xsi:type="dcterms:W3CDTF">2019-04-05T21:39:19Z</dcterms:modified>
</cp:coreProperties>
</file>