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0"/>
  </p:notesMasterIdLst>
  <p:handoutMasterIdLst>
    <p:handoutMasterId r:id="rId11"/>
  </p:handoutMasterIdLst>
  <p:sldIdLst>
    <p:sldId id="475" r:id="rId2"/>
    <p:sldId id="927" r:id="rId3"/>
    <p:sldId id="933" r:id="rId4"/>
    <p:sldId id="894" r:id="rId5"/>
    <p:sldId id="913" r:id="rId6"/>
    <p:sldId id="931" r:id="rId7"/>
    <p:sldId id="932" r:id="rId8"/>
    <p:sldId id="895" r:id="rId9"/>
  </p:sldIdLst>
  <p:sldSz cx="12188825" cy="6858000"/>
  <p:notesSz cx="70104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FF7F00"/>
    <a:srgbClr val="244972"/>
    <a:srgbClr val="222222"/>
    <a:srgbClr val="1F1F1C"/>
    <a:srgbClr val="FCFAFD"/>
    <a:srgbClr val="FCF9FF"/>
    <a:srgbClr val="292929"/>
    <a:srgbClr val="1F2438"/>
    <a:srgbClr val="030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2" autoAdjust="0"/>
    <p:restoredTop sz="91885" autoAdjust="0"/>
  </p:normalViewPr>
  <p:slideViewPr>
    <p:cSldViewPr snapToGrid="0">
      <p:cViewPr varScale="1">
        <p:scale>
          <a:sx n="96" d="100"/>
          <a:sy n="96" d="100"/>
        </p:scale>
        <p:origin x="127" y="6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4974" y="90"/>
      </p:cViewPr>
      <p:guideLst>
        <p:guide orient="horz" pos="2920"/>
        <p:guide pos="2208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6913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8" tIns="46510" rIns="93018" bIns="46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03725"/>
            <a:ext cx="5608320" cy="4171950"/>
          </a:xfrm>
          <a:prstGeom prst="rect">
            <a:avLst/>
          </a:prstGeom>
        </p:spPr>
        <p:txBody>
          <a:bodyPr vert="horz" lIns="93018" tIns="46510" rIns="93018" bIns="465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79543-1F54-4C6E-A7DF-DD1576D49062}" type="slidenum">
              <a:rPr lang="en-US"/>
              <a:pPr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0613" cy="3473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853" y="4415790"/>
            <a:ext cx="5147451" cy="418176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66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5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08076" y="3011559"/>
            <a:ext cx="997267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1108076" y="1385454"/>
            <a:ext cx="997267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7" name="Picture 6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0277" y="5111496"/>
            <a:ext cx="3428272" cy="34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86193" y="1700213"/>
            <a:ext cx="860412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58" y="5706497"/>
            <a:ext cx="8605310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91758" y="1249252"/>
            <a:ext cx="8605310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6301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3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218828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710" y="145148"/>
            <a:ext cx="9681406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3710" y="593819"/>
            <a:ext cx="9681317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680754"/>
            <a:ext cx="10915522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2648" y="1768104"/>
            <a:ext cx="7958522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2648" y="5603133"/>
            <a:ext cx="7958522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12648" y="1312860"/>
            <a:ext cx="7958522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4841" y="1828800"/>
            <a:ext cx="7581449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5877" y="5229437"/>
            <a:ext cx="7581449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15877" y="1368517"/>
            <a:ext cx="7581449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3710" y="136771"/>
            <a:ext cx="9681406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429270" y="6451134"/>
            <a:ext cx="1450470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Ge CCDs - </a:t>
            </a:r>
            <a:fld id="{6A829F23-F466-44AA-A5B9-24580D3A690E}" type="slidenum">
              <a:rPr lang="en-US" sz="7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CWL  6/5/19</a:t>
            </a:r>
          </a:p>
        </p:txBody>
      </p:sp>
      <p:pic>
        <p:nvPicPr>
          <p:cNvPr id="8" name="Content Placeholder 3" descr="LL_Logo_alone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7553" y="246889"/>
            <a:ext cx="548524" cy="531083"/>
          </a:xfrm>
          <a:prstGeom prst="rect">
            <a:avLst/>
          </a:prstGeom>
        </p:spPr>
      </p:pic>
      <p:pic>
        <p:nvPicPr>
          <p:cNvPr id="9" name="Picture 8" descr="LL_Logo_blue_nomar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81997" y="6473952"/>
            <a:ext cx="2007097" cy="228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microsoft.com/office/2007/relationships/media" Target="../media/media2.avi"/><Relationship Id="rId7" Type="http://schemas.openxmlformats.org/officeDocument/2006/relationships/image" Target="../media/image1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8.tif"/><Relationship Id="rId4" Type="http://schemas.openxmlformats.org/officeDocument/2006/relationships/video" Target="../media/media2.avi"/><Relationship Id="rId9" Type="http://schemas.openxmlformats.org/officeDocument/2006/relationships/image" Target="../media/image17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tif"/><Relationship Id="rId4" Type="http://schemas.openxmlformats.org/officeDocument/2006/relationships/image" Target="../media/image21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84853" y="3011559"/>
            <a:ext cx="8915155" cy="17922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 smtClean="0"/>
              <a:t>Christopher Leitz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5 June 2019</a:t>
            </a:r>
            <a:endParaRPr lang="en-US" sz="18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/>
              <a:t>christopher.leitz@ll.mit.edu</a:t>
            </a:r>
            <a:endParaRPr lang="en-US" sz="1800" dirty="0"/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Germanium Charge-Coupled Devices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-1" y="5200467"/>
            <a:ext cx="9870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  <a:ea typeface="Times New Roman" panose="02020603050405020304" pitchFamily="18" charset="0"/>
              </a:rPr>
              <a:t>DISTRIBUTION STATEMENT A. Approved for public release. Distribution is unlimited.</a:t>
            </a:r>
          </a:p>
          <a:p>
            <a:endParaRPr lang="en-US" sz="800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800" dirty="0">
                <a:latin typeface="+mj-lt"/>
                <a:ea typeface="Times New Roman" panose="02020603050405020304" pitchFamily="18" charset="0"/>
              </a:rPr>
              <a:t>This material is based upon work supported by the </a:t>
            </a:r>
            <a:r>
              <a:rPr lang="en-US" sz="800" dirty="0" smtClean="0">
                <a:latin typeface="+mj-lt"/>
                <a:ea typeface="Times New Roman" panose="02020603050405020304" pitchFamily="18" charset="0"/>
              </a:rPr>
              <a:t>Under </a:t>
            </a:r>
            <a:r>
              <a:rPr lang="en-US" sz="800" dirty="0">
                <a:latin typeface="+mj-lt"/>
                <a:ea typeface="Times New Roman" panose="02020603050405020304" pitchFamily="18" charset="0"/>
              </a:rPr>
              <a:t>Secretary of Defense for Research and Engineering under Air Force Contract No. FA8702-15-D-0001. Any opinions, findings, conclusions or recommendations expressed in this material are those of the author(s) and do not necessarily reflect the views of the </a:t>
            </a:r>
            <a:r>
              <a:rPr lang="en-US" sz="800" dirty="0" smtClean="0">
                <a:latin typeface="+mj-lt"/>
                <a:ea typeface="Times New Roman" panose="02020603050405020304" pitchFamily="18" charset="0"/>
              </a:rPr>
              <a:t>Under </a:t>
            </a:r>
            <a:r>
              <a:rPr lang="en-US" sz="800" dirty="0">
                <a:latin typeface="+mj-lt"/>
                <a:ea typeface="Times New Roman" panose="02020603050405020304" pitchFamily="18" charset="0"/>
              </a:rPr>
              <a:t>Secretary of Defense for Research and Engineering.</a:t>
            </a:r>
          </a:p>
          <a:p>
            <a:endParaRPr lang="en-US" sz="800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800" dirty="0">
                <a:latin typeface="+mj-lt"/>
                <a:ea typeface="Times New Roman" panose="02020603050405020304" pitchFamily="18" charset="0"/>
              </a:rPr>
              <a:t>© </a:t>
            </a:r>
            <a:r>
              <a:rPr lang="en-US" sz="800" dirty="0" smtClean="0">
                <a:latin typeface="+mj-lt"/>
                <a:ea typeface="Times New Roman" panose="02020603050405020304" pitchFamily="18" charset="0"/>
              </a:rPr>
              <a:t>2019 </a:t>
            </a:r>
            <a:r>
              <a:rPr lang="en-US" sz="800" dirty="0">
                <a:latin typeface="+mj-lt"/>
                <a:ea typeface="Times New Roman" panose="02020603050405020304" pitchFamily="18" charset="0"/>
              </a:rPr>
              <a:t>Massachusetts Institute of Technology.</a:t>
            </a:r>
          </a:p>
          <a:p>
            <a:endParaRPr lang="en-US" sz="800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800" dirty="0">
                <a:latin typeface="+mj-lt"/>
                <a:ea typeface="Times New Roman" panose="02020603050405020304" pitchFamily="18" charset="0"/>
              </a:rPr>
              <a:t>Delivered to the U.S. Government with Unlimited Rights, as defined in DFARS Part 252.227-7013 or 7014 (Feb 2014). Notwithstanding any copyright notice, U.S. Government rights in this work are defined by DFARS 252.227-7013 or DFARS 252.227-7014 as detailed above. Use of this work other than as specifically authorized by the U.S. Government may violate any copyrights that exist in this </a:t>
            </a:r>
            <a:r>
              <a:rPr lang="en-US" sz="800" dirty="0" smtClean="0">
                <a:latin typeface="+mj-lt"/>
                <a:ea typeface="Times New Roman" panose="02020603050405020304" pitchFamily="18" charset="0"/>
              </a:rPr>
              <a:t>work.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3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MIT-LL Microelectronics Laboratory </a:t>
            </a:r>
            <a:br>
              <a:rPr lang="en-US" dirty="0" smtClean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An Enabling Resource for Advanced CCD Fabrication</a:t>
            </a:r>
            <a:endParaRPr lang="en-US" sz="20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half" idx="4294967295"/>
          </p:nvPr>
        </p:nvSpPr>
        <p:spPr>
          <a:xfrm>
            <a:off x="1020023" y="4365287"/>
            <a:ext cx="5555590" cy="19652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Production-class 90-nm toolset on 200-mm wafers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Lithography capabilities from i-line to e-beam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Process capabilities include CCDs, APDs, low power FDSOI CMOS, 3D integration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 smtClean="0"/>
              <a:t>R&amp;D through flight deliverables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23536" r="1611" b="-1"/>
          <a:stretch/>
        </p:blipFill>
        <p:spPr>
          <a:xfrm>
            <a:off x="1074324" y="1375745"/>
            <a:ext cx="4815488" cy="2921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5744" r="56037" b="4118"/>
          <a:stretch/>
        </p:blipFill>
        <p:spPr bwMode="auto">
          <a:xfrm>
            <a:off x="6876530" y="1375745"/>
            <a:ext cx="4572000" cy="4572000"/>
          </a:xfrm>
          <a:prstGeom prst="ellipse">
            <a:avLst/>
          </a:prstGeom>
          <a:effectLst>
            <a:reflection blurRad="6350" stA="50000" endPos="150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8934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5449" y="176784"/>
            <a:ext cx="10269673" cy="813816"/>
          </a:xfrm>
        </p:spPr>
        <p:txBody>
          <a:bodyPr/>
          <a:lstStyle/>
          <a:p>
            <a:r>
              <a:rPr lang="en-US" dirty="0" smtClean="0"/>
              <a:t>Advantages of Germanium CCDs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18211" y="1048715"/>
            <a:ext cx="5799717" cy="4610867"/>
            <a:chOff x="6018211" y="1048715"/>
            <a:chExt cx="5799717" cy="461086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5" t="5480" r="8872" b="8949"/>
            <a:stretch/>
          </p:blipFill>
          <p:spPr>
            <a:xfrm>
              <a:off x="7107694" y="1501214"/>
              <a:ext cx="2971800" cy="2971800"/>
            </a:xfrm>
            <a:prstGeom prst="ellipse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6018212" y="1048717"/>
              <a:ext cx="5799716" cy="461086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8211" y="1048715"/>
              <a:ext cx="5799715" cy="408033"/>
            </a:xfrm>
            <a:prstGeom prst="rect">
              <a:avLst/>
            </a:prstGeom>
            <a:solidFill>
              <a:srgbClr val="24497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…in a large format</a:t>
              </a:r>
              <a:endParaRPr lang="en-US" sz="1800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107694" y="4559606"/>
              <a:ext cx="2971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10029" y="4592949"/>
              <a:ext cx="2971800" cy="28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200 mm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8398" y="4905058"/>
              <a:ext cx="5423669" cy="6437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230188" indent="-230188">
                <a:lnSpc>
                  <a:spcPts val="2000"/>
                </a:lnSpc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 smtClean="0"/>
                <a:t>Large-diameter </a:t>
              </a:r>
              <a:r>
                <a:rPr lang="en-US" sz="1400" b="1" dirty="0"/>
                <a:t>wafers, compatible with Si CCD </a:t>
              </a:r>
              <a:r>
                <a:rPr lang="en-US" sz="1400" b="1" dirty="0" smtClean="0"/>
                <a:t>tool </a:t>
              </a:r>
              <a:r>
                <a:rPr lang="en-US" sz="1400" b="1" dirty="0"/>
                <a:t>set</a:t>
              </a:r>
            </a:p>
            <a:p>
              <a:pPr marL="230188" indent="-230188">
                <a:lnSpc>
                  <a:spcPts val="2000"/>
                </a:lnSpc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/>
                <a:t>High-quality gate dielectrics enable </a:t>
              </a:r>
              <a:r>
                <a:rPr lang="en-US" sz="1400" b="1" dirty="0" smtClean="0"/>
                <a:t>CCDs</a:t>
              </a:r>
              <a:endParaRPr lang="en-US" sz="1400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826980" y="5805476"/>
            <a:ext cx="8375276" cy="369332"/>
          </a:xfrm>
          <a:prstGeom prst="rect">
            <a:avLst/>
          </a:prstGeom>
          <a:solidFill>
            <a:srgbClr val="EBFFF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The benefits of silicon CCDs but covering a </a:t>
            </a:r>
            <a:r>
              <a:rPr lang="en-US" b="1" smtClean="0"/>
              <a:t>broader </a:t>
            </a:r>
            <a:r>
              <a:rPr lang="en-US" b="1" smtClean="0"/>
              <a:t>range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4354" y="1048717"/>
            <a:ext cx="5653858" cy="4610865"/>
            <a:chOff x="364354" y="1048717"/>
            <a:chExt cx="5653858" cy="4610865"/>
          </a:xfrm>
        </p:grpSpPr>
        <p:sp>
          <p:nvSpPr>
            <p:cNvPr id="5" name="Rectangle 4"/>
            <p:cNvSpPr/>
            <p:nvPr/>
          </p:nvSpPr>
          <p:spPr>
            <a:xfrm>
              <a:off x="364355" y="1048720"/>
              <a:ext cx="5653857" cy="4610862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354" y="1048717"/>
              <a:ext cx="5653857" cy="408033"/>
            </a:xfrm>
            <a:prstGeom prst="rect">
              <a:avLst/>
            </a:prstGeom>
            <a:solidFill>
              <a:srgbClr val="24497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Broadband </a:t>
              </a:r>
              <a:r>
                <a:rPr lang="en-US" sz="1800" b="1" dirty="0" smtClean="0"/>
                <a:t>sensitivity &amp; low noise</a:t>
              </a:r>
              <a:endParaRPr lang="en-US" sz="1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4542" y="4904371"/>
              <a:ext cx="5423669" cy="6437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230188" indent="-230188">
                <a:lnSpc>
                  <a:spcPts val="2000"/>
                </a:lnSpc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 smtClean="0"/>
                <a:t>Excellent material properties </a:t>
              </a:r>
              <a:r>
                <a:rPr lang="en-US" sz="1400" b="1" dirty="0" smtClean="0">
                  <a:sym typeface="Wingdings" panose="05000000000000000000" pitchFamily="2" charset="2"/>
                </a:rPr>
                <a:t> low noise</a:t>
              </a:r>
            </a:p>
            <a:p>
              <a:pPr marL="230188" indent="-230188">
                <a:lnSpc>
                  <a:spcPts val="2000"/>
                </a:lnSpc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ym typeface="Wingdings" panose="05000000000000000000" pitchFamily="2" charset="2"/>
                </a:rPr>
                <a:t>Sensitivity to hard X-rays, infrared light, </a:t>
              </a:r>
              <a:r>
                <a:rPr lang="en-US" sz="1400" b="1" dirty="0" smtClean="0">
                  <a:sym typeface="Wingdings" panose="05000000000000000000" pitchFamily="2" charset="2"/>
                </a:rPr>
                <a:t>DM candidates (?)</a:t>
              </a:r>
              <a:endParaRPr lang="en-US" sz="14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306" y="1598501"/>
              <a:ext cx="5163312" cy="351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3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Germanium CCD Development at MIT Lincoln Laboratory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73663" y="1296060"/>
            <a:ext cx="11991128" cy="4451170"/>
            <a:chOff x="-73663" y="1184962"/>
            <a:chExt cx="11991128" cy="44511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6" t="10728" r="10800" b="10827"/>
            <a:stretch/>
          </p:blipFill>
          <p:spPr>
            <a:xfrm>
              <a:off x="4110498" y="2331093"/>
              <a:ext cx="2286000" cy="22860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" descr="X:\Group87.8\Rabe\Ge_Device_01\step 119 photo of finished wafer 56\w510001.tif"/>
            <p:cNvPicPr>
              <a:picLocks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2" t="2363" r="20661" b="5069"/>
            <a:stretch/>
          </p:blipFill>
          <p:spPr bwMode="auto">
            <a:xfrm rot="21420000">
              <a:off x="1911019" y="2661208"/>
              <a:ext cx="1719072" cy="1719072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ight Arrow 26"/>
            <p:cNvSpPr/>
            <p:nvPr/>
          </p:nvSpPr>
          <p:spPr>
            <a:xfrm>
              <a:off x="3734249" y="3146091"/>
              <a:ext cx="274320" cy="614146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  <a:alpha val="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4870" y="1828802"/>
              <a:ext cx="16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u="sng" dirty="0"/>
                <a:t>150-mm </a:t>
              </a:r>
              <a:r>
                <a:rPr lang="en-US" sz="1600" b="1" i="1" u="sng" dirty="0" smtClean="0"/>
                <a:t>Wafers</a:t>
              </a:r>
              <a:endParaRPr lang="en-US" sz="1600" b="1" i="1" u="sng" dirty="0"/>
            </a:p>
            <a:p>
              <a:pPr algn="ctr"/>
              <a:r>
                <a:rPr lang="en-US" sz="1200" b="1" i="1" dirty="0" smtClean="0"/>
                <a:t>Diodes, Capacitors</a:t>
              </a:r>
              <a:endParaRPr lang="en-US" sz="1600" b="1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04636" y="1828802"/>
              <a:ext cx="2472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u="sng" dirty="0"/>
                <a:t>200-mm </a:t>
              </a:r>
              <a:r>
                <a:rPr lang="en-US" sz="1600" b="1" i="1" u="sng" dirty="0" smtClean="0"/>
                <a:t>Wafers</a:t>
              </a:r>
              <a:endParaRPr lang="en-US" sz="1600" b="1" i="1" u="sng" dirty="0"/>
            </a:p>
            <a:p>
              <a:pPr algn="ctr"/>
              <a:r>
                <a:rPr lang="en-US" sz="1200" b="1" i="1" dirty="0" smtClean="0"/>
                <a:t>Diodes, Capacitors, MOSFETs</a:t>
              </a:r>
              <a:endParaRPr lang="en-US" sz="1600" b="1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41206" y="1828802"/>
              <a:ext cx="16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u="sng" dirty="0"/>
                <a:t>200-mm </a:t>
              </a:r>
              <a:r>
                <a:rPr lang="en-US" sz="1600" b="1" i="1" u="sng" dirty="0" smtClean="0"/>
                <a:t>Wafers</a:t>
              </a:r>
              <a:endParaRPr lang="en-US" sz="1600" b="1" i="1" u="sng" dirty="0"/>
            </a:p>
            <a:p>
              <a:pPr algn="ctr"/>
              <a:r>
                <a:rPr lang="en-US" sz="1200" b="1" i="1" dirty="0"/>
                <a:t>Imagers</a:t>
              </a:r>
              <a:endParaRPr lang="en-US" sz="1600" b="1" i="1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6475078" y="3146091"/>
              <a:ext cx="274320" cy="614146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  <a:alpha val="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3" t="5585" r="9187" b="9099"/>
            <a:stretch/>
          </p:blipFill>
          <p:spPr>
            <a:xfrm>
              <a:off x="6917905" y="2331093"/>
              <a:ext cx="2286000" cy="22860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lum bright="-15000" contrast="15000"/>
            </a:blip>
            <a:srcRect r="5118"/>
            <a:stretch/>
          </p:blipFill>
          <p:spPr>
            <a:xfrm>
              <a:off x="337382" y="2949244"/>
              <a:ext cx="1093246" cy="1143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63742" y="1828802"/>
              <a:ext cx="16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 u="sng" dirty="0" smtClean="0"/>
                <a:t>100-mm Wafers</a:t>
              </a:r>
              <a:endParaRPr lang="en-US" sz="1600" b="1" i="1" u="sng" dirty="0"/>
            </a:p>
            <a:p>
              <a:pPr algn="ctr"/>
              <a:r>
                <a:rPr lang="en-US" sz="1200" b="1" i="1" dirty="0" smtClean="0"/>
                <a:t>MOS Capacitors</a:t>
              </a:r>
              <a:endParaRPr lang="en-US" sz="1600" b="1" i="1" dirty="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532541" y="3227482"/>
              <a:ext cx="274320" cy="614146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  <a:alpha val="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3663" y="5094958"/>
              <a:ext cx="2033687" cy="5411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  <a:spcAft>
                  <a:spcPts val="300"/>
                </a:spcAft>
              </a:pPr>
              <a:r>
                <a:rPr lang="en-US" sz="1400" b="1" i="1" dirty="0" smtClean="0"/>
                <a:t>0 mask levels</a:t>
              </a:r>
            </a:p>
            <a:p>
              <a:pPr algn="ctr">
                <a:lnSpc>
                  <a:spcPts val="1600"/>
                </a:lnSpc>
                <a:spcAft>
                  <a:spcPts val="300"/>
                </a:spcAft>
              </a:pPr>
              <a:r>
                <a:rPr lang="en-US" sz="1400" b="1" i="1" dirty="0" smtClean="0"/>
                <a:t>CD = 100 µm</a:t>
              </a:r>
              <a:endParaRPr lang="en-US" sz="1400" b="1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76364" y="5094958"/>
              <a:ext cx="2033687" cy="5411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spcAft>
                  <a:spcPts val="300"/>
                </a:spcAft>
                <a:defRPr sz="1400" b="1" i="1"/>
              </a:lvl1pPr>
            </a:lstStyle>
            <a:p>
              <a:r>
                <a:rPr lang="en-US" dirty="0"/>
                <a:t>5 mask levels</a:t>
              </a:r>
            </a:p>
            <a:p>
              <a:r>
                <a:rPr lang="en-US" dirty="0"/>
                <a:t>CD = 2 µm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50856" y="5094958"/>
              <a:ext cx="2033687" cy="5411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spcAft>
                  <a:spcPts val="300"/>
                </a:spcAft>
                <a:defRPr sz="1400" b="1" i="1"/>
              </a:lvl1pPr>
            </a:lstStyle>
            <a:p>
              <a:r>
                <a:rPr lang="en-US" dirty="0"/>
                <a:t>7 mask levels</a:t>
              </a:r>
            </a:p>
            <a:p>
              <a:r>
                <a:rPr lang="en-US" dirty="0"/>
                <a:t>CD = 1 µm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696607" y="5094958"/>
              <a:ext cx="2033687" cy="54117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600"/>
                </a:lnSpc>
                <a:spcAft>
                  <a:spcPts val="300"/>
                </a:spcAft>
                <a:defRPr sz="1400" b="1" i="1"/>
              </a:lvl1pPr>
            </a:lstStyle>
            <a:p>
              <a:r>
                <a:rPr lang="en-US" dirty="0" smtClean="0"/>
                <a:t>11 </a:t>
              </a:r>
              <a:r>
                <a:rPr lang="en-US" dirty="0"/>
                <a:t>mask levels</a:t>
              </a:r>
            </a:p>
            <a:p>
              <a:r>
                <a:rPr lang="en-US" dirty="0"/>
                <a:t>CD = 0.2 µm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337382" y="1184962"/>
              <a:ext cx="11388089" cy="622571"/>
            </a:xfrm>
            <a:prstGeom prst="rightArrow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0">
                  <a:schemeClr val="bg1"/>
                </a:gs>
                <a:gs pos="100000">
                  <a:schemeClr val="accent4"/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270" y="132829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2013</a:t>
              </a:r>
              <a:endParaRPr lang="en-US" sz="16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67822" y="132829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2017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1118" y="132697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2015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3670" y="1318461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2019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9631465" y="2331093"/>
              <a:ext cx="2286000" cy="2286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512 x 512, 24 µm pixels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Additional arrays w/ up to 20 ports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280525" y="3146091"/>
              <a:ext cx="274320" cy="614146"/>
            </a:xfrm>
            <a:prstGeom prst="rightArrow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  <a:alpha val="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5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9342" t="6502" r="4574" b="6156"/>
          <a:stretch/>
        </p:blipFill>
        <p:spPr>
          <a:xfrm>
            <a:off x="822960" y="1563624"/>
            <a:ext cx="4585004" cy="4572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First-Generation Germanium CCD Reticle Set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53711" y="3864868"/>
            <a:ext cx="1641872" cy="523220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/>
              <a:t>128 </a:t>
            </a:r>
            <a:r>
              <a:rPr lang="en-US" sz="1400" b="1" dirty="0"/>
              <a:t>×</a:t>
            </a:r>
            <a:r>
              <a:rPr lang="en-US" sz="1400" b="1" dirty="0" smtClean="0"/>
              <a:t> 128, 8.0-µm pixel OTCCD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63163" y="4388088"/>
            <a:ext cx="184567" cy="2277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9317" y="4799374"/>
            <a:ext cx="1891747" cy="523220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/>
              <a:t>32 × 32, 8.1-µm pixel full-frame CCD</a:t>
            </a:r>
            <a:endParaRPr lang="en-US" sz="1400" b="1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2581064" y="4911308"/>
            <a:ext cx="84661" cy="1496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94456" y="1718359"/>
            <a:ext cx="1567461" cy="523220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/>
              <a:t>1 </a:t>
            </a:r>
            <a:r>
              <a:rPr lang="en-US" sz="1400" b="1" dirty="0"/>
              <a:t>× </a:t>
            </a:r>
            <a:r>
              <a:rPr lang="en-US" sz="1400" b="1" dirty="0" smtClean="0"/>
              <a:t>1024, 8.1-µm pixel linear CCD</a:t>
            </a:r>
            <a:endParaRPr lang="en-US" sz="1400" b="1" dirty="0"/>
          </a:p>
        </p:txBody>
      </p:sp>
      <p:sp>
        <p:nvSpPr>
          <p:cNvPr id="64" name="Rectangle 63"/>
          <p:cNvSpPr/>
          <p:nvPr/>
        </p:nvSpPr>
        <p:spPr>
          <a:xfrm>
            <a:off x="633046" y="5571136"/>
            <a:ext cx="1676556" cy="523220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/>
              <a:t>1 × </a:t>
            </a:r>
            <a:r>
              <a:rPr lang="en-US" sz="1400" b="1" dirty="0" smtClean="0"/>
              <a:t>32, 8.1-µm  pixel linear </a:t>
            </a:r>
            <a:r>
              <a:rPr lang="en-US" sz="1400" b="1" dirty="0"/>
              <a:t>CCD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355" y="1048719"/>
            <a:ext cx="5653857" cy="519968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354" y="1048717"/>
            <a:ext cx="5653857" cy="408033"/>
          </a:xfrm>
          <a:prstGeom prst="rect">
            <a:avLst/>
          </a:prstGeom>
          <a:solidFill>
            <a:srgbClr val="2449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Reticle Layout</a:t>
            </a:r>
            <a:endParaRPr lang="en-US" sz="1800" b="1" dirty="0"/>
          </a:p>
        </p:txBody>
      </p:sp>
      <p:sp>
        <p:nvSpPr>
          <p:cNvPr id="35" name="Rectangle 34"/>
          <p:cNvSpPr/>
          <p:nvPr/>
        </p:nvSpPr>
        <p:spPr>
          <a:xfrm>
            <a:off x="6025035" y="1048382"/>
            <a:ext cx="5653857" cy="519968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26757" y="1054402"/>
            <a:ext cx="5653857" cy="408033"/>
          </a:xfrm>
          <a:prstGeom prst="rect">
            <a:avLst/>
          </a:prstGeom>
          <a:solidFill>
            <a:srgbClr val="2449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Devic</a:t>
            </a:r>
            <a:r>
              <a:rPr lang="en-US" b="1" dirty="0" smtClean="0"/>
              <a:t>e Cross-Section</a:t>
            </a:r>
            <a:endParaRPr lang="en-US" sz="1800" b="1" dirty="0"/>
          </a:p>
        </p:txBody>
      </p:sp>
      <p:cxnSp>
        <p:nvCxnSpPr>
          <p:cNvPr id="28" name="Straight Arrow Connector 27"/>
          <p:cNvCxnSpPr>
            <a:stCxn id="64" idx="3"/>
          </p:cNvCxnSpPr>
          <p:nvPr/>
        </p:nvCxnSpPr>
        <p:spPr>
          <a:xfrm flipV="1">
            <a:off x="2309602" y="5618062"/>
            <a:ext cx="389491" cy="214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3"/>
          </p:cNvCxnSpPr>
          <p:nvPr/>
        </p:nvCxnSpPr>
        <p:spPr>
          <a:xfrm>
            <a:off x="3461917" y="1979969"/>
            <a:ext cx="323514" cy="1138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86297" y="2483670"/>
            <a:ext cx="1567461" cy="954107"/>
          </a:xfrm>
          <a:prstGeom prst="rect">
            <a:avLst/>
          </a:prstGeom>
          <a:solidFill>
            <a:schemeClr val="bg1">
              <a:alpha val="67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smtClean="0"/>
              <a:t>1024 </a:t>
            </a:r>
            <a:r>
              <a:rPr lang="en-US" sz="1400" b="1" dirty="0"/>
              <a:t>× </a:t>
            </a:r>
            <a:r>
              <a:rPr lang="en-US" sz="1400" b="1" dirty="0" smtClean="0"/>
              <a:t>1024, 8.1-µm pixel frame-transfer CCD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6191059" y="4552733"/>
            <a:ext cx="5321808" cy="132343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All devices utilize same single-stage MOSFET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Abrupt jump from small arrays to </a:t>
            </a:r>
            <a:r>
              <a:rPr lang="en-US" sz="1600" b="1" dirty="0" err="1" smtClean="0">
                <a:solidFill>
                  <a:schemeClr val="tx1"/>
                </a:solidFill>
              </a:rPr>
              <a:t>Mpixel</a:t>
            </a:r>
            <a:r>
              <a:rPr lang="en-US" sz="1600" b="1" dirty="0" smtClean="0">
                <a:solidFill>
                  <a:schemeClr val="tx1"/>
                </a:solidFill>
              </a:rPr>
              <a:t>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Metal gate process conceptually similar to “single-poly” Si CCDs being developed for </a:t>
            </a:r>
            <a:r>
              <a:rPr lang="en-US" sz="1600" b="1" dirty="0" smtClean="0"/>
              <a:t>Lynx</a:t>
            </a:r>
            <a:endParaRPr lang="en-US" sz="1600" b="1" dirty="0"/>
          </a:p>
        </p:txBody>
      </p:sp>
      <p:pic>
        <p:nvPicPr>
          <p:cNvPr id="34" name="Picture 33" descr="C0JAE557 TEM 4.5K">
            <a:extLst>
              <a:ext uri="{FF2B5EF4-FFF2-40B4-BE49-F238E27FC236}">
                <a16:creationId xmlns:a16="http://schemas.microsoft.com/office/drawing/2014/main" id="{26C7F78C-ABB4-484D-95F2-B50EDF84A4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b="30556"/>
          <a:stretch/>
        </p:blipFill>
        <p:spPr>
          <a:xfrm>
            <a:off x="6132942" y="2043191"/>
            <a:ext cx="5297214" cy="192024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7723330" y="2935400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Germanium Substrate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(n-type)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27577" y="2115790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Interlayer Dielectric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05323" y="2925458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Gate Dielectric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778639" y="2719527"/>
            <a:ext cx="43207" cy="26541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23513" y="2412048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Metal Gate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610392" y="3555095"/>
            <a:ext cx="713657" cy="319594"/>
            <a:chOff x="5085463" y="5514931"/>
            <a:chExt cx="713657" cy="319594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5217820" y="5799473"/>
              <a:ext cx="4572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225440" y="5761373"/>
              <a:ext cx="0" cy="7315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5667400" y="5761373"/>
              <a:ext cx="0" cy="7315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085463" y="5514931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400 nm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3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56" grpId="0"/>
      <p:bldP spid="36" grpId="0"/>
      <p:bldP spid="37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 in Germanium CCDs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4052" y="1170113"/>
            <a:ext cx="5653857" cy="4677456"/>
            <a:chOff x="6011525" y="1161213"/>
            <a:chExt cx="5653857" cy="4677456"/>
          </a:xfrm>
        </p:grpSpPr>
        <p:sp>
          <p:nvSpPr>
            <p:cNvPr id="16" name="Rectangle 15"/>
            <p:cNvSpPr/>
            <p:nvPr/>
          </p:nvSpPr>
          <p:spPr>
            <a:xfrm>
              <a:off x="6014869" y="1161214"/>
              <a:ext cx="5650513" cy="467745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1525" y="1161213"/>
              <a:ext cx="5653857" cy="365760"/>
            </a:xfrm>
            <a:prstGeom prst="rect">
              <a:avLst/>
            </a:prstGeom>
            <a:solidFill>
              <a:srgbClr val="24497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Highlights from Pixel Arrays</a:t>
              </a:r>
              <a:endParaRPr lang="en-US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11525" y="5211027"/>
              <a:ext cx="5638252" cy="52322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/>
                <a:t>Demonstrated pixel arrays </a:t>
              </a:r>
              <a:r>
                <a:rPr lang="en-US" sz="1400" b="1" dirty="0" smtClean="0"/>
                <a:t>up to 128 × 128 format, improved charge-transfer </a:t>
              </a:r>
              <a:r>
                <a:rPr lang="en-US" sz="1400" b="1" dirty="0"/>
                <a:t>efficiency, response to </a:t>
              </a:r>
              <a:r>
                <a:rPr lang="en-US" sz="1400" b="1" baseline="30000" dirty="0"/>
                <a:t>109</a:t>
              </a:r>
              <a:r>
                <a:rPr lang="en-US" sz="1400" b="1" dirty="0"/>
                <a:t>Cd X-rays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019591" y="5902163"/>
            <a:ext cx="9997239" cy="369332"/>
          </a:xfrm>
          <a:prstGeom prst="rect">
            <a:avLst/>
          </a:prstGeom>
          <a:solidFill>
            <a:srgbClr val="EBFFF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Steady progress in device understanding, building towards large-format CCDs in 2019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6284" y="6380683"/>
            <a:ext cx="76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C.W. Leitz, </a:t>
            </a:r>
            <a:r>
              <a:rPr lang="en-US" sz="900" i="1" dirty="0" smtClean="0"/>
              <a:t>et al</a:t>
            </a:r>
            <a:r>
              <a:rPr lang="en-US" sz="900" dirty="0" smtClean="0"/>
              <a:t>., </a:t>
            </a:r>
            <a:r>
              <a:rPr lang="en-US" sz="900" i="1" dirty="0" smtClean="0"/>
              <a:t>SPIE Proc. </a:t>
            </a:r>
            <a:r>
              <a:rPr lang="en-US" sz="900" b="1" dirty="0" smtClean="0"/>
              <a:t>10709</a:t>
            </a:r>
            <a:r>
              <a:rPr lang="en-US" sz="900" dirty="0" smtClean="0"/>
              <a:t> (2018).</a:t>
            </a:r>
          </a:p>
          <a:p>
            <a:r>
              <a:rPr lang="en-US" sz="900" dirty="0" smtClean="0"/>
              <a:t>C.W. Leitz, </a:t>
            </a:r>
            <a:r>
              <a:rPr lang="en-US" sz="900" i="1" dirty="0" smtClean="0"/>
              <a:t>et al</a:t>
            </a:r>
            <a:r>
              <a:rPr lang="en-US" sz="900" dirty="0" smtClean="0"/>
              <a:t>., presented at CPAD (2018).</a:t>
            </a:r>
          </a:p>
        </p:txBody>
      </p:sp>
      <p:pic>
        <p:nvPicPr>
          <p:cNvPr id="2" name="BAB02BC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65" y="3713679"/>
            <a:ext cx="1097280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765" y="1920561"/>
            <a:ext cx="1083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June 2017</a:t>
            </a:r>
            <a:endParaRPr lang="en-US" sz="14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12962" y="3396763"/>
            <a:ext cx="112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June 2018</a:t>
            </a:r>
            <a:endParaRPr lang="en-US" sz="1400" b="1" i="1" dirty="0"/>
          </a:p>
        </p:txBody>
      </p:sp>
      <p:pic>
        <p:nvPicPr>
          <p:cNvPr id="10" name="7EE22CD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962" y="2219161"/>
            <a:ext cx="1097280" cy="109728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2430167" y="4179704"/>
            <a:ext cx="256200" cy="357727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23018" y="2199510"/>
            <a:ext cx="3664060" cy="2558117"/>
            <a:chOff x="7920491" y="2190610"/>
            <a:chExt cx="3664060" cy="255811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6" t="7500" r="9528" b="10962"/>
            <a:stretch/>
          </p:blipFill>
          <p:spPr>
            <a:xfrm>
              <a:off x="7920491" y="2215262"/>
              <a:ext cx="2514600" cy="2514600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10457042" y="2190610"/>
              <a:ext cx="1127509" cy="2558117"/>
              <a:chOff x="4920507" y="1960147"/>
              <a:chExt cx="1127509" cy="255811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90" t="3846" b="5956"/>
              <a:stretch/>
            </p:blipFill>
            <p:spPr>
              <a:xfrm>
                <a:off x="5151124" y="2474101"/>
                <a:ext cx="548640" cy="2016027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5331655" y="2414467"/>
                <a:ext cx="274320" cy="201602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257800" y="242086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1800</a:t>
                </a:r>
                <a:endParaRPr lang="en-US" sz="14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57800" y="4210487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1200</a:t>
                </a:r>
                <a:endParaRPr lang="en-US" sz="14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257800" y="330747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1500</a:t>
                </a:r>
                <a:endParaRPr lang="en-US" sz="14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257800" y="301141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1600</a:t>
                </a:r>
                <a:endParaRPr lang="en-US" sz="14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257800" y="269422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1700</a:t>
                </a:r>
                <a:endParaRPr lang="en-US" sz="14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257800" y="3608222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1400</a:t>
                </a:r>
                <a:endParaRPr lang="en-US" sz="14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257800" y="3909352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1300</a:t>
                </a:r>
                <a:endParaRPr lang="en-US" sz="14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20507" y="1960147"/>
                <a:ext cx="1127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Intensity (arb .units)</a:t>
                </a:r>
                <a:endParaRPr lang="en-US" sz="1400" b="1" dirty="0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2430167" y="4255024"/>
            <a:ext cx="201107" cy="248787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67418" y="1170113"/>
            <a:ext cx="5675447" cy="4677457"/>
            <a:chOff x="6167418" y="1170113"/>
            <a:chExt cx="5675447" cy="4677457"/>
          </a:xfrm>
        </p:grpSpPr>
        <p:sp>
          <p:nvSpPr>
            <p:cNvPr id="21" name="Rectangle 20"/>
            <p:cNvSpPr/>
            <p:nvPr/>
          </p:nvSpPr>
          <p:spPr>
            <a:xfrm>
              <a:off x="6167418" y="1170917"/>
              <a:ext cx="5653857" cy="365760"/>
            </a:xfrm>
            <a:prstGeom prst="rect">
              <a:avLst/>
            </a:prstGeom>
            <a:solidFill>
              <a:srgbClr val="24497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Improvements in CCD Performance</a:t>
              </a:r>
              <a:endParaRPr lang="en-US" sz="18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24214" y="5219927"/>
              <a:ext cx="5321808" cy="52322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/>
                <a:t>Established that bulk metallic contaminants are limiting performance of first-generation germanium CCDs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7419" y="1170113"/>
              <a:ext cx="5650513" cy="4677457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153" y="1549502"/>
              <a:ext cx="5315712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6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8" grpId="0" animBg="1"/>
      <p:bldP spid="7" grpId="0"/>
      <p:bldP spid="49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Large-Format Arrays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43071" y="5915611"/>
            <a:ext cx="10798341" cy="369332"/>
          </a:xfrm>
          <a:prstGeom prst="rect">
            <a:avLst/>
          </a:prstGeom>
          <a:solidFill>
            <a:srgbClr val="EBFFFF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Focusing on reducing metallic contamination, gate-to-gate short frequency to yield larger arrays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7418" y="1170917"/>
            <a:ext cx="5653857" cy="365760"/>
          </a:xfrm>
          <a:prstGeom prst="rect">
            <a:avLst/>
          </a:prstGeom>
          <a:solidFill>
            <a:srgbClr val="2449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Reducing Occurrence of Gate-to-Gate Shorts</a:t>
            </a:r>
            <a:endParaRPr lang="en-US" sz="1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67419" y="1170113"/>
            <a:ext cx="5650513" cy="4677457"/>
            <a:chOff x="6167419" y="1170113"/>
            <a:chExt cx="5650513" cy="4677457"/>
          </a:xfrm>
        </p:grpSpPr>
        <p:sp>
          <p:nvSpPr>
            <p:cNvPr id="9" name="Rectangle 8"/>
            <p:cNvSpPr/>
            <p:nvPr/>
          </p:nvSpPr>
          <p:spPr>
            <a:xfrm>
              <a:off x="6324214" y="5219927"/>
              <a:ext cx="5321808" cy="52322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smtClean="0"/>
                <a:t>Utilizing inline metrology to identify yield limiters (e.g. particles bridging </a:t>
              </a:r>
              <a:r>
                <a:rPr lang="en-US" sz="1400" b="1" smtClean="0"/>
                <a:t>metal lines)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67419" y="1170113"/>
              <a:ext cx="5650513" cy="4677457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38" y="1667511"/>
            <a:ext cx="5766816" cy="3572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664208"/>
            <a:ext cx="5766816" cy="3572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664208"/>
            <a:ext cx="5766816" cy="35722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4052" y="1170113"/>
            <a:ext cx="5705213" cy="4677456"/>
            <a:chOff x="514052" y="1170113"/>
            <a:chExt cx="5705213" cy="4677456"/>
          </a:xfrm>
        </p:grpSpPr>
        <p:grpSp>
          <p:nvGrpSpPr>
            <p:cNvPr id="27" name="Group 26"/>
            <p:cNvGrpSpPr/>
            <p:nvPr/>
          </p:nvGrpSpPr>
          <p:grpSpPr>
            <a:xfrm>
              <a:off x="514052" y="1170113"/>
              <a:ext cx="5653857" cy="4677456"/>
              <a:chOff x="6011525" y="1161213"/>
              <a:chExt cx="5653857" cy="467745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014869" y="1161214"/>
                <a:ext cx="5650513" cy="4677455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11525" y="1161213"/>
                <a:ext cx="5653857" cy="365760"/>
              </a:xfrm>
              <a:prstGeom prst="rect">
                <a:avLst/>
              </a:prstGeom>
              <a:solidFill>
                <a:srgbClr val="24497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Improving Charge-Transfer Efficiency</a:t>
                </a:r>
                <a:endParaRPr lang="en-US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71663" y="5211027"/>
                <a:ext cx="5321808" cy="5232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 smtClean="0"/>
                  <a:t>Dependence of CTE on spacing between input pulses consistent with bulk metallic contamination</a:t>
                </a:r>
                <a:endParaRPr lang="en-US" sz="1400" b="1" dirty="0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69" y="1667511"/>
              <a:ext cx="5644896" cy="34442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90366" y="3081854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</a:rPr>
                <a:t>-95°C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25027" y="1922614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4"/>
                  </a:solidFill>
                </a:rPr>
                <a:t>-125°C</a:t>
              </a:r>
              <a:endParaRPr lang="en-US" sz="1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846" y="1314365"/>
            <a:ext cx="10963494" cy="2851864"/>
          </a:xfrm>
        </p:spPr>
        <p:txBody>
          <a:bodyPr/>
          <a:lstStyle/>
          <a:p>
            <a:r>
              <a:rPr lang="en-US" sz="1800" dirty="0" smtClean="0"/>
              <a:t>Increase the array size and charge-transfer efficiency</a:t>
            </a:r>
          </a:p>
          <a:p>
            <a:r>
              <a:rPr lang="en-US" sz="1800" dirty="0" smtClean="0"/>
              <a:t>Perform backside illumination to show high sensitivity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 for Germanium CCDs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1776284" y="6387717"/>
            <a:ext cx="7685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Rogalski</a:t>
            </a:r>
            <a:r>
              <a:rPr lang="en-US" sz="1000" dirty="0" smtClean="0"/>
              <a:t>, </a:t>
            </a:r>
            <a:r>
              <a:rPr lang="en-US" sz="1000" i="1" dirty="0" smtClean="0"/>
              <a:t>Proc. SPIE </a:t>
            </a:r>
            <a:r>
              <a:rPr lang="en-US" sz="1000" b="1" dirty="0" smtClean="0"/>
              <a:t>10433</a:t>
            </a:r>
            <a:r>
              <a:rPr lang="en-US" sz="1000" i="1" dirty="0" smtClean="0"/>
              <a:t> </a:t>
            </a:r>
            <a:r>
              <a:rPr lang="en-US" sz="1000" dirty="0" smtClean="0"/>
              <a:t>(2017).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95"/>
          <a:stretch/>
        </p:blipFill>
        <p:spPr>
          <a:xfrm>
            <a:off x="2685234" y="2164975"/>
            <a:ext cx="5057775" cy="411509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675946" y="2228806"/>
            <a:ext cx="2216012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Pixel Counts over Time</a:t>
            </a:r>
            <a:endParaRPr lang="en-US" sz="1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895389" y="4727049"/>
            <a:ext cx="447668" cy="1122779"/>
            <a:chOff x="7460166" y="4858687"/>
            <a:chExt cx="447668" cy="1122779"/>
          </a:xfrm>
        </p:grpSpPr>
        <p:sp>
          <p:nvSpPr>
            <p:cNvPr id="192" name="Diamond 191"/>
            <p:cNvSpPr/>
            <p:nvPr/>
          </p:nvSpPr>
          <p:spPr>
            <a:xfrm>
              <a:off x="7653679" y="5890026"/>
              <a:ext cx="91440" cy="9144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7" name="Diamond 196"/>
            <p:cNvSpPr/>
            <p:nvPr/>
          </p:nvSpPr>
          <p:spPr>
            <a:xfrm>
              <a:off x="7736032" y="5473168"/>
              <a:ext cx="91440" cy="9144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8" name="Diamond 197"/>
            <p:cNvSpPr/>
            <p:nvPr/>
          </p:nvSpPr>
          <p:spPr>
            <a:xfrm>
              <a:off x="7816394" y="5021031"/>
              <a:ext cx="91440" cy="9144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V="1">
              <a:off x="7706433" y="5564608"/>
              <a:ext cx="73152" cy="32541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7788962" y="5111508"/>
              <a:ext cx="73152" cy="3657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7460166" y="4858687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Ge</a:t>
              </a:r>
              <a:endPara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7" grpId="0"/>
      <p:bldP spid="81" grpId="0" animBg="1"/>
    </p:bldLst>
  </p:timing>
</p:sld>
</file>

<file path=ppt/theme/theme1.xml><?xml version="1.0" encoding="utf-8"?>
<a:theme xmlns:a="http://schemas.openxmlformats.org/drawingml/2006/main" name="Lincoln_2012_v2_16x9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Lincoln_2012_v2_16x9</Template>
  <TotalTime>22599</TotalTime>
  <Words>609</Words>
  <Application>Microsoft Office PowerPoint</Application>
  <PresentationFormat>Custom</PresentationFormat>
  <Paragraphs>102</Paragraphs>
  <Slides>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Helvetica</vt:lpstr>
      <vt:lpstr>Times New Roman</vt:lpstr>
      <vt:lpstr>Wingdings</vt:lpstr>
      <vt:lpstr>Lincoln_2012_v2_16x9</vt:lpstr>
      <vt:lpstr>Germanium Charge-Coupled Devices</vt:lpstr>
      <vt:lpstr>MIT-LL Microelectronics Laboratory  An Enabling Resource for Advanced CCD Fabrication</vt:lpstr>
      <vt:lpstr>Advantages of Germanium CCDs</vt:lpstr>
      <vt:lpstr>Germanium CCD Development at MIT Lincoln Laboratory</vt:lpstr>
      <vt:lpstr>First-Generation Germanium CCD Reticle Set</vt:lpstr>
      <vt:lpstr>Recent Progress in Germanium CCDs</vt:lpstr>
      <vt:lpstr>Path to Large-Format Arrays</vt:lpstr>
      <vt:lpstr>Future Directions for Germanium CCDs</vt:lpstr>
    </vt:vector>
  </TitlesOfParts>
  <Company>MIT Lincoln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da21286</dc:creator>
  <cp:lastModifiedBy>Leitz, Christopher - 0887 - MITLL</cp:lastModifiedBy>
  <cp:revision>1314</cp:revision>
  <dcterms:created xsi:type="dcterms:W3CDTF">2016-03-04T18:29:49Z</dcterms:created>
  <dcterms:modified xsi:type="dcterms:W3CDTF">2019-06-04T19:55:06Z</dcterms:modified>
</cp:coreProperties>
</file>