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375" r:id="rId3"/>
    <p:sldId id="379" r:id="rId4"/>
    <p:sldId id="363" r:id="rId5"/>
    <p:sldId id="362" r:id="rId6"/>
    <p:sldId id="361" r:id="rId7"/>
    <p:sldId id="364" r:id="rId8"/>
    <p:sldId id="365" r:id="rId9"/>
    <p:sldId id="366" r:id="rId10"/>
    <p:sldId id="376" r:id="rId11"/>
    <p:sldId id="377" r:id="rId12"/>
    <p:sldId id="378" r:id="rId13"/>
    <p:sldId id="374" r:id="rId14"/>
    <p:sldId id="380" r:id="rId15"/>
    <p:sldId id="367" r:id="rId16"/>
    <p:sldId id="368" r:id="rId17"/>
    <p:sldId id="369" r:id="rId18"/>
    <p:sldId id="370" r:id="rId19"/>
    <p:sldId id="371" r:id="rId20"/>
    <p:sldId id="372" r:id="rId21"/>
    <p:sldId id="373" r:id="rId2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E35F2-2A5D-407A-9CE9-9D5C6DD8188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A9C77-DCE9-4475-A185-F4448DC07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3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580480E-0009-40E0-9BD1-B26E076A5C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05F7B1A-F0B4-4374-A0A6-E23C129FD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1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0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42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98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95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50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44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F7B1A-F0B4-4374-A0A6-E23C129FD6C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87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Leon Mualem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BAAB-406E-4A32-A008-24FB35C071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8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Leon Mualem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BAAB-406E-4A32-A008-24FB35C071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45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Leon Mualem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BAAB-406E-4A32-A008-24FB35C071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6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Leon Mualem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BAAB-406E-4A32-A008-24FB35C071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49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34216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1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7597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3686" y="65885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Leon Mualem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1343" y="65885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885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E2B5BAAB-406E-4A32-A008-24FB35C071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7"/>
          <a:srcRect t="-37724" b="37685"/>
          <a:stretch/>
        </p:blipFill>
        <p:spPr>
          <a:xfrm>
            <a:off x="1" y="6030576"/>
            <a:ext cx="838200" cy="5580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932" y="6300598"/>
            <a:ext cx="1188720" cy="2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7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3" r:id="rId2"/>
    <p:sldLayoutId id="2147483695" r:id="rId3"/>
    <p:sldLayoutId id="2147483694" r:id="rId4"/>
    <p:sldLayoutId id="2147483697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dcvs.fnal.gov/redmine/projects/dunetpc/wiki/Photon_Simulation_Tutoria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dcvs.fnal.gov/redmine/projects/dunetpc/wiki/Photon_Simulation_Tutori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protoDUNE</a:t>
            </a:r>
            <a:r>
              <a:rPr lang="en-US" dirty="0" smtClean="0"/>
              <a:t> photon Detector MC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Leon Mualem</a:t>
            </a:r>
          </a:p>
          <a:p>
            <a:r>
              <a:rPr lang="en-US" dirty="0" smtClean="0"/>
              <a:t>Caltech</a:t>
            </a:r>
          </a:p>
        </p:txBody>
      </p:sp>
    </p:spTree>
    <p:extLst>
      <p:ext uri="{BB962C8B-B14F-4D97-AF65-F5344CB8AC3E}">
        <p14:creationId xmlns:p14="http://schemas.microsoft.com/office/powerpoint/2010/main" val="155174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Face of APA5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Mid-APA5 (Z=110)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APA5</a:t>
            </a:r>
          </a:p>
          <a:p>
            <a:pPr lvl="1"/>
            <a:r>
              <a:rPr lang="en-US" dirty="0" smtClean="0"/>
              <a:t>Less on APA6</a:t>
            </a:r>
          </a:p>
          <a:p>
            <a:pPr lvl="2"/>
            <a:r>
              <a:rPr lang="en-US" dirty="0" smtClean="0"/>
              <a:t>Least on APA4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105611"/>
            <a:ext cx="6189345" cy="430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4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Face of APA6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Mid-APA5 (Z=330)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APA1</a:t>
            </a:r>
          </a:p>
          <a:p>
            <a:pPr lvl="1"/>
            <a:r>
              <a:rPr lang="en-US" dirty="0" smtClean="0"/>
              <a:t>Less on APA2 </a:t>
            </a:r>
          </a:p>
          <a:p>
            <a:pPr lvl="2"/>
            <a:r>
              <a:rPr lang="en-US" dirty="0" smtClean="0"/>
              <a:t>Least on APA3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26364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210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Along Face of APA4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Mid-APA5 (Z=550)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APA4</a:t>
            </a:r>
          </a:p>
          <a:p>
            <a:pPr lvl="1"/>
            <a:r>
              <a:rPr lang="en-US" dirty="0" smtClean="0"/>
              <a:t>Less on APA5</a:t>
            </a:r>
          </a:p>
          <a:p>
            <a:pPr lvl="2"/>
            <a:r>
              <a:rPr lang="en-US" dirty="0" smtClean="0"/>
              <a:t>Least on APA6 (furthest away)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105611"/>
            <a:ext cx="6275070" cy="438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22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Re-Checked the correspondence of channel map in MC to Data.</a:t>
            </a:r>
          </a:p>
          <a:p>
            <a:r>
              <a:rPr lang="en-US" dirty="0" smtClean="0"/>
              <a:t>Versions now agree, in prior versions channels were swapped in X</a:t>
            </a:r>
          </a:p>
          <a:p>
            <a:pPr lvl="1"/>
            <a:r>
              <a:rPr lang="en-US" dirty="0" smtClean="0"/>
              <a:t>(any earlier MC needs re-digitizing)</a:t>
            </a:r>
          </a:p>
          <a:p>
            <a:r>
              <a:rPr lang="en-US" dirty="0" smtClean="0"/>
              <a:t>Geometry of the MC looks consistent with reality </a:t>
            </a:r>
          </a:p>
          <a:p>
            <a:pPr lvl="1"/>
            <a:r>
              <a:rPr lang="en-US" dirty="0" smtClean="0"/>
              <a:t>+Y axis = up and origin ~ bottom of CPA/APA</a:t>
            </a:r>
          </a:p>
          <a:p>
            <a:pPr lvl="1"/>
            <a:r>
              <a:rPr lang="en-US" dirty="0" smtClean="0"/>
              <a:t>+X axis = toward beam left, Jura, origin at ~CPA plane </a:t>
            </a:r>
          </a:p>
          <a:p>
            <a:pPr lvl="1"/>
            <a:r>
              <a:rPr lang="en-US" dirty="0" smtClean="0"/>
              <a:t>+Z axis = along the CPA plane, origin ~upstream end of APAs</a:t>
            </a:r>
          </a:p>
          <a:p>
            <a:pPr lvl="2"/>
            <a:r>
              <a:rPr lang="en-US" dirty="0" smtClean="0"/>
              <a:t>Caveat: did not test to cm or mm precision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7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5023882"/>
          </a:xfrm>
        </p:spPr>
        <p:txBody>
          <a:bodyPr>
            <a:normAutofit/>
          </a:bodyPr>
          <a:lstStyle/>
          <a:p>
            <a:r>
              <a:rPr lang="en-US" dirty="0" smtClean="0"/>
              <a:t>BACKUP Details on how to run </a:t>
            </a:r>
            <a:br>
              <a:rPr lang="en-US" dirty="0" smtClean="0"/>
            </a:br>
            <a:r>
              <a:rPr lang="en-US" dirty="0" smtClean="0"/>
              <a:t>(possibly out of date)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04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Based on wiki for photon detector MC tutorial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cdcvs.fnal.gov/redmine/projects/dunetpc/wiki/Photon_Simulation_Tutorial</a:t>
            </a:r>
            <a:endParaRPr lang="en-US" dirty="0" smtClean="0"/>
          </a:p>
          <a:p>
            <a:r>
              <a:rPr lang="en-US" dirty="0" smtClean="0"/>
              <a:t>Instead of using “DUNE” version as in the tutorial, use </a:t>
            </a:r>
            <a:r>
              <a:rPr lang="en-US" dirty="0" err="1" smtClean="0"/>
              <a:t>protoDUNE</a:t>
            </a:r>
            <a:r>
              <a:rPr lang="en-US" dirty="0" smtClean="0"/>
              <a:t> version of </a:t>
            </a:r>
            <a:r>
              <a:rPr lang="en-US" dirty="0" err="1" smtClean="0"/>
              <a:t>fcl</a:t>
            </a:r>
            <a:endParaRPr lang="en-US" dirty="0" smtClean="0"/>
          </a:p>
          <a:p>
            <a:r>
              <a:rPr lang="en-US" dirty="0"/>
              <a:t>In </a:t>
            </a:r>
            <a:r>
              <a:rPr lang="en-US" dirty="0" smtClean="0"/>
              <a:t>/</a:t>
            </a:r>
            <a:r>
              <a:rPr lang="en-US" dirty="0" err="1" smtClean="0"/>
              <a:t>srcs</a:t>
            </a:r>
            <a:r>
              <a:rPr lang="en-US" dirty="0" smtClean="0"/>
              <a:t>/</a:t>
            </a:r>
            <a:r>
              <a:rPr lang="en-US" dirty="0" err="1" smtClean="0"/>
              <a:t>dunetpc</a:t>
            </a:r>
            <a:r>
              <a:rPr lang="en-US" dirty="0" smtClean="0"/>
              <a:t>/dune/</a:t>
            </a:r>
            <a:r>
              <a:rPr lang="en-US" dirty="0" err="1" smtClean="0"/>
              <a:t>PhotonPropagation</a:t>
            </a:r>
            <a:r>
              <a:rPr lang="en-US" dirty="0" smtClean="0"/>
              <a:t>/Tutorial</a:t>
            </a:r>
          </a:p>
          <a:p>
            <a:r>
              <a:rPr lang="en-US" dirty="0" smtClean="0"/>
              <a:t>My example in: </a:t>
            </a:r>
          </a:p>
          <a:p>
            <a:pPr lvl="1"/>
            <a:r>
              <a:rPr lang="en-US" dirty="0"/>
              <a:t>/dune/app/users/mualem/pdune_201809/</a:t>
            </a:r>
            <a:r>
              <a:rPr lang="en-US" dirty="0" err="1"/>
              <a:t>srcs</a:t>
            </a:r>
            <a:r>
              <a:rPr lang="en-US" dirty="0"/>
              <a:t>/</a:t>
            </a:r>
            <a:r>
              <a:rPr lang="en-US" dirty="0" err="1"/>
              <a:t>dunetpc</a:t>
            </a:r>
            <a:r>
              <a:rPr lang="en-US" dirty="0"/>
              <a:t>/dune/</a:t>
            </a:r>
            <a:r>
              <a:rPr lang="en-US" dirty="0" err="1"/>
              <a:t>PhotonPropagation</a:t>
            </a:r>
            <a:r>
              <a:rPr lang="en-US" dirty="0"/>
              <a:t>/Tutorial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testgen.sh in that directory runs each step sequentially</a:t>
            </a:r>
          </a:p>
          <a:p>
            <a:r>
              <a:rPr lang="en-US" dirty="0" smtClean="0"/>
              <a:t>Successfully ran up to about 5000 events.  (files get too big if I recall)		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 – Particle production, interaction, energy deposits, …. (GEANT </a:t>
            </a:r>
            <a:r>
              <a:rPr lang="en-US" dirty="0" err="1" smtClean="0"/>
              <a:t>bascially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Digi – Take particle tracks, energy deposits and make into waveforms </a:t>
            </a:r>
          </a:p>
          <a:p>
            <a:r>
              <a:rPr lang="en-US" dirty="0" err="1" smtClean="0"/>
              <a:t>Reco</a:t>
            </a:r>
            <a:r>
              <a:rPr lang="en-US" dirty="0" smtClean="0"/>
              <a:t> – Take waveforms and make hits, flashes, energy deposits in </a:t>
            </a:r>
            <a:r>
              <a:rPr lang="en-US" dirty="0" err="1" smtClean="0"/>
              <a:t>OpChannels</a:t>
            </a:r>
            <a:endParaRPr lang="en-US" dirty="0" smtClean="0"/>
          </a:p>
          <a:p>
            <a:r>
              <a:rPr lang="en-US" dirty="0" smtClean="0"/>
              <a:t>Each stage above produces file “gen” (big, all info) and “</a:t>
            </a:r>
            <a:r>
              <a:rPr lang="en-US" dirty="0" err="1" smtClean="0"/>
              <a:t>hist</a:t>
            </a:r>
            <a:r>
              <a:rPr lang="en-US" dirty="0" smtClean="0"/>
              <a:t>” (small, summary info)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32" y="2209812"/>
            <a:ext cx="11022542" cy="180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221672" y="1207770"/>
            <a:ext cx="6483927" cy="5070302"/>
          </a:xfrm>
        </p:spPr>
        <p:txBody>
          <a:bodyPr/>
          <a:lstStyle/>
          <a:p>
            <a:r>
              <a:rPr lang="en-US" dirty="0" smtClean="0"/>
              <a:t>root –l </a:t>
            </a:r>
            <a:r>
              <a:rPr lang="en-US" dirty="0" err="1" smtClean="0"/>
              <a:t>protodune_optical_tutorial_reco_hist.root</a:t>
            </a:r>
            <a:endParaRPr lang="en-US" dirty="0" smtClean="0"/>
          </a:p>
          <a:p>
            <a:r>
              <a:rPr lang="en-US" dirty="0" err="1" smtClean="0"/>
              <a:t>TBrowser</a:t>
            </a:r>
            <a:r>
              <a:rPr lang="en-US" dirty="0" smtClean="0"/>
              <a:t> mine;</a:t>
            </a:r>
          </a:p>
          <a:p>
            <a:r>
              <a:rPr lang="en-US" dirty="0" smtClean="0"/>
              <a:t>Navigate to </a:t>
            </a:r>
            <a:r>
              <a:rPr lang="en-US" dirty="0" err="1" smtClean="0"/>
              <a:t>OpChannel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097" y="1207770"/>
            <a:ext cx="4140345" cy="47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8" y="74583"/>
            <a:ext cx="10972800" cy="647102"/>
          </a:xfrm>
        </p:spPr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221672" y="612017"/>
            <a:ext cx="10086109" cy="5070302"/>
          </a:xfrm>
        </p:spPr>
        <p:txBody>
          <a:bodyPr/>
          <a:lstStyle/>
          <a:p>
            <a:r>
              <a:rPr lang="en-US" dirty="0" smtClean="0"/>
              <a:t>root –l </a:t>
            </a:r>
            <a:r>
              <a:rPr lang="en-US" dirty="0" err="1" smtClean="0"/>
              <a:t>protodune_optical_tutorial_reco_hist.root</a:t>
            </a:r>
            <a:endParaRPr lang="en-US" dirty="0" smtClean="0"/>
          </a:p>
          <a:p>
            <a:r>
              <a:rPr lang="en-US" dirty="0" err="1" smtClean="0"/>
              <a:t>TBrowser</a:t>
            </a:r>
            <a:r>
              <a:rPr lang="en-US" dirty="0" smtClean="0"/>
              <a:t> mine;</a:t>
            </a:r>
          </a:p>
          <a:p>
            <a:r>
              <a:rPr lang="en-US" dirty="0" smtClean="0"/>
              <a:t>Navigate to </a:t>
            </a:r>
            <a:r>
              <a:rPr lang="en-US" dirty="0" err="1" smtClean="0"/>
              <a:t>OpChannel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8442" y="982172"/>
            <a:ext cx="7096125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Particle hints:  </a:t>
            </a:r>
          </a:p>
          <a:p>
            <a:pPr lvl="1"/>
            <a:r>
              <a:rPr lang="en-US" dirty="0"/>
              <a:t>/</a:t>
            </a:r>
            <a:r>
              <a:rPr lang="en-US" dirty="0" smtClean="0"/>
              <a:t>dune/app/users/mualem/pdune_201809/</a:t>
            </a:r>
            <a:r>
              <a:rPr lang="en-US" dirty="0" err="1" smtClean="0"/>
              <a:t>srcs</a:t>
            </a:r>
            <a:r>
              <a:rPr lang="en-US" dirty="0" smtClean="0"/>
              <a:t>/</a:t>
            </a:r>
            <a:r>
              <a:rPr lang="en-US" dirty="0" err="1" smtClean="0"/>
              <a:t>dunetpc</a:t>
            </a:r>
            <a:r>
              <a:rPr lang="en-US" dirty="0" smtClean="0"/>
              <a:t>/dune/</a:t>
            </a:r>
            <a:r>
              <a:rPr lang="en-US" dirty="0" err="1" smtClean="0"/>
              <a:t>PhotonPropagation</a:t>
            </a:r>
            <a:r>
              <a:rPr lang="en-US" dirty="0" smtClean="0"/>
              <a:t>/Tutorial</a:t>
            </a:r>
          </a:p>
          <a:p>
            <a:pPr lvl="1"/>
            <a:r>
              <a:rPr lang="en-US" dirty="0"/>
              <a:t>…</a:t>
            </a:r>
            <a:r>
              <a:rPr lang="en-US" dirty="0" err="1" smtClean="0"/>
              <a:t>protoDUNE</a:t>
            </a:r>
            <a:r>
              <a:rPr lang="en-US" dirty="0" smtClean="0"/>
              <a:t>/</a:t>
            </a:r>
            <a:r>
              <a:rPr lang="en-US" dirty="0" err="1" smtClean="0"/>
              <a:t>protodune_optical_tutorial_sim.fcl</a:t>
            </a:r>
            <a:endParaRPr lang="en-US" dirty="0" smtClean="0"/>
          </a:p>
          <a:p>
            <a:pPr lvl="1"/>
            <a:r>
              <a:rPr lang="en-US" dirty="0" smtClean="0"/>
              <a:t>Particle type: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Particle </a:t>
            </a:r>
            <a:r>
              <a:rPr lang="en-US" dirty="0" smtClean="0"/>
              <a:t>Momentum:</a:t>
            </a:r>
            <a:endParaRPr lang="en-US" dirty="0"/>
          </a:p>
          <a:p>
            <a:pPr marL="274638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23941" y="2995136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# In this example, which primary particle(s) we'll focus on in an event.</a:t>
            </a:r>
          </a:p>
          <a:p>
            <a:r>
              <a:rPr lang="en-US" dirty="0"/>
              <a:t>      # PDG code 13 = mu-.pi+ = 211 proton = 2212 mu+ = -13</a:t>
            </a:r>
          </a:p>
          <a:p>
            <a:r>
              <a:rPr lang="en-US" dirty="0"/>
              <a:t>      </a:t>
            </a:r>
            <a:r>
              <a:rPr lang="en-US" dirty="0" err="1"/>
              <a:t>PDGcode</a:t>
            </a:r>
            <a:r>
              <a:rPr lang="en-US" dirty="0"/>
              <a:t>:         211</a:t>
            </a:r>
          </a:p>
        </p:txBody>
      </p:sp>
      <p:sp>
        <p:nvSpPr>
          <p:cNvPr id="7" name="Rectangle 6"/>
          <p:cNvSpPr/>
          <p:nvPr/>
        </p:nvSpPr>
        <p:spPr>
          <a:xfrm>
            <a:off x="2503716" y="4433435"/>
            <a:ext cx="4006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physics.producers.generator.P0: [3.0]</a:t>
            </a:r>
          </a:p>
        </p:txBody>
      </p:sp>
    </p:spTree>
    <p:extLst>
      <p:ext uri="{BB962C8B-B14F-4D97-AF65-F5344CB8AC3E}">
        <p14:creationId xmlns:p14="http://schemas.microsoft.com/office/powerpoint/2010/main" val="22962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/>
              <a:t>Based on wiki for photon detector MC tutorial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cdcvs.fnal.gov/redmine/projects/dunetpc/wiki/Photon_Simulation_Tutorial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 smtClean="0"/>
              <a:t>dunetpc</a:t>
            </a:r>
            <a:r>
              <a:rPr lang="en-US" dirty="0" smtClean="0"/>
              <a:t> v08_14_00 (fixed a </a:t>
            </a:r>
            <a:r>
              <a:rPr lang="en-US" dirty="0" smtClean="0"/>
              <a:t>+-X swap mapping to </a:t>
            </a:r>
            <a:r>
              <a:rPr lang="en-US" dirty="0" err="1" smtClean="0"/>
              <a:t>OpChannels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Instead </a:t>
            </a:r>
            <a:r>
              <a:rPr lang="en-US" dirty="0" smtClean="0"/>
              <a:t>of using “DUNE” version as in the tutorial, use </a:t>
            </a:r>
            <a:r>
              <a:rPr lang="en-US" dirty="0" err="1" smtClean="0"/>
              <a:t>protoDUNE</a:t>
            </a:r>
            <a:r>
              <a:rPr lang="en-US" dirty="0" smtClean="0"/>
              <a:t> version of </a:t>
            </a:r>
            <a:r>
              <a:rPr lang="en-US" dirty="0" err="1" smtClean="0"/>
              <a:t>fcl</a:t>
            </a:r>
            <a:r>
              <a:rPr lang="en-US" dirty="0" smtClean="0"/>
              <a:t>(s) found in the </a:t>
            </a:r>
            <a:r>
              <a:rPr lang="en-US" dirty="0" err="1" smtClean="0"/>
              <a:t>protoDUNE</a:t>
            </a:r>
            <a:r>
              <a:rPr lang="en-US" dirty="0" smtClean="0"/>
              <a:t> subdirectory</a:t>
            </a:r>
            <a:endParaRPr lang="en-US" dirty="0" smtClean="0"/>
          </a:p>
          <a:p>
            <a:r>
              <a:rPr lang="en-US" dirty="0"/>
              <a:t>In </a:t>
            </a:r>
            <a:r>
              <a:rPr lang="en-US" dirty="0" smtClean="0"/>
              <a:t>/</a:t>
            </a:r>
            <a:r>
              <a:rPr lang="en-US" dirty="0" err="1" smtClean="0"/>
              <a:t>srcs</a:t>
            </a:r>
            <a:r>
              <a:rPr lang="en-US" dirty="0" smtClean="0"/>
              <a:t>/</a:t>
            </a:r>
            <a:r>
              <a:rPr lang="en-US" dirty="0" err="1" smtClean="0"/>
              <a:t>dunetpc</a:t>
            </a:r>
            <a:r>
              <a:rPr lang="en-US" dirty="0" smtClean="0"/>
              <a:t>/dune/</a:t>
            </a:r>
            <a:r>
              <a:rPr lang="en-US" dirty="0" err="1" smtClean="0"/>
              <a:t>PhotonPropagation</a:t>
            </a:r>
            <a:r>
              <a:rPr lang="en-US" dirty="0" smtClean="0"/>
              <a:t>/Tutorial/</a:t>
            </a:r>
            <a:r>
              <a:rPr lang="en-US" dirty="0" err="1" smtClean="0"/>
              <a:t>protoDUNE</a:t>
            </a:r>
            <a:r>
              <a:rPr lang="en-US" dirty="0" smtClean="0"/>
              <a:t>/</a:t>
            </a:r>
            <a:endParaRPr lang="en-US" dirty="0" smtClean="0"/>
          </a:p>
          <a:p>
            <a:r>
              <a:rPr lang="en-US" dirty="0" smtClean="0"/>
              <a:t>My example in: </a:t>
            </a:r>
          </a:p>
          <a:p>
            <a:pPr lvl="1"/>
            <a:r>
              <a:rPr lang="en-US" dirty="0"/>
              <a:t>/</a:t>
            </a:r>
            <a:r>
              <a:rPr lang="en-US" dirty="0" smtClean="0"/>
              <a:t>dune/app/users/mualem/pdune_201903/</a:t>
            </a:r>
            <a:r>
              <a:rPr lang="en-US" dirty="0" err="1" smtClean="0"/>
              <a:t>srcs</a:t>
            </a:r>
            <a:r>
              <a:rPr lang="en-US" dirty="0" smtClean="0"/>
              <a:t>/</a:t>
            </a:r>
            <a:r>
              <a:rPr lang="en-US" dirty="0" err="1" smtClean="0"/>
              <a:t>dunetpc</a:t>
            </a:r>
            <a:r>
              <a:rPr lang="en-US" dirty="0" smtClean="0"/>
              <a:t>/dune/</a:t>
            </a:r>
            <a:r>
              <a:rPr lang="en-US" dirty="0" err="1" smtClean="0"/>
              <a:t>PhotonPropagation</a:t>
            </a:r>
            <a:r>
              <a:rPr lang="en-US" dirty="0" smtClean="0"/>
              <a:t>/Tutorial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8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59851"/>
            <a:ext cx="10972800" cy="647102"/>
          </a:xfrm>
        </p:spPr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609601" y="891551"/>
            <a:ext cx="10977028" cy="50703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Geometry hints:  </a:t>
            </a:r>
          </a:p>
          <a:p>
            <a:pPr lvl="1"/>
            <a:r>
              <a:rPr lang="en-US" dirty="0"/>
              <a:t>/</a:t>
            </a:r>
            <a:r>
              <a:rPr lang="en-US" dirty="0" smtClean="0"/>
              <a:t>dune/app/users/mualem/pdune_201809/</a:t>
            </a:r>
            <a:r>
              <a:rPr lang="en-US" dirty="0" err="1" smtClean="0"/>
              <a:t>srcs</a:t>
            </a:r>
            <a:r>
              <a:rPr lang="en-US" dirty="0" smtClean="0"/>
              <a:t>/</a:t>
            </a:r>
            <a:r>
              <a:rPr lang="en-US" dirty="0" err="1" smtClean="0"/>
              <a:t>dunetpc</a:t>
            </a:r>
            <a:r>
              <a:rPr lang="en-US" dirty="0" smtClean="0"/>
              <a:t>/dune/</a:t>
            </a:r>
            <a:r>
              <a:rPr lang="en-US" dirty="0" err="1" smtClean="0"/>
              <a:t>PhotonPropagation</a:t>
            </a:r>
            <a:r>
              <a:rPr lang="en-US" dirty="0" smtClean="0"/>
              <a:t>/Tutorial</a:t>
            </a:r>
          </a:p>
          <a:p>
            <a:pPr lvl="1"/>
            <a:r>
              <a:rPr lang="en-US" dirty="0"/>
              <a:t>…</a:t>
            </a:r>
            <a:r>
              <a:rPr lang="en-US" dirty="0" err="1" smtClean="0"/>
              <a:t>protoDUNE</a:t>
            </a:r>
            <a:r>
              <a:rPr lang="en-US" dirty="0" smtClean="0"/>
              <a:t>/</a:t>
            </a:r>
            <a:r>
              <a:rPr lang="en-US" dirty="0" err="1" smtClean="0"/>
              <a:t>protodune_optical_tutorial_sim.fcl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We believe origin at upstream (</a:t>
            </a:r>
            <a:r>
              <a:rPr lang="en-US" dirty="0" err="1" smtClean="0"/>
              <a:t>wrt</a:t>
            </a:r>
            <a:r>
              <a:rPr lang="en-US" dirty="0" smtClean="0"/>
              <a:t> beam) bottom edge of cathode plane (maybe lowest wires?)</a:t>
            </a:r>
          </a:p>
          <a:p>
            <a:pPr marL="274638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2293" y="1957837"/>
            <a:ext cx="108065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 </a:t>
            </a:r>
            <a:r>
              <a:rPr lang="en-US" dirty="0" smtClean="0"/>
              <a:t>positive </a:t>
            </a:r>
            <a:r>
              <a:rPr lang="en-US" dirty="0"/>
              <a:t>x axis</a:t>
            </a:r>
          </a:p>
          <a:p>
            <a:r>
              <a:rPr lang="en-US" dirty="0"/>
              <a:t># physics.producers.generator.Theta0XZ: [ 90 ] # degrees angle in </a:t>
            </a:r>
            <a:r>
              <a:rPr lang="en-US" dirty="0" err="1"/>
              <a:t>xz</a:t>
            </a:r>
            <a:r>
              <a:rPr lang="en-US" dirty="0"/>
              <a:t> plane from z axis ?</a:t>
            </a:r>
          </a:p>
          <a:p>
            <a:r>
              <a:rPr lang="en-US" dirty="0"/>
              <a:t># physics.producers.generator.Theta0YZ: [ 0 ] # degrees angle in </a:t>
            </a:r>
            <a:r>
              <a:rPr lang="en-US" dirty="0" err="1"/>
              <a:t>yz</a:t>
            </a:r>
            <a:r>
              <a:rPr lang="en-US" dirty="0"/>
              <a:t> plane from z axis 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# positive z axis</a:t>
            </a:r>
          </a:p>
          <a:p>
            <a:r>
              <a:rPr lang="en-US" dirty="0" smtClean="0"/>
              <a:t># physics.producers.generator.Theta0XZ</a:t>
            </a:r>
            <a:r>
              <a:rPr lang="en-US" dirty="0"/>
              <a:t>: [ 0 ] # degrees angle in </a:t>
            </a:r>
            <a:r>
              <a:rPr lang="en-US" dirty="0" err="1"/>
              <a:t>xz</a:t>
            </a:r>
            <a:r>
              <a:rPr lang="en-US" dirty="0"/>
              <a:t> plane from z axis ?</a:t>
            </a:r>
          </a:p>
          <a:p>
            <a:r>
              <a:rPr lang="en-US" dirty="0" smtClean="0"/>
              <a:t># physics.producers.generator.Theta0YZ</a:t>
            </a:r>
            <a:r>
              <a:rPr lang="en-US" dirty="0"/>
              <a:t>: [ 0 ] # degrees angle in </a:t>
            </a:r>
            <a:r>
              <a:rPr lang="en-US" dirty="0" err="1"/>
              <a:t>yz</a:t>
            </a:r>
            <a:r>
              <a:rPr lang="en-US" dirty="0"/>
              <a:t> plane from z axis ?</a:t>
            </a:r>
          </a:p>
          <a:p>
            <a:r>
              <a:rPr lang="en-US" dirty="0"/>
              <a:t># negative z axis</a:t>
            </a:r>
          </a:p>
          <a:p>
            <a:r>
              <a:rPr lang="en-US" dirty="0" smtClean="0"/>
              <a:t># physics.producers.generator.Theta0XZ</a:t>
            </a:r>
            <a:r>
              <a:rPr lang="en-US" dirty="0"/>
              <a:t>: [ 0 ] # degrees angle in </a:t>
            </a:r>
            <a:r>
              <a:rPr lang="en-US" dirty="0" err="1"/>
              <a:t>xz</a:t>
            </a:r>
            <a:r>
              <a:rPr lang="en-US" dirty="0"/>
              <a:t> plane from z axis ?</a:t>
            </a:r>
          </a:p>
          <a:p>
            <a:r>
              <a:rPr lang="en-US" dirty="0" smtClean="0"/>
              <a:t># physics.producers.generator.Theta0YZ</a:t>
            </a:r>
            <a:r>
              <a:rPr lang="en-US" dirty="0"/>
              <a:t>: [ 180.0 ] # degrees angle in </a:t>
            </a:r>
            <a:r>
              <a:rPr lang="en-US" dirty="0" err="1"/>
              <a:t>yz</a:t>
            </a:r>
            <a:r>
              <a:rPr lang="en-US" dirty="0"/>
              <a:t> plane from z axis ?</a:t>
            </a:r>
          </a:p>
          <a:p>
            <a:r>
              <a:rPr lang="en-US" dirty="0"/>
              <a:t># vertically down</a:t>
            </a:r>
          </a:p>
          <a:p>
            <a:r>
              <a:rPr lang="en-US" dirty="0" smtClean="0"/>
              <a:t># physics.producers.generator.Theta0XZ</a:t>
            </a:r>
            <a:r>
              <a:rPr lang="en-US" dirty="0"/>
              <a:t>: [ 0 ] # degrees angle in </a:t>
            </a:r>
            <a:r>
              <a:rPr lang="en-US" dirty="0" err="1"/>
              <a:t>xz</a:t>
            </a:r>
            <a:r>
              <a:rPr lang="en-US" dirty="0"/>
              <a:t> plane from z axis ?</a:t>
            </a:r>
          </a:p>
          <a:p>
            <a:r>
              <a:rPr lang="en-US" dirty="0" smtClean="0"/>
              <a:t># physics.producers.generator.Theta0YZ</a:t>
            </a:r>
            <a:r>
              <a:rPr lang="en-US" dirty="0"/>
              <a:t>: [ -90.0 ] # degrees angle in </a:t>
            </a:r>
            <a:r>
              <a:rPr lang="en-US" dirty="0" err="1"/>
              <a:t>yz</a:t>
            </a:r>
            <a:r>
              <a:rPr lang="en-US" dirty="0"/>
              <a:t> plane from z axis ?</a:t>
            </a:r>
          </a:p>
        </p:txBody>
      </p:sp>
    </p:spTree>
    <p:extLst>
      <p:ext uri="{BB962C8B-B14F-4D97-AF65-F5344CB8AC3E}">
        <p14:creationId xmlns:p14="http://schemas.microsoft.com/office/powerpoint/2010/main" val="9493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0"/>
            <a:ext cx="10972800" cy="647102"/>
          </a:xfrm>
        </p:spPr>
        <p:txBody>
          <a:bodyPr/>
          <a:lstStyle/>
          <a:p>
            <a:r>
              <a:rPr lang="en-US" dirty="0" smtClean="0"/>
              <a:t>Beam Plug position?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781722" y="647102"/>
            <a:ext cx="10977028" cy="5070302"/>
          </a:xfrm>
        </p:spPr>
        <p:txBody>
          <a:bodyPr/>
          <a:lstStyle/>
          <a:p>
            <a:r>
              <a:rPr lang="en-US" dirty="0" smtClean="0"/>
              <a:t>Possibly the beam plug location – Paola probably knows best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618" y="1303535"/>
            <a:ext cx="116047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 This block defines starting parameters for beam window 3 ( with beam plug) in protodune_v4.gdml geometry</a:t>
            </a:r>
          </a:p>
          <a:p>
            <a:r>
              <a:rPr lang="en-US" dirty="0" err="1"/>
              <a:t>physics.producers.generator.PosDist</a:t>
            </a:r>
            <a:r>
              <a:rPr lang="en-US" dirty="0"/>
              <a:t>: 0   # Position distribution (0=uniform, 1=</a:t>
            </a:r>
            <a:r>
              <a:rPr lang="en-US" dirty="0" err="1"/>
              <a:t>gaussian</a:t>
            </a:r>
            <a:r>
              <a:rPr lang="en-US" dirty="0"/>
              <a:t>)</a:t>
            </a:r>
          </a:p>
          <a:p>
            <a:r>
              <a:rPr lang="en-US" dirty="0"/>
              <a:t>physics.producers.generator.X0: [7.966]         # Starting position (cm)</a:t>
            </a:r>
          </a:p>
          <a:p>
            <a:r>
              <a:rPr lang="en-US" dirty="0"/>
              <a:t>physics.producers.generator.Y0: [460.84]</a:t>
            </a:r>
          </a:p>
          <a:p>
            <a:r>
              <a:rPr lang="en-US" dirty="0"/>
              <a:t>physics.producers.generator.Z0: [-191.60]</a:t>
            </a:r>
          </a:p>
          <a:p>
            <a:r>
              <a:rPr lang="en-US" dirty="0" err="1"/>
              <a:t>physics.producers.generator.SigmaX</a:t>
            </a:r>
            <a:r>
              <a:rPr lang="en-US" dirty="0"/>
              <a:t>: [0.0]</a:t>
            </a:r>
          </a:p>
          <a:p>
            <a:r>
              <a:rPr lang="en-US" dirty="0" err="1"/>
              <a:t>physics.producers.generator.SigmaY</a:t>
            </a:r>
            <a:r>
              <a:rPr lang="en-US" dirty="0"/>
              <a:t>: [0.0]</a:t>
            </a:r>
          </a:p>
          <a:p>
            <a:r>
              <a:rPr lang="en-US" dirty="0" err="1"/>
              <a:t>physics.producers.generator.SigmaZ</a:t>
            </a:r>
            <a:r>
              <a:rPr lang="en-US" dirty="0"/>
              <a:t>: [0.0]</a:t>
            </a:r>
          </a:p>
          <a:p>
            <a:endParaRPr lang="en-US" dirty="0"/>
          </a:p>
          <a:p>
            <a:r>
              <a:rPr lang="en-US" dirty="0" err="1"/>
              <a:t>physics.producers.generator.AngleDist</a:t>
            </a:r>
            <a:r>
              <a:rPr lang="en-US" dirty="0"/>
              <a:t>: 0         # Angle distribution (0=uniform, 1=</a:t>
            </a:r>
            <a:r>
              <a:rPr lang="en-US" dirty="0" err="1"/>
              <a:t>gaussian</a:t>
            </a:r>
            <a:r>
              <a:rPr lang="en-US" dirty="0"/>
              <a:t>)</a:t>
            </a:r>
          </a:p>
          <a:p>
            <a:r>
              <a:rPr lang="en-US" dirty="0"/>
              <a:t>#physics.producers.generator.Theta0XZ: [-11.844] # Starting angles (degrees)</a:t>
            </a:r>
          </a:p>
          <a:p>
            <a:r>
              <a:rPr lang="en-US" dirty="0"/>
              <a:t># Flip the angle for the photon detectors. UGH!</a:t>
            </a:r>
          </a:p>
          <a:p>
            <a:r>
              <a:rPr lang="en-US" dirty="0"/>
              <a:t>physics.producers.generator.Theta0XZ: [11.844] # Starting angles (degrees)</a:t>
            </a:r>
          </a:p>
          <a:p>
            <a:r>
              <a:rPr lang="en-US" dirty="0"/>
              <a:t>physics.producers.generator.Theta0YZ: [-11.107]</a:t>
            </a:r>
          </a:p>
          <a:p>
            <a:r>
              <a:rPr lang="en-US" dirty="0" err="1"/>
              <a:t>physics.producers.generator.SigmaThetaXZ</a:t>
            </a:r>
            <a:r>
              <a:rPr lang="en-US" dirty="0"/>
              <a:t>: [0.]</a:t>
            </a:r>
          </a:p>
          <a:p>
            <a:r>
              <a:rPr lang="en-US" dirty="0" err="1"/>
              <a:t>physics.producers.generator.SigmaThetaYZ</a:t>
            </a:r>
            <a:r>
              <a:rPr lang="en-US" dirty="0"/>
              <a:t>: [0.]</a:t>
            </a:r>
          </a:p>
        </p:txBody>
      </p:sp>
    </p:spTree>
    <p:extLst>
      <p:ext uri="{BB962C8B-B14F-4D97-AF65-F5344CB8AC3E}">
        <p14:creationId xmlns:p14="http://schemas.microsoft.com/office/powerpoint/2010/main" val="36131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MC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221672" y="1207770"/>
            <a:ext cx="6483927" cy="5070302"/>
          </a:xfrm>
        </p:spPr>
        <p:txBody>
          <a:bodyPr/>
          <a:lstStyle/>
          <a:p>
            <a:r>
              <a:rPr lang="en-US" dirty="0" smtClean="0"/>
              <a:t>root –l </a:t>
            </a:r>
            <a:r>
              <a:rPr lang="en-US" dirty="0" err="1" smtClean="0"/>
              <a:t>protodune_optical_tutorial_reco_hist.root</a:t>
            </a:r>
            <a:endParaRPr lang="en-US" dirty="0" smtClean="0"/>
          </a:p>
          <a:p>
            <a:r>
              <a:rPr lang="en-US" dirty="0" err="1" smtClean="0"/>
              <a:t>TBrowser</a:t>
            </a:r>
            <a:r>
              <a:rPr lang="en-US" dirty="0" smtClean="0"/>
              <a:t> mine;</a:t>
            </a:r>
          </a:p>
          <a:p>
            <a:r>
              <a:rPr lang="en-US" dirty="0" smtClean="0"/>
              <a:t>Navigate to </a:t>
            </a:r>
            <a:r>
              <a:rPr lang="en-US" dirty="0" err="1" smtClean="0"/>
              <a:t>OpChannel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097" y="1207770"/>
            <a:ext cx="4140345" cy="47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Faces of APA 5,6,4 in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/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Z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=0</a:t>
            </a:r>
          </a:p>
          <a:p>
            <a:r>
              <a:rPr lang="en-US" dirty="0" smtClean="0"/>
              <a:t>Near APA non-beam drift (X=300)</a:t>
            </a:r>
          </a:p>
          <a:p>
            <a:r>
              <a:rPr lang="en-US" dirty="0" smtClean="0"/>
              <a:t>Centered Top to Bottom (Y=300)</a:t>
            </a:r>
          </a:p>
          <a:p>
            <a:r>
              <a:rPr lang="en-US" dirty="0" smtClean="0"/>
              <a:t>Start at beam face (Z=0)</a:t>
            </a:r>
          </a:p>
          <a:p>
            <a:endParaRPr lang="en-US" dirty="0"/>
          </a:p>
          <a:p>
            <a:r>
              <a:rPr lang="en-US" dirty="0" smtClean="0"/>
              <a:t>All (almost) Hits on non-Beam, some leakage out the side reduces APA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105611"/>
            <a:ext cx="6252210" cy="447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9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Faces of APA 3,2,1 in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Z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=0</a:t>
            </a:r>
          </a:p>
          <a:p>
            <a:r>
              <a:rPr lang="en-US" dirty="0" smtClean="0"/>
              <a:t>Near APA beam-side drift (X=-300)</a:t>
            </a:r>
          </a:p>
          <a:p>
            <a:r>
              <a:rPr lang="en-US" dirty="0" smtClean="0"/>
              <a:t>Centered Top to Bottom (Y=300)</a:t>
            </a:r>
          </a:p>
          <a:p>
            <a:r>
              <a:rPr lang="en-US" dirty="0" smtClean="0"/>
              <a:t>Start at beam face (Z=0)</a:t>
            </a:r>
          </a:p>
          <a:p>
            <a:endParaRPr lang="en-US" dirty="0"/>
          </a:p>
          <a:p>
            <a:r>
              <a:rPr lang="en-US" dirty="0" smtClean="0"/>
              <a:t>All (almost) Hits on Beam-side</a:t>
            </a:r>
          </a:p>
          <a:p>
            <a:r>
              <a:rPr lang="en-US" dirty="0" smtClean="0"/>
              <a:t>Equal APA distribution</a:t>
            </a:r>
          </a:p>
          <a:p>
            <a:r>
              <a:rPr lang="en-US" dirty="0" smtClean="0"/>
              <a:t>Small leakage across CPA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235065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51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Mid-Drift in front of APA 3,2,1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/>
          <a:lstStyle/>
          <a:p>
            <a:r>
              <a:rPr lang="en-US" dirty="0" smtClean="0"/>
              <a:t>100 – 10 GeV/c Mu+ </a:t>
            </a:r>
          </a:p>
          <a:p>
            <a:r>
              <a:rPr lang="en-US" dirty="0" smtClean="0"/>
              <a:t>Along Z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=0</a:t>
            </a:r>
          </a:p>
          <a:p>
            <a:r>
              <a:rPr lang="en-US" dirty="0" smtClean="0"/>
              <a:t>Centered in beam-side drift (X=-180)</a:t>
            </a:r>
          </a:p>
          <a:p>
            <a:r>
              <a:rPr lang="en-US" dirty="0" smtClean="0"/>
              <a:t>Centered Top to Bottom (Y=300)</a:t>
            </a:r>
          </a:p>
          <a:p>
            <a:r>
              <a:rPr lang="en-US" dirty="0" smtClean="0"/>
              <a:t>Start at beam face (Z=0)</a:t>
            </a:r>
          </a:p>
          <a:p>
            <a:endParaRPr lang="en-US" dirty="0"/>
          </a:p>
          <a:p>
            <a:r>
              <a:rPr lang="en-US" dirty="0" smtClean="0"/>
              <a:t>Almost all hits on beam side, small leakage to non-beam, probably 1 of 100 muons had photon cross the CPA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246495" cy="432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 Face of APA3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(X=-350)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Mid-APA3 (Z=110)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APA3</a:t>
            </a:r>
          </a:p>
          <a:p>
            <a:pPr lvl="1"/>
            <a:r>
              <a:rPr lang="en-US" dirty="0" smtClean="0"/>
              <a:t>less on APA2</a:t>
            </a:r>
          </a:p>
          <a:p>
            <a:pPr lvl="2"/>
            <a:r>
              <a:rPr lang="en-US" dirty="0" smtClean="0"/>
              <a:t>Least on APA1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189345" cy="440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4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 Face of APA2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(X=-350)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Mid-APA3 (Z=330)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APA2</a:t>
            </a:r>
          </a:p>
          <a:p>
            <a:pPr lvl="1"/>
            <a:r>
              <a:rPr lang="en-US" dirty="0" smtClean="0"/>
              <a:t>less on APA3 = ~APA1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24649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0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Along Face of APA1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175067" y="1292429"/>
            <a:ext cx="5257545" cy="50703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100 10 GeV/c Mu+ </a:t>
            </a:r>
          </a:p>
          <a:p>
            <a:r>
              <a:rPr lang="en-US" dirty="0" smtClean="0"/>
              <a:t>Along Y axis</a:t>
            </a:r>
          </a:p>
          <a:p>
            <a:pPr lvl="1"/>
            <a:r>
              <a:rPr lang="en-US" dirty="0" err="1" smtClean="0"/>
              <a:t>ThetaXZ</a:t>
            </a:r>
            <a:r>
              <a:rPr lang="en-US" dirty="0" smtClean="0"/>
              <a:t>=0</a:t>
            </a:r>
          </a:p>
          <a:p>
            <a:pPr lvl="1"/>
            <a:r>
              <a:rPr lang="en-US" dirty="0" err="1" smtClean="0"/>
              <a:t>ThetaYZ</a:t>
            </a:r>
            <a:r>
              <a:rPr lang="en-US" dirty="0" smtClean="0"/>
              <a:t>=-90</a:t>
            </a:r>
          </a:p>
          <a:p>
            <a:r>
              <a:rPr lang="en-US" dirty="0" smtClean="0"/>
              <a:t>Near APA beam-side drift (X=-350)</a:t>
            </a:r>
          </a:p>
          <a:p>
            <a:r>
              <a:rPr lang="en-US" dirty="0" smtClean="0"/>
              <a:t>Start At Top (Y=600)</a:t>
            </a:r>
          </a:p>
          <a:p>
            <a:r>
              <a:rPr lang="en-US" dirty="0" smtClean="0"/>
              <a:t>Mid-APA3 (Z=550)</a:t>
            </a:r>
          </a:p>
          <a:p>
            <a:endParaRPr lang="en-US" dirty="0"/>
          </a:p>
          <a:p>
            <a:r>
              <a:rPr lang="en-US" dirty="0" smtClean="0"/>
              <a:t>Largest </a:t>
            </a:r>
            <a:r>
              <a:rPr lang="en-US" dirty="0"/>
              <a:t>h</a:t>
            </a:r>
            <a:r>
              <a:rPr lang="en-US" dirty="0" smtClean="0"/>
              <a:t>its on APA1</a:t>
            </a:r>
          </a:p>
          <a:p>
            <a:pPr lvl="1"/>
            <a:r>
              <a:rPr lang="en-US" dirty="0" smtClean="0"/>
              <a:t>Less on APA2 </a:t>
            </a:r>
          </a:p>
          <a:p>
            <a:pPr lvl="2"/>
            <a:r>
              <a:rPr lang="en-US" dirty="0" smtClean="0"/>
              <a:t>Least on APA3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Leon Mualem 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612" y="1292429"/>
            <a:ext cx="6257925" cy="43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893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altech Identity Color Palette">
      <a:dk1>
        <a:sysClr val="windowText" lastClr="000000"/>
      </a:dk1>
      <a:lt1>
        <a:sysClr val="window" lastClr="FFFFFF"/>
      </a:lt1>
      <a:dk2>
        <a:srgbClr val="76777B"/>
      </a:dk2>
      <a:lt2>
        <a:srgbClr val="EEECE1"/>
      </a:lt2>
      <a:accent1>
        <a:srgbClr val="FF6E1E"/>
      </a:accent1>
      <a:accent2>
        <a:srgbClr val="C8C8C8"/>
      </a:accent2>
      <a:accent3>
        <a:srgbClr val="AAA99F"/>
      </a:accent3>
      <a:accent4>
        <a:srgbClr val="7A303F"/>
      </a:accent4>
      <a:accent5>
        <a:srgbClr val="00AFAB"/>
      </a:accent5>
      <a:accent6>
        <a:srgbClr val="849895"/>
      </a:accent6>
      <a:hlink>
        <a:srgbClr val="FF6E1E"/>
      </a:hlink>
      <a:folHlink>
        <a:srgbClr val="00A8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41892</TotalTime>
  <Words>1151</Words>
  <Application>Microsoft Office PowerPoint</Application>
  <PresentationFormat>Widescreen</PresentationFormat>
  <Paragraphs>259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Helvetica</vt:lpstr>
      <vt:lpstr>Lucida Grande</vt:lpstr>
      <vt:lpstr>1_Office Theme</vt:lpstr>
      <vt:lpstr>protoDUNE photon Detector MC</vt:lpstr>
      <vt:lpstr>Some MC notes</vt:lpstr>
      <vt:lpstr>Some MC notes</vt:lpstr>
      <vt:lpstr>Along Faces of APA 5,6,4 in sequence</vt:lpstr>
      <vt:lpstr>Along Faces of APA 3,2,1 in sequence</vt:lpstr>
      <vt:lpstr>Mid-Drift in front of APA 3,2,1</vt:lpstr>
      <vt:lpstr>Down Face of APA3</vt:lpstr>
      <vt:lpstr>Down Face of APA2</vt:lpstr>
      <vt:lpstr>Along Face of APA1</vt:lpstr>
      <vt:lpstr>Along Face of APA5</vt:lpstr>
      <vt:lpstr>Along Face of APA6</vt:lpstr>
      <vt:lpstr>Along Face of APA4 </vt:lpstr>
      <vt:lpstr>Conclusions</vt:lpstr>
      <vt:lpstr>BACKUP Details on how to run  (possibly out of date) </vt:lpstr>
      <vt:lpstr>Some MC notes</vt:lpstr>
      <vt:lpstr>Some MC notes</vt:lpstr>
      <vt:lpstr>Some MC notes</vt:lpstr>
      <vt:lpstr>Some MC notes</vt:lpstr>
      <vt:lpstr>Some MC notes</vt:lpstr>
      <vt:lpstr>Some MC notes</vt:lpstr>
      <vt:lpstr>Beam Plug position?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APD Repair Results</dc:title>
  <dc:creator>mualem</dc:creator>
  <cp:lastModifiedBy>Mualem, Leon</cp:lastModifiedBy>
  <cp:revision>254</cp:revision>
  <cp:lastPrinted>2015-01-28T20:37:06Z</cp:lastPrinted>
  <dcterms:created xsi:type="dcterms:W3CDTF">2014-12-15T23:51:26Z</dcterms:created>
  <dcterms:modified xsi:type="dcterms:W3CDTF">2019-04-04T13:00:21Z</dcterms:modified>
</cp:coreProperties>
</file>