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8"/>
  </p:notesMasterIdLst>
  <p:sldIdLst>
    <p:sldId id="889" r:id="rId3"/>
    <p:sldId id="256" r:id="rId4"/>
    <p:sldId id="257" r:id="rId5"/>
    <p:sldId id="891" r:id="rId6"/>
    <p:sldId id="8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FECD7-3F25-450A-889E-B12F8716C8F8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C3557-F420-4570-A2BC-3DD3B698B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0617" y="2108338"/>
            <a:ext cx="1079076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E58B8-B541-4B0A-AB2E-F35D753359AF}" type="datetime1">
              <a:rPr lang="en-US" smtClean="0"/>
              <a:t>4/5/2019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/>
            <a:fld id="{81D60167-4931-47E6-BA6A-407CBD079E47}" type="slidenum">
              <a:rPr lang="en-US" smtClean="0"/>
              <a:pPr marL="25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44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535BD-9F7A-4E61-BC73-72A6E7F6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1E1AD-F3E8-4563-9670-E7E5A0961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A1D43-28B3-45CE-930D-87AAC14B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E7EF8-9D61-4A4E-A366-DCD5B80C22BF}" type="datetime1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1ADA7-326C-4908-9375-15A4998E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65AF4-5E57-43E6-BB6E-4F6CF685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0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15B49-6F43-43CD-9DA5-A66647F10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7A6CA-833C-4F96-8C13-47E1626A3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6FFF3-777D-4705-927B-39724A5AA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DF806-5F85-4BA6-9C66-D30DBCB5B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6419-3A03-400C-B5AE-936F1A248419}" type="datetime1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5E124-CED3-48D3-AE7D-14FA6C42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704CF-2A0E-4351-A6C8-F4EC48A1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2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C8380-770D-4F7C-96FC-1CF82985F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729E0-CC4B-43D5-B95D-611C254D4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DBD9F-A14D-4968-8686-B958CC38F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9B4C5B-90C9-4051-B548-134C4B3121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979D17-E5F4-44CD-943A-14C7D3670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A8EE4F-4452-4DAF-BD6D-2EAA1A89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3728-E36C-4B37-8784-A30C99135FD4}" type="datetime1">
              <a:rPr lang="en-US" smtClean="0"/>
              <a:t>4/5/2019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E7AC76-8499-4264-8BB4-54324CC8D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6F4A5-90FC-499A-A15D-C1C311BC4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11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F33-467B-4B97-9F85-8A606D38C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85EC2-9A64-4102-B8BE-9928C43E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FF623-748D-449B-9C86-D361A80DAA13}" type="datetime1">
              <a:rPr lang="en-US" smtClean="0"/>
              <a:t>4/5/2019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65C523-5BBA-4BEE-B140-B8E424E0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87965-F9D6-4108-846D-C3DA0C40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61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225683-812B-4FE8-BAF7-907A6F00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A4C9-F18B-4135-8E46-652FDFE3274B}" type="datetime1">
              <a:rPr lang="en-US" smtClean="0"/>
              <a:t>4/5/2019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E46FA-F614-4520-B309-463D0EC5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A3AC8-A0C8-4A29-8877-245C8065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95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6A54-A437-401A-9258-04530C3E3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7B8A8-A7CC-42EF-AD39-29B7AB8A0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2513E-258B-441B-9496-403DB0883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46ACB-7D43-4D68-AD7D-54917689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1780-5A96-4E3B-9581-E1B970B5238A}" type="datetime1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82ABE-0C95-4D5A-87AE-3736FCCC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DAD5A-56F8-4569-A636-D53CDB4A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5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1CE12-8EAB-4DF7-AFC2-FCD4F7AD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5A22F0-2ED8-4A6A-BD33-D21245A3B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73578-0CDD-494C-A707-4D421F2B9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FF8E5-8140-4AE0-AB16-BCE404624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51DE-DFC4-474D-87C4-7833F36ADBE0}" type="datetime1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764AF-08E6-4AE0-AE39-EFB05CAD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CA620-F8CF-42D1-91EE-9DCBF0B0C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58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BA127-243E-4649-A803-1262F371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46F03-30B0-4505-82C1-6709DD122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159C-5C86-4F81-9E1E-967790FA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1D89-E508-451D-8F7C-F6DF25AE5FA5}" type="datetime1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987A7-1CBF-420B-9EA5-C3692F4E3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72D20-99E6-4763-BA21-8563BA71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03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79DF73-8CFE-4450-9930-333B5F5761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CD3DE7-4F12-4843-9DFA-63F5D7947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89F26-4593-4206-99BA-11FA8EA8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ACFC-42A7-4862-9DDB-8461FFCF0EE9}" type="datetime1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65982-4233-449B-A26F-EDDE2A32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AEC61-BFD3-42AA-9480-168F9AD4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6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A4001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4C0D2-2CD2-4910-A562-43FF7BAA1C8B}" type="datetime1">
              <a:rPr lang="en-US" smtClean="0"/>
              <a:t>4/5/2019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/>
            <a:fld id="{81D60167-4931-47E6-BA6A-407CBD079E47}" type="slidenum">
              <a:rPr lang="en-US" smtClean="0"/>
              <a:pPr marL="25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4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A4001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20CAA-E645-4D6A-9E64-79A08989CA95}" type="datetime1">
              <a:rPr lang="en-US" smtClean="0"/>
              <a:t>4/5/2019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/>
            <a:fld id="{81D60167-4931-47E6-BA6A-407CBD079E47}" type="slidenum">
              <a:rPr lang="en-US" smtClean="0"/>
              <a:pPr marL="25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4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A4001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7204E-6EA6-4D47-BFC4-8C5FAAE8E0DB}" type="datetime1">
              <a:rPr lang="en-US" smtClean="0"/>
              <a:t>4/5/2019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/>
            <a:fld id="{81D60167-4931-47E6-BA6A-407CBD079E47}" type="slidenum">
              <a:rPr lang="en-US" smtClean="0"/>
              <a:pPr marL="25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25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1EDF9-F716-4147-822F-745F015F8170}" type="datetime1">
              <a:rPr lang="en-US" smtClean="0"/>
              <a:t>4/5/2019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/>
            <a:fld id="{81D60167-4931-47E6-BA6A-407CBD079E47}" type="slidenum">
              <a:rPr lang="en-US" smtClean="0"/>
              <a:pPr marL="25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2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483667" y="6506256"/>
            <a:ext cx="171872" cy="169277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16927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1384995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73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483667" y="6506256"/>
            <a:ext cx="171872" cy="169277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16927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1384995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636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089C6-839A-4CA8-B0C8-E95669EB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115E6-4045-4FFB-92FC-3CC7F659F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BDAF2-3691-4FBF-9FCC-64B5F299F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18B7B-4FD7-4702-A053-D4DB9C4CC640}" type="datetime1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E6A5-62F3-4597-AEA4-6418A0057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B900C-D6B7-4B69-A6F2-07EEF7034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53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1804-1CFB-467E-8B28-5E00C6124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27879-5414-4C68-B5A2-3269B0325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29830-ACF1-444C-B443-081A6DF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1D49-3624-4037-A3BA-BD7380539DC2}" type="datetime1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43E20-0B99-47F6-B501-D22D1318B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BBD2E-6E29-456D-9D17-17996803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2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5023" y="1"/>
            <a:ext cx="12126975" cy="12527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7" name="bk object 17"/>
          <p:cNvSpPr/>
          <p:nvPr/>
        </p:nvSpPr>
        <p:spPr>
          <a:xfrm>
            <a:off x="1015" y="1075182"/>
            <a:ext cx="11404600" cy="2540"/>
          </a:xfrm>
          <a:custGeom>
            <a:avLst/>
            <a:gdLst/>
            <a:ahLst/>
            <a:cxnLst/>
            <a:rect l="l" t="t" r="r" b="b"/>
            <a:pathLst>
              <a:path w="8553450" h="2540">
                <a:moveTo>
                  <a:pt x="0" y="0"/>
                </a:moveTo>
                <a:lnTo>
                  <a:pt x="8553424" y="1943"/>
                </a:lnTo>
              </a:path>
            </a:pathLst>
          </a:custGeom>
          <a:ln w="22860">
            <a:solidFill>
              <a:srgbClr val="A4001D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8" name="bk object 18"/>
          <p:cNvSpPr/>
          <p:nvPr/>
        </p:nvSpPr>
        <p:spPr>
          <a:xfrm>
            <a:off x="11354787" y="1039030"/>
            <a:ext cx="101600" cy="76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5495" y="369553"/>
            <a:ext cx="1102100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A4001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9467" y="1182115"/>
            <a:ext cx="1141306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D169B-53CD-47B0-9BCD-F485A44CAE36}" type="datetime1">
              <a:rPr lang="en-US" smtClean="0"/>
              <a:t>4/5/2019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483667" y="6506256"/>
            <a:ext cx="17187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/>
            <a:fld id="{81D60167-4931-47E6-BA6A-407CBD079E47}" type="slidenum">
              <a:rPr lang="en-US" smtClean="0"/>
              <a:pPr marL="25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7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C2831A-3D0D-4603-9857-FBCCD265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1F04C-33F0-4477-9E1D-D314B51FE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03525-928D-4CB6-A1F8-350EF2480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0C228-CBC9-42E0-A965-92DE5FC6E142}" type="datetime1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C7600-75D2-4CB6-A179-52942825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49DE0-9165-4B37-B4F8-D195919F8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47E55-6FAE-4CDF-8C9F-40DB67BF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9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vector-onsite.fnal.gov/Tools/DiscrepancyReport/DisplayDiscrepancyReportReadOnly.asp?qsDRNo=11720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20" y="506285"/>
            <a:ext cx="8265756" cy="492443"/>
          </a:xfrm>
        </p:spPr>
        <p:txBody>
          <a:bodyPr/>
          <a:lstStyle/>
          <a:p>
            <a:r>
              <a:rPr lang="en-US" dirty="0"/>
              <a:t>pCM (F1.3-1) at WS5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16" y="1354856"/>
            <a:ext cx="5409488" cy="54134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Warm end couplers are being assembled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Instrumentation flanges installation is 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Cryogenics valves welding is completed. X-ray is scheduled for tomorrow 4/6 Saturday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Remaining tasks: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/>
              <a:t>Low pressure test of the 2-phase circuit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/>
              <a:t>Insulating vacuum leak check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/>
              <a:t>Beamline configuration for shipping and leak check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Estimated completion at WS5 is 4/26 Friday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Estimated shipping to SLAC: mid May</a:t>
            </a:r>
          </a:p>
          <a:p>
            <a:pPr lvl="1"/>
            <a:endParaRPr lang="en-US" sz="2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B9514-1997-40BC-8745-42BF613E32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531667" y="6506257"/>
            <a:ext cx="171872" cy="169277"/>
          </a:xfrm>
        </p:spPr>
        <p:txBody>
          <a:bodyPr/>
          <a:lstStyle/>
          <a:p>
            <a:pPr marL="25400"/>
            <a:fld id="{81D60167-4931-47E6-BA6A-407CBD079E47}" type="slidenum">
              <a:rPr lang="en-US">
                <a:solidFill>
                  <a:prstClr val="black"/>
                </a:solidFill>
              </a:rPr>
              <a:pPr marL="25400"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0DE243-BA40-4C99-9432-B2F81D460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248" y="1430707"/>
            <a:ext cx="6455142" cy="48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26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827DF8-ED95-4679-B0C0-252E5FB281D7}"/>
              </a:ext>
            </a:extLst>
          </p:cNvPr>
          <p:cNvSpPr/>
          <p:nvPr/>
        </p:nvSpPr>
        <p:spPr>
          <a:xfrm>
            <a:off x="377505" y="91441"/>
            <a:ext cx="113922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Repair the vacuum vessel leak: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Demag the vacuum vessel post welding: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NO, not needed post measurements showed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BPM repair, beamline leak check  and vent: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we do with the upstream end gate valve support?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Leave as-is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Line D vertical supports: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Replace RF cables with latest design?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Replace aluminum needle bearings with stainless bearing then alignment: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8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Baffle and vortex generator welding to 2-phase pipe (difficult because cables are running inside the 2-phase) then leak check: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8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 464408 traveler and all stated retrofits. Please add sticky notes and comments for additional work: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02CFFC-7678-42E0-8881-43D0DA7D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47E55-6FAE-4CDF-8C9F-40DB67BF7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260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D78AF-8B79-4DCC-AE93-7FC30D582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36" y="218114"/>
            <a:ext cx="10360404" cy="6350466"/>
          </a:xfrm>
        </p:spPr>
        <p:txBody>
          <a:bodyPr>
            <a:noAutofit/>
          </a:bodyPr>
          <a:lstStyle/>
          <a:p>
            <a:pPr marL="342900" indent="-342900">
              <a:buAutoNum type="arabicPeriod" startAt="10"/>
            </a:pPr>
            <a:r>
              <a:rPr lang="en-US" sz="2000" dirty="0"/>
              <a:t>Pay extra attention to Cav5 cold end coupler ceramic which looks strange with some discoloration. Assess the problem: </a:t>
            </a:r>
            <a:r>
              <a:rPr lang="en-US" sz="2000" dirty="0">
                <a:solidFill>
                  <a:srgbClr val="FF0000"/>
                </a:solidFill>
              </a:rPr>
              <a:t>No performance issues from pCM test at CMTS. Nikolay Solyak recommended to leave as-is</a:t>
            </a:r>
          </a:p>
          <a:p>
            <a:pPr marL="342900" indent="-342900">
              <a:buAutoNum type="arabicPeriod" startAt="10"/>
            </a:pPr>
            <a:r>
              <a:rPr lang="en-US" sz="2000" dirty="0"/>
              <a:t>Modify upper heat shields and weld lower heat shields for latest design FPC 50K thermal intercept sink: </a:t>
            </a:r>
            <a:r>
              <a:rPr lang="en-US" sz="2000" dirty="0">
                <a:solidFill>
                  <a:srgbClr val="FF0000"/>
                </a:solidFill>
              </a:rPr>
              <a:t>Requires drilling new holes to the upper heat shields and cutting notches for the lower heat shields. Completed</a:t>
            </a:r>
          </a:p>
          <a:p>
            <a:pPr marL="342900" indent="-342900">
              <a:buAutoNum type="arabicPeriod" startAt="10"/>
            </a:pPr>
            <a:r>
              <a:rPr lang="en-US" sz="2000" dirty="0"/>
              <a:t>Use MLI blanket, throw away old MLI blanked (installed layer by layer): </a:t>
            </a:r>
            <a:r>
              <a:rPr lang="en-US" sz="2000" dirty="0">
                <a:solidFill>
                  <a:srgbClr val="FF0000"/>
                </a:solidFill>
              </a:rPr>
              <a:t>YES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completed</a:t>
            </a:r>
          </a:p>
          <a:p>
            <a:pPr marL="342900" indent="-342900">
              <a:buAutoNum type="arabicPeriod" startAt="10"/>
            </a:pPr>
            <a:r>
              <a:rPr lang="en-US" sz="2000" dirty="0"/>
              <a:t>Use old design thermal shield for cryogenic valves box: </a:t>
            </a:r>
            <a:r>
              <a:rPr lang="en-US" sz="2000" dirty="0">
                <a:solidFill>
                  <a:srgbClr val="FF0000"/>
                </a:solidFill>
              </a:rPr>
              <a:t>YES</a:t>
            </a:r>
          </a:p>
          <a:p>
            <a:pPr marL="342900" indent="-342900">
              <a:buAutoNum type="arabicPeriod" startAt="10"/>
            </a:pPr>
            <a:r>
              <a:rPr lang="en-US" sz="2000" dirty="0"/>
              <a:t>Gas guarded cryogenic valves with reverse configuration: </a:t>
            </a:r>
            <a:r>
              <a:rPr lang="en-US" sz="2000" dirty="0">
                <a:solidFill>
                  <a:srgbClr val="FF0000"/>
                </a:solidFill>
              </a:rPr>
              <a:t>YES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completed</a:t>
            </a:r>
          </a:p>
          <a:p>
            <a:pPr marL="342900" indent="-342900">
              <a:buAutoNum type="arabicPeriod" startAt="10"/>
            </a:pPr>
            <a:r>
              <a:rPr lang="en-US" sz="2000" dirty="0"/>
              <a:t>Weld cold mass support tie down nuts to the vacuum vessel: </a:t>
            </a:r>
            <a:r>
              <a:rPr lang="en-US" sz="2000" dirty="0">
                <a:solidFill>
                  <a:srgbClr val="FF0000"/>
                </a:solidFill>
              </a:rPr>
              <a:t>YES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completed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D84309-37A5-42C7-9C2F-B50DE2C8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7220" y="645732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47E55-6FAE-4CDF-8C9F-40DB67BF7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3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3B0BC-0322-47C7-A222-8DB32228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6BDB9A-9F62-416F-B672-69253F92991C}"/>
              </a:ext>
            </a:extLst>
          </p:cNvPr>
          <p:cNvSpPr/>
          <p:nvPr/>
        </p:nvSpPr>
        <p:spPr>
          <a:xfrm>
            <a:off x="285226" y="99230"/>
            <a:ext cx="11711031" cy="444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 startAt="10"/>
            </a:pPr>
            <a:r>
              <a:rPr lang="en-US" sz="2000" dirty="0">
                <a:solidFill>
                  <a:prstClr val="black"/>
                </a:solidFill>
              </a:rPr>
              <a:t>Use WS4 and WS5 traveler for reassembly: </a:t>
            </a:r>
            <a:r>
              <a:rPr lang="en-US" sz="2000" dirty="0">
                <a:solidFill>
                  <a:srgbClr val="FF0000"/>
                </a:solidFill>
              </a:rPr>
              <a:t>YES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 startAt="10"/>
            </a:pPr>
            <a:r>
              <a:rPr lang="en-US" sz="2000" dirty="0">
                <a:solidFill>
                  <a:prstClr val="black"/>
                </a:solidFill>
              </a:rPr>
              <a:t>Instrumentation (do we keep all the extra (tested and read at CMTS) instrumentation operational)?:  </a:t>
            </a:r>
            <a:r>
              <a:rPr lang="en-US" sz="2000" dirty="0">
                <a:solidFill>
                  <a:srgbClr val="FF0000"/>
                </a:solidFill>
              </a:rPr>
              <a:t>YES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 startAt="10"/>
            </a:pPr>
            <a:r>
              <a:rPr lang="en-US" sz="2000" dirty="0">
                <a:solidFill>
                  <a:prstClr val="black"/>
                </a:solidFill>
              </a:rPr>
              <a:t> Any other thermal intercept optimizations? </a:t>
            </a:r>
            <a:r>
              <a:rPr lang="en-US" sz="2000" dirty="0">
                <a:solidFill>
                  <a:srgbClr val="FF0000"/>
                </a:solidFill>
              </a:rPr>
              <a:t>NO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 startAt="10"/>
            </a:pPr>
            <a:r>
              <a:rPr lang="en-US" sz="2000" dirty="0">
                <a:solidFill>
                  <a:prstClr val="black"/>
                </a:solidFill>
              </a:rPr>
              <a:t>Any shipping related optimizations? </a:t>
            </a:r>
            <a:r>
              <a:rPr lang="en-US" sz="2000" dirty="0">
                <a:solidFill>
                  <a:srgbClr val="FF0000"/>
                </a:solidFill>
              </a:rPr>
              <a:t>YES.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N-mounts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 startAt="10"/>
            </a:pPr>
            <a:r>
              <a:rPr lang="en-US" sz="2000" dirty="0">
                <a:solidFill>
                  <a:prstClr val="black"/>
                </a:solidFill>
              </a:rPr>
              <a:t>Any magnet and its thermal intercept related optimizations? </a:t>
            </a:r>
            <a:r>
              <a:rPr lang="en-US" sz="2000" dirty="0">
                <a:solidFill>
                  <a:srgbClr val="FF0000"/>
                </a:solidFill>
              </a:rPr>
              <a:t>NO during planning phase then YES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due failures during retrofit. See DR 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prstClr val="black"/>
                </a:solidFill>
                <a:hlinkClick r:id="rId2"/>
              </a:rPr>
              <a:t>https://vector-onsite.fnal.gov/Tools/DiscrepancyReport/DisplayDiscrepancyReportReadOnly.asp?qsDRNo=11720</a:t>
            </a:r>
            <a:r>
              <a:rPr lang="en-US" sz="2000" dirty="0">
                <a:solidFill>
                  <a:srgbClr val="FF0000"/>
                </a:solidFill>
                <a:hlinkClick r:id="rId2"/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 startAt="10"/>
            </a:pPr>
            <a:r>
              <a:rPr lang="en-US" sz="2000" dirty="0">
                <a:solidFill>
                  <a:prstClr val="black"/>
                </a:solidFill>
              </a:rPr>
              <a:t>All the passive mitigations measures to suppress microphonics? </a:t>
            </a:r>
            <a:r>
              <a:rPr lang="en-US" sz="2000" dirty="0">
                <a:solidFill>
                  <a:srgbClr val="FF0000"/>
                </a:solidFill>
              </a:rPr>
              <a:t>YES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3782053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B5428-9847-4AD1-A349-DF23026A7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7E55-6FAE-4CDF-8C9F-40DB67BF7BA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F8C59-F929-42A5-A0EE-399C9DBDE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20" y="243280"/>
            <a:ext cx="5296249" cy="3972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BE5441-FB38-4A87-99D2-68598CC9C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722" y="243280"/>
            <a:ext cx="5296249" cy="3972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481A53-81A9-4961-88BD-1A42FEB48269}"/>
              </a:ext>
            </a:extLst>
          </p:cNvPr>
          <p:cNvSpPr txBox="1"/>
          <p:nvPr/>
        </p:nvSpPr>
        <p:spPr>
          <a:xfrm>
            <a:off x="5016617" y="4419420"/>
            <a:ext cx="593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mount installed </a:t>
            </a:r>
          </a:p>
        </p:txBody>
      </p:sp>
    </p:spTree>
    <p:extLst>
      <p:ext uri="{BB962C8B-B14F-4D97-AF65-F5344CB8AC3E}">
        <p14:creationId xmlns:p14="http://schemas.microsoft.com/office/powerpoint/2010/main" val="35505276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412</Words>
  <Application>Microsoft Office PowerPoint</Application>
  <PresentationFormat>Widescreen</PresentationFormat>
  <Paragraphs>51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1_Office Theme</vt:lpstr>
      <vt:lpstr>Office Theme</vt:lpstr>
      <vt:lpstr>pCM (F1.3-1) at WS5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pCM (F1.3-1) at WS5</dc:title>
  <dc:creator>Tug T Arkan</dc:creator>
  <cp:lastModifiedBy>Tug T Arkan</cp:lastModifiedBy>
  <cp:revision>2</cp:revision>
  <dcterms:created xsi:type="dcterms:W3CDTF">2019-04-05T15:11:22Z</dcterms:created>
  <dcterms:modified xsi:type="dcterms:W3CDTF">2019-04-05T15:35:53Z</dcterms:modified>
</cp:coreProperties>
</file>