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69" r:id="rId7"/>
    <p:sldId id="283" r:id="rId8"/>
    <p:sldId id="284" r:id="rId9"/>
    <p:sldId id="286" r:id="rId10"/>
    <p:sldId id="285" r:id="rId11"/>
    <p:sldId id="288" r:id="rId12"/>
    <p:sldId id="289" r:id="rId13"/>
    <p:sldId id="290" r:id="rId14"/>
    <p:sldId id="292" r:id="rId15"/>
    <p:sldId id="291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74" autoAdjust="0"/>
  </p:normalViewPr>
  <p:slideViewPr>
    <p:cSldViewPr snapToObjects="1" showGuides="1">
      <p:cViewPr varScale="1">
        <p:scale>
          <a:sx n="165" d="100"/>
          <a:sy n="165" d="100"/>
        </p:scale>
        <p:origin x="984" y="184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4/25/19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4730" y="1955617"/>
            <a:ext cx="8108951" cy="626925"/>
          </a:xfrm>
        </p:spPr>
        <p:txBody>
          <a:bodyPr/>
          <a:lstStyle/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US" sz="2800" dirty="0"/>
              <a:t>Microphonics Lessons Learned at JLAB</a:t>
            </a:r>
            <a:endParaRPr lang="en-CA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7214" y="2625521"/>
            <a:ext cx="8008937" cy="553823"/>
          </a:xfrm>
        </p:spPr>
        <p:txBody>
          <a:bodyPr/>
          <a:lstStyle/>
          <a:p>
            <a:r>
              <a:rPr lang="en-US" sz="1600" dirty="0"/>
              <a:t>Tom Powers</a:t>
            </a:r>
          </a:p>
          <a:p>
            <a:r>
              <a:rPr lang="en-US" sz="1600" dirty="0"/>
              <a:t>LCLS-II-HE </a:t>
            </a:r>
          </a:p>
          <a:p>
            <a:r>
              <a:rPr lang="en-US" sz="1600" dirty="0"/>
              <a:t>25 April 2019</a:t>
            </a:r>
          </a:p>
          <a:p>
            <a:endParaRPr lang="en-CA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209550"/>
            <a:ext cx="5073070" cy="144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16222"/>
            <a:ext cx="2133599" cy="1977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1" y="3295853"/>
            <a:ext cx="2133600" cy="352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49677"/>
            <a:ext cx="2131523" cy="66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2" y="4005049"/>
            <a:ext cx="171115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507" y="817582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Although steady state “background” microphonics is very good less than 5 Hz peak.  Transient microphonics is what causes machine faults.  We typically get 15 to 18 Hz peak excursions coincident with JT valve operation.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Recommend setting loaded-Q to about 3.4e7 rather than 6e7 to allow for maximum microphonics margin for the given RF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Recommend adding a contingency for at least 20% more RF power and decide to exercise it based on operational transient microphonics  in LCLS II tunnel.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7 Hz mode in the cryomodules with the bellows on cavity 1 is a un-nerving as this is the vibrational mode of the chiller towers at CEBAF and we know that we had beam energy jitter problems when a motor on a chiller tower was failing and caused vibrations which matched the 10 Hz string mode in the C100 cryomodules.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other concern is leakage in the </a:t>
            </a:r>
            <a:r>
              <a:rPr lang="en-US" sz="1400" b="1" dirty="0" err="1"/>
              <a:t>cooldown</a:t>
            </a:r>
            <a:r>
              <a:rPr lang="en-US" sz="1400" b="1" dirty="0"/>
              <a:t> valve causing excessive microphonics.  I can not say that we have seen this problem at JLAB.  This is also a concern for the initial installation as this type of valve is known to leak from time to time.</a:t>
            </a:r>
          </a:p>
        </p:txBody>
      </p:sp>
    </p:spTree>
    <p:extLst>
      <p:ext uri="{BB962C8B-B14F-4D97-AF65-F5344CB8AC3E}">
        <p14:creationId xmlns:p14="http://schemas.microsoft.com/office/powerpoint/2010/main" val="212329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made at JLAB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94" y="930314"/>
            <a:ext cx="842330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Modal measurements were made of the sub cavities, string and assembled cryomodule prior to cool-down.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Modal measurements were analyzed in order to characterize the modal shapes of the string, coupler vacuum manifold, etc.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Background microphonics (frequency shift) were measured for most of the cryomodules.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Impulse hammer to cavity frequency shift measurements were made on three of the cryomodules, PCM, CM3 and CM10.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One of the next tasks is to measure the microphonics, impulse response and vibrations on auxiliary components such as </a:t>
            </a:r>
            <a:r>
              <a:rPr lang="en-US" b="1" dirty="0" err="1"/>
              <a:t>cryo</a:t>
            </a:r>
            <a:r>
              <a:rPr lang="en-US" b="1" dirty="0"/>
              <a:t>-lines and waveguides in the LERF (this summer).</a:t>
            </a:r>
          </a:p>
        </p:txBody>
      </p:sp>
    </p:spTree>
    <p:extLst>
      <p:ext uri="{BB962C8B-B14F-4D97-AF65-F5344CB8AC3E}">
        <p14:creationId xmlns:p14="http://schemas.microsoft.com/office/powerpoint/2010/main" val="415151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Hammer to Cavity Frequency Shift CM3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 rotWithShape="1">
          <a:blip r:embed="rId2"/>
          <a:srcRect t="7219" b="22382"/>
          <a:stretch/>
        </p:blipFill>
        <p:spPr>
          <a:xfrm>
            <a:off x="76200" y="878249"/>
            <a:ext cx="7250728" cy="3703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120015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b="1" dirty="0"/>
              <a:t>Strike beam line at cavity 8 end.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b="1" dirty="0"/>
              <a:t>Resonances observed at 18, and 22 Hz with a number of modes between 40 and 56 Hz. 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9816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Hammer to Cavity Frequency Shift CM3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LCLS II HE Performance Review, Microphonics at JLAB, T. Powers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7155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Strike beam line at cavity 8 end.</a:t>
            </a: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Resonances observed at 7,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18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32 Hz with a number of modes between 40 and 52 Hz. </a:t>
            </a: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Excitation by external sources at or near resonances can lead to excessive microphonics at that frequency.</a:t>
            </a: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7 Hz mode is a little un-nerving as our chilled water towers and piping vibrate in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this frequency band.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1" b="41980"/>
          <a:stretch/>
        </p:blipFill>
        <p:spPr>
          <a:xfrm>
            <a:off x="3733800" y="2754789"/>
            <a:ext cx="5351929" cy="2210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906" b="40354"/>
          <a:stretch/>
        </p:blipFill>
        <p:spPr>
          <a:xfrm>
            <a:off x="3657600" y="630276"/>
            <a:ext cx="5410200" cy="2227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811553"/>
            <a:ext cx="157453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Impulse 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3043788"/>
            <a:ext cx="223747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Background Microphonics</a:t>
            </a:r>
          </a:p>
        </p:txBody>
      </p:sp>
    </p:spTree>
    <p:extLst>
      <p:ext uri="{BB962C8B-B14F-4D97-AF65-F5344CB8AC3E}">
        <p14:creationId xmlns:p14="http://schemas.microsoft.com/office/powerpoint/2010/main" val="273331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microphonics CM10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17" t="16557" r="1462" b="820"/>
          <a:stretch/>
        </p:blipFill>
        <p:spPr>
          <a:xfrm>
            <a:off x="228600" y="661592"/>
            <a:ext cx="7696200" cy="4427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856443"/>
            <a:ext cx="2667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Meets Spec Life is good</a:t>
            </a:r>
          </a:p>
        </p:txBody>
      </p:sp>
    </p:spTree>
    <p:extLst>
      <p:ext uri="{BB962C8B-B14F-4D97-AF65-F5344CB8AC3E}">
        <p14:creationId xmlns:p14="http://schemas.microsoft.com/office/powerpoint/2010/main" val="74206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CM10 Background Microphonics With Perturbations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60" t="16001" r="1510" b="25313"/>
          <a:stretch/>
        </p:blipFill>
        <p:spPr>
          <a:xfrm>
            <a:off x="822960" y="937260"/>
            <a:ext cx="7498080" cy="301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5301" y="2038350"/>
            <a:ext cx="15295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Life is good</a:t>
            </a:r>
          </a:p>
          <a:p>
            <a:r>
              <a:rPr lang="en-US" dirty="0"/>
              <a:t>Until it is not!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" y="2084765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JT Valve Operation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2560" y="1885950"/>
            <a:ext cx="1463040" cy="52198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1432560" y="2407931"/>
            <a:ext cx="1310640" cy="39241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88726" y="661593"/>
            <a:ext cx="17152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Tuner Algorithm Dead Band 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5029200" y="1123258"/>
            <a:ext cx="2159526" cy="34736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9090" y="3986933"/>
            <a:ext cx="8465820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Excessive transients will require that, as a minimum, the cavity be switched to SEL mode and the that the beam be interrupted.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We do not know what types of transient perturbations are going to occur in  the LCLS II tunnel</a:t>
            </a:r>
          </a:p>
        </p:txBody>
      </p:sp>
    </p:spTree>
    <p:extLst>
      <p:ext uri="{BB962C8B-B14F-4D97-AF65-F5344CB8AC3E}">
        <p14:creationId xmlns:p14="http://schemas.microsoft.com/office/powerpoint/2010/main" val="223409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375843"/>
          </a:xfrm>
        </p:spPr>
        <p:txBody>
          <a:bodyPr/>
          <a:lstStyle/>
          <a:p>
            <a:r>
              <a:rPr lang="en-US" sz="2000" dirty="0"/>
              <a:t>RF Power as a Function of Loaded-Q for Various Levels of Microphonics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832965"/>
            <a:ext cx="37796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Loaded-Q of 6e7 is the minimum power for 10 Hz of microphonics but decreases the microphonics margin.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Recommend setting loaded Q to about 3.4e7 to allow for maximum microphonics margin for the RF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Add contingency for at least 20% more RF power and decide to exercise it based on operational transient microphonics  in LCLS II tunnel.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962" t="-1" r="15306" b="22794"/>
          <a:stretch/>
        </p:blipFill>
        <p:spPr>
          <a:xfrm>
            <a:off x="0" y="832965"/>
            <a:ext cx="539496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1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Detune Offset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50"/>
            <a:ext cx="4419600" cy="3208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672" t="2857" r="-1080"/>
          <a:stretch/>
        </p:blipFill>
        <p:spPr>
          <a:xfrm>
            <a:off x="4419600" y="918514"/>
            <a:ext cx="4239056" cy="3133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794454"/>
            <a:ext cx="6096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16.6 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819150"/>
            <a:ext cx="6096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18.2 Hz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62400" y="979562"/>
            <a:ext cx="114300" cy="296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72400" y="1007856"/>
            <a:ext cx="114300" cy="296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2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Installed Cavities With 5 kW HPA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 II HE Performance Review, Microphonics at JLAB, T. Powers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192" t="2" r="14357" b="21230"/>
          <a:stretch/>
        </p:blipFill>
        <p:spPr>
          <a:xfrm>
            <a:off x="79829" y="854529"/>
            <a:ext cx="4528457" cy="3213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961" y="1265692"/>
            <a:ext cx="4876800" cy="35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4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0DE68A87D5FCF644814D623BEEAED63F02004D13F123D9C5A44EBA17F2E4173D07F4" ma:contentTypeVersion="8" ma:contentTypeDescription="" ma:contentTypeScope="" ma:versionID="701a635c74300e664e23db7bd50e15b6">
  <xsd:schema xmlns:xsd="http://www.w3.org/2001/XMLSchema" xmlns:xs="http://www.w3.org/2001/XMLSchema" xmlns:p="http://schemas.microsoft.com/office/2006/metadata/properties" xmlns:ns1="http://schemas.microsoft.com/sharepoint/v3" xmlns:ns2="1bcfbb0d-57da-4fff-968f-f82913bae0e8" xmlns:ns3="http://schemas.microsoft.com/sharepoint/v3/fields" targetNamespace="http://schemas.microsoft.com/office/2006/metadata/properties" ma:root="true" ma:fieldsID="56136e3fde4c61b930ec25207b393efe" ns1:_="" ns2:_="" ns3:_="">
    <xsd:import namespace="http://schemas.microsoft.com/sharepoint/v3"/>
    <xsd:import namespace="1bcfbb0d-57da-4fff-968f-f82913bae0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Document_x0020_Sequential_x0020_Number" minOccurs="0"/>
                <xsd:element ref="ns2:Document_x0020_Subsection" minOccurs="0"/>
                <xsd:element ref="ns2:CD_x0020_Area" minOccurs="0"/>
                <xsd:element ref="ns2:CD_x0020_Section" minOccurs="0"/>
                <xsd:element ref="ns2:CD_x0020_System" minOccurs="0"/>
                <xsd:element ref="ns2:DCO_x0020_Number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Released_x0020_Revisions" minOccurs="0"/>
                <xsd:element ref="ns2:Issue_x0020_Date" minOccurs="0"/>
                <xsd:element ref="ns2:Effective_x0020_Date" minOccurs="0"/>
                <xsd:element ref="ns2:Completed_x0020_Date" minOccurs="0"/>
                <xsd:element ref="ns2:Document_x0020_Specialists" minOccurs="0"/>
                <xsd:element ref="ns2:Originator" minOccurs="0"/>
                <xsd:element ref="ns2:Approvers" minOccurs="0"/>
                <xsd:element ref="ns2:Collaborators" minOccurs="0"/>
                <xsd:element ref="ns2:Reviewers" minOccurs="0"/>
                <xsd:element ref="ns2:Other_x0020_Collaborators" minOccurs="0"/>
                <xsd:element ref="ns2:Retention_x0020_Action_x0020_Date" minOccurs="0"/>
                <xsd:element ref="ns2:Retention_x0020_Authority" minOccurs="0"/>
                <xsd:element ref="ns2:Review_x0020_Schedule" minOccurs="0"/>
                <xsd:element ref="ns2:Retention_x0020_Action" minOccurs="0"/>
                <xsd:element ref="ns2:Rescinded" minOccurs="0"/>
                <xsd:element ref="ns2:Utilization"/>
                <xsd:element ref="ns2:In_x0020_Use" minOccurs="0"/>
                <xsd:element ref="ns2:Form" minOccurs="0"/>
                <xsd:element ref="ns2:Related_x0020_Document" minOccurs="0"/>
                <xsd:element ref="ns2:Associated_x0020_Policy" minOccurs="0"/>
                <xsd:element ref="ns2:CDMS_Area" minOccurs="0"/>
                <xsd:element ref="ns2:Lock_x0020_and_x0020_Tag" minOccurs="0"/>
                <xsd:element ref="ns2:Subsystem" minOccurs="0"/>
                <xsd:element ref="ns2:Management_x0020_System" minOccurs="0"/>
                <xsd:element ref="ns2:Tier" minOccurs="0"/>
                <xsd:element ref="ns2:Legacy_Modified" minOccurs="0"/>
                <xsd:element ref="ns2:Legacy_x0020_Modified_x0020_By" minOccurs="0"/>
                <xsd:element ref="ns2:Date_x0020_Document_x0020_Created" minOccurs="0"/>
                <xsd:element ref="ns2:Legacy_x0020_Previous_x0020_Document_x0020_Number" minOccurs="0"/>
                <xsd:element ref="ns2:Notes1" minOccurs="0"/>
                <xsd:element ref="ns2:Legacy_x0020_Approvers" minOccurs="0"/>
                <xsd:element ref="ns2:Published_x0020_Document_x0020_ID" minOccurs="0"/>
                <xsd:element ref="ns2:_dlc_DocIdPersistId" minOccurs="0"/>
                <xsd:element ref="ns2:_dlc_DocIdUrl" minOccurs="0"/>
                <xsd:element ref="ns2:TaxCatchAll" minOccurs="0"/>
                <xsd:element ref="ns2:TaxCatchAllLabel" minOccurs="0"/>
                <xsd:element ref="ns2:_dlc_DocId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1:_dlc_Exempt" minOccurs="0"/>
                <xsd:element ref="ns1:_dlc_ExpireDateSaved" minOccurs="0"/>
                <xsd:element ref="ns1:_dlc_ExpireDate" minOccurs="0"/>
                <xsd:element ref="ns3:ShortComment" minOccurs="0"/>
                <xsd:element ref="ns2:Related_x0020_URL" minOccurs="0"/>
                <xsd:element ref="ns2:dfbd1098dd984cca8e572d891b515fc5" minOccurs="0"/>
                <xsd:element ref="ns2:m0f8c9a06362439a93ccf8e7250f9630" minOccurs="0"/>
                <xsd:element ref="ns2:eb957945f0cf41a089fc8cbef600415c" minOccurs="0"/>
                <xsd:element ref="ns2:Source_x0020_Document_x0020_ID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6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6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62" nillable="true" ma:displayName="Expiration Date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fbb0d-57da-4fff-968f-f82913bae0e8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Legacy Document Number" ma:description="" ma:internalName="Legacy_x0020_Document_x0020_Number">
      <xsd:simpleType>
        <xsd:restriction base="dms:Text">
          <xsd:maxLength value="25"/>
        </xsd:restriction>
      </xsd:simpleType>
    </xsd:element>
    <xsd:element name="Document_x0020_Sequential_x0020_Number" ma:index="6" nillable="true" ma:displayName="Document Sequential Number" ma:description="" ma:internalName="Document_x0020_Sequential_x0020_Number">
      <xsd:simpleType>
        <xsd:restriction base="dms:Text">
          <xsd:maxLength value="255"/>
        </xsd:restriction>
      </xsd:simpleType>
    </xsd:element>
    <xsd:element name="Document_x0020_Subsection" ma:index="7" nillable="true" ma:displayName="Document Subsection" ma:default="00" ma:description="" ma:internalName="Document_x0020_Subsection">
      <xsd:simpleType>
        <xsd:restriction base="dms:Text">
          <xsd:maxLength value="255"/>
        </xsd:restriction>
      </xsd:simpleType>
    </xsd:element>
    <xsd:element name="CD_x0020_Area" ma:index="8" nillable="true" ma:displayName="CD Area" ma:default="--" ma:description="" ma:format="Dropdown" ma:internalName="CD_x0020_Area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CD_x0020_Section" ma:index="9" nillable="true" ma:displayName="CD Section" ma:default="--" ma:description="" ma:format="Dropdown" ma:internalName="CD_x0020_Section">
      <xsd:simpleType>
        <xsd:restriction base="dms:Choice">
          <xsd:enumeration value="--"/>
          <xsd:enumeration value="DPT"/>
          <xsd:enumeration value="SS"/>
          <xsd:enumeration value="SW"/>
          <xsd:enumeration value="HW"/>
          <xsd:enumeration value="ES"/>
        </xsd:restriction>
      </xsd:simpleType>
    </xsd:element>
    <xsd:element name="CD_x0020_System" ma:index="10" nillable="true" ma:displayName="CD System" ma:default="--" ma:description="" ma:format="Dropdown" ma:internalName="CD_x0020_System">
      <xsd:simpleType>
        <xsd:restriction base="dms:Choice">
          <xsd:enumeration value="--"/>
          <xsd:enumeration value="BCS"/>
          <xsd:enumeration value="MAN"/>
          <xsd:enumeration value="PPS"/>
          <xsd:enumeration value="NIRP"/>
          <xsd:enumeration value="ODM"/>
        </xsd:restriction>
      </xsd:simpleType>
    </xsd:element>
    <xsd:element name="DCO_x0020_Number" ma:index="11" nillable="true" ma:displayName="DCO Number" ma:description="" ma:internalName="DCO_x0020_Number">
      <xsd:simpleType>
        <xsd:restriction base="dms:Note">
          <xsd:maxLength value="255"/>
        </xsd:restriction>
      </xsd:simpleType>
    </xsd:element>
    <xsd:element name="InProgress_x0020_Revision" ma:index="12" nillable="true" ma:displayName="In Progress Revision" ma:description="" ma:internalName="InProgress_x0020_Revision">
      <xsd:simpleType>
        <xsd:restriction base="dms:Text">
          <xsd:maxLength value="255"/>
        </xsd:restriction>
      </xsd:simpleType>
    </xsd:element>
    <xsd:element name="Current_x0020_Release_x0020_Revision" ma:index="13" nillable="true" ma:displayName="Current Released Revision" ma:description="" ma:internalName="Current_x0020_Release_x0020_Revision">
      <xsd:simpleType>
        <xsd:restriction base="dms:Text">
          <xsd:maxLength value="255"/>
        </xsd:restriction>
      </xsd:simpleType>
    </xsd:element>
    <xsd:element name="Current_x0020_Released_x0020_Revision_x0020_Date" ma:index="14" nillable="true" ma:displayName="Current Released Revision Date" ma:description="" ma:format="DateOnly" ma:internalName="Current_x0020_Released_x0020_Revision_x0020_Date">
      <xsd:simpleType>
        <xsd:restriction base="dms:DateTime"/>
      </xsd:simpleType>
    </xsd:element>
    <xsd:element name="Released_x0020_Revisions" ma:index="15" nillable="true" ma:displayName="Released Revisions" ma:description="" ma:internalName="Released_x0020_Revisions">
      <xsd:simpleType>
        <xsd:restriction base="dms:Note">
          <xsd:maxLength value="255"/>
        </xsd:restriction>
      </xsd:simpleType>
    </xsd:element>
    <xsd:element name="Issue_x0020_Date" ma:index="16" nillable="true" ma:displayName="Issue Date" ma:description="" ma:format="DateOnly" ma:internalName="Issue_x0020_Date">
      <xsd:simpleType>
        <xsd:restriction base="dms:DateTime"/>
      </xsd:simpleType>
    </xsd:element>
    <xsd:element name="Effective_x0020_Date" ma:index="17" nillable="true" ma:displayName="Effective Date" ma:description="" ma:format="DateOnly" ma:internalName="Effective_x0020_Date">
      <xsd:simpleType>
        <xsd:restriction base="dms:DateTime"/>
      </xsd:simpleType>
    </xsd:element>
    <xsd:element name="Completed_x0020_Date" ma:index="18" nillable="true" ma:displayName="Completed Date" ma:description="" ma:format="DateOnly" ma:internalName="Completed_x0020_Date">
      <xsd:simpleType>
        <xsd:restriction base="dms:DateTime"/>
      </xsd:simpleType>
    </xsd:element>
    <xsd:element name="Document_x0020_Specialists" ma:index="19" nillable="true" ma:displayName="Document Specialists" ma:description="" ma:list="UserInfo" ma:SearchPeopleOnly="false" ma:SharePointGroup="0" ma:internalName="Document_x0020_Specialist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riginator" ma:index="20" nillable="true" ma:displayName="Originators" ma:description="" ma:list="UserInfo" ma:SearchPeopleOnly="false" ma:SharePointGroup="0" ma:internalName="Originato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21" nillable="true" ma:displayName="Approvers" ma:description="" ma:list="UserInfo" ma:SearchPeopleOnly="false" ma:SharePointGroup="0" ma:internalName="Approv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llaborators" ma:index="22" nillable="true" ma:displayName="Collaborators" ma:description="" ma:list="UserInfo" ma:SearchPeopleOnly="false" ma:SharePointGroup="0" ma:internalName="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ers" ma:index="23" nillable="true" ma:displayName="Reviewers" ma:description="" ma:list="UserInfo" ma:SearchPeopleOnly="false" ma:SharePointGroup="0" ma:internalName="Review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ther_x0020_Collaborators" ma:index="24" nillable="true" ma:displayName="Other Collaborators" ma:description="" ma:list="UserInfo" ma:SearchPeopleOnly="false" ma:SharePointGroup="0" ma:internalName="Other_x0020_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_x0020_Action_x0020_Date" ma:index="25" nillable="true" ma:displayName="Retention Action Date" ma:description="" ma:format="DateOnly" ma:internalName="Retention_x0020_Action_x0020_Date">
      <xsd:simpleType>
        <xsd:restriction base="dms:DateTime"/>
      </xsd:simpleType>
    </xsd:element>
    <xsd:element name="Retention_x0020_Authority" ma:index="26" nillable="true" ma:displayName="Retention Authority" ma:description="" ma:internalName="Retention_x0020_Authority">
      <xsd:simpleType>
        <xsd:restriction base="dms:Text">
          <xsd:maxLength value="255"/>
        </xsd:restriction>
      </xsd:simpleType>
    </xsd:element>
    <xsd:element name="Review_x0020_Schedule" ma:index="27" nillable="true" ma:displayName="Review Schedule" ma:description="" ma:format="DateOnly" ma:internalName="Review_x0020_Schedule">
      <xsd:simpleType>
        <xsd:restriction base="dms:DateTime"/>
      </xsd:simpleType>
    </xsd:element>
    <xsd:element name="Retention_x0020_Action" ma:index="28" nillable="true" ma:displayName="Retention Action" ma:default="--" ma:description="" ma:format="Dropdown" ma:internalName="Retention_x0020_Action">
      <xsd:simpleType>
        <xsd:restriction base="dms:Choice">
          <xsd:enumeration value="--"/>
          <xsd:enumeration value="dispose"/>
          <xsd:enumeration value="rescind"/>
          <xsd:enumeration value="transfer to archives"/>
          <xsd:enumeration value="freeze"/>
        </xsd:restriction>
      </xsd:simpleType>
    </xsd:element>
    <xsd:element name="Rescinded" ma:index="29" nillable="true" ma:displayName="Rescinded" ma:default="0" ma:description="" ma:internalName="Rescinded">
      <xsd:simpleType>
        <xsd:restriction base="dms:Boolean"/>
      </xsd:simpleType>
    </xsd:element>
    <xsd:element name="Utilization" ma:index="30" ma:displayName="Utilization" ma:default="Principal" ma:description="" ma:format="Dropdown" ma:internalName="Utilization" ma:readOnly="false">
      <xsd:simpleType>
        <xsd:restriction base="dms:Choice">
          <xsd:enumeration value="Principal"/>
          <xsd:enumeration value="Associated"/>
          <xsd:enumeration value="Archived"/>
        </xsd:restriction>
      </xsd:simpleType>
    </xsd:element>
    <xsd:element name="In_x0020_Use" ma:index="31" nillable="true" ma:displayName="In Use" ma:default="1" ma:description="" ma:internalName="In_x0020_Use">
      <xsd:simpleType>
        <xsd:restriction base="dms:Boolean"/>
      </xsd:simpleType>
    </xsd:element>
    <xsd:element name="Form" ma:index="32" nillable="true" ma:displayName="Form" ma:default="0" ma:description="" ma:internalName="Form">
      <xsd:simpleType>
        <xsd:restriction base="dms:Boolean"/>
      </xsd:simpleType>
    </xsd:element>
    <xsd:element name="Related_x0020_Document" ma:index="33" nillable="true" ma:displayName="Related Documents" ma:description="" ma:internalName="Related_x0020_Document">
      <xsd:simpleType>
        <xsd:restriction base="dms:Note">
          <xsd:maxLength value="255"/>
        </xsd:restriction>
      </xsd:simpleType>
    </xsd:element>
    <xsd:element name="Associated_x0020_Policy" ma:index="34" nillable="true" ma:displayName="Associated Policy" ma:default="--" ma:description="" ma:format="Dropdown" ma:internalName="Associated_x0020_Policy">
      <xsd:simpleType>
        <xsd:restriction base="dms:Choice">
          <xsd:enumeration value="--"/>
          <xsd:enumeration value="Access Control Policy"/>
          <xsd:enumeration value="Assignment and Classification of Staff"/>
          <xsd:enumeration value="Audit and Accountability Policy"/>
          <xsd:enumeration value="Computer Security Policy"/>
          <xsd:enumeration value="Computer Security Awareness and Training Policy"/>
          <xsd:enumeration value="Configuration Management Policy"/>
          <xsd:enumeration value="Contingency Planning Policy"/>
          <xsd:enumeration value="Identification and Authentication Policy"/>
          <xsd:enumeration value="Incident Response Policy"/>
          <xsd:enumeration value="IT Risk Management Policy"/>
          <xsd:enumeration value="Media Protection Policy"/>
          <xsd:enumeration value="Personally Identifiable Information"/>
          <xsd:enumeration value="Personnel Security Policy"/>
          <xsd:enumeration value="Physical and Environmental Protection Policy"/>
          <xsd:enumeration value="Risk Assessment Policy"/>
          <xsd:enumeration value="Security Assessment and Authorization Policy"/>
          <xsd:enumeration value="Security Planning Policy"/>
          <xsd:enumeration value="Space Standards Policy"/>
          <xsd:enumeration value="System Maintenance Policy"/>
          <xsd:enumeration value="System and Services Acquisition Policy"/>
          <xsd:enumeration value="System and Communications Protection Policy"/>
          <xsd:enumeration value="System and Information Integrity Policy"/>
        </xsd:restriction>
      </xsd:simpleType>
    </xsd:element>
    <xsd:element name="CDMS_Area" ma:index="35" nillable="true" ma:displayName="CDMS_Area" ma:default="--" ma:description="" ma:format="Dropdown" ma:internalName="CDMS_Area">
      <xsd:simpleType>
        <xsd:restriction base="dms:Choice">
          <xsd:enumeration value="--"/>
          <xsd:enumeration value="Ge Tower System"/>
          <xsd:enumeration value="Ge Modules"/>
          <xsd:enumeration value="Cold Electronics"/>
          <xsd:enumeration value="Tower Mechanical Structure and Cabling"/>
          <xsd:enumeration value="Integration into Cryostat"/>
        </xsd:restriction>
      </xsd:simpleType>
    </xsd:element>
    <xsd:element name="Lock_x0020_and_x0020_Tag" ma:index="36" nillable="true" ma:displayName="Lock and Tag" ma:default="0" ma:description="" ma:internalName="Lock_x0020_and_x0020_Tag">
      <xsd:simpleType>
        <xsd:restriction base="dms:Boolean"/>
      </xsd:simpleType>
    </xsd:element>
    <xsd:element name="Subsystem" ma:index="37" nillable="true" ma:displayName="Subsystem" ma:default="----" ma:internalName="Subsyst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---"/>
                    <xsd:enumeration value="Controls"/>
                    <xsd:enumeration value="Emergency"/>
                    <xsd:enumeration value="Injector LCLS"/>
                    <xsd:enumeration value="Injector S10"/>
                    <xsd:enumeration value="Injector West"/>
                    <xsd:enumeration value="Laser"/>
                    <xsd:enumeration value="LCW"/>
                    <xsd:enumeration value="Linac"/>
                    <xsd:enumeration value="Linac/Injector"/>
                    <xsd:enumeration value="NCL"/>
                    <xsd:enumeration value="PPS"/>
                    <xsd:enumeration value="Radiation Physics"/>
                    <xsd:enumeration value="RF"/>
                    <xsd:enumeration value="SCL"/>
                    <xsd:enumeration value="SPEAR3"/>
                    <xsd:enumeration value="Training"/>
                    <xsd:enumeration value="Undulator"/>
                    <xsd:enumeration value="Vacuum"/>
                    <xsd:enumeration value="Linac West"/>
                    <xsd:enumeration value="Linac Middle"/>
                    <xsd:enumeration value="Linac East"/>
                    <xsd:enumeration value="BSY"/>
                    <xsd:enumeration value="ESA"/>
                    <xsd:enumeration value="SPEAR3 Linac"/>
                    <xsd:enumeration value="SPEAR3 Booster"/>
                    <xsd:enumeration value="SPEAR3 Ring"/>
                  </xsd:restriction>
                </xsd:simpleType>
              </xsd:element>
            </xsd:sequence>
          </xsd:extension>
        </xsd:complexContent>
      </xsd:complexType>
    </xsd:element>
    <xsd:element name="Management_x0020_System" ma:index="38" nillable="true" ma:displayName="Management System" ma:description="" ma:format="Dropdown" ma:internalName="Management_x0020_System">
      <xsd:simpleType>
        <xsd:restriction base="dms:Choice">
          <xsd:enumeration value="--"/>
          <xsd:enumeration value="ES&amp;H"/>
          <xsd:enumeration value="Human Resources"/>
          <xsd:enumeration value="Computing &amp; IT Services"/>
          <xsd:enumeration value="Facilities Management"/>
          <xsd:enumeration value="Financial Services"/>
          <xsd:enumeration value="Supply Chain Management"/>
          <xsd:enumeration value="Communications"/>
          <xsd:enumeration value="Project Management"/>
          <xsd:enumeration value="Legal Services"/>
          <xsd:enumeration value="Performance Management"/>
          <xsd:enumeration value="Conduct of Research"/>
          <xsd:enumeration value="Engineering Services"/>
          <xsd:enumeration value="User Facilities"/>
          <xsd:enumeration value="SSRL"/>
          <xsd:enumeration value="AD"/>
          <xsd:enumeration value="PPA"/>
          <xsd:enumeration value="LCLS"/>
          <xsd:enumeration value="Photon Science"/>
          <xsd:enumeration value="Acquisition Management"/>
          <xsd:enumeration value="Assurance Management"/>
          <xsd:enumeration value="Communications and External Relations Management"/>
          <xsd:enumeration value="Document Control"/>
          <xsd:enumeration value="ES&amp;H Management"/>
          <xsd:enumeration value="Facilities Management"/>
          <xsd:enumeration value="Financial Management"/>
          <xsd:enumeration value="Human Resources Management"/>
          <xsd:enumeration value="Information Technology"/>
          <xsd:enumeration value="Integrated Safeguards and Security Management"/>
          <xsd:enumeration value="Legal"/>
          <xsd:enumeration value="Management Plan for SLAC"/>
          <xsd:enumeration value="Property Control Management"/>
          <xsd:enumeration value="Quality Assurance"/>
          <xsd:enumeration value="Records Management"/>
          <xsd:enumeration value="Requirements Management"/>
          <xsd:enumeration value="Safety Software Quality Assurance"/>
          <xsd:enumeration value="Strategic Planning"/>
          <xsd:enumeration value="User Support"/>
          <xsd:enumeration value="Work Planning and Control Management"/>
        </xsd:restriction>
      </xsd:simpleType>
    </xsd:element>
    <xsd:element name="Tier" ma:index="39" nillable="true" ma:displayName="Tier" ma:default="Tier 3" ma:description="" ma:format="Dropdown" ma:internalName="Tier">
      <xsd:simpleType>
        <xsd:restriction base="dms:Choice">
          <xsd:enumeration value="Tier 1"/>
          <xsd:enumeration value="Tier 2"/>
          <xsd:enumeration value="Tier 3"/>
          <xsd:enumeration value="Tier 4"/>
        </xsd:restriction>
      </xsd:simpleType>
    </xsd:element>
    <xsd:element name="Legacy_Modified" ma:index="40" nillable="true" ma:displayName="Legacy Modified Date" ma:description="" ma:format="DateOnly" ma:internalName="Legacy_Modified">
      <xsd:simpleType>
        <xsd:restriction base="dms:DateTime"/>
      </xsd:simpleType>
    </xsd:element>
    <xsd:element name="Legacy_x0020_Modified_x0020_By" ma:index="41" nillable="true" ma:displayName="Legacy Modified By" ma:description="" ma:internalName="Legacy_x0020_Modified_x0020_By">
      <xsd:simpleType>
        <xsd:restriction base="dms:Text">
          <xsd:maxLength value="255"/>
        </xsd:restriction>
      </xsd:simpleType>
    </xsd:element>
    <xsd:element name="Date_x0020_Document_x0020_Created" ma:index="42" nillable="true" ma:displayName="Date Document Created" ma:description="" ma:format="DateOnly" ma:internalName="Date_x0020_Document_x0020_Created">
      <xsd:simpleType>
        <xsd:restriction base="dms:DateTime"/>
      </xsd:simpleType>
    </xsd:element>
    <xsd:element name="Legacy_x0020_Previous_x0020_Document_x0020_Number" ma:index="43" nillable="true" ma:displayName="Legacy Previous Document Number" ma:description="" ma:internalName="Legacy_x0020_Previous_x0020_Document_x0020_Number">
      <xsd:simpleType>
        <xsd:restriction base="dms:Text">
          <xsd:maxLength value="255"/>
        </xsd:restriction>
      </xsd:simpleType>
    </xsd:element>
    <xsd:element name="Notes1" ma:index="44" nillable="true" ma:displayName="Notes" ma:description="" ma:internalName="Notes1">
      <xsd:simpleType>
        <xsd:restriction base="dms:Note">
          <xsd:maxLength value="255"/>
        </xsd:restriction>
      </xsd:simpleType>
    </xsd:element>
    <xsd:element name="Legacy_x0020_Approvers" ma:index="45" nillable="true" ma:displayName="Legacy Approvers" ma:description="" ma:internalName="Legacy_x0020_Approvers">
      <xsd:simpleType>
        <xsd:restriction base="dms:Text">
          <xsd:maxLength value="255"/>
        </xsd:restriction>
      </xsd:simpleType>
    </xsd:element>
    <xsd:element name="Published_x0020_Document_x0020_ID" ma:index="46" nillable="true" ma:displayName="Published Document ID" ma:description="" ma:hidden="true" ma:internalName="Published_x0020_Document_x0020_ID" ma:readOnly="false">
      <xsd:simpleType>
        <xsd:restriction base="dms:Text">
          <xsd:maxLength value="255"/>
        </xsd:restriction>
      </xsd:simple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5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52" nillable="true" ma:displayName="Taxonomy Catch All Column" ma:hidden="true" ma:list="{6a8977d6-1827-4952-bce4-e51fa1f7c590}" ma:internalName="TaxCatchAll" ma:showField="CatchAllData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3" nillable="true" ma:displayName="Taxonomy Catch All Column1" ma:hidden="true" ma:list="{6a8977d6-1827-4952-bce4-e51fa1f7c590}" ma:internalName="TaxCatchAllLabel" ma:readOnly="true" ma:showField="CatchAllDataLabel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Source_x0020_Document_x0020_ID" ma:index="57" nillable="true" ma:displayName="Source Document Library" ma:description="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58" nillable="true" ma:displayName="Related Document URL" ma:description="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59" nillable="true" ma:displayName="Legacy Document URL" ma:description="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Related_x0020_URL" ma:index="64" nillable="true" ma:displayName="Related URL" ma:description="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fbd1098dd984cca8e572d891b515fc5" ma:index="65" ma:taxonomy="true" ma:internalName="dfbd1098dd984cca8e572d891b515fc5" ma:taxonomyFieldName="Organization_x0020_Unit" ma:displayName="Organization Unit" ma:indexed="true" ma:default="" ma:fieldId="{dfbd1098-dd98-4cca-8e57-2d891b515fc5}" ma:sspId="8873248b-d7d4-452f-9de5-dced48d3002c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f8c9a06362439a93ccf8e7250f9630" ma:index="67" ma:taxonomy="true" ma:internalName="m0f8c9a06362439a93ccf8e7250f9630" ma:taxonomyFieldName="Document_x0020_Type" ma:displayName="Document Type" ma:indexed="true" ma:default="" ma:fieldId="{60f8c9a0-6362-439a-93cc-f8e7250f9630}" ma:sspId="8873248b-d7d4-452f-9de5-dced48d3002c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57945f0cf41a089fc8cbef600415c" ma:index="69" ma:taxonomy="true" ma:internalName="eb957945f0cf41a089fc8cbef600415c" ma:taxonomyFieldName="Document_x0020_Sub_x0020_Type" ma:displayName="Document Sub Type" ma:indexed="true" ma:default="" ma:fieldId="{eb957945-f0cf-41a0-89fc-8cbef600415c}" ma:sspId="8873248b-d7d4-452f-9de5-dced48d3002c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urce_x0020_Document_x0020_ID1" ma:index="71" nillable="true" ma:displayName="Source Document ID" ma:description="" ma:internalName="Source_x0020_Document_x0020_ID1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63" nillable="true" ma:displayName="Comments" ma:internalName="ShortCommen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d_x0020_Revisions xmlns="1bcfbb0d-57da-4fff-968f-f82913bae0e8" xsi:nil="true"/>
    <Retention_x0020_Authority xmlns="1bcfbb0d-57da-4fff-968f-f82913bae0e8" xsi:nil="true"/>
    <Related_x0020_Document xmlns="1bcfbb0d-57da-4fff-968f-f82913bae0e8" xsi:nil="true"/>
    <Collaborators xmlns="1bcfbb0d-57da-4fff-968f-f82913bae0e8">
      <UserInfo>
        <DisplayName/>
        <AccountId xsi:nil="true"/>
        <AccountType/>
      </UserInfo>
    </Collaborators>
    <DCO_x0020_Number xmlns="1bcfbb0d-57da-4fff-968f-f82913bae0e8" xsi:nil="true"/>
    <Current_x0020_Release_x0020_Revision xmlns="1bcfbb0d-57da-4fff-968f-f82913bae0e8">R2</Current_x0020_Release_x0020_Revision>
    <Legacy_x0020_Document_x0020_URL xmlns="1bcfbb0d-57da-4fff-968f-f82913bae0e8" xsi:nil="true"/>
    <dfbd1098dd984cca8e572d891b515fc5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LCLS-II-HE</TermName>
          <TermId xmlns="http://schemas.microsoft.com/office/infopath/2007/PartnerControls">f34a38a4-a388-47f5-830f-65abcb77da74</TermId>
        </TermInfo>
      </Terms>
    </dfbd1098dd984cca8e572d891b515fc5>
    <Reviewers xmlns="1bcfbb0d-57da-4fff-968f-f82913bae0e8">
      <UserInfo>
        <DisplayName/>
        <AccountId xsi:nil="true"/>
        <AccountType/>
      </UserInfo>
    </Reviewers>
    <Originator xmlns="1bcfbb0d-57da-4fff-968f-f82913bae0e8">
      <UserInfo>
        <DisplayName/>
        <AccountId xsi:nil="true"/>
        <AccountType/>
      </UserInfo>
    </Originator>
    <Review_x0020_Schedule xmlns="1bcfbb0d-57da-4fff-968f-f82913bae0e8" xsi:nil="true"/>
    <Tier xmlns="1bcfbb0d-57da-4fff-968f-f82913bae0e8">Tier 3</Tier>
    <Approvers xmlns="1bcfbb0d-57da-4fff-968f-f82913bae0e8">
      <UserInfo>
        <DisplayName/>
        <AccountId xsi:nil="true"/>
        <AccountType/>
      </UserInfo>
    </Approvers>
    <Rescinded xmlns="1bcfbb0d-57da-4fff-968f-f82913bae0e8">false</Rescinded>
    <Legacy_x0020_Approvers xmlns="1bcfbb0d-57da-4fff-968f-f82913bae0e8" xsi:nil="true"/>
    <Effective_x0020_Date xmlns="1bcfbb0d-57da-4fff-968f-f82913bae0e8" xsi:nil="true"/>
    <Legacy_Modified xmlns="1bcfbb0d-57da-4fff-968f-f82913bae0e8" xsi:nil="true"/>
    <_dlc_Exempt xmlns="http://schemas.microsoft.com/sharepoint/v3" xsi:nil="true"/>
    <_dlc_DocId xmlns="1bcfbb0d-57da-4fff-968f-f82913bae0e8">SLACDOC-4-5729</_dlc_DocId>
    <Associated_x0020_Policy xmlns="1bcfbb0d-57da-4fff-968f-f82913bae0e8">--</Associated_x0020_Policy>
    <CD_x0020_Section xmlns="1bcfbb0d-57da-4fff-968f-f82913bae0e8">--</CD_x0020_Section>
    <Subsystem xmlns="1bcfbb0d-57da-4fff-968f-f82913bae0e8">
      <Value>----</Value>
    </Subsystem>
    <Issue_x0020_Date xmlns="1bcfbb0d-57da-4fff-968f-f82913bae0e8" xsi:nil="true"/>
    <Source_x0020_Document_x0020_ID xmlns="1bcfbb0d-57da-4fff-968f-f82913bae0e8" xsi:nil="true"/>
    <_dlc_ExpireDateSaved xmlns="http://schemas.microsoft.com/sharepoint/v3" xsi:nil="true"/>
    <TaxCatchAll xmlns="1bcfbb0d-57da-4fff-968f-f82913bae0e8">
      <Value>218</Value>
      <Value>129</Value>
      <Value>336</Value>
    </TaxCatchAll>
    <CDMS_Area xmlns="1bcfbb0d-57da-4fff-968f-f82913bae0e8">--</CDMS_Area>
    <Lock_x0020_and_x0020_Tag xmlns="1bcfbb0d-57da-4fff-968f-f82913bae0e8">false</Lock_x0020_and_x0020_Tag>
    <eb957945f0cf41a089fc8cbef600415c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eb957945f0cf41a089fc8cbef600415c>
    <In_x0020_Use xmlns="1bcfbb0d-57da-4fff-968f-f82913bae0e8">true</In_x0020_Use>
    <Management_x0020_System xmlns="1bcfbb0d-57da-4fff-968f-f82913bae0e8" xsi:nil="true"/>
    <_dlc_ExpireDate xmlns="http://schemas.microsoft.com/sharepoint/v3" xsi:nil="true"/>
    <Retention_x0020_Action_x0020_Date xmlns="1bcfbb0d-57da-4fff-968f-f82913bae0e8" xsi:nil="true"/>
    <Retention_x0020_Action xmlns="1bcfbb0d-57da-4fff-968f-f82913bae0e8">--</Retention_x0020_Action>
    <Legacy_x0020_Previous_x0020_Document_x0020_Number xmlns="1bcfbb0d-57da-4fff-968f-f82913bae0e8" xsi:nil="true"/>
    <Legacy_x0020_Modified_x0020_By xmlns="1bcfbb0d-57da-4fff-968f-f82913bae0e8" xsi:nil="true"/>
    <Form xmlns="1bcfbb0d-57da-4fff-968f-f82913bae0e8">false</Form>
    <Utilization xmlns="1bcfbb0d-57da-4fff-968f-f82913bae0e8">Principal</Utilization>
    <CD_x0020_System xmlns="1bcfbb0d-57da-4fff-968f-f82913bae0e8">--</CD_x0020_System>
    <Date_x0020_Document_x0020_Created xmlns="1bcfbb0d-57da-4fff-968f-f82913bae0e8" xsi:nil="true"/>
    <Legacy_x0020_Document_x0020_Number xmlns="1bcfbb0d-57da-4fff-968f-f82913bae0e8">N/A</Legacy_x0020_Document_x0020_Number>
    <m0f8c9a06362439a93ccf8e7250f9630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Document_x0020_Specialists xmlns="1bcfbb0d-57da-4fff-968f-f82913bae0e8">
      <UserInfo>
        <DisplayName/>
        <AccountId xsi:nil="true"/>
        <AccountType/>
      </UserInfo>
    </Document_x0020_Specialists>
    <Source_x0020_Document_x0020_ID1 xmlns="1bcfbb0d-57da-4fff-968f-f82913bae0e8" xsi:nil="true"/>
    <Completed_x0020_Date xmlns="1bcfbb0d-57da-4fff-968f-f82913bae0e8" xsi:nil="true"/>
    <Document_x0020_Sequential_x0020_Number xmlns="1bcfbb0d-57da-4fff-968f-f82913bae0e8" xsi:nil="true"/>
    <Related_x0020_URL xmlns="1bcfbb0d-57da-4fff-968f-f82913bae0e8">
      <Url xsi:nil="true"/>
      <Description xsi:nil="true"/>
    </Related_x0020_URL>
    <_dlc_DocIdUrl xmlns="1bcfbb0d-57da-4fff-968f-f82913bae0e8">
      <Url>https://docs.slac.stanford.edu/sites/pub/_layouts/DocIdRedir.aspx?ID=SLACDOC-4-5729</Url>
      <Description>SLACDOC-4-5729</Description>
    </_dlc_DocIdUrl>
    <Notes1 xmlns="1bcfbb0d-57da-4fff-968f-f82913bae0e8" xsi:nil="true"/>
    <InProgress_x0020_Revision xmlns="1bcfbb0d-57da-4fff-968f-f82913bae0e8" xsi:nil="true"/>
    <Related_x0020_Document_x0020_URL xmlns="1bcfbb0d-57da-4fff-968f-f82913bae0e8">
      <Url xsi:nil="true"/>
      <Description xsi:nil="true"/>
    </Related_x0020_Document_x0020_URL>
    <Current_x0020_Released_x0020_Revision_x0020_Date xmlns="1bcfbb0d-57da-4fff-968f-f82913bae0e8">2019-02-26T08:00:00+00:00</Current_x0020_Released_x0020_Revision_x0020_Date>
    <Published_x0020_Document_x0020_ID xmlns="1bcfbb0d-57da-4fff-968f-f82913bae0e8" xsi:nil="true"/>
    <Other_x0020_Collaborators xmlns="1bcfbb0d-57da-4fff-968f-f82913bae0e8">
      <UserInfo>
        <DisplayName/>
        <AccountId xsi:nil="true"/>
        <AccountType/>
      </UserInfo>
    </Other_x0020_Collaborators>
    <Document_x0020_Subsection xmlns="1bcfbb0d-57da-4fff-968f-f82913bae0e8">00</Document_x0020_Subsection>
    <CD_x0020_Area xmlns="1bcfbb0d-57da-4fff-968f-f82913bae0e8">--</CD_x0020_Area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8873248b-d7d4-452f-9de5-dced48d3002c" ContentTypeId="0x0101000DE68A87D5FCF644814D623BEEAED63F02" PreviousValue="false"/>
</file>

<file path=customXml/itemProps1.xml><?xml version="1.0" encoding="utf-8"?>
<ds:datastoreItem xmlns:ds="http://schemas.openxmlformats.org/officeDocument/2006/customXml" ds:itemID="{9A873DB4-8F32-4283-AF0E-A02F3EEFE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cfbb0d-57da-4fff-968f-f82913bae0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F0D510-AC54-489D-AD3D-EEF1CF0ED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5E376-0D9B-431C-906B-F65C663034E9}">
  <ds:schemaRefs>
    <ds:schemaRef ds:uri="1bcfbb0d-57da-4fff-968f-f82913bae0e8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sharepoint/v3/field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B919BA5-1378-4283-B904-D3911297E97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4D833B0-6F20-4E58-BEAE-5FA9A8D0EBA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711</Words>
  <Application>Microsoft Macintosh PowerPoint</Application>
  <PresentationFormat>On-screen Show (16:9)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Blank</vt:lpstr>
      <vt:lpstr>   Microphonics Lessons Learned at JLAB</vt:lpstr>
      <vt:lpstr>Measurements made at JLAB</vt:lpstr>
      <vt:lpstr>Impact Hammer to Cavity Frequency Shift CM3</vt:lpstr>
      <vt:lpstr>Impact Hammer to Cavity Frequency Shift CM3</vt:lpstr>
      <vt:lpstr>Background microphonics CM10</vt:lpstr>
      <vt:lpstr>CM10 Background Microphonics With Perturbations</vt:lpstr>
      <vt:lpstr>RF Power as a Function of Loaded-Q for Various Levels of Microphonics</vt:lpstr>
      <vt:lpstr>Effects of Detune Offset Errors</vt:lpstr>
      <vt:lpstr>Previously Installed Cavities With 5 kW HPA</vt:lpstr>
      <vt:lpstr>Summary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LCLS-II-HE PowerPoint Template</dc:title>
  <dc:creator/>
  <cp:lastModifiedBy/>
  <cp:revision>1</cp:revision>
  <cp:lastPrinted>2018-12-07T23:44:51Z</cp:lastPrinted>
  <dcterms:created xsi:type="dcterms:W3CDTF">2012-06-11T23:48:53Z</dcterms:created>
  <dcterms:modified xsi:type="dcterms:W3CDTF">2019-04-25T20:59:30Z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0x0101000DE68A87D5FCF644814D623BEEAED63F02004D13F123D9C5A44EBA17F2E4173D07F4</vt:lpwstr>
  </property>
  <property fmtid="{D5CDD505-2E9C-101B-9397-08002B2CF9AE}" pid="3" name="Formatting Updated">
    <vt:lpwstr>true</vt:lpwstr>
  </property>
  <property fmtid="{D5CDD505-2E9C-101B-9397-08002B2CF9AE}" pid="4" name="_dlc_DocIdItemGuid">
    <vt:lpwstr>1df54946-d11d-4e7a-9049-d27a4fc9d228</vt:lpwstr>
  </property>
  <property fmtid="{D5CDD505-2E9C-101B-9397-08002B2CF9AE}" pid="5" name="DocType">
    <vt:lpwstr>Presentation</vt:lpwstr>
  </property>
  <property fmtid="{D5CDD505-2E9C-101B-9397-08002B2CF9AE}" pid="6" name="Plenary Agenda Item">
    <vt:lpwstr>7</vt:lpwstr>
  </property>
  <property fmtid="{D5CDD505-2E9C-101B-9397-08002B2CF9AE}" pid="7" name="Organization Unit">
    <vt:lpwstr>336;#LCLS-II-HE|f34a38a4-a388-47f5-830f-65abcb77da74</vt:lpwstr>
  </property>
  <property fmtid="{D5CDD505-2E9C-101B-9397-08002B2CF9AE}" pid="8" name="Document Type">
    <vt:lpwstr>218;#Templates|09abdf3f-5dae-474d-8c44-157bf154b270</vt:lpwstr>
  </property>
  <property fmtid="{D5CDD505-2E9C-101B-9397-08002B2CF9AE}" pid="9" name="Document Sub Type">
    <vt:lpwstr>129;#Templates|09abdf3f-5dae-474d-8c44-157bf154b270</vt:lpwstr>
  </property>
  <property fmtid="{D5CDD505-2E9C-101B-9397-08002B2CF9AE}" pid="10" name="Plenary Agenda">
    <vt:lpwstr>8</vt:lpwstr>
  </property>
</Properties>
</file>