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  <p:sldMasterId id="2147484032" r:id="rId5"/>
    <p:sldMasterId id="2147484042" r:id="rId6"/>
    <p:sldMasterId id="2147484052" r:id="rId7"/>
  </p:sldMasterIdLst>
  <p:notesMasterIdLst>
    <p:notesMasterId r:id="rId24"/>
  </p:notesMasterIdLst>
  <p:handoutMasterIdLst>
    <p:handoutMasterId r:id="rId25"/>
  </p:handoutMasterIdLst>
  <p:sldIdLst>
    <p:sldId id="266" r:id="rId8"/>
    <p:sldId id="257" r:id="rId9"/>
    <p:sldId id="302" r:id="rId10"/>
    <p:sldId id="301" r:id="rId11"/>
    <p:sldId id="304" r:id="rId12"/>
    <p:sldId id="315" r:id="rId13"/>
    <p:sldId id="300" r:id="rId14"/>
    <p:sldId id="318" r:id="rId15"/>
    <p:sldId id="310" r:id="rId16"/>
    <p:sldId id="311" r:id="rId17"/>
    <p:sldId id="288" r:id="rId18"/>
    <p:sldId id="312" r:id="rId19"/>
    <p:sldId id="313" r:id="rId20"/>
    <p:sldId id="314" r:id="rId21"/>
    <p:sldId id="317" r:id="rId22"/>
    <p:sldId id="319" r:id="rId2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FB57FE-C3CD-47F2-AFC9-18F22888E135}">
          <p14:sldIdLst>
            <p14:sldId id="266"/>
            <p14:sldId id="257"/>
            <p14:sldId id="302"/>
            <p14:sldId id="301"/>
            <p14:sldId id="304"/>
            <p14:sldId id="315"/>
            <p14:sldId id="300"/>
            <p14:sldId id="318"/>
            <p14:sldId id="310"/>
            <p14:sldId id="311"/>
            <p14:sldId id="288"/>
            <p14:sldId id="312"/>
            <p14:sldId id="313"/>
            <p14:sldId id="314"/>
            <p14:sldId id="317"/>
            <p14:sldId id="319"/>
          </p14:sldIdLst>
        </p14:section>
        <p14:section name="Backup Slides" id="{987E43E1-0F51-4342-AAC7-16282E4FD42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tkamp, Norbert" initials="HN" lastIdx="2" clrIdx="0">
    <p:extLst/>
  </p:cmAuthor>
  <p:cmAuthor id="2" name="Hays, Greg" initials="H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D3431"/>
    <a:srgbClr val="FF9300"/>
    <a:srgbClr val="FF9966"/>
    <a:srgbClr val="0033CC"/>
    <a:srgbClr val="99CCFF"/>
    <a:srgbClr val="6699FF"/>
    <a:srgbClr val="FF0000"/>
    <a:srgbClr val="FFCC99"/>
    <a:srgbClr val="FF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0299" autoAdjust="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32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156D5-4EB2-456F-9364-DB6325A6050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BCB1B-13E3-4AA9-816D-927A5F3329B2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5D2E8C1-85FD-4E97-AC57-B030AF1832DC}" type="parTrans" cxnId="{3EDA83E4-8847-4490-8F7D-33222C444648}">
      <dgm:prSet/>
      <dgm:spPr/>
      <dgm:t>
        <a:bodyPr/>
        <a:lstStyle/>
        <a:p>
          <a:endParaRPr lang="en-US"/>
        </a:p>
      </dgm:t>
    </dgm:pt>
    <dgm:pt modelId="{0BA75AAE-BB0E-4EDF-8D71-DA46E179BA77}" type="sibTrans" cxnId="{3EDA83E4-8847-4490-8F7D-33222C444648}">
      <dgm:prSet/>
      <dgm:spPr/>
      <dgm:t>
        <a:bodyPr/>
        <a:lstStyle/>
        <a:p>
          <a:endParaRPr lang="en-US"/>
        </a:p>
      </dgm:t>
    </dgm:pt>
    <dgm:pt modelId="{62DA55F1-91ED-4001-80AA-58F0D96CA7EF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800" b="1" dirty="0"/>
            <a:t>FNAL</a:t>
          </a:r>
          <a:r>
            <a:rPr lang="en-US" sz="1600" b="1" dirty="0"/>
            <a:t> </a:t>
          </a:r>
        </a:p>
        <a:p>
          <a:r>
            <a:rPr lang="en-US" sz="1300" dirty="0"/>
            <a:t>SOTR &amp;/or CAM, SME(s)</a:t>
          </a:r>
        </a:p>
      </dgm:t>
    </dgm:pt>
    <dgm:pt modelId="{60636928-888F-4141-AA52-3C720FF0B415}" type="parTrans" cxnId="{B641D7C5-AABB-4D66-9530-7F929C990741}">
      <dgm:prSet/>
      <dgm:spPr/>
      <dgm:t>
        <a:bodyPr/>
        <a:lstStyle/>
        <a:p>
          <a:endParaRPr lang="en-US"/>
        </a:p>
      </dgm:t>
    </dgm:pt>
    <dgm:pt modelId="{40CE5569-331F-41AB-A7EE-CCF393516629}" type="sibTrans" cxnId="{B641D7C5-AABB-4D66-9530-7F929C990741}">
      <dgm:prSet/>
      <dgm:spPr/>
      <dgm:t>
        <a:bodyPr/>
        <a:lstStyle/>
        <a:p>
          <a:endParaRPr lang="en-US"/>
        </a:p>
      </dgm:t>
    </dgm:pt>
    <dgm:pt modelId="{9945CB0C-68C3-4CA6-847D-80A265DAC032}">
      <dgm:prSet phldrT="[Text]" custT="1"/>
      <dgm:spPr/>
      <dgm:t>
        <a:bodyPr/>
        <a:lstStyle/>
        <a:p>
          <a:r>
            <a:rPr lang="en-US" sz="1800" b="1" dirty="0"/>
            <a:t>SLAC</a:t>
          </a:r>
          <a:r>
            <a:rPr lang="en-US" sz="1300" dirty="0"/>
            <a:t> </a:t>
          </a:r>
        </a:p>
        <a:p>
          <a:r>
            <a:rPr lang="en-US" sz="1300" dirty="0"/>
            <a:t>CAM</a:t>
          </a:r>
        </a:p>
        <a:p>
          <a:r>
            <a:rPr lang="en-US" sz="1300" dirty="0"/>
            <a:t>SME(s)</a:t>
          </a:r>
        </a:p>
      </dgm:t>
    </dgm:pt>
    <dgm:pt modelId="{AFA8AE01-C47E-4B0A-88B4-A380FF469341}" type="parTrans" cxnId="{C9386D71-F6BB-4BAC-9A0E-5DE9A7E97D2D}">
      <dgm:prSet/>
      <dgm:spPr/>
      <dgm:t>
        <a:bodyPr/>
        <a:lstStyle/>
        <a:p>
          <a:endParaRPr lang="en-US"/>
        </a:p>
      </dgm:t>
    </dgm:pt>
    <dgm:pt modelId="{BFAEFCAA-A7F8-49F6-A47D-D24210FF75B7}" type="sibTrans" cxnId="{C9386D71-F6BB-4BAC-9A0E-5DE9A7E97D2D}">
      <dgm:prSet/>
      <dgm:spPr/>
      <dgm:t>
        <a:bodyPr/>
        <a:lstStyle/>
        <a:p>
          <a:endParaRPr lang="en-US"/>
        </a:p>
      </dgm:t>
    </dgm:pt>
    <dgm:pt modelId="{67ED3D04-0684-4582-B7CD-3FE7AA4EB80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/>
            <a:t>JLAB</a:t>
          </a:r>
        </a:p>
        <a:p>
          <a:r>
            <a:rPr lang="en-US" sz="1300" dirty="0"/>
            <a:t>SOTR, &amp;/ or </a:t>
          </a:r>
        </a:p>
        <a:p>
          <a:r>
            <a:rPr lang="en-US" sz="1300" dirty="0"/>
            <a:t>CAM, SME(s)</a:t>
          </a:r>
        </a:p>
      </dgm:t>
    </dgm:pt>
    <dgm:pt modelId="{AD872D87-42C2-4DA7-B050-A965A51ECFD4}" type="parTrans" cxnId="{BBA8A5C0-3A5D-4EA6-A1FD-38E885852F93}">
      <dgm:prSet/>
      <dgm:spPr/>
      <dgm:t>
        <a:bodyPr/>
        <a:lstStyle/>
        <a:p>
          <a:endParaRPr lang="en-US"/>
        </a:p>
      </dgm:t>
    </dgm:pt>
    <dgm:pt modelId="{E4DC7C6F-1E4B-488D-9C5C-62E2B55F8560}" type="sibTrans" cxnId="{BBA8A5C0-3A5D-4EA6-A1FD-38E885852F93}">
      <dgm:prSet/>
      <dgm:spPr/>
      <dgm:t>
        <a:bodyPr/>
        <a:lstStyle/>
        <a:p>
          <a:endParaRPr lang="en-US"/>
        </a:p>
      </dgm:t>
    </dgm:pt>
    <dgm:pt modelId="{9D326827-3B6C-4862-8771-046181174343}" type="pres">
      <dgm:prSet presAssocID="{C20156D5-4EB2-456F-9364-DB6325A6050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10AB26-6047-4511-8804-7B456E652CC8}" type="pres">
      <dgm:prSet presAssocID="{CC8BCB1B-13E3-4AA9-816D-927A5F3329B2}" presName="centerShape" presStyleLbl="node0" presStyleIdx="0" presStyleCnt="1"/>
      <dgm:spPr>
        <a:prstGeom prst="ellipse">
          <a:avLst/>
        </a:prstGeom>
      </dgm:spPr>
    </dgm:pt>
    <dgm:pt modelId="{9FEE4C85-C68D-4DEC-9FC2-56B4689DD0AB}" type="pres">
      <dgm:prSet presAssocID="{60636928-888F-4141-AA52-3C720FF0B415}" presName="parTrans" presStyleLbl="bgSibTrans2D1" presStyleIdx="0" presStyleCnt="3"/>
      <dgm:spPr/>
    </dgm:pt>
    <dgm:pt modelId="{57A860DD-B6CB-470F-84D4-599FE3BABA55}" type="pres">
      <dgm:prSet presAssocID="{62DA55F1-91ED-4001-80AA-58F0D96CA7EF}" presName="node" presStyleLbl="node1" presStyleIdx="0" presStyleCnt="3">
        <dgm:presLayoutVars>
          <dgm:bulletEnabled val="1"/>
        </dgm:presLayoutVars>
      </dgm:prSet>
      <dgm:spPr/>
    </dgm:pt>
    <dgm:pt modelId="{2DC3ED98-FA56-4AA8-B191-5E0F96E268E7}" type="pres">
      <dgm:prSet presAssocID="{AFA8AE01-C47E-4B0A-88B4-A380FF469341}" presName="parTrans" presStyleLbl="bgSibTrans2D1" presStyleIdx="1" presStyleCnt="3"/>
      <dgm:spPr/>
    </dgm:pt>
    <dgm:pt modelId="{7FA77BF6-6322-43FD-B748-CDFE04FAEB44}" type="pres">
      <dgm:prSet presAssocID="{9945CB0C-68C3-4CA6-847D-80A265DAC032}" presName="node" presStyleLbl="node1" presStyleIdx="1" presStyleCnt="3">
        <dgm:presLayoutVars>
          <dgm:bulletEnabled val="1"/>
        </dgm:presLayoutVars>
      </dgm:prSet>
      <dgm:spPr/>
    </dgm:pt>
    <dgm:pt modelId="{DD44856A-7C38-4AF7-A926-16A840AD47B6}" type="pres">
      <dgm:prSet presAssocID="{AD872D87-42C2-4DA7-B050-A965A51ECFD4}" presName="parTrans" presStyleLbl="bgSibTrans2D1" presStyleIdx="2" presStyleCnt="3"/>
      <dgm:spPr/>
    </dgm:pt>
    <dgm:pt modelId="{C60FFEAA-3A24-4E00-A669-8A0A84A74C07}" type="pres">
      <dgm:prSet presAssocID="{67ED3D04-0684-4582-B7CD-3FE7AA4EB801}" presName="node" presStyleLbl="node1" presStyleIdx="2" presStyleCnt="3" custScaleX="99725" custRadScaleRad="103981" custRadScaleInc="3012">
        <dgm:presLayoutVars>
          <dgm:bulletEnabled val="1"/>
        </dgm:presLayoutVars>
      </dgm:prSet>
      <dgm:spPr/>
    </dgm:pt>
  </dgm:ptLst>
  <dgm:cxnLst>
    <dgm:cxn modelId="{67C89C52-8A56-4FFF-B871-3DB33A4D3331}" type="presOf" srcId="{AD872D87-42C2-4DA7-B050-A965A51ECFD4}" destId="{DD44856A-7C38-4AF7-A926-16A840AD47B6}" srcOrd="0" destOrd="0" presId="urn:microsoft.com/office/officeart/2005/8/layout/radial4"/>
    <dgm:cxn modelId="{87814968-5609-48C0-B637-937CCD2A87C7}" type="presOf" srcId="{60636928-888F-4141-AA52-3C720FF0B415}" destId="{9FEE4C85-C68D-4DEC-9FC2-56B4689DD0AB}" srcOrd="0" destOrd="0" presId="urn:microsoft.com/office/officeart/2005/8/layout/radial4"/>
    <dgm:cxn modelId="{C9386D71-F6BB-4BAC-9A0E-5DE9A7E97D2D}" srcId="{CC8BCB1B-13E3-4AA9-816D-927A5F3329B2}" destId="{9945CB0C-68C3-4CA6-847D-80A265DAC032}" srcOrd="1" destOrd="0" parTransId="{AFA8AE01-C47E-4B0A-88B4-A380FF469341}" sibTransId="{BFAEFCAA-A7F8-49F6-A47D-D24210FF75B7}"/>
    <dgm:cxn modelId="{586373A6-A330-4B65-AAB5-8744EB35C184}" type="presOf" srcId="{CC8BCB1B-13E3-4AA9-816D-927A5F3329B2}" destId="{6010AB26-6047-4511-8804-7B456E652CC8}" srcOrd="0" destOrd="0" presId="urn:microsoft.com/office/officeart/2005/8/layout/radial4"/>
    <dgm:cxn modelId="{5F16AEAC-15D7-41CC-AC58-10E5823E255B}" type="presOf" srcId="{62DA55F1-91ED-4001-80AA-58F0D96CA7EF}" destId="{57A860DD-B6CB-470F-84D4-599FE3BABA55}" srcOrd="0" destOrd="0" presId="urn:microsoft.com/office/officeart/2005/8/layout/radial4"/>
    <dgm:cxn modelId="{E3900AB2-5734-4D55-93B3-89FE987A0751}" type="presOf" srcId="{C20156D5-4EB2-456F-9364-DB6325A60506}" destId="{9D326827-3B6C-4862-8771-046181174343}" srcOrd="0" destOrd="0" presId="urn:microsoft.com/office/officeart/2005/8/layout/radial4"/>
    <dgm:cxn modelId="{2804ACB6-9E8F-42AF-AC2D-24B340229C86}" type="presOf" srcId="{AFA8AE01-C47E-4B0A-88B4-A380FF469341}" destId="{2DC3ED98-FA56-4AA8-B191-5E0F96E268E7}" srcOrd="0" destOrd="0" presId="urn:microsoft.com/office/officeart/2005/8/layout/radial4"/>
    <dgm:cxn modelId="{BBA8A5C0-3A5D-4EA6-A1FD-38E885852F93}" srcId="{CC8BCB1B-13E3-4AA9-816D-927A5F3329B2}" destId="{67ED3D04-0684-4582-B7CD-3FE7AA4EB801}" srcOrd="2" destOrd="0" parTransId="{AD872D87-42C2-4DA7-B050-A965A51ECFD4}" sibTransId="{E4DC7C6F-1E4B-488D-9C5C-62E2B55F8560}"/>
    <dgm:cxn modelId="{B641D7C5-AABB-4D66-9530-7F929C990741}" srcId="{CC8BCB1B-13E3-4AA9-816D-927A5F3329B2}" destId="{62DA55F1-91ED-4001-80AA-58F0D96CA7EF}" srcOrd="0" destOrd="0" parTransId="{60636928-888F-4141-AA52-3C720FF0B415}" sibTransId="{40CE5569-331F-41AB-A7EE-CCF393516629}"/>
    <dgm:cxn modelId="{F64FFBCD-C307-46A5-BBA4-7333C8421C87}" type="presOf" srcId="{67ED3D04-0684-4582-B7CD-3FE7AA4EB801}" destId="{C60FFEAA-3A24-4E00-A669-8A0A84A74C07}" srcOrd="0" destOrd="0" presId="urn:microsoft.com/office/officeart/2005/8/layout/radial4"/>
    <dgm:cxn modelId="{3EDA83E4-8847-4490-8F7D-33222C444648}" srcId="{C20156D5-4EB2-456F-9364-DB6325A60506}" destId="{CC8BCB1B-13E3-4AA9-816D-927A5F3329B2}" srcOrd="0" destOrd="0" parTransId="{35D2E8C1-85FD-4E97-AC57-B030AF1832DC}" sibTransId="{0BA75AAE-BB0E-4EDF-8D71-DA46E179BA77}"/>
    <dgm:cxn modelId="{F7A1A3F6-5A6C-41BF-88A9-A148CE8A7D44}" type="presOf" srcId="{9945CB0C-68C3-4CA6-847D-80A265DAC032}" destId="{7FA77BF6-6322-43FD-B748-CDFE04FAEB44}" srcOrd="0" destOrd="0" presId="urn:microsoft.com/office/officeart/2005/8/layout/radial4"/>
    <dgm:cxn modelId="{88AE220E-CA3B-42C8-B0C5-0F099DAE3631}" type="presParOf" srcId="{9D326827-3B6C-4862-8771-046181174343}" destId="{6010AB26-6047-4511-8804-7B456E652CC8}" srcOrd="0" destOrd="0" presId="urn:microsoft.com/office/officeart/2005/8/layout/radial4"/>
    <dgm:cxn modelId="{C1520A42-B848-4FAC-BD67-89FFBFD8A1AD}" type="presParOf" srcId="{9D326827-3B6C-4862-8771-046181174343}" destId="{9FEE4C85-C68D-4DEC-9FC2-56B4689DD0AB}" srcOrd="1" destOrd="0" presId="urn:microsoft.com/office/officeart/2005/8/layout/radial4"/>
    <dgm:cxn modelId="{7BBD3C25-E0E1-49EF-A8B7-09C7688A81AD}" type="presParOf" srcId="{9D326827-3B6C-4862-8771-046181174343}" destId="{57A860DD-B6CB-470F-84D4-599FE3BABA55}" srcOrd="2" destOrd="0" presId="urn:microsoft.com/office/officeart/2005/8/layout/radial4"/>
    <dgm:cxn modelId="{2981A414-7CA1-4E91-BF4E-CE73591E6DA9}" type="presParOf" srcId="{9D326827-3B6C-4862-8771-046181174343}" destId="{2DC3ED98-FA56-4AA8-B191-5E0F96E268E7}" srcOrd="3" destOrd="0" presId="urn:microsoft.com/office/officeart/2005/8/layout/radial4"/>
    <dgm:cxn modelId="{6E8C7BCE-22CE-4A8A-975C-EB4E825FEB02}" type="presParOf" srcId="{9D326827-3B6C-4862-8771-046181174343}" destId="{7FA77BF6-6322-43FD-B748-CDFE04FAEB44}" srcOrd="4" destOrd="0" presId="urn:microsoft.com/office/officeart/2005/8/layout/radial4"/>
    <dgm:cxn modelId="{A3F63FFC-CF16-402A-B7C6-FDF5D0FFA47E}" type="presParOf" srcId="{9D326827-3B6C-4862-8771-046181174343}" destId="{DD44856A-7C38-4AF7-A926-16A840AD47B6}" srcOrd="5" destOrd="0" presId="urn:microsoft.com/office/officeart/2005/8/layout/radial4"/>
    <dgm:cxn modelId="{C6A49D6A-9CFB-4050-A1DA-C39262B0908C}" type="presParOf" srcId="{9D326827-3B6C-4862-8771-046181174343}" destId="{C60FFEAA-3A24-4E00-A669-8A0A84A74C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AB26-6047-4511-8804-7B456E652CC8}">
      <dsp:nvSpPr>
        <dsp:cNvPr id="0" name=""/>
        <dsp:cNvSpPr/>
      </dsp:nvSpPr>
      <dsp:spPr>
        <a:xfrm>
          <a:off x="1590292" y="1708329"/>
          <a:ext cx="1316216" cy="131621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783047" y="1901084"/>
        <a:ext cx="930706" cy="930706"/>
      </dsp:txXfrm>
    </dsp:sp>
    <dsp:sp modelId="{9FEE4C85-C68D-4DEC-9FC2-56B4689DD0AB}">
      <dsp:nvSpPr>
        <dsp:cNvPr id="0" name=""/>
        <dsp:cNvSpPr/>
      </dsp:nvSpPr>
      <dsp:spPr>
        <a:xfrm rot="12900000">
          <a:off x="617163" y="1436112"/>
          <a:ext cx="1140919" cy="375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860DD-B6CB-470F-84D4-599FE3BABA55}">
      <dsp:nvSpPr>
        <dsp:cNvPr id="0" name=""/>
        <dsp:cNvSpPr/>
      </dsp:nvSpPr>
      <dsp:spPr>
        <a:xfrm>
          <a:off x="95127" y="796308"/>
          <a:ext cx="1250405" cy="100032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FNAL</a:t>
          </a:r>
          <a:r>
            <a:rPr lang="en-US" sz="16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SOTR &amp;/or CAM, SME(s)</a:t>
          </a:r>
        </a:p>
      </dsp:txBody>
      <dsp:txXfrm>
        <a:off x="124425" y="825606"/>
        <a:ext cx="1191809" cy="941728"/>
      </dsp:txXfrm>
    </dsp:sp>
    <dsp:sp modelId="{2DC3ED98-FA56-4AA8-B191-5E0F96E268E7}">
      <dsp:nvSpPr>
        <dsp:cNvPr id="0" name=""/>
        <dsp:cNvSpPr/>
      </dsp:nvSpPr>
      <dsp:spPr>
        <a:xfrm rot="16200000">
          <a:off x="1677941" y="883906"/>
          <a:ext cx="1140919" cy="375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77BF6-6322-43FD-B748-CDFE04FAEB44}">
      <dsp:nvSpPr>
        <dsp:cNvPr id="0" name=""/>
        <dsp:cNvSpPr/>
      </dsp:nvSpPr>
      <dsp:spPr>
        <a:xfrm>
          <a:off x="1623197" y="845"/>
          <a:ext cx="1250405" cy="100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SLAC</a:t>
          </a:r>
          <a:r>
            <a:rPr lang="en-US" sz="13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SME(s)</a:t>
          </a:r>
        </a:p>
      </dsp:txBody>
      <dsp:txXfrm>
        <a:off x="1652495" y="30143"/>
        <a:ext cx="1191809" cy="941728"/>
      </dsp:txXfrm>
    </dsp:sp>
    <dsp:sp modelId="{DD44856A-7C38-4AF7-A926-16A840AD47B6}">
      <dsp:nvSpPr>
        <dsp:cNvPr id="0" name=""/>
        <dsp:cNvSpPr/>
      </dsp:nvSpPr>
      <dsp:spPr>
        <a:xfrm rot="19608431">
          <a:off x="2759307" y="1448488"/>
          <a:ext cx="1211096" cy="375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FFEAA-3A24-4E00-A669-8A0A84A74C07}">
      <dsp:nvSpPr>
        <dsp:cNvPr id="0" name=""/>
        <dsp:cNvSpPr/>
      </dsp:nvSpPr>
      <dsp:spPr>
        <a:xfrm>
          <a:off x="3248115" y="804374"/>
          <a:ext cx="1246966" cy="100032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JLAB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SOTR, &amp;/ or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CAM, SME(s)</a:t>
          </a:r>
        </a:p>
      </dsp:txBody>
      <dsp:txXfrm>
        <a:off x="3277413" y="833672"/>
        <a:ext cx="1188370" cy="941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4" tIns="45361" rIns="90724" bIns="4536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173" y="1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4" tIns="45361" rIns="90724" bIns="453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79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4" tIns="45361" rIns="90724" bIns="4536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173" y="8772379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4" tIns="45361" rIns="90724" bIns="453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2" tIns="46221" rIns="92442" bIns="46221" numCol="1" anchor="t" anchorCtr="0" compatLnSpc="1">
            <a:prstTxWarp prst="textNoShape">
              <a:avLst/>
            </a:prstTxWarp>
          </a:bodyPr>
          <a:lstStyle>
            <a:lvl1pPr defTabSz="924886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3" y="1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2" tIns="46221" rIns="92442" bIns="46221" numCol="1" anchor="t" anchorCtr="0" compatLnSpc="1">
            <a:prstTxWarp prst="textNoShape">
              <a:avLst/>
            </a:prstTxWarp>
          </a:bodyPr>
          <a:lstStyle>
            <a:lvl1pPr algn="r" defTabSz="924886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8" y="4387767"/>
            <a:ext cx="5558801" cy="415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2" tIns="46221" rIns="92442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957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2" tIns="46221" rIns="92442" bIns="46221" numCol="1" anchor="b" anchorCtr="0" compatLnSpc="1">
            <a:prstTxWarp prst="textNoShape">
              <a:avLst/>
            </a:prstTxWarp>
          </a:bodyPr>
          <a:lstStyle>
            <a:lvl1pPr defTabSz="924886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3" y="8773957"/>
            <a:ext cx="3012329" cy="4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2" tIns="46221" rIns="92442" bIns="46221" numCol="1" anchor="b" anchorCtr="0" compatLnSpc="1">
            <a:prstTxWarp prst="textNoShape">
              <a:avLst/>
            </a:prstTxWarp>
          </a:bodyPr>
          <a:lstStyle>
            <a:lvl1pPr algn="r" defTabSz="924886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18288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Intent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Clarifying Expectations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Building trusting relationship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Develop understanding vendor’s strengths/ weaknesses, motivations (</a:t>
            </a:r>
            <a:r>
              <a:rPr lang="en-US" dirty="0" err="1"/>
              <a:t>Zanon</a:t>
            </a:r>
            <a:r>
              <a:rPr lang="en-US" dirty="0"/>
              <a:t>)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Identifying problems early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18288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Intent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Clarifying Expectations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Building trusting relationship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Develop understanding vendor’s strengths/ weaknesses, motivations (</a:t>
            </a:r>
            <a:r>
              <a:rPr lang="en-US" dirty="0" err="1"/>
              <a:t>Zanon</a:t>
            </a:r>
            <a:r>
              <a:rPr lang="en-US" dirty="0"/>
              <a:t>)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Identifying problems early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18288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Intent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Clarifying Expectations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Building trusting relationship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Develop understanding vendor’s strengths/ weaknesses, motivations (</a:t>
            </a:r>
            <a:r>
              <a:rPr lang="en-US" dirty="0" err="1"/>
              <a:t>Zanon</a:t>
            </a:r>
            <a:r>
              <a:rPr lang="en-US" dirty="0"/>
              <a:t>)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Identifying problems early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8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6" y="610895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LCLS-II Director’s Review</a:t>
            </a:r>
          </a:p>
          <a:p>
            <a:r>
              <a:rPr lang="en-US" dirty="0"/>
              <a:t>May 17-5-17, 2018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3" y="317829"/>
            <a:ext cx="5529943" cy="15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BCE-930B-46BF-82F4-E8F0DD3FE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202" y="4609211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3" y="317829"/>
            <a:ext cx="5529943" cy="15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83680"/>
            <a:ext cx="3108960" cy="27432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5068" y="6583680"/>
            <a:ext cx="318932" cy="27432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8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83680"/>
            <a:ext cx="3108960" cy="27432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5068" y="6583680"/>
            <a:ext cx="318932" cy="27432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83680"/>
            <a:ext cx="3108960" cy="27432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5068" y="6583680"/>
            <a:ext cx="318932" cy="27432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83680"/>
            <a:ext cx="3108960" cy="27432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5068" y="6583680"/>
            <a:ext cx="318932" cy="27432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83680"/>
            <a:ext cx="3108960" cy="27432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5068" y="6583680"/>
            <a:ext cx="318932" cy="27432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39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83680"/>
            <a:ext cx="3108960" cy="27432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5068" y="6583680"/>
            <a:ext cx="318932" cy="27432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23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0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543673"/>
            <a:ext cx="318932" cy="314327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0" y="6543673"/>
            <a:ext cx="4126528" cy="314327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HE </a:t>
            </a:r>
            <a:r>
              <a:rPr lang="en-US" dirty="0" err="1"/>
              <a:t>Crymodule</a:t>
            </a:r>
            <a:r>
              <a:rPr lang="en-US" dirty="0"/>
              <a:t> Performance Workshop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202" y="4609211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17829"/>
            <a:ext cx="5529943" cy="15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0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39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2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31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7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1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202" y="4609211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17829"/>
            <a:ext cx="5529943" cy="15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HE </a:t>
            </a:r>
            <a:r>
              <a:rPr lang="en-US" dirty="0" err="1"/>
              <a:t>Crymodule</a:t>
            </a:r>
            <a:r>
              <a:rPr lang="en-US" dirty="0"/>
              <a:t> Performance Workshop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5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0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3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13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3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215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4747" y="6548172"/>
            <a:ext cx="2818475" cy="236158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6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4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HE </a:t>
            </a:r>
            <a:r>
              <a:rPr lang="en-US" dirty="0" err="1"/>
              <a:t>Crymodule</a:t>
            </a:r>
            <a:r>
              <a:rPr lang="en-US" dirty="0"/>
              <a:t> Performance Workshop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HE </a:t>
            </a:r>
            <a:r>
              <a:rPr lang="en-US" dirty="0" err="1"/>
              <a:t>Crymodule</a:t>
            </a:r>
            <a:r>
              <a:rPr lang="en-US" dirty="0"/>
              <a:t> Performance Workshop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HE </a:t>
            </a:r>
            <a:r>
              <a:rPr lang="en-US" dirty="0" err="1"/>
              <a:t>Crymodule</a:t>
            </a:r>
            <a:r>
              <a:rPr lang="en-US" dirty="0"/>
              <a:t> Performance Workshop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5068" y="6583680"/>
            <a:ext cx="318932" cy="27432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0" y="6583680"/>
            <a:ext cx="3108960" cy="274320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jeffersonlab.sharepoint.com/sites/LCLS-IICryoplant/Shared%20Documents/Forms/AllItems.aspx?RootFolder=/sites/LCLS-IICryoplant/Shared%20Documents/4.5K%20Cold%20Box&amp;FolderCTID=0x01200081316A5D178EA7469525ED366330ACD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hyperlink" Target="Tracker%20Template-Mar%203.xls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9C99-275E-CE4A-818B-2B4FE3A6C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009" y="536575"/>
            <a:ext cx="8614610" cy="2246313"/>
          </a:xfrm>
        </p:spPr>
        <p:txBody>
          <a:bodyPr/>
          <a:lstStyle/>
          <a:p>
            <a:r>
              <a:rPr lang="en-US" sz="3200" dirty="0"/>
              <a:t>LCLSII HE Cavity Procurement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D94E8-0A92-C941-AD37-96E1FBFB1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72" y="3255241"/>
            <a:ext cx="7989887" cy="2652522"/>
          </a:xfrm>
        </p:spPr>
        <p:txBody>
          <a:bodyPr/>
          <a:lstStyle/>
          <a:p>
            <a:r>
              <a:rPr lang="en-US" dirty="0"/>
              <a:t>LCLS-II HE Cryomodule Performance Workshop</a:t>
            </a:r>
          </a:p>
          <a:p>
            <a:r>
              <a:rPr lang="en-US" dirty="0"/>
              <a:t>April 25-26,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5C4A-0100-C54C-966C-E74958155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722" y="2797524"/>
            <a:ext cx="8008937" cy="369189"/>
          </a:xfrm>
        </p:spPr>
        <p:txBody>
          <a:bodyPr/>
          <a:lstStyle/>
          <a:p>
            <a:r>
              <a:rPr lang="en-US" sz="2400" dirty="0"/>
              <a:t>Jarrod Fitzpatrick</a:t>
            </a:r>
          </a:p>
        </p:txBody>
      </p:sp>
    </p:spTree>
    <p:extLst>
      <p:ext uri="{BB962C8B-B14F-4D97-AF65-F5344CB8AC3E}">
        <p14:creationId xmlns:p14="http://schemas.microsoft.com/office/powerpoint/2010/main" val="228217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3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Source Selection </a:t>
            </a:r>
          </a:p>
        </p:txBody>
      </p:sp>
      <p:sp>
        <p:nvSpPr>
          <p:cNvPr id="6" name="Freeform 5"/>
          <p:cNvSpPr/>
          <p:nvPr/>
        </p:nvSpPr>
        <p:spPr>
          <a:xfrm>
            <a:off x="4006546" y="1134781"/>
            <a:ext cx="4480560" cy="1280160"/>
          </a:xfrm>
          <a:custGeom>
            <a:avLst/>
            <a:gdLst>
              <a:gd name="connsiteX0" fmla="*/ 0 w 5364294"/>
              <a:gd name="connsiteY0" fmla="*/ 120190 h 961517"/>
              <a:gd name="connsiteX1" fmla="*/ 4883536 w 5364294"/>
              <a:gd name="connsiteY1" fmla="*/ 120190 h 961517"/>
              <a:gd name="connsiteX2" fmla="*/ 4883536 w 5364294"/>
              <a:gd name="connsiteY2" fmla="*/ 0 h 961517"/>
              <a:gd name="connsiteX3" fmla="*/ 5364294 w 5364294"/>
              <a:gd name="connsiteY3" fmla="*/ 480759 h 961517"/>
              <a:gd name="connsiteX4" fmla="*/ 4883536 w 5364294"/>
              <a:gd name="connsiteY4" fmla="*/ 961517 h 961517"/>
              <a:gd name="connsiteX5" fmla="*/ 4883536 w 5364294"/>
              <a:gd name="connsiteY5" fmla="*/ 841327 h 961517"/>
              <a:gd name="connsiteX6" fmla="*/ 0 w 5364294"/>
              <a:gd name="connsiteY6" fmla="*/ 841327 h 961517"/>
              <a:gd name="connsiteX7" fmla="*/ 0 w 5364294"/>
              <a:gd name="connsiteY7" fmla="*/ 120190 h 96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294" h="961517">
                <a:moveTo>
                  <a:pt x="0" y="120190"/>
                </a:moveTo>
                <a:lnTo>
                  <a:pt x="4883536" y="120190"/>
                </a:lnTo>
                <a:lnTo>
                  <a:pt x="4883536" y="0"/>
                </a:lnTo>
                <a:lnTo>
                  <a:pt x="5364294" y="480759"/>
                </a:lnTo>
                <a:lnTo>
                  <a:pt x="4883536" y="961517"/>
                </a:lnTo>
                <a:lnTo>
                  <a:pt x="4883536" y="841327"/>
                </a:lnTo>
                <a:lnTo>
                  <a:pt x="0" y="841327"/>
                </a:lnTo>
                <a:lnTo>
                  <a:pt x="0" y="12019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129080" rIns="369459" bIns="129080" numCol="1" spcCol="1270" anchor="ctr" anchorCtr="0">
            <a:noAutofit/>
          </a:bodyPr>
          <a:lstStyle/>
          <a:p>
            <a:pPr marL="171450" lvl="1" indent="-171450" algn="l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Best Value – Trade-Off</a:t>
            </a:r>
          </a:p>
          <a:p>
            <a:pPr marL="457200" lvl="2" defTabSz="800100">
              <a:spcAft>
                <a:spcPct val="15000"/>
              </a:spcAft>
            </a:pPr>
            <a:r>
              <a:rPr lang="en-US" sz="1600" dirty="0">
                <a:solidFill>
                  <a:srgbClr val="0000FF"/>
                </a:solidFill>
              </a:rPr>
              <a:t>(Technical Factors over Price)</a:t>
            </a:r>
            <a:endParaRPr lang="en-US" sz="1600" kern="1200" dirty="0">
              <a:solidFill>
                <a:srgbClr val="0000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5556" y="1329224"/>
            <a:ext cx="3566160" cy="914400"/>
          </a:xfrm>
          <a:custGeom>
            <a:avLst/>
            <a:gdLst>
              <a:gd name="connsiteX0" fmla="*/ 0 w 2743192"/>
              <a:gd name="connsiteY0" fmla="*/ 139574 h 837429"/>
              <a:gd name="connsiteX1" fmla="*/ 139574 w 2743192"/>
              <a:gd name="connsiteY1" fmla="*/ 0 h 837429"/>
              <a:gd name="connsiteX2" fmla="*/ 2603618 w 2743192"/>
              <a:gd name="connsiteY2" fmla="*/ 0 h 837429"/>
              <a:gd name="connsiteX3" fmla="*/ 2743192 w 2743192"/>
              <a:gd name="connsiteY3" fmla="*/ 139574 h 837429"/>
              <a:gd name="connsiteX4" fmla="*/ 2743192 w 2743192"/>
              <a:gd name="connsiteY4" fmla="*/ 697855 h 837429"/>
              <a:gd name="connsiteX5" fmla="*/ 2603618 w 2743192"/>
              <a:gd name="connsiteY5" fmla="*/ 837429 h 837429"/>
              <a:gd name="connsiteX6" fmla="*/ 139574 w 2743192"/>
              <a:gd name="connsiteY6" fmla="*/ 837429 h 837429"/>
              <a:gd name="connsiteX7" fmla="*/ 0 w 2743192"/>
              <a:gd name="connsiteY7" fmla="*/ 697855 h 837429"/>
              <a:gd name="connsiteX8" fmla="*/ 0 w 2743192"/>
              <a:gd name="connsiteY8" fmla="*/ 139574 h 8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92" h="837429">
                <a:moveTo>
                  <a:pt x="0" y="139574"/>
                </a:moveTo>
                <a:cubicBezTo>
                  <a:pt x="0" y="62489"/>
                  <a:pt x="62489" y="0"/>
                  <a:pt x="139574" y="0"/>
                </a:cubicBezTo>
                <a:lnTo>
                  <a:pt x="2603618" y="0"/>
                </a:lnTo>
                <a:cubicBezTo>
                  <a:pt x="2680703" y="0"/>
                  <a:pt x="2743192" y="62489"/>
                  <a:pt x="2743192" y="139574"/>
                </a:cubicBezTo>
                <a:lnTo>
                  <a:pt x="2743192" y="697855"/>
                </a:lnTo>
                <a:cubicBezTo>
                  <a:pt x="2743192" y="774940"/>
                  <a:pt x="2680703" y="837429"/>
                  <a:pt x="2603618" y="837429"/>
                </a:cubicBezTo>
                <a:lnTo>
                  <a:pt x="139574" y="837429"/>
                </a:lnTo>
                <a:cubicBezTo>
                  <a:pt x="62489" y="837429"/>
                  <a:pt x="0" y="774940"/>
                  <a:pt x="0" y="697855"/>
                </a:cubicBezTo>
                <a:lnTo>
                  <a:pt x="0" y="139574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48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80" tIns="78980" rIns="117080" bIns="789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/>
              <a:t>Evaluation </a:t>
            </a:r>
            <a:r>
              <a:rPr lang="en-US" b="1" dirty="0"/>
              <a:t>Strategy</a:t>
            </a:r>
            <a:endParaRPr lang="en-US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4006546" y="2209793"/>
            <a:ext cx="4480560" cy="1280160"/>
          </a:xfrm>
          <a:custGeom>
            <a:avLst/>
            <a:gdLst>
              <a:gd name="connsiteX0" fmla="*/ 0 w 5373568"/>
              <a:gd name="connsiteY0" fmla="*/ 94977 h 759818"/>
              <a:gd name="connsiteX1" fmla="*/ 4993659 w 5373568"/>
              <a:gd name="connsiteY1" fmla="*/ 94977 h 759818"/>
              <a:gd name="connsiteX2" fmla="*/ 4993659 w 5373568"/>
              <a:gd name="connsiteY2" fmla="*/ 0 h 759818"/>
              <a:gd name="connsiteX3" fmla="*/ 5373568 w 5373568"/>
              <a:gd name="connsiteY3" fmla="*/ 379909 h 759818"/>
              <a:gd name="connsiteX4" fmla="*/ 4993659 w 5373568"/>
              <a:gd name="connsiteY4" fmla="*/ 759818 h 759818"/>
              <a:gd name="connsiteX5" fmla="*/ 4993659 w 5373568"/>
              <a:gd name="connsiteY5" fmla="*/ 664841 h 759818"/>
              <a:gd name="connsiteX6" fmla="*/ 0 w 5373568"/>
              <a:gd name="connsiteY6" fmla="*/ 664841 h 759818"/>
              <a:gd name="connsiteX7" fmla="*/ 0 w 5373568"/>
              <a:gd name="connsiteY7" fmla="*/ 94977 h 75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3568" h="759818">
                <a:moveTo>
                  <a:pt x="0" y="94977"/>
                </a:moveTo>
                <a:lnTo>
                  <a:pt x="4993659" y="94977"/>
                </a:lnTo>
                <a:lnTo>
                  <a:pt x="4993659" y="0"/>
                </a:lnTo>
                <a:lnTo>
                  <a:pt x="5373568" y="379909"/>
                </a:lnTo>
                <a:lnTo>
                  <a:pt x="4993659" y="759818"/>
                </a:lnTo>
                <a:lnTo>
                  <a:pt x="4993659" y="664841"/>
                </a:lnTo>
                <a:lnTo>
                  <a:pt x="0" y="664841"/>
                </a:lnTo>
                <a:lnTo>
                  <a:pt x="0" y="94977"/>
                </a:lnTo>
                <a:close/>
              </a:path>
            </a:pathLst>
          </a:custGeom>
          <a:solidFill>
            <a:schemeClr val="accent1">
              <a:tint val="40000"/>
              <a:hueOff val="0"/>
              <a:satOff val="0"/>
              <a:lumOff val="0"/>
              <a:alpha val="49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06407" rIns="296362" bIns="106407" numCol="1" spcCol="1270" anchor="ctr" anchorCtr="0">
            <a:noAutofit/>
          </a:bodyPr>
          <a:lstStyle/>
          <a:p>
            <a:pPr marL="171450" lvl="1" indent="-171450" algn="l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SSO, Chairperson</a:t>
            </a:r>
          </a:p>
          <a:p>
            <a:pPr marL="171450" lvl="1" indent="-171450" algn="l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Voting Members</a:t>
            </a:r>
          </a:p>
          <a:p>
            <a:pPr marL="171450" lvl="1" indent="-171450" algn="l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Advisors </a:t>
            </a:r>
          </a:p>
        </p:txBody>
      </p:sp>
      <p:sp>
        <p:nvSpPr>
          <p:cNvPr id="9" name="Freeform 8"/>
          <p:cNvSpPr/>
          <p:nvPr/>
        </p:nvSpPr>
        <p:spPr>
          <a:xfrm>
            <a:off x="295556" y="2421358"/>
            <a:ext cx="3566160" cy="914400"/>
          </a:xfrm>
          <a:custGeom>
            <a:avLst/>
            <a:gdLst>
              <a:gd name="connsiteX0" fmla="*/ 0 w 2743192"/>
              <a:gd name="connsiteY0" fmla="*/ 139574 h 837429"/>
              <a:gd name="connsiteX1" fmla="*/ 139574 w 2743192"/>
              <a:gd name="connsiteY1" fmla="*/ 0 h 837429"/>
              <a:gd name="connsiteX2" fmla="*/ 2603618 w 2743192"/>
              <a:gd name="connsiteY2" fmla="*/ 0 h 837429"/>
              <a:gd name="connsiteX3" fmla="*/ 2743192 w 2743192"/>
              <a:gd name="connsiteY3" fmla="*/ 139574 h 837429"/>
              <a:gd name="connsiteX4" fmla="*/ 2743192 w 2743192"/>
              <a:gd name="connsiteY4" fmla="*/ 697855 h 837429"/>
              <a:gd name="connsiteX5" fmla="*/ 2603618 w 2743192"/>
              <a:gd name="connsiteY5" fmla="*/ 837429 h 837429"/>
              <a:gd name="connsiteX6" fmla="*/ 139574 w 2743192"/>
              <a:gd name="connsiteY6" fmla="*/ 837429 h 837429"/>
              <a:gd name="connsiteX7" fmla="*/ 0 w 2743192"/>
              <a:gd name="connsiteY7" fmla="*/ 697855 h 837429"/>
              <a:gd name="connsiteX8" fmla="*/ 0 w 2743192"/>
              <a:gd name="connsiteY8" fmla="*/ 139574 h 8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92" h="837429">
                <a:moveTo>
                  <a:pt x="0" y="139574"/>
                </a:moveTo>
                <a:cubicBezTo>
                  <a:pt x="0" y="62489"/>
                  <a:pt x="62489" y="0"/>
                  <a:pt x="139574" y="0"/>
                </a:cubicBezTo>
                <a:lnTo>
                  <a:pt x="2603618" y="0"/>
                </a:lnTo>
                <a:cubicBezTo>
                  <a:pt x="2680703" y="0"/>
                  <a:pt x="2743192" y="62489"/>
                  <a:pt x="2743192" y="139574"/>
                </a:cubicBezTo>
                <a:lnTo>
                  <a:pt x="2743192" y="697855"/>
                </a:lnTo>
                <a:cubicBezTo>
                  <a:pt x="2743192" y="774940"/>
                  <a:pt x="2680703" y="837429"/>
                  <a:pt x="2603618" y="837429"/>
                </a:cubicBezTo>
                <a:lnTo>
                  <a:pt x="139574" y="837429"/>
                </a:lnTo>
                <a:cubicBezTo>
                  <a:pt x="62489" y="837429"/>
                  <a:pt x="0" y="774940"/>
                  <a:pt x="0" y="697855"/>
                </a:cubicBezTo>
                <a:lnTo>
                  <a:pt x="0" y="139574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48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80" tIns="78980" rIns="117080" bIns="789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/>
              <a:t>Source Selection Board (SSB)</a:t>
            </a:r>
          </a:p>
        </p:txBody>
      </p:sp>
      <p:sp>
        <p:nvSpPr>
          <p:cNvPr id="10" name="Freeform 9"/>
          <p:cNvSpPr/>
          <p:nvPr/>
        </p:nvSpPr>
        <p:spPr>
          <a:xfrm>
            <a:off x="4006546" y="3284805"/>
            <a:ext cx="4707686" cy="1280160"/>
          </a:xfrm>
          <a:custGeom>
            <a:avLst/>
            <a:gdLst>
              <a:gd name="connsiteX0" fmla="*/ 0 w 5624634"/>
              <a:gd name="connsiteY0" fmla="*/ 179147 h 1433176"/>
              <a:gd name="connsiteX1" fmla="*/ 4908046 w 5624634"/>
              <a:gd name="connsiteY1" fmla="*/ 179147 h 1433176"/>
              <a:gd name="connsiteX2" fmla="*/ 4908046 w 5624634"/>
              <a:gd name="connsiteY2" fmla="*/ 0 h 1433176"/>
              <a:gd name="connsiteX3" fmla="*/ 5624634 w 5624634"/>
              <a:gd name="connsiteY3" fmla="*/ 716588 h 1433176"/>
              <a:gd name="connsiteX4" fmla="*/ 4908046 w 5624634"/>
              <a:gd name="connsiteY4" fmla="*/ 1433176 h 1433176"/>
              <a:gd name="connsiteX5" fmla="*/ 4908046 w 5624634"/>
              <a:gd name="connsiteY5" fmla="*/ 1254029 h 1433176"/>
              <a:gd name="connsiteX6" fmla="*/ 0 w 5624634"/>
              <a:gd name="connsiteY6" fmla="*/ 1254029 h 1433176"/>
              <a:gd name="connsiteX7" fmla="*/ 0 w 5624634"/>
              <a:gd name="connsiteY7" fmla="*/ 179147 h 143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4634" h="1433176">
                <a:moveTo>
                  <a:pt x="0" y="179147"/>
                </a:moveTo>
                <a:lnTo>
                  <a:pt x="4908046" y="179147"/>
                </a:lnTo>
                <a:lnTo>
                  <a:pt x="4908046" y="0"/>
                </a:lnTo>
                <a:lnTo>
                  <a:pt x="5624634" y="716588"/>
                </a:lnTo>
                <a:lnTo>
                  <a:pt x="4908046" y="1433176"/>
                </a:lnTo>
                <a:lnTo>
                  <a:pt x="4908046" y="1254029"/>
                </a:lnTo>
                <a:lnTo>
                  <a:pt x="0" y="1254029"/>
                </a:lnTo>
                <a:lnTo>
                  <a:pt x="0" y="179147"/>
                </a:lnTo>
                <a:close/>
              </a:path>
            </a:pathLst>
          </a:custGeom>
          <a:solidFill>
            <a:schemeClr val="accent1">
              <a:tint val="40000"/>
              <a:hueOff val="0"/>
              <a:satOff val="0"/>
              <a:lumOff val="0"/>
              <a:alpha val="49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89307" rIns="547601" bIns="189307" numCol="1" spcCol="1270" anchor="ctr" anchorCtr="0">
            <a:noAutofit/>
          </a:bodyPr>
          <a:lstStyle/>
          <a:p>
            <a:pPr marL="171450" lvl="1" indent="-171450" algn="l" defTabSz="7112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Experience &amp; Past Performance</a:t>
            </a:r>
          </a:p>
          <a:p>
            <a:pPr marL="171450" lvl="1" indent="-171450" algn="l" defTabSz="7112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Resources, Facilities, Planning &amp; </a:t>
            </a:r>
            <a:r>
              <a:rPr lang="en-US" sz="1600" b="1" dirty="0" err="1">
                <a:solidFill>
                  <a:srgbClr val="0000FF"/>
                </a:solidFill>
              </a:rPr>
              <a:t>Mgmt</a:t>
            </a:r>
            <a:endParaRPr lang="en-US" sz="1600" b="1" kern="1200" dirty="0">
              <a:solidFill>
                <a:srgbClr val="0000FF"/>
              </a:solidFill>
            </a:endParaRPr>
          </a:p>
          <a:p>
            <a:pPr marL="171450" lvl="1" indent="-171450" algn="l" defTabSz="7112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Quality Assurance, etc.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95556" y="3479248"/>
            <a:ext cx="3566160" cy="914400"/>
          </a:xfrm>
          <a:custGeom>
            <a:avLst/>
            <a:gdLst>
              <a:gd name="connsiteX0" fmla="*/ 0 w 2743192"/>
              <a:gd name="connsiteY0" fmla="*/ 139574 h 837429"/>
              <a:gd name="connsiteX1" fmla="*/ 139574 w 2743192"/>
              <a:gd name="connsiteY1" fmla="*/ 0 h 837429"/>
              <a:gd name="connsiteX2" fmla="*/ 2603618 w 2743192"/>
              <a:gd name="connsiteY2" fmla="*/ 0 h 837429"/>
              <a:gd name="connsiteX3" fmla="*/ 2743192 w 2743192"/>
              <a:gd name="connsiteY3" fmla="*/ 139574 h 837429"/>
              <a:gd name="connsiteX4" fmla="*/ 2743192 w 2743192"/>
              <a:gd name="connsiteY4" fmla="*/ 697855 h 837429"/>
              <a:gd name="connsiteX5" fmla="*/ 2603618 w 2743192"/>
              <a:gd name="connsiteY5" fmla="*/ 837429 h 837429"/>
              <a:gd name="connsiteX6" fmla="*/ 139574 w 2743192"/>
              <a:gd name="connsiteY6" fmla="*/ 837429 h 837429"/>
              <a:gd name="connsiteX7" fmla="*/ 0 w 2743192"/>
              <a:gd name="connsiteY7" fmla="*/ 697855 h 837429"/>
              <a:gd name="connsiteX8" fmla="*/ 0 w 2743192"/>
              <a:gd name="connsiteY8" fmla="*/ 139574 h 8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92" h="837429">
                <a:moveTo>
                  <a:pt x="0" y="139574"/>
                </a:moveTo>
                <a:cubicBezTo>
                  <a:pt x="0" y="62489"/>
                  <a:pt x="62489" y="0"/>
                  <a:pt x="139574" y="0"/>
                </a:cubicBezTo>
                <a:lnTo>
                  <a:pt x="2603618" y="0"/>
                </a:lnTo>
                <a:cubicBezTo>
                  <a:pt x="2680703" y="0"/>
                  <a:pt x="2743192" y="62489"/>
                  <a:pt x="2743192" y="139574"/>
                </a:cubicBezTo>
                <a:lnTo>
                  <a:pt x="2743192" y="697855"/>
                </a:lnTo>
                <a:cubicBezTo>
                  <a:pt x="2743192" y="774940"/>
                  <a:pt x="2680703" y="837429"/>
                  <a:pt x="2603618" y="837429"/>
                </a:cubicBezTo>
                <a:lnTo>
                  <a:pt x="139574" y="837429"/>
                </a:lnTo>
                <a:cubicBezTo>
                  <a:pt x="62489" y="837429"/>
                  <a:pt x="0" y="774940"/>
                  <a:pt x="0" y="697855"/>
                </a:cubicBezTo>
                <a:lnTo>
                  <a:pt x="0" y="139574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48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80" tIns="78980" rIns="117080" bIns="789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/>
              <a:t>Factors &amp; </a:t>
            </a:r>
            <a:r>
              <a:rPr lang="en-US" b="1" kern="1200" dirty="0" err="1"/>
              <a:t>Subfactors</a:t>
            </a:r>
            <a:endParaRPr lang="en-US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4006546" y="4359817"/>
            <a:ext cx="4480560" cy="1280160"/>
          </a:xfrm>
          <a:custGeom>
            <a:avLst/>
            <a:gdLst>
              <a:gd name="connsiteX0" fmla="*/ 0 w 5616597"/>
              <a:gd name="connsiteY0" fmla="*/ 149587 h 1196697"/>
              <a:gd name="connsiteX1" fmla="*/ 5018249 w 5616597"/>
              <a:gd name="connsiteY1" fmla="*/ 149587 h 1196697"/>
              <a:gd name="connsiteX2" fmla="*/ 5018249 w 5616597"/>
              <a:gd name="connsiteY2" fmla="*/ 0 h 1196697"/>
              <a:gd name="connsiteX3" fmla="*/ 5616597 w 5616597"/>
              <a:gd name="connsiteY3" fmla="*/ 598349 h 1196697"/>
              <a:gd name="connsiteX4" fmla="*/ 5018249 w 5616597"/>
              <a:gd name="connsiteY4" fmla="*/ 1196697 h 1196697"/>
              <a:gd name="connsiteX5" fmla="*/ 5018249 w 5616597"/>
              <a:gd name="connsiteY5" fmla="*/ 1047110 h 1196697"/>
              <a:gd name="connsiteX6" fmla="*/ 0 w 5616597"/>
              <a:gd name="connsiteY6" fmla="*/ 1047110 h 1196697"/>
              <a:gd name="connsiteX7" fmla="*/ 0 w 5616597"/>
              <a:gd name="connsiteY7" fmla="*/ 149587 h 119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6597" h="1196697">
                <a:moveTo>
                  <a:pt x="0" y="149587"/>
                </a:moveTo>
                <a:lnTo>
                  <a:pt x="5018249" y="149587"/>
                </a:lnTo>
                <a:lnTo>
                  <a:pt x="5018249" y="0"/>
                </a:lnTo>
                <a:lnTo>
                  <a:pt x="5616597" y="598349"/>
                </a:lnTo>
                <a:lnTo>
                  <a:pt x="5018249" y="1196697"/>
                </a:lnTo>
                <a:lnTo>
                  <a:pt x="5018249" y="1047110"/>
                </a:lnTo>
                <a:lnTo>
                  <a:pt x="0" y="1047110"/>
                </a:lnTo>
                <a:lnTo>
                  <a:pt x="0" y="149587"/>
                </a:lnTo>
                <a:close/>
              </a:path>
            </a:pathLst>
          </a:custGeom>
          <a:solidFill>
            <a:schemeClr val="accent1">
              <a:tint val="40000"/>
              <a:hueOff val="0"/>
              <a:satOff val="0"/>
              <a:lumOff val="0"/>
              <a:alpha val="49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59747" rIns="458921" bIns="159747" numCol="1" spcCol="1270" anchor="ctr" anchorCtr="0">
            <a:noAutofit/>
          </a:bodyPr>
          <a:lstStyle/>
          <a:p>
            <a:pPr marL="171450" lvl="1" indent="-171450" algn="l" defTabSz="7112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Ascending, Descending Order</a:t>
            </a:r>
          </a:p>
          <a:p>
            <a:pPr marL="171450" lvl="1" indent="-171450" algn="l" defTabSz="7112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Equal Importance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5556" y="4509003"/>
            <a:ext cx="3566160" cy="914400"/>
          </a:xfrm>
          <a:custGeom>
            <a:avLst/>
            <a:gdLst>
              <a:gd name="connsiteX0" fmla="*/ 0 w 2743192"/>
              <a:gd name="connsiteY0" fmla="*/ 139574 h 837429"/>
              <a:gd name="connsiteX1" fmla="*/ 139574 w 2743192"/>
              <a:gd name="connsiteY1" fmla="*/ 0 h 837429"/>
              <a:gd name="connsiteX2" fmla="*/ 2603618 w 2743192"/>
              <a:gd name="connsiteY2" fmla="*/ 0 h 837429"/>
              <a:gd name="connsiteX3" fmla="*/ 2743192 w 2743192"/>
              <a:gd name="connsiteY3" fmla="*/ 139574 h 837429"/>
              <a:gd name="connsiteX4" fmla="*/ 2743192 w 2743192"/>
              <a:gd name="connsiteY4" fmla="*/ 697855 h 837429"/>
              <a:gd name="connsiteX5" fmla="*/ 2603618 w 2743192"/>
              <a:gd name="connsiteY5" fmla="*/ 837429 h 837429"/>
              <a:gd name="connsiteX6" fmla="*/ 139574 w 2743192"/>
              <a:gd name="connsiteY6" fmla="*/ 837429 h 837429"/>
              <a:gd name="connsiteX7" fmla="*/ 0 w 2743192"/>
              <a:gd name="connsiteY7" fmla="*/ 697855 h 837429"/>
              <a:gd name="connsiteX8" fmla="*/ 0 w 2743192"/>
              <a:gd name="connsiteY8" fmla="*/ 139574 h 8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92" h="837429">
                <a:moveTo>
                  <a:pt x="0" y="139574"/>
                </a:moveTo>
                <a:cubicBezTo>
                  <a:pt x="0" y="62489"/>
                  <a:pt x="62489" y="0"/>
                  <a:pt x="139574" y="0"/>
                </a:cubicBezTo>
                <a:lnTo>
                  <a:pt x="2603618" y="0"/>
                </a:lnTo>
                <a:cubicBezTo>
                  <a:pt x="2680703" y="0"/>
                  <a:pt x="2743192" y="62489"/>
                  <a:pt x="2743192" y="139574"/>
                </a:cubicBezTo>
                <a:lnTo>
                  <a:pt x="2743192" y="697855"/>
                </a:lnTo>
                <a:cubicBezTo>
                  <a:pt x="2743192" y="774940"/>
                  <a:pt x="2680703" y="837429"/>
                  <a:pt x="2603618" y="837429"/>
                </a:cubicBezTo>
                <a:lnTo>
                  <a:pt x="139574" y="837429"/>
                </a:lnTo>
                <a:cubicBezTo>
                  <a:pt x="62489" y="837429"/>
                  <a:pt x="0" y="774940"/>
                  <a:pt x="0" y="697855"/>
                </a:cubicBezTo>
                <a:lnTo>
                  <a:pt x="0" y="139574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48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80" tIns="78980" rIns="117080" bIns="789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/>
              <a:t>Level of Importance</a:t>
            </a:r>
          </a:p>
        </p:txBody>
      </p:sp>
      <p:sp>
        <p:nvSpPr>
          <p:cNvPr id="14" name="Freeform 13"/>
          <p:cNvSpPr/>
          <p:nvPr/>
        </p:nvSpPr>
        <p:spPr>
          <a:xfrm>
            <a:off x="4006546" y="5434830"/>
            <a:ext cx="4480560" cy="1280160"/>
          </a:xfrm>
          <a:custGeom>
            <a:avLst/>
            <a:gdLst>
              <a:gd name="connsiteX0" fmla="*/ 0 w 5624170"/>
              <a:gd name="connsiteY0" fmla="*/ 138605 h 1108843"/>
              <a:gd name="connsiteX1" fmla="*/ 5069749 w 5624170"/>
              <a:gd name="connsiteY1" fmla="*/ 138605 h 1108843"/>
              <a:gd name="connsiteX2" fmla="*/ 5069749 w 5624170"/>
              <a:gd name="connsiteY2" fmla="*/ 0 h 1108843"/>
              <a:gd name="connsiteX3" fmla="*/ 5624170 w 5624170"/>
              <a:gd name="connsiteY3" fmla="*/ 554422 h 1108843"/>
              <a:gd name="connsiteX4" fmla="*/ 5069749 w 5624170"/>
              <a:gd name="connsiteY4" fmla="*/ 1108843 h 1108843"/>
              <a:gd name="connsiteX5" fmla="*/ 5069749 w 5624170"/>
              <a:gd name="connsiteY5" fmla="*/ 970238 h 1108843"/>
              <a:gd name="connsiteX6" fmla="*/ 0 w 5624170"/>
              <a:gd name="connsiteY6" fmla="*/ 970238 h 1108843"/>
              <a:gd name="connsiteX7" fmla="*/ 0 w 5624170"/>
              <a:gd name="connsiteY7" fmla="*/ 138605 h 110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4170" h="1108843">
                <a:moveTo>
                  <a:pt x="0" y="138605"/>
                </a:moveTo>
                <a:lnTo>
                  <a:pt x="5069749" y="138605"/>
                </a:lnTo>
                <a:lnTo>
                  <a:pt x="5069749" y="0"/>
                </a:lnTo>
                <a:lnTo>
                  <a:pt x="5624170" y="554422"/>
                </a:lnTo>
                <a:lnTo>
                  <a:pt x="5069749" y="1108843"/>
                </a:lnTo>
                <a:lnTo>
                  <a:pt x="5069749" y="970238"/>
                </a:lnTo>
                <a:lnTo>
                  <a:pt x="0" y="970238"/>
                </a:lnTo>
                <a:lnTo>
                  <a:pt x="0" y="138605"/>
                </a:lnTo>
                <a:close/>
              </a:path>
            </a:pathLst>
          </a:custGeom>
          <a:solidFill>
            <a:schemeClr val="accent1">
              <a:tint val="40000"/>
              <a:hueOff val="0"/>
              <a:satOff val="0"/>
              <a:lumOff val="0"/>
              <a:alpha val="49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48765" rIns="425976" bIns="148765" numCol="1" spcCol="1270" anchor="ctr" anchorCtr="0">
            <a:noAutofit/>
          </a:bodyPr>
          <a:lstStyle/>
          <a:p>
            <a:pPr marL="171450" lvl="1" indent="-171450" algn="l" defTabSz="7112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Include in Instructions to </a:t>
            </a:r>
            <a:r>
              <a:rPr lang="en-US" sz="1600" b="1" kern="1200" dirty="0" err="1">
                <a:solidFill>
                  <a:srgbClr val="0000FF"/>
                </a:solidFill>
              </a:rPr>
              <a:t>Offerors</a:t>
            </a:r>
            <a:endParaRPr lang="en-US" sz="1600" b="1" kern="1200" dirty="0">
              <a:solidFill>
                <a:srgbClr val="0000FF"/>
              </a:solidFill>
            </a:endParaRPr>
          </a:p>
          <a:p>
            <a:pPr marL="171450" lvl="1" indent="-171450" algn="l" defTabSz="7112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>
                <a:solidFill>
                  <a:srgbClr val="0000FF"/>
                </a:solidFill>
              </a:rPr>
              <a:t>Gain Approvals</a:t>
            </a:r>
          </a:p>
        </p:txBody>
      </p:sp>
      <p:sp>
        <p:nvSpPr>
          <p:cNvPr id="15" name="Freeform 14"/>
          <p:cNvSpPr/>
          <p:nvPr/>
        </p:nvSpPr>
        <p:spPr>
          <a:xfrm>
            <a:off x="295556" y="5629273"/>
            <a:ext cx="3566160" cy="914400"/>
          </a:xfrm>
          <a:custGeom>
            <a:avLst/>
            <a:gdLst>
              <a:gd name="connsiteX0" fmla="*/ 0 w 2743192"/>
              <a:gd name="connsiteY0" fmla="*/ 139574 h 837429"/>
              <a:gd name="connsiteX1" fmla="*/ 139574 w 2743192"/>
              <a:gd name="connsiteY1" fmla="*/ 0 h 837429"/>
              <a:gd name="connsiteX2" fmla="*/ 2603618 w 2743192"/>
              <a:gd name="connsiteY2" fmla="*/ 0 h 837429"/>
              <a:gd name="connsiteX3" fmla="*/ 2743192 w 2743192"/>
              <a:gd name="connsiteY3" fmla="*/ 139574 h 837429"/>
              <a:gd name="connsiteX4" fmla="*/ 2743192 w 2743192"/>
              <a:gd name="connsiteY4" fmla="*/ 697855 h 837429"/>
              <a:gd name="connsiteX5" fmla="*/ 2603618 w 2743192"/>
              <a:gd name="connsiteY5" fmla="*/ 837429 h 837429"/>
              <a:gd name="connsiteX6" fmla="*/ 139574 w 2743192"/>
              <a:gd name="connsiteY6" fmla="*/ 837429 h 837429"/>
              <a:gd name="connsiteX7" fmla="*/ 0 w 2743192"/>
              <a:gd name="connsiteY7" fmla="*/ 697855 h 837429"/>
              <a:gd name="connsiteX8" fmla="*/ 0 w 2743192"/>
              <a:gd name="connsiteY8" fmla="*/ 139574 h 8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92" h="837429">
                <a:moveTo>
                  <a:pt x="0" y="139574"/>
                </a:moveTo>
                <a:cubicBezTo>
                  <a:pt x="0" y="62489"/>
                  <a:pt x="62489" y="0"/>
                  <a:pt x="139574" y="0"/>
                </a:cubicBezTo>
                <a:lnTo>
                  <a:pt x="2603618" y="0"/>
                </a:lnTo>
                <a:cubicBezTo>
                  <a:pt x="2680703" y="0"/>
                  <a:pt x="2743192" y="62489"/>
                  <a:pt x="2743192" y="139574"/>
                </a:cubicBezTo>
                <a:lnTo>
                  <a:pt x="2743192" y="697855"/>
                </a:lnTo>
                <a:cubicBezTo>
                  <a:pt x="2743192" y="774940"/>
                  <a:pt x="2680703" y="837429"/>
                  <a:pt x="2603618" y="837429"/>
                </a:cubicBezTo>
                <a:lnTo>
                  <a:pt x="139574" y="837429"/>
                </a:lnTo>
                <a:cubicBezTo>
                  <a:pt x="62489" y="837429"/>
                  <a:pt x="0" y="774940"/>
                  <a:pt x="0" y="697855"/>
                </a:cubicBezTo>
                <a:lnTo>
                  <a:pt x="0" y="139574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48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080" tIns="78980" rIns="117080" bIns="789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/>
              <a:t>Complete the Plan</a:t>
            </a:r>
          </a:p>
        </p:txBody>
      </p:sp>
    </p:spTree>
    <p:extLst>
      <p:ext uri="{BB962C8B-B14F-4D97-AF65-F5344CB8AC3E}">
        <p14:creationId xmlns:p14="http://schemas.microsoft.com/office/powerpoint/2010/main" val="228342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16113" y="128588"/>
            <a:ext cx="8882743" cy="754062"/>
          </a:xfrm>
        </p:spPr>
        <p:txBody>
          <a:bodyPr/>
          <a:lstStyle/>
          <a:p>
            <a:br>
              <a:rPr lang="en-US" dirty="0">
                <a:solidFill>
                  <a:srgbClr val="A4001D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A4001D"/>
                </a:solidFill>
                <a:latin typeface="Arial" charset="0"/>
                <a:cs typeface="Arial" charset="0"/>
              </a:rPr>
              <a:t>Subcontract Phases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90286" y="1175657"/>
            <a:ext cx="8853714" cy="5133068"/>
          </a:xfrm>
        </p:spPr>
        <p:txBody>
          <a:bodyPr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Subcontract Award</a:t>
            </a:r>
            <a:r>
              <a:rPr lang="en-US" sz="2400" dirty="0">
                <a:latin typeface="Arial" charset="0"/>
                <a:cs typeface="Arial" charset="0"/>
              </a:rPr>
              <a:t>……</a:t>
            </a:r>
            <a:r>
              <a:rPr lang="en-US" sz="2400" dirty="0" err="1">
                <a:latin typeface="Arial" charset="0"/>
                <a:cs typeface="Arial" charset="0"/>
              </a:rPr>
              <a:t>est</a:t>
            </a:r>
            <a:r>
              <a:rPr lang="en-US" sz="2400" dirty="0">
                <a:latin typeface="Arial" charset="0"/>
                <a:cs typeface="Arial" charset="0"/>
              </a:rPr>
              <a:t> 10/31/19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Phase I – Vendor Qualification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cs typeface="Arial" charset="0"/>
              </a:rPr>
              <a:t>Vendor A  - Furnace Validation (3 months)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cs typeface="Arial" charset="0"/>
              </a:rPr>
              <a:t>Vendor B – Not Required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Phase II – First Article Fabrication &amp; Delivery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cs typeface="Arial" charset="0"/>
              </a:rPr>
              <a:t>Vendor A - 10 Cavities (6-8 months)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cs typeface="Arial" charset="0"/>
              </a:rPr>
              <a:t>Vendor B – N/A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Phase III – Full Production</a:t>
            </a:r>
          </a:p>
          <a:p>
            <a:pPr marL="13716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Production deliveries begin (8 months)</a:t>
            </a:r>
          </a:p>
          <a:p>
            <a:pPr marL="13716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Remaining deliveries complete (24 months)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Phase IV – Optional Future Quantities </a:t>
            </a:r>
          </a:p>
          <a:p>
            <a:pPr marL="13716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(0-80) Cavities, executed 6 months prior to final production delivery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1" dirty="0">
              <a:latin typeface="Arial" charset="0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b="1" dirty="0">
              <a:latin typeface="Arial" charset="0"/>
              <a:cs typeface="Arial" charset="0"/>
            </a:endParaRPr>
          </a:p>
          <a:p>
            <a:pPr marL="342900" indent="-342900"/>
            <a:endParaRPr lang="en-US" sz="1800" dirty="0">
              <a:latin typeface="Arial" charset="0"/>
              <a:cs typeface="Arial" charset="0"/>
            </a:endParaRPr>
          </a:p>
          <a:p>
            <a:pPr marL="1143000" lvl="2" indent="-228600">
              <a:buClr>
                <a:srgbClr val="981E32"/>
              </a:buCl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57600" rIns="72000" anchor="ctr"/>
          <a:lstStyle/>
          <a:p>
            <a:fld id="{42CD8855-7C48-49C2-A4DA-15D37F03DDC1}" type="slidenum">
              <a:rPr lang="en-US" sz="1100"/>
              <a:pPr/>
              <a:t>11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1846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71067" y="1598797"/>
            <a:ext cx="4731027" cy="39713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rgbClr val="9D343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63828716"/>
              </p:ext>
            </p:extLst>
          </p:nvPr>
        </p:nvGraphicFramePr>
        <p:xfrm>
          <a:off x="4126728" y="2043485"/>
          <a:ext cx="4495082" cy="302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16113" y="128588"/>
            <a:ext cx="8882743" cy="754062"/>
          </a:xfrm>
        </p:spPr>
        <p:txBody>
          <a:bodyPr/>
          <a:lstStyle/>
          <a:p>
            <a:br>
              <a:rPr lang="en-US" dirty="0">
                <a:solidFill>
                  <a:srgbClr val="A4001D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A4001D"/>
                </a:solidFill>
                <a:latin typeface="Arial" charset="0"/>
                <a:cs typeface="Arial" charset="0"/>
              </a:rPr>
              <a:t>Subcontract Management Plan</a:t>
            </a:r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57600" rIns="72000" anchor="ctr"/>
          <a:lstStyle/>
          <a:p>
            <a:fld id="{42CD8855-7C48-49C2-A4DA-15D37F03DDC1}" type="slidenum">
              <a:rPr lang="en-US" sz="1100"/>
              <a:pPr/>
              <a:t>12</a:t>
            </a:fld>
            <a:endParaRPr lang="en-US" sz="1100"/>
          </a:p>
        </p:txBody>
      </p:sp>
      <p:sp>
        <p:nvSpPr>
          <p:cNvPr id="5" name="Oval 4"/>
          <p:cNvSpPr/>
          <p:nvPr/>
        </p:nvSpPr>
        <p:spPr>
          <a:xfrm>
            <a:off x="4752894" y="4063117"/>
            <a:ext cx="3556000" cy="656744"/>
          </a:xfrm>
          <a:prstGeom prst="ellipse">
            <a:avLst/>
          </a:prstGeom>
          <a:solidFill>
            <a:schemeClr val="bg2">
              <a:alpha val="53000"/>
            </a:schemeClr>
          </a:solidFill>
          <a:ln w="63500">
            <a:solidFill>
              <a:schemeClr val="bg2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 SLAC SOTR/ SO </a:t>
            </a:r>
          </a:p>
        </p:txBody>
      </p:sp>
      <p:sp>
        <p:nvSpPr>
          <p:cNvPr id="6" name="Down Arrow 5"/>
          <p:cNvSpPr/>
          <p:nvPr/>
        </p:nvSpPr>
        <p:spPr>
          <a:xfrm>
            <a:off x="6218473" y="5615058"/>
            <a:ext cx="635000" cy="215295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5006892" y="5845001"/>
            <a:ext cx="3048000" cy="403679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92024" rIns="192024" bIns="19202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Vendor(s</a:t>
            </a:r>
            <a:r>
              <a:rPr lang="en-US" sz="2700" kern="1200" dirty="0"/>
              <a:t>)</a:t>
            </a:r>
          </a:p>
        </p:txBody>
      </p:sp>
      <p:sp>
        <p:nvSpPr>
          <p:cNvPr id="11" name="Shape 10"/>
          <p:cNvSpPr/>
          <p:nvPr/>
        </p:nvSpPr>
        <p:spPr>
          <a:xfrm>
            <a:off x="4752893" y="4063117"/>
            <a:ext cx="3556000" cy="1507068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4436828" y="1553924"/>
            <a:ext cx="418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3431"/>
                </a:solidFill>
              </a:rPr>
              <a:t>Subcontract Management Team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113" y="1553924"/>
            <a:ext cx="383568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Partner Lab provides technical representation, oversight.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FNAL (Designer of Record) manages design/ specification.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SLAC (Procurement Lead) manages contract(s), vendor communication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Oversight, oversight, oversight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Weekly Status Meetings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Onsite Presence…Especially early on!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0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Vendor Communication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4968" y="1346042"/>
            <a:ext cx="4953000" cy="44581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182880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/>
              <a:t>Communication Tools </a:t>
            </a:r>
          </a:p>
          <a:p>
            <a:pPr marL="49149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Web Conferencing: </a:t>
            </a:r>
            <a:r>
              <a:rPr lang="en-US" sz="1600" dirty="0"/>
              <a:t>WebEx, GTM, etc.</a:t>
            </a:r>
            <a:endParaRPr lang="en-US" sz="2400" b="1" dirty="0"/>
          </a:p>
          <a:p>
            <a:pPr marL="49149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Doc Sharing</a:t>
            </a:r>
          </a:p>
          <a:p>
            <a:pPr marL="49149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Tracking Issues, Deliverables, etc.</a:t>
            </a:r>
          </a:p>
          <a:p>
            <a:pPr marL="49149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Considerations:</a:t>
            </a:r>
          </a:p>
          <a:p>
            <a:pPr marL="715327" lvl="3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 Language, Time Zones, Training Required</a:t>
            </a:r>
          </a:p>
          <a:p>
            <a:pPr marL="0" lvl="2" indent="-18288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Intent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Clarifying Expectations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Building trusting relationship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Develop understanding vendor’s strengths/ weaknesses, motivations </a:t>
            </a:r>
          </a:p>
          <a:p>
            <a:pPr marL="457200" lvl="4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Identifying problems early</a:t>
            </a:r>
            <a:endParaRPr lang="en-US" sz="2000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10" y="2851091"/>
            <a:ext cx="2990478" cy="1448079"/>
          </a:xfrm>
          <a:prstGeom prst="rect">
            <a:avLst/>
          </a:prstGeom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384" y="4006608"/>
            <a:ext cx="3425699" cy="1735666"/>
          </a:xfrm>
          <a:prstGeom prst="rect">
            <a:avLst/>
          </a:prstGeom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110" y="1944027"/>
            <a:ext cx="779822" cy="822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8945" y="1988561"/>
            <a:ext cx="52614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5099" y="1988562"/>
            <a:ext cx="786800" cy="7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Cavity Procurement Overview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1822" y="1517904"/>
            <a:ext cx="810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55" y="2546279"/>
            <a:ext cx="5761101" cy="3284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141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Cavity Testing Equipment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1822" y="1517904"/>
            <a:ext cx="810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4" y="4101165"/>
            <a:ext cx="4135254" cy="2756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5675"/>
            <a:ext cx="4443984" cy="2978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475248"/>
            <a:ext cx="31600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Cavity Testing Machine (</a:t>
            </a:r>
            <a:r>
              <a:rPr lang="en-US" sz="2000" dirty="0"/>
              <a:t>CTM</a:t>
            </a:r>
            <a:r>
              <a:rPr lang="en-US" dirty="0"/>
              <a:t>) w/ SNS </a:t>
            </a:r>
            <a:r>
              <a:rPr lang="en-US" dirty="0" err="1"/>
              <a:t>cavitiy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0048" y="3227832"/>
            <a:ext cx="310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RF measurement of XFEL dumb-bell in HAZEMEMA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6072" y="6318251"/>
            <a:ext cx="1014984" cy="356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5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0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Cavity Procurement Overview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1822" y="1517904"/>
            <a:ext cx="810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2214" y="2164235"/>
            <a:ext cx="174278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637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3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Stakeholders/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Roles/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Procurement Strategy/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Timeline of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Vendor (Subcontract) Management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Addressing Lessons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Documentation Package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93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3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Requirement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7733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90" y="1542165"/>
            <a:ext cx="37020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6766" y="1181719"/>
            <a:ext cx="4772705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D3431"/>
              </a:buClr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1.3 GHz SRF Dressed Cavities </a:t>
            </a:r>
          </a:p>
          <a:p>
            <a:pPr lvl="1" indent="-342900">
              <a:spcBef>
                <a:spcPts val="600"/>
              </a:spcBef>
              <a:buClr>
                <a:srgbClr val="9D3431"/>
              </a:buClr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Qty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 160 (20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Cryomodules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</a:t>
            </a:r>
          </a:p>
          <a:p>
            <a:pPr lvl="1" indent="-342900">
              <a:spcBef>
                <a:spcPts val="600"/>
              </a:spcBef>
              <a:buClr>
                <a:srgbClr val="9D3431"/>
              </a:buClr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Options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:  Up to 80 cavities</a:t>
            </a:r>
          </a:p>
          <a:p>
            <a:pPr lvl="1" indent="-342900">
              <a:spcBef>
                <a:spcPts val="600"/>
              </a:spcBef>
              <a:buClr>
                <a:srgbClr val="9D343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Design: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Build-to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-Print </a:t>
            </a:r>
          </a:p>
          <a:p>
            <a:pPr lvl="1" indent="-342900">
              <a:spcBef>
                <a:spcPts val="600"/>
              </a:spcBef>
              <a:buClr>
                <a:srgbClr val="9D343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Mechanical Specification: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9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Cell LCLSII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Mech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Design</a:t>
            </a:r>
          </a:p>
          <a:p>
            <a:pPr lvl="1" indent="-342900">
              <a:spcBef>
                <a:spcPts val="600"/>
              </a:spcBef>
              <a:buClr>
                <a:srgbClr val="9D343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Material Spec: TBD</a:t>
            </a:r>
          </a:p>
          <a:p>
            <a:pPr lvl="1" indent="-342900">
              <a:spcBef>
                <a:spcPts val="600"/>
              </a:spcBef>
              <a:buClr>
                <a:srgbClr val="9D343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Processing Recipe: TBD</a:t>
            </a:r>
            <a:endParaRPr kumimoji="0" lang="en-US" altLang="en-US" sz="24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9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16113" y="128588"/>
            <a:ext cx="8882743" cy="754062"/>
          </a:xfrm>
        </p:spPr>
        <p:txBody>
          <a:bodyPr/>
          <a:lstStyle/>
          <a:p>
            <a:r>
              <a:rPr lang="en-US" sz="3200" dirty="0">
                <a:solidFill>
                  <a:srgbClr val="A4001D"/>
                </a:solidFill>
                <a:latin typeface="Arial" charset="0"/>
                <a:cs typeface="Arial" charset="0"/>
              </a:rPr>
              <a:t>Stakeholders/ Environment</a:t>
            </a:r>
          </a:p>
        </p:txBody>
      </p:sp>
      <p:sp>
        <p:nvSpPr>
          <p:cNvPr id="38916" name="Footer Placeholder 2"/>
          <p:cNvSpPr txBox="1">
            <a:spLocks noGrp="1"/>
          </p:cNvSpPr>
          <p:nvPr/>
        </p:nvSpPr>
        <p:spPr bwMode="auto">
          <a:xfrm>
            <a:off x="446087" y="6463619"/>
            <a:ext cx="5069342" cy="25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/>
              <a:t>September 25, 2014    Business Sensitive</a:t>
            </a:r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57600" rIns="72000" anchor="ctr"/>
          <a:lstStyle/>
          <a:p>
            <a:fld id="{42CD8855-7C48-49C2-A4DA-15D37F03DDC1}" type="slidenum">
              <a:rPr lang="en-US" sz="1100"/>
              <a:pPr/>
              <a:t>4</a:t>
            </a:fld>
            <a:endParaRPr lang="en-US" sz="11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" y="2038340"/>
            <a:ext cx="9138160" cy="42799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207" y="1669008"/>
            <a:ext cx="301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LCLSII HE Partner Labs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8465" y="1649013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Cavity Fabrication Vendors</a:t>
            </a:r>
          </a:p>
        </p:txBody>
      </p:sp>
    </p:spTree>
    <p:extLst>
      <p:ext uri="{BB962C8B-B14F-4D97-AF65-F5344CB8AC3E}">
        <p14:creationId xmlns:p14="http://schemas.microsoft.com/office/powerpoint/2010/main" val="413229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16113" y="128588"/>
            <a:ext cx="8882743" cy="754062"/>
          </a:xfrm>
        </p:spPr>
        <p:txBody>
          <a:bodyPr/>
          <a:lstStyle/>
          <a:p>
            <a:r>
              <a:rPr lang="en-US" sz="3200" dirty="0">
                <a:solidFill>
                  <a:srgbClr val="A4001D"/>
                </a:solidFill>
                <a:latin typeface="Arial" charset="0"/>
                <a:cs typeface="Arial" charset="0"/>
              </a:rPr>
              <a:t>Stakeholders/ Environment</a:t>
            </a:r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57600" rIns="72000" anchor="ctr"/>
          <a:lstStyle/>
          <a:p>
            <a:fld id="{42CD8855-7C48-49C2-A4DA-15D37F03DDC1}" type="slidenum">
              <a:rPr lang="en-US" sz="1100"/>
              <a:pPr/>
              <a:t>5</a:t>
            </a:fld>
            <a:endParaRPr lang="en-US" sz="11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38"/>
            <a:ext cx="9144000" cy="51991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28790" y="1737360"/>
            <a:ext cx="173736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Nb</a:t>
            </a:r>
            <a:r>
              <a:rPr lang="en-US" sz="1600" dirty="0">
                <a:solidFill>
                  <a:schemeClr val="bg2"/>
                </a:solidFill>
              </a:rPr>
              <a:t> Material Suppliers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534656" y="2512314"/>
            <a:ext cx="109728" cy="1062990"/>
          </a:xfrm>
          <a:prstGeom prst="line">
            <a:avLst/>
          </a:prstGeom>
          <a:ln w="15875">
            <a:solidFill>
              <a:srgbClr val="9D34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34656" y="2423160"/>
            <a:ext cx="1031494" cy="1258824"/>
          </a:xfrm>
          <a:prstGeom prst="line">
            <a:avLst/>
          </a:prstGeom>
          <a:ln w="15875">
            <a:solidFill>
              <a:srgbClr val="9D34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803904" y="1408176"/>
            <a:ext cx="2249424" cy="7376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2"/>
                </a:solidFill>
              </a:rPr>
              <a:t>Nb</a:t>
            </a:r>
            <a:r>
              <a:rPr lang="en-US" sz="1600" dirty="0">
                <a:solidFill>
                  <a:schemeClr val="bg2"/>
                </a:solidFill>
              </a:rPr>
              <a:t> Inspection &amp;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Cavity Testing Equipment Supplier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690872" y="2173478"/>
            <a:ext cx="214630" cy="670306"/>
          </a:xfrm>
          <a:prstGeom prst="line">
            <a:avLst/>
          </a:prstGeom>
          <a:ln w="15875">
            <a:solidFill>
              <a:srgbClr val="9D34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0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3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 of Work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7733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597" y="1361901"/>
            <a:ext cx="841201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/>
              <a:t>Given the environment……..</a:t>
            </a:r>
          </a:p>
          <a:p>
            <a:pPr>
              <a:buClr>
                <a:srgbClr val="C00000"/>
              </a:buClr>
            </a:pPr>
            <a:endParaRPr lang="en-US" sz="20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Revised SOW</a:t>
            </a:r>
          </a:p>
          <a:p>
            <a:pPr marL="514350" lvl="1" indent="-342900">
              <a:lnSpc>
                <a:spcPct val="150000"/>
              </a:lnSpc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Fabrication, inspection, chemical processing, packaging &amp; delivery</a:t>
            </a:r>
          </a:p>
          <a:p>
            <a:pPr marL="514350" lvl="1" indent="-342900">
              <a:lnSpc>
                <a:spcPct val="150000"/>
              </a:lnSpc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*Provide any/all testing equipment: (</a:t>
            </a:r>
            <a:r>
              <a:rPr lang="en-US" sz="2000" dirty="0">
                <a:hlinkClick r:id="rId3" action="ppaction://hlinksldjump"/>
              </a:rPr>
              <a:t>CTM, </a:t>
            </a:r>
            <a:r>
              <a:rPr lang="en-US" sz="2000" dirty="0" err="1">
                <a:hlinkClick r:id="rId3" action="ppaction://hlinksldjump"/>
              </a:rPr>
              <a:t>Hazemema</a:t>
            </a:r>
            <a:r>
              <a:rPr lang="en-US" sz="2000" dirty="0"/>
              <a:t>, etc.)</a:t>
            </a:r>
          </a:p>
          <a:p>
            <a:pPr marL="514350" lvl="1" indent="-342900">
              <a:lnSpc>
                <a:spcPct val="150000"/>
              </a:lnSpc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*Supply &amp; *inspect all component materials (sheet &amp; non-sheet)</a:t>
            </a:r>
          </a:p>
          <a:p>
            <a:pPr marL="514350" lvl="1" indent="-342900">
              <a:lnSpc>
                <a:spcPct val="150000"/>
              </a:lnSpc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*Supply all hardware, fixtures, tooling, etc. </a:t>
            </a:r>
          </a:p>
          <a:p>
            <a:pPr lvl="2" indent="-285750">
              <a:lnSpc>
                <a:spcPct val="150000"/>
              </a:lnSpc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u="sng" dirty="0"/>
              <a:t>Exception (GFP)</a:t>
            </a:r>
            <a:r>
              <a:rPr lang="en-US" sz="2000" dirty="0"/>
              <a:t>: Component materials for (120) bare cavities, Feedthroughs</a:t>
            </a:r>
          </a:p>
          <a:p>
            <a:pPr lvl="2" indent="-2857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234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3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 of Work - Acceptance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05" y="1395821"/>
            <a:ext cx="479930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LCLSII Acceptance Criteria</a:t>
            </a:r>
          </a:p>
          <a:p>
            <a:pPr marL="365760" lvl="1" indent="-18288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</a:rPr>
              <a:t>Mechanical/ dimensional inspection</a:t>
            </a:r>
          </a:p>
          <a:p>
            <a:pPr marL="365760" lvl="1" indent="-18288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</a:rPr>
              <a:t>Defined by: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Adherence to mechanical fab specifications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Cavity Processing Recipe</a:t>
            </a:r>
          </a:p>
          <a:p>
            <a:pPr marL="365760" lvl="1" indent="-18288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rgbClr val="0000FF"/>
                </a:solidFill>
              </a:rPr>
              <a:t>No required performance threshold</a:t>
            </a:r>
          </a:p>
          <a:p>
            <a:pPr marL="182880" lvl="1"/>
            <a:endParaRPr lang="en-US" b="1" u="sng" dirty="0">
              <a:solidFill>
                <a:srgbClr val="0000FF"/>
              </a:solidFill>
            </a:endParaRPr>
          </a:p>
          <a:p>
            <a:pPr marL="18288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Opportunities for HE……</a:t>
            </a:r>
          </a:p>
          <a:p>
            <a:pPr marL="182880" lvl="1"/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49" y="1251456"/>
            <a:ext cx="3832233" cy="54328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08" y="2820318"/>
            <a:ext cx="4160520" cy="1874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9617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3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Roles &amp;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277" y="1322668"/>
            <a:ext cx="651590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Subcontract Management Team</a:t>
            </a:r>
          </a:p>
          <a:p>
            <a:pPr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/>
                </a:solidFill>
              </a:rPr>
              <a:t>SLAC</a:t>
            </a:r>
          </a:p>
          <a:p>
            <a:pPr marL="822960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Subcontracting Officer (SO)</a:t>
            </a:r>
          </a:p>
          <a:p>
            <a:pPr marL="82296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Lead Technical Representative (SOTR)</a:t>
            </a:r>
          </a:p>
          <a:p>
            <a:pPr marL="82296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SME(s)</a:t>
            </a:r>
          </a:p>
          <a:p>
            <a:pPr marL="36576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/>
                </a:solidFill>
              </a:rPr>
              <a:t>FNAL</a:t>
            </a:r>
          </a:p>
          <a:p>
            <a:pPr marL="822960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Technical Representative (SOTR)</a:t>
            </a:r>
          </a:p>
          <a:p>
            <a:pPr marL="82296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SME(s)</a:t>
            </a:r>
          </a:p>
          <a:p>
            <a:pPr marL="36576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/>
                </a:solidFill>
              </a:rPr>
              <a:t>JLAB</a:t>
            </a:r>
          </a:p>
          <a:p>
            <a:pPr marL="82296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Technical Representative (SOTR)</a:t>
            </a:r>
          </a:p>
          <a:p>
            <a:pPr marL="82296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SME(s)</a:t>
            </a:r>
          </a:p>
          <a:p>
            <a:pPr marL="82296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APP Development in-progress…..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3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Procurement Strategies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1822" y="1219719"/>
            <a:ext cx="8621081" cy="4971783"/>
          </a:xfrm>
        </p:spPr>
        <p:txBody>
          <a:bodyPr>
            <a:normAutofit lnSpcReduction="10000"/>
          </a:bodyPr>
          <a:lstStyle/>
          <a:p>
            <a:pPr marL="342900" lvl="2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Solicitation Type: </a:t>
            </a:r>
          </a:p>
          <a:p>
            <a:pPr marL="6858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600" kern="0" dirty="0">
                <a:solidFill>
                  <a:srgbClr val="0000FF"/>
                </a:solidFill>
                <a:latin typeface="Calibri" panose="020F0502020204030204" pitchFamily="34" charset="0"/>
              </a:rPr>
              <a:t>Unrestricted – Full &amp; Open Competition</a:t>
            </a:r>
          </a:p>
          <a:p>
            <a:pPr marL="800100" lvl="3" indent="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None/>
            </a:pPr>
            <a:r>
              <a:rPr lang="en-US" altLang="en-US" sz="2200" u="sng" kern="0" dirty="0">
                <a:solidFill>
                  <a:srgbClr val="0000FF"/>
                </a:solidFill>
                <a:latin typeface="Calibri" panose="020F0502020204030204" pitchFamily="34" charset="0"/>
              </a:rPr>
              <a:t>Must meet minimum SRF cavity processing requirements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Dual sourcing: </a:t>
            </a:r>
          </a:p>
          <a:p>
            <a:pPr marL="685800" lvl="1" indent="-34290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600" kern="0" dirty="0">
                <a:solidFill>
                  <a:srgbClr val="0000FF"/>
                </a:solidFill>
                <a:latin typeface="Calibri" panose="020F0502020204030204" pitchFamily="34" charset="0"/>
              </a:rPr>
              <a:t>Mitigate risks of vendor equipment/ performance issues</a:t>
            </a:r>
          </a:p>
          <a:p>
            <a:pPr marL="685800" lvl="1" indent="-34290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600" kern="0" dirty="0">
                <a:solidFill>
                  <a:srgbClr val="0000FF"/>
                </a:solidFill>
                <a:latin typeface="Calibri" panose="020F0502020204030204" pitchFamily="34" charset="0"/>
              </a:rPr>
              <a:t>Competition, Competition, Competition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Incentives: </a:t>
            </a:r>
          </a:p>
          <a:p>
            <a:pPr marL="685800" lvl="1" indent="-34290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600" kern="0" dirty="0">
                <a:solidFill>
                  <a:srgbClr val="0000FF"/>
                </a:solidFill>
                <a:latin typeface="Calibri" panose="020F0502020204030204" pitchFamily="34" charset="0"/>
              </a:rPr>
              <a:t>Schedule Acceleration</a:t>
            </a:r>
          </a:p>
          <a:p>
            <a:pPr marL="685800" lvl="1" indent="-34290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600" kern="0" dirty="0">
                <a:solidFill>
                  <a:srgbClr val="0000FF"/>
                </a:solidFill>
                <a:latin typeface="Calibri" panose="020F0502020204030204" pitchFamily="34" charset="0"/>
              </a:rPr>
              <a:t>Improve Quality/ Performance**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First Articles: </a:t>
            </a:r>
          </a:p>
          <a:p>
            <a:pPr marL="685800" lvl="1" indent="-34290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600" kern="0" dirty="0">
                <a:solidFill>
                  <a:srgbClr val="0000FF"/>
                </a:solidFill>
                <a:latin typeface="Calibri" panose="020F0502020204030204" pitchFamily="34" charset="0"/>
              </a:rPr>
              <a:t>VTA testing feedback loop</a:t>
            </a:r>
          </a:p>
          <a:p>
            <a:pPr marL="685800" lvl="1" indent="-34290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600" kern="0" dirty="0">
                <a:solidFill>
                  <a:srgbClr val="0000FF"/>
                </a:solidFill>
                <a:latin typeface="Calibri" panose="020F0502020204030204" pitchFamily="34" charset="0"/>
              </a:rPr>
              <a:t>Mitigation against cavity processing issues </a:t>
            </a:r>
          </a:p>
          <a:p>
            <a:pPr marL="342900" lvl="1" indent="0">
              <a:lnSpc>
                <a:spcPct val="90000"/>
              </a:lnSpc>
              <a:spcBef>
                <a:spcPts val="600"/>
              </a:spcBef>
              <a:buClr>
                <a:srgbClr val="A50021"/>
              </a:buClr>
              <a:buSzPct val="110000"/>
              <a:buNone/>
            </a:pPr>
            <a:endParaRPr lang="en-US" sz="2600" kern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342900" lvl="1" indent="0" eaLnBrk="1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A50021"/>
              </a:buClr>
              <a:buSzPct val="110000"/>
              <a:buNone/>
            </a:pPr>
            <a:endParaRPr lang="en-US" altLang="en-US" sz="2600" kern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lvl="2" indent="0">
              <a:lnSpc>
                <a:spcPct val="140000"/>
              </a:lnSpc>
              <a:spcAft>
                <a:spcPts val="300"/>
              </a:spcAft>
              <a:buClr>
                <a:schemeClr val="tx1"/>
              </a:buClr>
              <a:buNone/>
            </a:pPr>
            <a:endParaRPr lang="en-US" sz="1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/>
            <a:endParaRPr lang="en-US" sz="1800" dirty="0">
              <a:latin typeface="Arial" charset="0"/>
              <a:cs typeface="Arial" charset="0"/>
            </a:endParaRPr>
          </a:p>
          <a:p>
            <a:pPr marL="1143000" lvl="2" indent="-228600">
              <a:buClr>
                <a:srgbClr val="981E32"/>
              </a:buClr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9539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95A53F38B6C4DA44EC34F939BD4E7" ma:contentTypeVersion="7" ma:contentTypeDescription="Create a new document." ma:contentTypeScope="" ma:versionID="7e32c46bf98a7ec9e725295de2e793dd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ddef69c9940824cd1724d34183283c8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8F3420-D562-4FD4-9789-947F04EE3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36067</TotalTime>
  <Words>706</Words>
  <Application>Microsoft Macintosh PowerPoint</Application>
  <PresentationFormat>On-screen Show (4:3)</PresentationFormat>
  <Paragraphs>187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Times New Roman</vt:lpstr>
      <vt:lpstr>Wingdings</vt:lpstr>
      <vt:lpstr>LastName_Title_DR201608</vt:lpstr>
      <vt:lpstr>1_LastName_Title_DR201608</vt:lpstr>
      <vt:lpstr>2_LastName_Title_DR201608</vt:lpstr>
      <vt:lpstr>3_LastName_Title_DR201608</vt:lpstr>
      <vt:lpstr>LCLSII HE Cavity Procurement Overview</vt:lpstr>
      <vt:lpstr>Outline</vt:lpstr>
      <vt:lpstr>Requirement</vt:lpstr>
      <vt:lpstr>Stakeholders/ Environment</vt:lpstr>
      <vt:lpstr>Stakeholders/ Environment</vt:lpstr>
      <vt:lpstr>Scope of Work</vt:lpstr>
      <vt:lpstr>Scope of Work - Acceptance</vt:lpstr>
      <vt:lpstr>Roles &amp; Responsibilities</vt:lpstr>
      <vt:lpstr>Procurement Strategies</vt:lpstr>
      <vt:lpstr>Source Selection </vt:lpstr>
      <vt:lpstr> Subcontract Phases</vt:lpstr>
      <vt:lpstr> Subcontract Management Plan</vt:lpstr>
      <vt:lpstr>Vendor Communication</vt:lpstr>
      <vt:lpstr>Cavity Procurement Overview</vt:lpstr>
      <vt:lpstr>Cavity Testing Equipment</vt:lpstr>
      <vt:lpstr>Cavity Procurement Overview</vt:lpstr>
    </vt:vector>
  </TitlesOfParts>
  <Company>SLAC National Accelerator Laboratory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HE Risk Workshop Intro - Hays</dc:title>
  <dc:creator>Smitherum, Stefanie</dc:creator>
  <cp:lastModifiedBy>Anna  Grassellino</cp:lastModifiedBy>
  <cp:revision>623</cp:revision>
  <cp:lastPrinted>2018-01-24T20:41:17Z</cp:lastPrinted>
  <dcterms:created xsi:type="dcterms:W3CDTF">2016-07-29T17:18:15Z</dcterms:created>
  <dcterms:modified xsi:type="dcterms:W3CDTF">2019-04-25T13:15:25Z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0x010100EED95A53F38B6C4DA44EC34F939BD4E7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