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6"/>
  </p:sldMasterIdLst>
  <p:notesMasterIdLst>
    <p:notesMasterId r:id="rId16"/>
  </p:notesMasterIdLst>
  <p:handoutMasterIdLst>
    <p:handoutMasterId r:id="rId17"/>
  </p:handoutMasterIdLst>
  <p:sldIdLst>
    <p:sldId id="269" r:id="rId7"/>
    <p:sldId id="279" r:id="rId8"/>
    <p:sldId id="283" r:id="rId9"/>
    <p:sldId id="284" r:id="rId10"/>
    <p:sldId id="285" r:id="rId11"/>
    <p:sldId id="286" r:id="rId12"/>
    <p:sldId id="287" r:id="rId13"/>
    <p:sldId id="288" r:id="rId14"/>
    <p:sldId id="289" r:id="rId15"/>
  </p:sldIdLst>
  <p:sldSz cx="9144000" cy="5143500" type="screen16x9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5">
          <p15:clr>
            <a:srgbClr val="A4A3A4"/>
          </p15:clr>
        </p15:guide>
        <p15:guide id="2" orient="horz" pos="971">
          <p15:clr>
            <a:srgbClr val="A4A3A4"/>
          </p15:clr>
        </p15:guide>
        <p15:guide id="3" orient="horz" pos="2809">
          <p15:clr>
            <a:srgbClr val="A4A3A4"/>
          </p15:clr>
        </p15:guide>
        <p15:guide id="4" orient="horz" pos="2985">
          <p15:clr>
            <a:srgbClr val="A4A3A4"/>
          </p15:clr>
        </p15:guide>
        <p15:guide id="5" orient="horz" pos="789">
          <p15:clr>
            <a:srgbClr val="A4A3A4"/>
          </p15:clr>
        </p15:guide>
        <p15:guide id="6" orient="horz" pos="1332" userDrawn="1">
          <p15:clr>
            <a:srgbClr val="A4A3A4"/>
          </p15:clr>
        </p15:guide>
        <p15:guide id="7" orient="horz" pos="3137">
          <p15:clr>
            <a:srgbClr val="A4A3A4"/>
          </p15:clr>
        </p15:guide>
        <p15:guide id="8" orient="horz" pos="425">
          <p15:clr>
            <a:srgbClr val="A4A3A4"/>
          </p15:clr>
        </p15:guide>
        <p15:guide id="9" orient="horz" pos="2106">
          <p15:clr>
            <a:srgbClr val="A4A3A4"/>
          </p15:clr>
        </p15:guide>
        <p15:guide id="10" pos="2880">
          <p15:clr>
            <a:srgbClr val="A4A3A4"/>
          </p15:clr>
        </p15:guide>
        <p15:guide id="11" pos="363">
          <p15:clr>
            <a:srgbClr val="A4A3A4"/>
          </p15:clr>
        </p15:guide>
        <p15:guide id="12" pos="5396">
          <p15:clr>
            <a:srgbClr val="A4A3A4"/>
          </p15:clr>
        </p15:guide>
        <p15:guide id="13" pos="282">
          <p15:clr>
            <a:srgbClr val="A4A3A4"/>
          </p15:clr>
        </p15:guide>
        <p15:guide id="14" pos="3784">
          <p15:clr>
            <a:srgbClr val="A4A3A4"/>
          </p15:clr>
        </p15:guide>
        <p15:guide id="15" pos="3736">
          <p15:clr>
            <a:srgbClr val="A4A3A4"/>
          </p15:clr>
        </p15:guide>
        <p15:guide id="16" pos="2179">
          <p15:clr>
            <a:srgbClr val="A4A3A4"/>
          </p15:clr>
        </p15:guide>
        <p15:guide id="17" pos="5464">
          <p15:clr>
            <a:srgbClr val="A4A3A4"/>
          </p15:clr>
        </p15:guide>
        <p15:guide id="18" pos="386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C295"/>
    <a:srgbClr val="A79E70"/>
    <a:srgbClr val="DB5807"/>
    <a:srgbClr val="F66308"/>
    <a:srgbClr val="E17000"/>
    <a:srgbClr val="981E32"/>
    <a:srgbClr val="FFFFFF"/>
    <a:srgbClr val="C75B12"/>
    <a:srgbClr val="5B8F22"/>
    <a:srgbClr val="4D4F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13" autoAdjust="0"/>
    <p:restoredTop sz="94685" autoAdjust="0"/>
  </p:normalViewPr>
  <p:slideViewPr>
    <p:cSldViewPr snapToObjects="1" showGuides="1">
      <p:cViewPr varScale="1">
        <p:scale>
          <a:sx n="144" d="100"/>
          <a:sy n="144" d="100"/>
        </p:scale>
        <p:origin x="186" y="114"/>
      </p:cViewPr>
      <p:guideLst>
        <p:guide orient="horz" pos="245"/>
        <p:guide orient="horz" pos="971"/>
        <p:guide orient="horz" pos="2809"/>
        <p:guide orient="horz" pos="2985"/>
        <p:guide orient="horz" pos="789"/>
        <p:guide orient="horz" pos="1332"/>
        <p:guide orient="horz" pos="3137"/>
        <p:guide orient="horz" pos="425"/>
        <p:guide orient="horz" pos="2106"/>
        <p:guide pos="2880"/>
        <p:guide pos="363"/>
        <p:guide pos="5396"/>
        <p:guide pos="282"/>
        <p:guide pos="3784"/>
        <p:guide pos="3736"/>
        <p:guide pos="2179"/>
        <p:guide pos="5464"/>
        <p:guide pos="386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 showGuides="1">
      <p:cViewPr varScale="1">
        <p:scale>
          <a:sx n="85" d="100"/>
          <a:sy n="85" d="100"/>
        </p:scale>
        <p:origin x="-3138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commentAuthors" Target="commentAuthor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EBF33E-D9A7-42CC-B598-9AD8356CBB5A}" type="datetimeFigureOut">
              <a:rPr lang="en-US" smtClean="0"/>
              <a:pPr/>
              <a:t>4/23/2019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EAAB5D-0CC4-45A8-B4B6-0B8B738A4E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66997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B58700-9FA2-48CE-AC88-D71D45EB490A}" type="datetimeFigureOut">
              <a:rPr lang="en-US" smtClean="0"/>
              <a:pPr/>
              <a:t>4/23/2019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BC4E5-2BC1-4F43-85DD-A1B8F74CB7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00429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BC4E5-2BC1-4F43-85DD-A1B8F74CB7EB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FEBBD4D-A077-694F-949C-816E31DDFCB4}"/>
              </a:ext>
            </a:extLst>
          </p:cNvPr>
          <p:cNvSpPr/>
          <p:nvPr userDrawn="1"/>
        </p:nvSpPr>
        <p:spPr>
          <a:xfrm>
            <a:off x="0" y="4371107"/>
            <a:ext cx="9144000" cy="7723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line dot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" y="-3597"/>
            <a:ext cx="9143245" cy="5150695"/>
          </a:xfrm>
          <a:prstGeom prst="rect">
            <a:avLst/>
          </a:prstGeom>
        </p:spPr>
      </p:pic>
      <p:pic>
        <p:nvPicPr>
          <p:cNvPr id="16" name="logo SLAC">
            <a:extLst>
              <a:ext uri="{FF2B5EF4-FFF2-40B4-BE49-F238E27FC236}">
                <a16:creationId xmlns:a16="http://schemas.microsoft.com/office/drawing/2014/main" id="{9B359C41-4F1D-C34A-A6F5-56B5093A7BD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223" y="4566855"/>
            <a:ext cx="2302769" cy="6690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4" y="402432"/>
            <a:ext cx="8008937" cy="1684735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7056" y="2730330"/>
            <a:ext cx="7989887" cy="1640777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CA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4" y="2066259"/>
            <a:ext cx="8008937" cy="47691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42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512191F-B767-D04B-9D40-AFF96A3B3B2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7056" y="4566854"/>
            <a:ext cx="2209800" cy="32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75187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0"/>
            <a:ext cx="6858019" cy="93954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" y="616458"/>
            <a:ext cx="8685294" cy="202692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932688"/>
            <a:ext cx="8108950" cy="379914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spcBef>
                <a:spcPts val="0"/>
              </a:spcBef>
              <a:buClr>
                <a:srgbClr val="981E32"/>
              </a:buClr>
              <a:defRPr sz="2200"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 sz="1800"/>
            </a:lvl4pPr>
            <a:lvl5pPr>
              <a:buClr>
                <a:srgbClr val="981E32"/>
              </a:buCl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0"/>
            <a:ext cx="6858019" cy="9395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" y="616458"/>
            <a:ext cx="8685294" cy="202692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0"/>
            <a:ext cx="6858019" cy="93954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" y="616458"/>
            <a:ext cx="8685294" cy="202692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932688"/>
            <a:ext cx="3886200" cy="379914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11" name="Content Placeholder 15"/>
          <p:cNvSpPr>
            <a:spLocks noGrp="1"/>
          </p:cNvSpPr>
          <p:nvPr>
            <p:ph sz="quarter" idx="15"/>
          </p:nvPr>
        </p:nvSpPr>
        <p:spPr>
          <a:xfrm>
            <a:off x="4648200" y="939547"/>
            <a:ext cx="3886200" cy="379914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0"/>
            <a:ext cx="6858019" cy="93954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" y="616458"/>
            <a:ext cx="8685294" cy="202692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646488" y="939546"/>
            <a:ext cx="2442340" cy="1860804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C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646488" y="2914650"/>
            <a:ext cx="2442340" cy="1824038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C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242954" y="932688"/>
            <a:ext cx="2442340" cy="3799142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457201" y="932688"/>
            <a:ext cx="3013075" cy="379914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69646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har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0"/>
            <a:ext cx="6858019" cy="93954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" y="616458"/>
            <a:ext cx="8685294" cy="202692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6007100" y="932688"/>
            <a:ext cx="2667000" cy="3799142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457200" y="932688"/>
            <a:ext cx="5484812" cy="379914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95472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143500"/>
          </a:xfrm>
        </p:spPr>
        <p:txBody>
          <a:bodyPr lIns="432000"/>
          <a:lstStyle>
            <a:lvl1pPr>
              <a:defRPr b="1" baseline="0">
                <a:solidFill>
                  <a:srgbClr val="FF0000"/>
                </a:solidFill>
              </a:defRPr>
            </a:lvl1pPr>
          </a:lstStyle>
          <a:p>
            <a:r>
              <a:rPr lang="en-CA" dirty="0"/>
              <a:t/>
            </a:r>
            <a:br>
              <a:rPr lang="en-CA" dirty="0"/>
            </a:br>
            <a:r>
              <a:rPr lang="en-CA" dirty="0"/>
              <a:t/>
            </a:r>
            <a:br>
              <a:rPr lang="en-CA" dirty="0"/>
            </a:br>
            <a:r>
              <a:rPr lang="en-CA" dirty="0"/>
              <a:t/>
            </a:r>
            <a:br>
              <a:rPr lang="en-CA" dirty="0"/>
            </a:br>
            <a:r>
              <a:rPr lang="en-CA" dirty="0"/>
              <a:t/>
            </a:r>
            <a:br>
              <a:rPr lang="en-CA" dirty="0"/>
            </a:br>
            <a:r>
              <a:rPr lang="en-CA" dirty="0"/>
              <a:t/>
            </a:r>
            <a:br>
              <a:rPr lang="en-CA" dirty="0"/>
            </a:br>
            <a:r>
              <a:rPr lang="en-CA" dirty="0"/>
              <a:t/>
            </a:r>
            <a:br>
              <a:rPr lang="en-CA" dirty="0"/>
            </a:br>
            <a:r>
              <a:rPr lang="en-CA" dirty="0"/>
              <a:t>***INSTRUCTIONS ON HOW TO APPLY IMAGE MASKING TO SLIDE LAYOUT***</a:t>
            </a:r>
            <a:br>
              <a:rPr lang="en-CA" dirty="0"/>
            </a:br>
            <a:r>
              <a:rPr lang="en-CA" dirty="0"/>
              <a:t>STEP 1: Click icon to insert image</a:t>
            </a:r>
            <a:br>
              <a:rPr lang="en-CA" dirty="0"/>
            </a:br>
            <a:r>
              <a:rPr lang="en-CA" dirty="0"/>
              <a:t>STEP 2: Once image is inserted, right-click image, and choose ‘Send to Back’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7691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939546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4800600"/>
            <a:ext cx="4126528" cy="235745"/>
          </a:xfrm>
          <a:prstGeom prst="rect">
            <a:avLst/>
          </a:prstGeom>
        </p:spPr>
        <p:txBody>
          <a:bodyPr/>
          <a:lstStyle>
            <a:lvl1pPr algn="l">
              <a:defRPr sz="825" b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LCLS-II Director's Review, February 12-14, 2019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2" y="805785"/>
            <a:ext cx="8553429" cy="1459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8000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1822" y="96818"/>
            <a:ext cx="8103570" cy="56477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1" y="932688"/>
            <a:ext cx="8109919" cy="37719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6150" y="4738688"/>
            <a:ext cx="318932" cy="404813"/>
          </a:xfrm>
          <a:prstGeom prst="rect">
            <a:avLst/>
          </a:prstGeom>
        </p:spPr>
        <p:txBody>
          <a:bodyPr vert="horz" lIns="72000" tIns="57600" rIns="72000" bIns="45720" rtlCol="0" anchor="ctr"/>
          <a:lstStyle>
            <a:lvl1pPr algn="l">
              <a:defRPr sz="11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531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0" r:id="rId2"/>
    <p:sldLayoutId id="2147483675" r:id="rId3"/>
    <p:sldLayoutId id="2147483674" r:id="rId4"/>
    <p:sldLayoutId id="2147483671" r:id="rId5"/>
    <p:sldLayoutId id="2147483672" r:id="rId6"/>
    <p:sldLayoutId id="2147483673" r:id="rId7"/>
    <p:sldLayoutId id="2147483676" r:id="rId8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bg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tx1"/>
        </a:buClr>
        <a:buFont typeface="Arial" pitchFamily="34" charset="0"/>
        <a:buNone/>
        <a:defRPr sz="2400" b="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23838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bg2"/>
        </a:buClr>
        <a:buSzPct val="120000"/>
        <a:buFont typeface="Arial" pitchFamily="34" charset="0"/>
        <a:buChar char="•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905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20000"/>
        <a:buFont typeface="Arial" pitchFamily="34" charset="0"/>
        <a:buChar char="-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23838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20000"/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52000" indent="-180000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20000"/>
        <a:buFont typeface="Arial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57200" y="2042485"/>
            <a:ext cx="8108951" cy="626925"/>
          </a:xfrm>
        </p:spPr>
        <p:txBody>
          <a:bodyPr/>
          <a:lstStyle/>
          <a:p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/>
              <a:t/>
            </a:r>
            <a:br>
              <a:rPr lang="en-CA" dirty="0"/>
            </a:br>
            <a:r>
              <a:rPr lang="en-US" sz="3200" dirty="0"/>
              <a:t>Clean Room </a:t>
            </a:r>
            <a:r>
              <a:rPr lang="en-US" sz="3200" dirty="0" smtClean="0"/>
              <a:t>Assembly </a:t>
            </a:r>
            <a:br>
              <a:rPr lang="en-US" sz="3200" dirty="0" smtClean="0"/>
            </a:br>
            <a:r>
              <a:rPr lang="en-US" sz="3200" dirty="0" smtClean="0"/>
              <a:t>Lessons </a:t>
            </a:r>
            <a:r>
              <a:rPr lang="en-US" sz="3200" dirty="0"/>
              <a:t>L</a:t>
            </a:r>
            <a:r>
              <a:rPr lang="en-US" sz="3200" dirty="0" smtClean="0"/>
              <a:t>earned </a:t>
            </a:r>
            <a:r>
              <a:rPr lang="en-US" sz="3200" dirty="0"/>
              <a:t>at </a:t>
            </a:r>
            <a:r>
              <a:rPr lang="en-US" sz="3200" dirty="0" err="1"/>
              <a:t>Jlab</a:t>
            </a:r>
            <a:endParaRPr lang="en-CA" sz="3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57214" y="2625521"/>
            <a:ext cx="8008937" cy="553823"/>
          </a:xfrm>
        </p:spPr>
        <p:txBody>
          <a:bodyPr/>
          <a:lstStyle/>
          <a:p>
            <a:r>
              <a:rPr lang="en-US" sz="1600" dirty="0" smtClean="0"/>
              <a:t>Kirk Davis</a:t>
            </a:r>
            <a:endParaRPr lang="en-US" sz="1600" dirty="0"/>
          </a:p>
          <a:p>
            <a:r>
              <a:rPr lang="en-US" sz="1600" dirty="0" smtClean="0"/>
              <a:t>LCLS-II-HE </a:t>
            </a:r>
            <a:endParaRPr lang="en-US" sz="1600" dirty="0"/>
          </a:p>
          <a:p>
            <a:r>
              <a:rPr lang="en-US" sz="1600" dirty="0" smtClean="0"/>
              <a:t>25 Apr, 2019</a:t>
            </a:r>
            <a:endParaRPr lang="en-US" sz="1600" dirty="0"/>
          </a:p>
          <a:p>
            <a:endParaRPr lang="en-CA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3724102" y="499387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30" y="209550"/>
            <a:ext cx="5073070" cy="14422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3016222"/>
            <a:ext cx="2133599" cy="19776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551" y="3295853"/>
            <a:ext cx="2133600" cy="35275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3849677"/>
            <a:ext cx="2131523" cy="6661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422" y="4005049"/>
            <a:ext cx="1711157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776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Cavity </a:t>
            </a:r>
            <a:r>
              <a:rPr lang="en-US" dirty="0" smtClean="0"/>
              <a:t>String </a:t>
            </a:r>
            <a:r>
              <a:rPr lang="en-US" dirty="0"/>
              <a:t>Improved </a:t>
            </a:r>
            <a:r>
              <a:rPr lang="en-US" dirty="0" smtClean="0"/>
              <a:t>Practices: Field Emission</a:t>
            </a:r>
            <a:endParaRPr lang="en-US" dirty="0"/>
          </a:p>
        </p:txBody>
      </p:sp>
      <p:graphicFrame>
        <p:nvGraphicFramePr>
          <p:cNvPr id="8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1789449"/>
              </p:ext>
            </p:extLst>
          </p:nvPr>
        </p:nvGraphicFramePr>
        <p:xfrm>
          <a:off x="423252" y="971550"/>
          <a:ext cx="8108949" cy="3947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657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String Number 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Date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Improvements Made to Reduce FE 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Oct 2017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Improved bellows </a:t>
                      </a:r>
                      <a:r>
                        <a:rPr lang="en-US" sz="1400" dirty="0" smtClean="0"/>
                        <a:t>cleaning </a:t>
                      </a:r>
                      <a:r>
                        <a:rPr lang="en-US" sz="1400" dirty="0" smtClean="0"/>
                        <a:t>practices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Oct 2017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FE free cavities </a:t>
                      </a:r>
                      <a:r>
                        <a:rPr lang="en-US" sz="1400" dirty="0" smtClean="0"/>
                        <a:t>required</a:t>
                      </a:r>
                      <a:r>
                        <a:rPr lang="en-US" sz="1400" baseline="0" dirty="0" smtClean="0"/>
                        <a:t> for </a:t>
                      </a:r>
                      <a:r>
                        <a:rPr lang="en-US" sz="1400" baseline="0" dirty="0" smtClean="0"/>
                        <a:t>cavity strings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Nov, </a:t>
                      </a:r>
                      <a:r>
                        <a:rPr lang="en-US" sz="1400" dirty="0" smtClean="0"/>
                        <a:t>2017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Eliminated 24MV/m admin limit in vertical test</a:t>
                      </a:r>
                    </a:p>
                    <a:p>
                      <a:r>
                        <a:rPr lang="en-US" sz="1400" dirty="0" smtClean="0"/>
                        <a:t>All cavities</a:t>
                      </a:r>
                      <a:r>
                        <a:rPr lang="en-US" sz="1400" baseline="0" dirty="0" smtClean="0"/>
                        <a:t> vertical tested to maximum gradient</a:t>
                      </a:r>
                      <a:r>
                        <a:rPr lang="en-US" sz="1400" dirty="0" smtClean="0"/>
                        <a:t>. 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Dec 2017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String audit</a:t>
                      </a:r>
                      <a:r>
                        <a:rPr lang="en-US" sz="1400" baseline="0" dirty="0" smtClean="0"/>
                        <a:t> by Stephane Berry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Feb 2018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Introduced external rinsing procedure and cage cleaning from Vendor</a:t>
                      </a:r>
                      <a:r>
                        <a:rPr lang="en-US" sz="1400" baseline="0" dirty="0" smtClean="0"/>
                        <a:t> practices.</a:t>
                      </a:r>
                    </a:p>
                    <a:p>
                      <a:r>
                        <a:rPr lang="en-US" sz="1400" baseline="0" dirty="0" smtClean="0"/>
                        <a:t>Incorporated </a:t>
                      </a:r>
                      <a:r>
                        <a:rPr lang="en-US" sz="1400" baseline="0" dirty="0" smtClean="0"/>
                        <a:t>recommendations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smtClean="0"/>
                        <a:t>from S. Berry </a:t>
                      </a:r>
                      <a:r>
                        <a:rPr lang="en-US" sz="1400" dirty="0" smtClean="0"/>
                        <a:t>audit</a:t>
                      </a:r>
                      <a:r>
                        <a:rPr lang="en-US" sz="1400" dirty="0" smtClean="0"/>
                        <a:t>,</a:t>
                      </a:r>
                      <a:r>
                        <a:rPr lang="en-US" sz="1400" baseline="0" dirty="0" smtClean="0"/>
                        <a:t> such as new Gore-Tex </a:t>
                      </a:r>
                      <a:r>
                        <a:rPr lang="en-US" sz="1400" baseline="0" dirty="0" smtClean="0"/>
                        <a:t>gaskets </a:t>
                      </a:r>
                      <a:r>
                        <a:rPr lang="en-US" sz="1400" baseline="0" dirty="0" smtClean="0"/>
                        <a:t>for each string and bellows attachment using 4 bolts in vertical orientation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Mar 2018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Improved HPR procedure</a:t>
                      </a:r>
                    </a:p>
                    <a:p>
                      <a:r>
                        <a:rPr lang="en-US" sz="1400" dirty="0" smtClean="0"/>
                        <a:t>Improved </a:t>
                      </a:r>
                      <a:r>
                        <a:rPr lang="en-US" sz="1400" baseline="0" dirty="0" smtClean="0"/>
                        <a:t>cavity exterior cleaning procedure 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214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Cavity </a:t>
            </a:r>
            <a:r>
              <a:rPr lang="en-US" dirty="0" smtClean="0"/>
              <a:t>Test and String Infrastructure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4922" y="988169"/>
            <a:ext cx="8153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N</a:t>
            </a:r>
            <a:r>
              <a:rPr lang="en-US" dirty="0" smtClean="0"/>
              <a:t>eed more pump systems for slow </a:t>
            </a:r>
            <a:r>
              <a:rPr lang="en-US" dirty="0" err="1" smtClean="0"/>
              <a:t>pumpdown</a:t>
            </a:r>
            <a:r>
              <a:rPr lang="en-US" dirty="0" smtClean="0"/>
              <a:t>, slow </a:t>
            </a:r>
            <a:r>
              <a:rPr lang="en-US" dirty="0" err="1" smtClean="0"/>
              <a:t>bleedup</a:t>
            </a:r>
            <a:r>
              <a:rPr lang="en-US" dirty="0" smtClean="0"/>
              <a:t>, leak check (presently three in cleanroom)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dirty="0" smtClean="0"/>
              <a:t>Cavity bleed-up after qualification; cavity assembly for re-test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dirty="0" smtClean="0"/>
              <a:t>String assembly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dirty="0" smtClean="0"/>
              <a:t>FPC receipt inspection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Need one more full set of string tooling (currently two)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dirty="0" smtClean="0"/>
              <a:t>Rework and cleaning between strings takes up to one week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dirty="0" smtClean="0"/>
              <a:t>Decouples rail return from cryomodule assembly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Magnetic field sensors and temperature sensors were in short supply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dirty="0" smtClean="0"/>
              <a:t>Vertical test requires constant replenishment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Cleanroom has only one parking spot for 3-cavity vertical test stands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Cleanroom needs permanent clean N2 and clean He supply systems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dirty="0" smtClean="0"/>
              <a:t>Facilitates clean assembly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FPC string tooling has excessive slop</a:t>
            </a:r>
          </a:p>
        </p:txBody>
      </p:sp>
    </p:spTree>
    <p:extLst>
      <p:ext uri="{BB962C8B-B14F-4D97-AF65-F5344CB8AC3E}">
        <p14:creationId xmlns:p14="http://schemas.microsoft.com/office/powerpoint/2010/main" val="241726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Cleanroom String Assembly Components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4922" y="988169"/>
            <a:ext cx="8153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Bellows and spools multiple issues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dirty="0" smtClean="0"/>
              <a:t>Copper plating anomalies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dirty="0" smtClean="0"/>
              <a:t>Dents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dirty="0" smtClean="0"/>
              <a:t>Flange scratches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dirty="0" smtClean="0"/>
              <a:t>Rotatable flanges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Cavity parts-in-circulation were in short supply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Cavity field probe specification changed mid-project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HOM tuning is not robust after setting, must be checked/re-tuned often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Early production cavities were dirty externally and internally (field emission)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String gate valves varied in condition </a:t>
            </a:r>
            <a:r>
              <a:rPr lang="en-US" dirty="0" err="1" smtClean="0"/>
              <a:t>wrt</a:t>
            </a:r>
            <a:r>
              <a:rPr lang="en-US" dirty="0" smtClean="0"/>
              <a:t> cleanliness, oxidation</a:t>
            </a:r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6870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Cavity &amp; String Assembly Quality and Procedures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4922" y="988169"/>
            <a:ext cx="8153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String was pumped down without proper restraints on rail.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Added a hold point to traveler for independent verification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Tracking the status of bellows became cumbersome because of multiple rework cycles including re-plating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Early cryomodule field emission was traced to variation in details of removing cavities from HPR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A detailed procedure was documented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Training was provided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Most Cavity Receipt Inspection NCRs are dimensional and receive the disposition “Use As Is.”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dirty="0" smtClean="0"/>
              <a:t>Revise specifications for HE</a:t>
            </a:r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1929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Cavity &amp; String Assembly Safety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4922" y="988169"/>
            <a:ext cx="8153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W</a:t>
            </a:r>
            <a:r>
              <a:rPr lang="en-US" dirty="0" smtClean="0"/>
              <a:t>orker suffered a shoulder injury while disassembling a cavity flange.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Workers should be trained and qualified for their tasks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Worker inadvertently began process to remove a vertical test stand from a cold dewar.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Added local red/green status lights to all eight dewars</a:t>
            </a:r>
          </a:p>
        </p:txBody>
      </p:sp>
    </p:spTree>
    <p:extLst>
      <p:ext uri="{BB962C8B-B14F-4D97-AF65-F5344CB8AC3E}">
        <p14:creationId xmlns:p14="http://schemas.microsoft.com/office/powerpoint/2010/main" val="246110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1822" y="209550"/>
            <a:ext cx="8103570" cy="564775"/>
          </a:xfrm>
        </p:spPr>
        <p:txBody>
          <a:bodyPr/>
          <a:lstStyle/>
          <a:p>
            <a:r>
              <a:rPr lang="en-US" dirty="0" smtClean="0"/>
              <a:t>Cavity String Assembly (CST-ASSY) </a:t>
            </a:r>
            <a:br>
              <a:rPr lang="en-US" dirty="0" smtClean="0"/>
            </a:br>
            <a:r>
              <a:rPr lang="en-US" dirty="0" smtClean="0"/>
              <a:t>Deviations, Detours and Discrepancies (D3s)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908623"/>
            <a:ext cx="7455048" cy="402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51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CST-ASSY D3: Stains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123950"/>
            <a:ext cx="6339840" cy="356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662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CST-ASSY D3: Greatest Hits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1123950"/>
            <a:ext cx="8534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Roll on FPC cavity flange was off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Scratches and dents, discoloration on bellows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VAT gate valve stains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Fastener galling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Residual water in cavity (incomplete drying following HPR)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Wrench slipped and hit another component (</a:t>
            </a:r>
            <a:r>
              <a:rPr lang="en-US" smtClean="0"/>
              <a:t>HOM feedthrough, bellows)</a:t>
            </a:r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75277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ESENTER_VERSION" val="6"/>
  <p:tag name="ARTICULATE_PROJECT_CHECK" val="0"/>
  <p:tag name="ARTICULATE_PROJECT_OPEN" val="0"/>
</p:tagLst>
</file>

<file path=ppt/theme/theme1.xml><?xml version="1.0" encoding="utf-8"?>
<a:theme xmlns:a="http://schemas.openxmlformats.org/drawingml/2006/main" name="Blank">
  <a:themeElements>
    <a:clrScheme name="SLAC_RevisedPalette_2012">
      <a:dk1>
        <a:srgbClr val="000000"/>
      </a:dk1>
      <a:lt1>
        <a:sysClr val="window" lastClr="FFFFFF"/>
      </a:lt1>
      <a:dk2>
        <a:srgbClr val="E17000"/>
      </a:dk2>
      <a:lt2>
        <a:srgbClr val="A4001D"/>
      </a:lt2>
      <a:accent1>
        <a:srgbClr val="A4001D"/>
      </a:accent1>
      <a:accent2>
        <a:srgbClr val="E17000"/>
      </a:accent2>
      <a:accent3>
        <a:srgbClr val="4D4F53"/>
      </a:accent3>
      <a:accent4>
        <a:srgbClr val="545455"/>
      </a:accent4>
      <a:accent5>
        <a:srgbClr val="0099CC"/>
      </a:accent5>
      <a:accent6>
        <a:srgbClr val="69BE28"/>
      </a:accent6>
      <a:hlink>
        <a:srgbClr val="A4001D"/>
      </a:hlink>
      <a:folHlink>
        <a:srgbClr val="A4001D"/>
      </a:folHlink>
    </a:clrScheme>
    <a:fontScheme name="TH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SLAC Published Controlled Document" ma:contentTypeID="0x0101000DE68A87D5FCF644814D623BEEAED63F02004D13F123D9C5A44EBA17F2E4173D07F4" ma:contentTypeVersion="8" ma:contentTypeDescription="" ma:contentTypeScope="" ma:versionID="701a635c74300e664e23db7bd50e15b6">
  <xsd:schema xmlns:xsd="http://www.w3.org/2001/XMLSchema" xmlns:xs="http://www.w3.org/2001/XMLSchema" xmlns:p="http://schemas.microsoft.com/office/2006/metadata/properties" xmlns:ns1="http://schemas.microsoft.com/sharepoint/v3" xmlns:ns2="1bcfbb0d-57da-4fff-968f-f82913bae0e8" xmlns:ns3="http://schemas.microsoft.com/sharepoint/v3/fields" targetNamespace="http://schemas.microsoft.com/office/2006/metadata/properties" ma:root="true" ma:fieldsID="56136e3fde4c61b930ec25207b393efe" ns1:_="" ns2:_="" ns3:_="">
    <xsd:import namespace="http://schemas.microsoft.com/sharepoint/v3"/>
    <xsd:import namespace="1bcfbb0d-57da-4fff-968f-f82913bae0e8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Legacy_x0020_Document_x0020_Number" minOccurs="0"/>
                <xsd:element ref="ns2:Document_x0020_Sequential_x0020_Number" minOccurs="0"/>
                <xsd:element ref="ns2:Document_x0020_Subsection" minOccurs="0"/>
                <xsd:element ref="ns2:CD_x0020_Area" minOccurs="0"/>
                <xsd:element ref="ns2:CD_x0020_Section" minOccurs="0"/>
                <xsd:element ref="ns2:CD_x0020_System" minOccurs="0"/>
                <xsd:element ref="ns2:DCO_x0020_Number" minOccurs="0"/>
                <xsd:element ref="ns2:InProgress_x0020_Revision" minOccurs="0"/>
                <xsd:element ref="ns2:Current_x0020_Release_x0020_Revision" minOccurs="0"/>
                <xsd:element ref="ns2:Current_x0020_Released_x0020_Revision_x0020_Date" minOccurs="0"/>
                <xsd:element ref="ns2:Released_x0020_Revisions" minOccurs="0"/>
                <xsd:element ref="ns2:Issue_x0020_Date" minOccurs="0"/>
                <xsd:element ref="ns2:Effective_x0020_Date" minOccurs="0"/>
                <xsd:element ref="ns2:Completed_x0020_Date" minOccurs="0"/>
                <xsd:element ref="ns2:Document_x0020_Specialists" minOccurs="0"/>
                <xsd:element ref="ns2:Originator" minOccurs="0"/>
                <xsd:element ref="ns2:Approvers" minOccurs="0"/>
                <xsd:element ref="ns2:Collaborators" minOccurs="0"/>
                <xsd:element ref="ns2:Reviewers" minOccurs="0"/>
                <xsd:element ref="ns2:Other_x0020_Collaborators" minOccurs="0"/>
                <xsd:element ref="ns2:Retention_x0020_Action_x0020_Date" minOccurs="0"/>
                <xsd:element ref="ns2:Retention_x0020_Authority" minOccurs="0"/>
                <xsd:element ref="ns2:Review_x0020_Schedule" minOccurs="0"/>
                <xsd:element ref="ns2:Retention_x0020_Action" minOccurs="0"/>
                <xsd:element ref="ns2:Rescinded" minOccurs="0"/>
                <xsd:element ref="ns2:Utilization"/>
                <xsd:element ref="ns2:In_x0020_Use" minOccurs="0"/>
                <xsd:element ref="ns2:Form" minOccurs="0"/>
                <xsd:element ref="ns2:Related_x0020_Document" minOccurs="0"/>
                <xsd:element ref="ns2:Associated_x0020_Policy" minOccurs="0"/>
                <xsd:element ref="ns2:CDMS_Area" minOccurs="0"/>
                <xsd:element ref="ns2:Lock_x0020_and_x0020_Tag" minOccurs="0"/>
                <xsd:element ref="ns2:Subsystem" minOccurs="0"/>
                <xsd:element ref="ns2:Management_x0020_System" minOccurs="0"/>
                <xsd:element ref="ns2:Tier" minOccurs="0"/>
                <xsd:element ref="ns2:Legacy_Modified" minOccurs="0"/>
                <xsd:element ref="ns2:Legacy_x0020_Modified_x0020_By" minOccurs="0"/>
                <xsd:element ref="ns2:Date_x0020_Document_x0020_Created" minOccurs="0"/>
                <xsd:element ref="ns2:Legacy_x0020_Previous_x0020_Document_x0020_Number" minOccurs="0"/>
                <xsd:element ref="ns2:Notes1" minOccurs="0"/>
                <xsd:element ref="ns2:Legacy_x0020_Approvers" minOccurs="0"/>
                <xsd:element ref="ns2:Published_x0020_Document_x0020_ID" minOccurs="0"/>
                <xsd:element ref="ns2:_dlc_DocIdPersistId" minOccurs="0"/>
                <xsd:element ref="ns2:_dlc_DocIdUrl" minOccurs="0"/>
                <xsd:element ref="ns2:TaxCatchAll" minOccurs="0"/>
                <xsd:element ref="ns2:TaxCatchAllLabel" minOccurs="0"/>
                <xsd:element ref="ns2:_dlc_DocId" minOccurs="0"/>
                <xsd:element ref="ns2:Source_x0020_Document_x0020_ID" minOccurs="0"/>
                <xsd:element ref="ns2:Related_x0020_Document_x0020_URL" minOccurs="0"/>
                <xsd:element ref="ns2:Legacy_x0020_Document_x0020_URL" minOccurs="0"/>
                <xsd:element ref="ns1:_dlc_Exempt" minOccurs="0"/>
                <xsd:element ref="ns1:_dlc_ExpireDateSaved" minOccurs="0"/>
                <xsd:element ref="ns1:_dlc_ExpireDate" minOccurs="0"/>
                <xsd:element ref="ns3:ShortComment" minOccurs="0"/>
                <xsd:element ref="ns2:Related_x0020_URL" minOccurs="0"/>
                <xsd:element ref="ns2:dfbd1098dd984cca8e572d891b515fc5" minOccurs="0"/>
                <xsd:element ref="ns2:m0f8c9a06362439a93ccf8e7250f9630" minOccurs="0"/>
                <xsd:element ref="ns2:eb957945f0cf41a089fc8cbef600415c" minOccurs="0"/>
                <xsd:element ref="ns2:Source_x0020_Document_x0020_ID1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dlc_Exempt" ma:index="60" nillable="true" ma:displayName="Exempt from Policy" ma:hidden="true" ma:internalName="_dlc_Exempt" ma:readOnly="false">
      <xsd:simpleType>
        <xsd:restriction base="dms:Unknown"/>
      </xsd:simpleType>
    </xsd:element>
    <xsd:element name="_dlc_ExpireDateSaved" ma:index="61" nillable="true" ma:displayName="Original Expiration Date" ma:hidden="true" ma:internalName="_dlc_ExpireDateSaved" ma:readOnly="false">
      <xsd:simpleType>
        <xsd:restriction base="dms:DateTime"/>
      </xsd:simpleType>
    </xsd:element>
    <xsd:element name="_dlc_ExpireDate" ma:index="62" nillable="true" ma:displayName="Expiration Date" ma:hidden="true" ma:internalName="_dlc_ExpireDate" ma:readOnly="fals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cfbb0d-57da-4fff-968f-f82913bae0e8" elementFormDefault="qualified">
    <xsd:import namespace="http://schemas.microsoft.com/office/2006/documentManagement/types"/>
    <xsd:import namespace="http://schemas.microsoft.com/office/infopath/2007/PartnerControls"/>
    <xsd:element name="Legacy_x0020_Document_x0020_Number" ma:index="2" nillable="true" ma:displayName="Legacy Document Number" ma:description="" ma:internalName="Legacy_x0020_Document_x0020_Number">
      <xsd:simpleType>
        <xsd:restriction base="dms:Text">
          <xsd:maxLength value="25"/>
        </xsd:restriction>
      </xsd:simpleType>
    </xsd:element>
    <xsd:element name="Document_x0020_Sequential_x0020_Number" ma:index="6" nillable="true" ma:displayName="Document Sequential Number" ma:description="" ma:internalName="Document_x0020_Sequential_x0020_Number">
      <xsd:simpleType>
        <xsd:restriction base="dms:Text">
          <xsd:maxLength value="255"/>
        </xsd:restriction>
      </xsd:simpleType>
    </xsd:element>
    <xsd:element name="Document_x0020_Subsection" ma:index="7" nillable="true" ma:displayName="Document Subsection" ma:default="00" ma:description="" ma:internalName="Document_x0020_Subsection">
      <xsd:simpleType>
        <xsd:restriction base="dms:Text">
          <xsd:maxLength value="255"/>
        </xsd:restriction>
      </xsd:simpleType>
    </xsd:element>
    <xsd:element name="CD_x0020_Area" ma:index="8" nillable="true" ma:displayName="CD Area" ma:default="--" ma:description="" ma:format="Dropdown" ma:internalName="CD_x0020_Area">
      <xsd:simpleType>
        <xsd:restriction base="dms:Choice">
          <xsd:enumeration value="--"/>
          <xsd:enumeration value="00 Management"/>
          <xsd:enumeration value="01 Generic (Universal)"/>
          <xsd:enumeration value="02 LINAC (includes CID, O, DRIP, Positron, LCLS, INJ, BSY)"/>
          <xsd:enumeration value="03 ESA – End Station A"/>
          <xsd:enumeration value="04 PEP – Positron Electron Project"/>
          <xsd:enumeration value="05 SLC – SLAC Linear Accelerator"/>
          <xsd:enumeration value="06 LCLS – LINAC Coherent Light Source"/>
          <xsd:enumeration value="07 LCLS-II"/>
          <xsd:enumeration value="11 KTL – Klystron Test Lab"/>
          <xsd:enumeration value="12 NLCTA – Next Linear Collider Test Accelerator"/>
          <xsd:enumeration value="13 ITF/HVTF – Injector Test Facility / High Voltage Test Facility"/>
          <xsd:enumeration value="14"/>
          <xsd:enumeration value="15"/>
          <xsd:enumeration value="16"/>
        </xsd:restriction>
      </xsd:simpleType>
    </xsd:element>
    <xsd:element name="CD_x0020_Section" ma:index="9" nillable="true" ma:displayName="CD Section" ma:default="--" ma:description="" ma:format="Dropdown" ma:internalName="CD_x0020_Section">
      <xsd:simpleType>
        <xsd:restriction base="dms:Choice">
          <xsd:enumeration value="--"/>
          <xsd:enumeration value="DPT"/>
          <xsd:enumeration value="SS"/>
          <xsd:enumeration value="SW"/>
          <xsd:enumeration value="HW"/>
          <xsd:enumeration value="ES"/>
        </xsd:restriction>
      </xsd:simpleType>
    </xsd:element>
    <xsd:element name="CD_x0020_System" ma:index="10" nillable="true" ma:displayName="CD System" ma:default="--" ma:description="" ma:format="Dropdown" ma:internalName="CD_x0020_System">
      <xsd:simpleType>
        <xsd:restriction base="dms:Choice">
          <xsd:enumeration value="--"/>
          <xsd:enumeration value="BCS"/>
          <xsd:enumeration value="MAN"/>
          <xsd:enumeration value="PPS"/>
          <xsd:enumeration value="NIRP"/>
          <xsd:enumeration value="ODM"/>
        </xsd:restriction>
      </xsd:simpleType>
    </xsd:element>
    <xsd:element name="DCO_x0020_Number" ma:index="11" nillable="true" ma:displayName="DCO Number" ma:description="" ma:internalName="DCO_x0020_Number">
      <xsd:simpleType>
        <xsd:restriction base="dms:Note">
          <xsd:maxLength value="255"/>
        </xsd:restriction>
      </xsd:simpleType>
    </xsd:element>
    <xsd:element name="InProgress_x0020_Revision" ma:index="12" nillable="true" ma:displayName="In Progress Revision" ma:description="" ma:internalName="InProgress_x0020_Revision">
      <xsd:simpleType>
        <xsd:restriction base="dms:Text">
          <xsd:maxLength value="255"/>
        </xsd:restriction>
      </xsd:simpleType>
    </xsd:element>
    <xsd:element name="Current_x0020_Release_x0020_Revision" ma:index="13" nillable="true" ma:displayName="Current Released Revision" ma:description="" ma:internalName="Current_x0020_Release_x0020_Revision">
      <xsd:simpleType>
        <xsd:restriction base="dms:Text">
          <xsd:maxLength value="255"/>
        </xsd:restriction>
      </xsd:simpleType>
    </xsd:element>
    <xsd:element name="Current_x0020_Released_x0020_Revision_x0020_Date" ma:index="14" nillable="true" ma:displayName="Current Released Revision Date" ma:description="" ma:format="DateOnly" ma:internalName="Current_x0020_Released_x0020_Revision_x0020_Date">
      <xsd:simpleType>
        <xsd:restriction base="dms:DateTime"/>
      </xsd:simpleType>
    </xsd:element>
    <xsd:element name="Released_x0020_Revisions" ma:index="15" nillable="true" ma:displayName="Released Revisions" ma:description="" ma:internalName="Released_x0020_Revisions">
      <xsd:simpleType>
        <xsd:restriction base="dms:Note">
          <xsd:maxLength value="255"/>
        </xsd:restriction>
      </xsd:simpleType>
    </xsd:element>
    <xsd:element name="Issue_x0020_Date" ma:index="16" nillable="true" ma:displayName="Issue Date" ma:description="" ma:format="DateOnly" ma:internalName="Issue_x0020_Date">
      <xsd:simpleType>
        <xsd:restriction base="dms:DateTime"/>
      </xsd:simpleType>
    </xsd:element>
    <xsd:element name="Effective_x0020_Date" ma:index="17" nillable="true" ma:displayName="Effective Date" ma:description="" ma:format="DateOnly" ma:internalName="Effective_x0020_Date">
      <xsd:simpleType>
        <xsd:restriction base="dms:DateTime"/>
      </xsd:simpleType>
    </xsd:element>
    <xsd:element name="Completed_x0020_Date" ma:index="18" nillable="true" ma:displayName="Completed Date" ma:description="" ma:format="DateOnly" ma:internalName="Completed_x0020_Date">
      <xsd:simpleType>
        <xsd:restriction base="dms:DateTime"/>
      </xsd:simpleType>
    </xsd:element>
    <xsd:element name="Document_x0020_Specialists" ma:index="19" nillable="true" ma:displayName="Document Specialists" ma:description="" ma:list="UserInfo" ma:SearchPeopleOnly="false" ma:SharePointGroup="0" ma:internalName="Document_x0020_Specialists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Originator" ma:index="20" nillable="true" ma:displayName="Originators" ma:description="" ma:list="UserInfo" ma:SearchPeopleOnly="false" ma:SharePointGroup="0" ma:internalName="Originator" ma:showField="Titl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pprovers" ma:index="21" nillable="true" ma:displayName="Approvers" ma:description="" ma:list="UserInfo" ma:SearchPeopleOnly="false" ma:SharePointGroup="0" ma:internalName="Approvers" ma:showField="Titl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Collaborators" ma:index="22" nillable="true" ma:displayName="Collaborators" ma:description="" ma:list="UserInfo" ma:SearchPeopleOnly="false" ma:SharePointGroup="0" ma:internalName="Collaborators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Reviewers" ma:index="23" nillable="true" ma:displayName="Reviewers" ma:description="" ma:list="UserInfo" ma:SearchPeopleOnly="false" ma:SharePointGroup="0" ma:internalName="Reviewers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Other_x0020_Collaborators" ma:index="24" nillable="true" ma:displayName="Other Collaborators" ma:description="" ma:list="UserInfo" ma:SearchPeopleOnly="false" ma:SharePointGroup="0" ma:internalName="Other_x0020_Collaborators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Retention_x0020_Action_x0020_Date" ma:index="25" nillable="true" ma:displayName="Retention Action Date" ma:description="" ma:format="DateOnly" ma:internalName="Retention_x0020_Action_x0020_Date">
      <xsd:simpleType>
        <xsd:restriction base="dms:DateTime"/>
      </xsd:simpleType>
    </xsd:element>
    <xsd:element name="Retention_x0020_Authority" ma:index="26" nillable="true" ma:displayName="Retention Authority" ma:description="" ma:internalName="Retention_x0020_Authority">
      <xsd:simpleType>
        <xsd:restriction base="dms:Text">
          <xsd:maxLength value="255"/>
        </xsd:restriction>
      </xsd:simpleType>
    </xsd:element>
    <xsd:element name="Review_x0020_Schedule" ma:index="27" nillable="true" ma:displayName="Review Schedule" ma:description="" ma:format="DateOnly" ma:internalName="Review_x0020_Schedule">
      <xsd:simpleType>
        <xsd:restriction base="dms:DateTime"/>
      </xsd:simpleType>
    </xsd:element>
    <xsd:element name="Retention_x0020_Action" ma:index="28" nillable="true" ma:displayName="Retention Action" ma:default="--" ma:description="" ma:format="Dropdown" ma:internalName="Retention_x0020_Action">
      <xsd:simpleType>
        <xsd:restriction base="dms:Choice">
          <xsd:enumeration value="--"/>
          <xsd:enumeration value="dispose"/>
          <xsd:enumeration value="rescind"/>
          <xsd:enumeration value="transfer to archives"/>
          <xsd:enumeration value="freeze"/>
        </xsd:restriction>
      </xsd:simpleType>
    </xsd:element>
    <xsd:element name="Rescinded" ma:index="29" nillable="true" ma:displayName="Rescinded" ma:default="0" ma:description="" ma:internalName="Rescinded">
      <xsd:simpleType>
        <xsd:restriction base="dms:Boolean"/>
      </xsd:simpleType>
    </xsd:element>
    <xsd:element name="Utilization" ma:index="30" ma:displayName="Utilization" ma:default="Principal" ma:description="" ma:format="Dropdown" ma:internalName="Utilization" ma:readOnly="false">
      <xsd:simpleType>
        <xsd:restriction base="dms:Choice">
          <xsd:enumeration value="Principal"/>
          <xsd:enumeration value="Associated"/>
          <xsd:enumeration value="Archived"/>
        </xsd:restriction>
      </xsd:simpleType>
    </xsd:element>
    <xsd:element name="In_x0020_Use" ma:index="31" nillable="true" ma:displayName="In Use" ma:default="1" ma:description="" ma:internalName="In_x0020_Use">
      <xsd:simpleType>
        <xsd:restriction base="dms:Boolean"/>
      </xsd:simpleType>
    </xsd:element>
    <xsd:element name="Form" ma:index="32" nillable="true" ma:displayName="Form" ma:default="0" ma:description="" ma:internalName="Form">
      <xsd:simpleType>
        <xsd:restriction base="dms:Boolean"/>
      </xsd:simpleType>
    </xsd:element>
    <xsd:element name="Related_x0020_Document" ma:index="33" nillable="true" ma:displayName="Related Documents" ma:description="" ma:internalName="Related_x0020_Document">
      <xsd:simpleType>
        <xsd:restriction base="dms:Note">
          <xsd:maxLength value="255"/>
        </xsd:restriction>
      </xsd:simpleType>
    </xsd:element>
    <xsd:element name="Associated_x0020_Policy" ma:index="34" nillable="true" ma:displayName="Associated Policy" ma:default="--" ma:description="" ma:format="Dropdown" ma:internalName="Associated_x0020_Policy">
      <xsd:simpleType>
        <xsd:restriction base="dms:Choice">
          <xsd:enumeration value="--"/>
          <xsd:enumeration value="Access Control Policy"/>
          <xsd:enumeration value="Assignment and Classification of Staff"/>
          <xsd:enumeration value="Audit and Accountability Policy"/>
          <xsd:enumeration value="Computer Security Policy"/>
          <xsd:enumeration value="Computer Security Awareness and Training Policy"/>
          <xsd:enumeration value="Configuration Management Policy"/>
          <xsd:enumeration value="Contingency Planning Policy"/>
          <xsd:enumeration value="Identification and Authentication Policy"/>
          <xsd:enumeration value="Incident Response Policy"/>
          <xsd:enumeration value="IT Risk Management Policy"/>
          <xsd:enumeration value="Media Protection Policy"/>
          <xsd:enumeration value="Personally Identifiable Information"/>
          <xsd:enumeration value="Personnel Security Policy"/>
          <xsd:enumeration value="Physical and Environmental Protection Policy"/>
          <xsd:enumeration value="Risk Assessment Policy"/>
          <xsd:enumeration value="Security Assessment and Authorization Policy"/>
          <xsd:enumeration value="Security Planning Policy"/>
          <xsd:enumeration value="Space Standards Policy"/>
          <xsd:enumeration value="System Maintenance Policy"/>
          <xsd:enumeration value="System and Services Acquisition Policy"/>
          <xsd:enumeration value="System and Communications Protection Policy"/>
          <xsd:enumeration value="System and Information Integrity Policy"/>
        </xsd:restriction>
      </xsd:simpleType>
    </xsd:element>
    <xsd:element name="CDMS_Area" ma:index="35" nillable="true" ma:displayName="CDMS_Area" ma:default="--" ma:description="" ma:format="Dropdown" ma:internalName="CDMS_Area">
      <xsd:simpleType>
        <xsd:restriction base="dms:Choice">
          <xsd:enumeration value="--"/>
          <xsd:enumeration value="Ge Tower System"/>
          <xsd:enumeration value="Ge Modules"/>
          <xsd:enumeration value="Cold Electronics"/>
          <xsd:enumeration value="Tower Mechanical Structure and Cabling"/>
          <xsd:enumeration value="Integration into Cryostat"/>
        </xsd:restriction>
      </xsd:simpleType>
    </xsd:element>
    <xsd:element name="Lock_x0020_and_x0020_Tag" ma:index="36" nillable="true" ma:displayName="Lock and Tag" ma:default="0" ma:description="" ma:internalName="Lock_x0020_and_x0020_Tag">
      <xsd:simpleType>
        <xsd:restriction base="dms:Boolean"/>
      </xsd:simpleType>
    </xsd:element>
    <xsd:element name="Subsystem" ma:index="37" nillable="true" ma:displayName="Subsystem" ma:default="----" ma:internalName="Subsystem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----"/>
                    <xsd:enumeration value="Controls"/>
                    <xsd:enumeration value="Emergency"/>
                    <xsd:enumeration value="Injector LCLS"/>
                    <xsd:enumeration value="Injector S10"/>
                    <xsd:enumeration value="Injector West"/>
                    <xsd:enumeration value="Laser"/>
                    <xsd:enumeration value="LCW"/>
                    <xsd:enumeration value="Linac"/>
                    <xsd:enumeration value="Linac/Injector"/>
                    <xsd:enumeration value="NCL"/>
                    <xsd:enumeration value="PPS"/>
                    <xsd:enumeration value="Radiation Physics"/>
                    <xsd:enumeration value="RF"/>
                    <xsd:enumeration value="SCL"/>
                    <xsd:enumeration value="SPEAR3"/>
                    <xsd:enumeration value="Training"/>
                    <xsd:enumeration value="Undulator"/>
                    <xsd:enumeration value="Vacuum"/>
                    <xsd:enumeration value="Linac West"/>
                    <xsd:enumeration value="Linac Middle"/>
                    <xsd:enumeration value="Linac East"/>
                    <xsd:enumeration value="BSY"/>
                    <xsd:enumeration value="ESA"/>
                    <xsd:enumeration value="SPEAR3 Linac"/>
                    <xsd:enumeration value="SPEAR3 Booster"/>
                    <xsd:enumeration value="SPEAR3 Ring"/>
                  </xsd:restriction>
                </xsd:simpleType>
              </xsd:element>
            </xsd:sequence>
          </xsd:extension>
        </xsd:complexContent>
      </xsd:complexType>
    </xsd:element>
    <xsd:element name="Management_x0020_System" ma:index="38" nillable="true" ma:displayName="Management System" ma:description="" ma:format="Dropdown" ma:internalName="Management_x0020_System">
      <xsd:simpleType>
        <xsd:restriction base="dms:Choice">
          <xsd:enumeration value="--"/>
          <xsd:enumeration value="ES&amp;H"/>
          <xsd:enumeration value="Human Resources"/>
          <xsd:enumeration value="Computing &amp; IT Services"/>
          <xsd:enumeration value="Facilities Management"/>
          <xsd:enumeration value="Financial Services"/>
          <xsd:enumeration value="Supply Chain Management"/>
          <xsd:enumeration value="Communications"/>
          <xsd:enumeration value="Project Management"/>
          <xsd:enumeration value="Legal Services"/>
          <xsd:enumeration value="Performance Management"/>
          <xsd:enumeration value="Conduct of Research"/>
          <xsd:enumeration value="Engineering Services"/>
          <xsd:enumeration value="User Facilities"/>
          <xsd:enumeration value="SSRL"/>
          <xsd:enumeration value="AD"/>
          <xsd:enumeration value="PPA"/>
          <xsd:enumeration value="LCLS"/>
          <xsd:enumeration value="Photon Science"/>
          <xsd:enumeration value="Acquisition Management"/>
          <xsd:enumeration value="Assurance Management"/>
          <xsd:enumeration value="Communications and External Relations Management"/>
          <xsd:enumeration value="Document Control"/>
          <xsd:enumeration value="ES&amp;H Management"/>
          <xsd:enumeration value="Facilities Management"/>
          <xsd:enumeration value="Financial Management"/>
          <xsd:enumeration value="Human Resources Management"/>
          <xsd:enumeration value="Information Technology"/>
          <xsd:enumeration value="Integrated Safeguards and Security Management"/>
          <xsd:enumeration value="Legal"/>
          <xsd:enumeration value="Management Plan for SLAC"/>
          <xsd:enumeration value="Property Control Management"/>
          <xsd:enumeration value="Quality Assurance"/>
          <xsd:enumeration value="Records Management"/>
          <xsd:enumeration value="Requirements Management"/>
          <xsd:enumeration value="Safety Software Quality Assurance"/>
          <xsd:enumeration value="Strategic Planning"/>
          <xsd:enumeration value="User Support"/>
          <xsd:enumeration value="Work Planning and Control Management"/>
        </xsd:restriction>
      </xsd:simpleType>
    </xsd:element>
    <xsd:element name="Tier" ma:index="39" nillable="true" ma:displayName="Tier" ma:default="Tier 3" ma:description="" ma:format="Dropdown" ma:internalName="Tier">
      <xsd:simpleType>
        <xsd:restriction base="dms:Choice">
          <xsd:enumeration value="Tier 1"/>
          <xsd:enumeration value="Tier 2"/>
          <xsd:enumeration value="Tier 3"/>
          <xsd:enumeration value="Tier 4"/>
        </xsd:restriction>
      </xsd:simpleType>
    </xsd:element>
    <xsd:element name="Legacy_Modified" ma:index="40" nillable="true" ma:displayName="Legacy Modified Date" ma:description="" ma:format="DateOnly" ma:internalName="Legacy_Modified">
      <xsd:simpleType>
        <xsd:restriction base="dms:DateTime"/>
      </xsd:simpleType>
    </xsd:element>
    <xsd:element name="Legacy_x0020_Modified_x0020_By" ma:index="41" nillable="true" ma:displayName="Legacy Modified By" ma:description="" ma:internalName="Legacy_x0020_Modified_x0020_By">
      <xsd:simpleType>
        <xsd:restriction base="dms:Text">
          <xsd:maxLength value="255"/>
        </xsd:restriction>
      </xsd:simpleType>
    </xsd:element>
    <xsd:element name="Date_x0020_Document_x0020_Created" ma:index="42" nillable="true" ma:displayName="Date Document Created" ma:description="" ma:format="DateOnly" ma:internalName="Date_x0020_Document_x0020_Created">
      <xsd:simpleType>
        <xsd:restriction base="dms:DateTime"/>
      </xsd:simpleType>
    </xsd:element>
    <xsd:element name="Legacy_x0020_Previous_x0020_Document_x0020_Number" ma:index="43" nillable="true" ma:displayName="Legacy Previous Document Number" ma:description="" ma:internalName="Legacy_x0020_Previous_x0020_Document_x0020_Number">
      <xsd:simpleType>
        <xsd:restriction base="dms:Text">
          <xsd:maxLength value="255"/>
        </xsd:restriction>
      </xsd:simpleType>
    </xsd:element>
    <xsd:element name="Notes1" ma:index="44" nillable="true" ma:displayName="Notes" ma:description="" ma:internalName="Notes1">
      <xsd:simpleType>
        <xsd:restriction base="dms:Note">
          <xsd:maxLength value="255"/>
        </xsd:restriction>
      </xsd:simpleType>
    </xsd:element>
    <xsd:element name="Legacy_x0020_Approvers" ma:index="45" nillable="true" ma:displayName="Legacy Approvers" ma:description="" ma:internalName="Legacy_x0020_Approvers">
      <xsd:simpleType>
        <xsd:restriction base="dms:Text">
          <xsd:maxLength value="255"/>
        </xsd:restriction>
      </xsd:simpleType>
    </xsd:element>
    <xsd:element name="Published_x0020_Document_x0020_ID" ma:index="46" nillable="true" ma:displayName="Published Document ID" ma:description="" ma:hidden="true" ma:internalName="Published_x0020_Document_x0020_ID" ma:readOnly="false">
      <xsd:simpleType>
        <xsd:restriction base="dms:Text">
          <xsd:maxLength value="255"/>
        </xsd:restriction>
      </xsd:simpleType>
    </xsd:element>
    <xsd:element name="_dlc_DocIdPersistId" ma:index="48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_dlc_DocIdUrl" ma:index="50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TaxCatchAll" ma:index="52" nillable="true" ma:displayName="Taxonomy Catch All Column" ma:hidden="true" ma:list="{6a8977d6-1827-4952-bce4-e51fa1f7c590}" ma:internalName="TaxCatchAll" ma:showField="CatchAllData" ma:web="346ec391-089f-4fb0-a4cc-cb200bf2332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53" nillable="true" ma:displayName="Taxonomy Catch All Column1" ma:hidden="true" ma:list="{6a8977d6-1827-4952-bce4-e51fa1f7c590}" ma:internalName="TaxCatchAllLabel" ma:readOnly="true" ma:showField="CatchAllDataLabel" ma:web="346ec391-089f-4fb0-a4cc-cb200bf2332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_dlc_DocId" ma:index="56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Source_x0020_Document_x0020_ID" ma:index="57" nillable="true" ma:displayName="Source Document Library" ma:description="" ma:hidden="true" ma:internalName="Source_x0020_Document_x0020_ID" ma:readOnly="false">
      <xsd:simpleType>
        <xsd:restriction base="dms:Text">
          <xsd:maxLength value="255"/>
        </xsd:restriction>
      </xsd:simpleType>
    </xsd:element>
    <xsd:element name="Related_x0020_Document_x0020_URL" ma:index="58" nillable="true" ma:displayName="Related Document URL" ma:description="" ma:format="Hyperlink" ma:hidden="true" ma:internalName="Related_x0020_Document_x0020_URL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egacy_x0020_Document_x0020_URL" ma:index="59" nillable="true" ma:displayName="Legacy Document URL" ma:description="" ma:hidden="true" ma:internalName="Legacy_x0020_Document_x0020_URL" ma:readOnly="false">
      <xsd:simpleType>
        <xsd:restriction base="dms:Text">
          <xsd:maxLength value="255"/>
        </xsd:restriction>
      </xsd:simpleType>
    </xsd:element>
    <xsd:element name="Related_x0020_URL" ma:index="64" nillable="true" ma:displayName="Related URL" ma:description="" ma:format="Hyperlink" ma:hidden="true" ma:internalName="Related_x0020_URL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dfbd1098dd984cca8e572d891b515fc5" ma:index="65" ma:taxonomy="true" ma:internalName="dfbd1098dd984cca8e572d891b515fc5" ma:taxonomyFieldName="Organization_x0020_Unit" ma:displayName="Organization Unit" ma:indexed="true" ma:default="" ma:fieldId="{dfbd1098-dd98-4cca-8e57-2d891b515fc5}" ma:sspId="8873248b-d7d4-452f-9de5-dced48d3002c" ma:termSetId="a3bef51c-adc4-4503-a1bb-0f20f3608a6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0f8c9a06362439a93ccf8e7250f9630" ma:index="67" ma:taxonomy="true" ma:internalName="m0f8c9a06362439a93ccf8e7250f9630" ma:taxonomyFieldName="Document_x0020_Type" ma:displayName="Document Type" ma:indexed="true" ma:default="" ma:fieldId="{60f8c9a0-6362-439a-93cc-f8e7250f9630}" ma:sspId="8873248b-d7d4-452f-9de5-dced48d3002c" ma:termSetId="cac6ab47-f0a5-45cc-9454-7a2783ec5b7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b957945f0cf41a089fc8cbef600415c" ma:index="69" ma:taxonomy="true" ma:internalName="eb957945f0cf41a089fc8cbef600415c" ma:taxonomyFieldName="Document_x0020_Sub_x0020_Type" ma:displayName="Document Sub Type" ma:indexed="true" ma:default="" ma:fieldId="{eb957945-f0cf-41a0-89fc-8cbef600415c}" ma:sspId="8873248b-d7d4-452f-9de5-dced48d3002c" ma:termSetId="35c1fe8f-1b00-4066-ab6b-b22f72fbb42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ource_x0020_Document_x0020_ID1" ma:index="71" nillable="true" ma:displayName="Source Document ID" ma:description="" ma:internalName="Source_x0020_Document_x0020_ID1" ma:readOnly="fals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ShortComment" ma:index="63" nillable="true" ma:displayName="Comments" ma:internalName="ShortComment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displayName="Author"/>
        <xsd:element ref="dcterms:created" minOccurs="0" maxOccurs="1"/>
        <xsd:element ref="dc:identifier" minOccurs="0" maxOccurs="1"/>
        <xsd:element name="contentType" minOccurs="0" maxOccurs="1" type="xsd:string" ma:index="66" ma:displayName="Content Type"/>
        <xsd:element ref="dc:title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leased_x0020_Revisions xmlns="1bcfbb0d-57da-4fff-968f-f82913bae0e8" xsi:nil="true"/>
    <Retention_x0020_Authority xmlns="1bcfbb0d-57da-4fff-968f-f82913bae0e8" xsi:nil="true"/>
    <Related_x0020_Document xmlns="1bcfbb0d-57da-4fff-968f-f82913bae0e8" xsi:nil="true"/>
    <Collaborators xmlns="1bcfbb0d-57da-4fff-968f-f82913bae0e8">
      <UserInfo>
        <DisplayName/>
        <AccountId xsi:nil="true"/>
        <AccountType/>
      </UserInfo>
    </Collaborators>
    <DCO_x0020_Number xmlns="1bcfbb0d-57da-4fff-968f-f82913bae0e8" xsi:nil="true"/>
    <Current_x0020_Release_x0020_Revision xmlns="1bcfbb0d-57da-4fff-968f-f82913bae0e8">R2</Current_x0020_Release_x0020_Revision>
    <Legacy_x0020_Document_x0020_URL xmlns="1bcfbb0d-57da-4fff-968f-f82913bae0e8" xsi:nil="true"/>
    <dfbd1098dd984cca8e572d891b515fc5 xmlns="1bcfbb0d-57da-4fff-968f-f82913bae0e8">
      <Terms xmlns="http://schemas.microsoft.com/office/infopath/2007/PartnerControls">
        <TermInfo xmlns="http://schemas.microsoft.com/office/infopath/2007/PartnerControls">
          <TermName xmlns="http://schemas.microsoft.com/office/infopath/2007/PartnerControls">LCLS-II-HE</TermName>
          <TermId xmlns="http://schemas.microsoft.com/office/infopath/2007/PartnerControls">f34a38a4-a388-47f5-830f-65abcb77da74</TermId>
        </TermInfo>
      </Terms>
    </dfbd1098dd984cca8e572d891b515fc5>
    <Reviewers xmlns="1bcfbb0d-57da-4fff-968f-f82913bae0e8">
      <UserInfo>
        <DisplayName/>
        <AccountId xsi:nil="true"/>
        <AccountType/>
      </UserInfo>
    </Reviewers>
    <Originator xmlns="1bcfbb0d-57da-4fff-968f-f82913bae0e8">
      <UserInfo>
        <DisplayName/>
        <AccountId xsi:nil="true"/>
        <AccountType/>
      </UserInfo>
    </Originator>
    <Review_x0020_Schedule xmlns="1bcfbb0d-57da-4fff-968f-f82913bae0e8" xsi:nil="true"/>
    <Tier xmlns="1bcfbb0d-57da-4fff-968f-f82913bae0e8">Tier 3</Tier>
    <Approvers xmlns="1bcfbb0d-57da-4fff-968f-f82913bae0e8">
      <UserInfo>
        <DisplayName/>
        <AccountId xsi:nil="true"/>
        <AccountType/>
      </UserInfo>
    </Approvers>
    <Rescinded xmlns="1bcfbb0d-57da-4fff-968f-f82913bae0e8">false</Rescinded>
    <Legacy_x0020_Approvers xmlns="1bcfbb0d-57da-4fff-968f-f82913bae0e8" xsi:nil="true"/>
    <Effective_x0020_Date xmlns="1bcfbb0d-57da-4fff-968f-f82913bae0e8" xsi:nil="true"/>
    <Legacy_Modified xmlns="1bcfbb0d-57da-4fff-968f-f82913bae0e8" xsi:nil="true"/>
    <_dlc_Exempt xmlns="http://schemas.microsoft.com/sharepoint/v3" xsi:nil="true"/>
    <_dlc_DocId xmlns="1bcfbb0d-57da-4fff-968f-f82913bae0e8">SLACDOC-4-5729</_dlc_DocId>
    <Associated_x0020_Policy xmlns="1bcfbb0d-57da-4fff-968f-f82913bae0e8">--</Associated_x0020_Policy>
    <CD_x0020_Section xmlns="1bcfbb0d-57da-4fff-968f-f82913bae0e8">--</CD_x0020_Section>
    <Subsystem xmlns="1bcfbb0d-57da-4fff-968f-f82913bae0e8">
      <Value>----</Value>
    </Subsystem>
    <Issue_x0020_Date xmlns="1bcfbb0d-57da-4fff-968f-f82913bae0e8" xsi:nil="true"/>
    <Source_x0020_Document_x0020_ID xmlns="1bcfbb0d-57da-4fff-968f-f82913bae0e8" xsi:nil="true"/>
    <_dlc_ExpireDateSaved xmlns="http://schemas.microsoft.com/sharepoint/v3" xsi:nil="true"/>
    <TaxCatchAll xmlns="1bcfbb0d-57da-4fff-968f-f82913bae0e8">
      <Value>218</Value>
      <Value>129</Value>
      <Value>336</Value>
    </TaxCatchAll>
    <CDMS_Area xmlns="1bcfbb0d-57da-4fff-968f-f82913bae0e8">--</CDMS_Area>
    <Lock_x0020_and_x0020_Tag xmlns="1bcfbb0d-57da-4fff-968f-f82913bae0e8">false</Lock_x0020_and_x0020_Tag>
    <eb957945f0cf41a089fc8cbef600415c xmlns="1bcfbb0d-57da-4fff-968f-f82913bae0e8">
      <Terms xmlns="http://schemas.microsoft.com/office/infopath/2007/PartnerControls">
        <TermInfo xmlns="http://schemas.microsoft.com/office/infopath/2007/PartnerControls">
          <TermName xmlns="http://schemas.microsoft.com/office/infopath/2007/PartnerControls">Templates</TermName>
          <TermId xmlns="http://schemas.microsoft.com/office/infopath/2007/PartnerControls">09abdf3f-5dae-474d-8c44-157bf154b270</TermId>
        </TermInfo>
      </Terms>
    </eb957945f0cf41a089fc8cbef600415c>
    <In_x0020_Use xmlns="1bcfbb0d-57da-4fff-968f-f82913bae0e8">true</In_x0020_Use>
    <Management_x0020_System xmlns="1bcfbb0d-57da-4fff-968f-f82913bae0e8" xsi:nil="true"/>
    <_dlc_ExpireDate xmlns="http://schemas.microsoft.com/sharepoint/v3" xsi:nil="true"/>
    <Retention_x0020_Action_x0020_Date xmlns="1bcfbb0d-57da-4fff-968f-f82913bae0e8" xsi:nil="true"/>
    <Retention_x0020_Action xmlns="1bcfbb0d-57da-4fff-968f-f82913bae0e8">--</Retention_x0020_Action>
    <Legacy_x0020_Previous_x0020_Document_x0020_Number xmlns="1bcfbb0d-57da-4fff-968f-f82913bae0e8" xsi:nil="true"/>
    <Legacy_x0020_Modified_x0020_By xmlns="1bcfbb0d-57da-4fff-968f-f82913bae0e8" xsi:nil="true"/>
    <Form xmlns="1bcfbb0d-57da-4fff-968f-f82913bae0e8">false</Form>
    <Utilization xmlns="1bcfbb0d-57da-4fff-968f-f82913bae0e8">Principal</Utilization>
    <CD_x0020_System xmlns="1bcfbb0d-57da-4fff-968f-f82913bae0e8">--</CD_x0020_System>
    <Date_x0020_Document_x0020_Created xmlns="1bcfbb0d-57da-4fff-968f-f82913bae0e8" xsi:nil="true"/>
    <Legacy_x0020_Document_x0020_Number xmlns="1bcfbb0d-57da-4fff-968f-f82913bae0e8">N/A</Legacy_x0020_Document_x0020_Number>
    <m0f8c9a06362439a93ccf8e7250f9630 xmlns="1bcfbb0d-57da-4fff-968f-f82913bae0e8">
      <Terms xmlns="http://schemas.microsoft.com/office/infopath/2007/PartnerControls">
        <TermInfo xmlns="http://schemas.microsoft.com/office/infopath/2007/PartnerControls">
          <TermName xmlns="http://schemas.microsoft.com/office/infopath/2007/PartnerControls">Templates</TermName>
          <TermId xmlns="http://schemas.microsoft.com/office/infopath/2007/PartnerControls">09abdf3f-5dae-474d-8c44-157bf154b270</TermId>
        </TermInfo>
      </Terms>
    </m0f8c9a06362439a93ccf8e7250f9630>
    <Document_x0020_Specialists xmlns="1bcfbb0d-57da-4fff-968f-f82913bae0e8">
      <UserInfo>
        <DisplayName/>
        <AccountId xsi:nil="true"/>
        <AccountType/>
      </UserInfo>
    </Document_x0020_Specialists>
    <Source_x0020_Document_x0020_ID1 xmlns="1bcfbb0d-57da-4fff-968f-f82913bae0e8" xsi:nil="true"/>
    <Completed_x0020_Date xmlns="1bcfbb0d-57da-4fff-968f-f82913bae0e8" xsi:nil="true"/>
    <Document_x0020_Sequential_x0020_Number xmlns="1bcfbb0d-57da-4fff-968f-f82913bae0e8" xsi:nil="true"/>
    <Related_x0020_URL xmlns="1bcfbb0d-57da-4fff-968f-f82913bae0e8">
      <Url xsi:nil="true"/>
      <Description xsi:nil="true"/>
    </Related_x0020_URL>
    <_dlc_DocIdUrl xmlns="1bcfbb0d-57da-4fff-968f-f82913bae0e8">
      <Url>https://docs.slac.stanford.edu/sites/pub/_layouts/DocIdRedir.aspx?ID=SLACDOC-4-5729</Url>
      <Description>SLACDOC-4-5729</Description>
    </_dlc_DocIdUrl>
    <Notes1 xmlns="1bcfbb0d-57da-4fff-968f-f82913bae0e8" xsi:nil="true"/>
    <InProgress_x0020_Revision xmlns="1bcfbb0d-57da-4fff-968f-f82913bae0e8" xsi:nil="true"/>
    <Related_x0020_Document_x0020_URL xmlns="1bcfbb0d-57da-4fff-968f-f82913bae0e8">
      <Url xsi:nil="true"/>
      <Description xsi:nil="true"/>
    </Related_x0020_Document_x0020_URL>
    <Current_x0020_Released_x0020_Revision_x0020_Date xmlns="1bcfbb0d-57da-4fff-968f-f82913bae0e8">2019-02-26T08:00:00+00:00</Current_x0020_Released_x0020_Revision_x0020_Date>
    <Published_x0020_Document_x0020_ID xmlns="1bcfbb0d-57da-4fff-968f-f82913bae0e8" xsi:nil="true"/>
    <Other_x0020_Collaborators xmlns="1bcfbb0d-57da-4fff-968f-f82913bae0e8">
      <UserInfo>
        <DisplayName/>
        <AccountId xsi:nil="true"/>
        <AccountType/>
      </UserInfo>
    </Other_x0020_Collaborators>
    <Document_x0020_Subsection xmlns="1bcfbb0d-57da-4fff-968f-f82913bae0e8">00</Document_x0020_Subsection>
    <CD_x0020_Area xmlns="1bcfbb0d-57da-4fff-968f-f82913bae0e8">--</CD_x0020_Area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5.xml><?xml version="1.0" encoding="utf-8"?>
<?mso-contentType ?>
<SharedContentType xmlns="Microsoft.SharePoint.Taxonomy.ContentTypeSync" SourceId="8873248b-d7d4-452f-9de5-dced48d3002c" ContentTypeId="0x0101000DE68A87D5FCF644814D623BEEAED63F02" PreviousValue="false"/>
</file>

<file path=customXml/itemProps1.xml><?xml version="1.0" encoding="utf-8"?>
<ds:datastoreItem xmlns:ds="http://schemas.openxmlformats.org/officeDocument/2006/customXml" ds:itemID="{9A873DB4-8F32-4283-AF0E-A02F3EEFE7D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1bcfbb0d-57da-4fff-968f-f82913bae0e8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1F0D510-AC54-489D-AD3D-EEF1CF0ED5F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575E376-0D9B-431C-906B-F65C663034E9}">
  <ds:schemaRefs>
    <ds:schemaRef ds:uri="http://schemas.microsoft.com/sharepoint/v3/field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infopath/2007/PartnerControls"/>
    <ds:schemaRef ds:uri="1bcfbb0d-57da-4fff-968f-f82913bae0e8"/>
    <ds:schemaRef ds:uri="http://schemas.microsoft.com/sharepoint/v3"/>
    <ds:schemaRef ds:uri="http://purl.org/dc/terms/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CB919BA5-1378-4283-B904-D3911297E97F}">
  <ds:schemaRefs>
    <ds:schemaRef ds:uri="http://schemas.microsoft.com/sharepoint/events"/>
  </ds:schemaRefs>
</ds:datastoreItem>
</file>

<file path=customXml/itemProps5.xml><?xml version="1.0" encoding="utf-8"?>
<ds:datastoreItem xmlns:ds="http://schemas.openxmlformats.org/officeDocument/2006/customXml" ds:itemID="{14D833B0-6F20-4E58-BEAE-5FA9A8D0EBA9}">
  <ds:schemaRefs>
    <ds:schemaRef ds:uri="Microsoft.SharePoint.Taxonomy.ContentTypeSyn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SLAC_PPT_052412</Template>
  <TotalTime>0</TotalTime>
  <Words>487</Words>
  <Application>Microsoft Office PowerPoint</Application>
  <PresentationFormat>On-screen Show (16:9)</PresentationFormat>
  <Paragraphs>87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Blank</vt:lpstr>
      <vt:lpstr>   Clean Room Assembly  Lessons Learned at Jlab</vt:lpstr>
      <vt:lpstr>Cavity String Improved Practices: Field Emission</vt:lpstr>
      <vt:lpstr>Cavity Test and String Infrastructure</vt:lpstr>
      <vt:lpstr>Cleanroom String Assembly Components</vt:lpstr>
      <vt:lpstr>Cavity &amp; String Assembly Quality and Procedures</vt:lpstr>
      <vt:lpstr>Cavity &amp; String Assembly Safety</vt:lpstr>
      <vt:lpstr>Cavity String Assembly (CST-ASSY)  Deviations, Detours and Discrepancies (D3s)</vt:lpstr>
      <vt:lpstr>CST-ASSY D3: Stains</vt:lpstr>
      <vt:lpstr>CST-ASSY D3: Greatest Hits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LCLS-II-HE PowerPoint Template</dc:title>
  <dc:creator/>
  <cp:lastModifiedBy/>
  <cp:revision>1</cp:revision>
  <cp:lastPrinted>2018-12-07T23:44:51Z</cp:lastPrinted>
  <dcterms:created xsi:type="dcterms:W3CDTF">2012-06-11T23:48:53Z</dcterms:created>
  <dcterms:modified xsi:type="dcterms:W3CDTF">2019-04-24T19:01:24Z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0x0101000DE68A87D5FCF644814D623BEEAED63F02004D13F123D9C5A44EBA17F2E4173D07F4</vt:lpwstr>
  </property>
  <property fmtid="{D5CDD505-2E9C-101B-9397-08002B2CF9AE}" pid="3" name="Formatting Updated">
    <vt:lpwstr>true</vt:lpwstr>
  </property>
  <property fmtid="{D5CDD505-2E9C-101B-9397-08002B2CF9AE}" pid="4" name="_dlc_DocIdItemGuid">
    <vt:lpwstr>1df54946-d11d-4e7a-9049-d27a4fc9d228</vt:lpwstr>
  </property>
  <property fmtid="{D5CDD505-2E9C-101B-9397-08002B2CF9AE}" pid="5" name="DocType">
    <vt:lpwstr>Presentation</vt:lpwstr>
  </property>
  <property fmtid="{D5CDD505-2E9C-101B-9397-08002B2CF9AE}" pid="6" name="Plenary Agenda Item">
    <vt:lpwstr>7</vt:lpwstr>
  </property>
  <property fmtid="{D5CDD505-2E9C-101B-9397-08002B2CF9AE}" pid="7" name="Organization Unit">
    <vt:lpwstr>336;#LCLS-II-HE|f34a38a4-a388-47f5-830f-65abcb77da74</vt:lpwstr>
  </property>
  <property fmtid="{D5CDD505-2E9C-101B-9397-08002B2CF9AE}" pid="8" name="Document Type">
    <vt:lpwstr>218;#Templates|09abdf3f-5dae-474d-8c44-157bf154b270</vt:lpwstr>
  </property>
  <property fmtid="{D5CDD505-2E9C-101B-9397-08002B2CF9AE}" pid="9" name="Document Sub Type">
    <vt:lpwstr>129;#Templates|09abdf3f-5dae-474d-8c44-157bf154b270</vt:lpwstr>
  </property>
  <property fmtid="{D5CDD505-2E9C-101B-9397-08002B2CF9AE}" pid="10" name="Plenary Agenda">
    <vt:lpwstr>8</vt:lpwstr>
  </property>
</Properties>
</file>